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61" r:id="rId2"/>
  </p:sldMasterIdLst>
  <p:notesMasterIdLst>
    <p:notesMasterId r:id="rId31"/>
  </p:notesMasterIdLst>
  <p:sldIdLst>
    <p:sldId id="310" r:id="rId3"/>
    <p:sldId id="510" r:id="rId4"/>
    <p:sldId id="509" r:id="rId5"/>
    <p:sldId id="511" r:id="rId6"/>
    <p:sldId id="512" r:id="rId7"/>
    <p:sldId id="513" r:id="rId8"/>
    <p:sldId id="525" r:id="rId9"/>
    <p:sldId id="280" r:id="rId10"/>
    <p:sldId id="495" r:id="rId11"/>
    <p:sldId id="417" r:id="rId12"/>
    <p:sldId id="526" r:id="rId13"/>
    <p:sldId id="500" r:id="rId14"/>
    <p:sldId id="527" r:id="rId15"/>
    <p:sldId id="517" r:id="rId16"/>
    <p:sldId id="528" r:id="rId17"/>
    <p:sldId id="529" r:id="rId18"/>
    <p:sldId id="504" r:id="rId19"/>
    <p:sldId id="420" r:id="rId20"/>
    <p:sldId id="530" r:id="rId21"/>
    <p:sldId id="531" r:id="rId22"/>
    <p:sldId id="532" r:id="rId23"/>
    <p:sldId id="533" r:id="rId24"/>
    <p:sldId id="534" r:id="rId25"/>
    <p:sldId id="445" r:id="rId26"/>
    <p:sldId id="493" r:id="rId27"/>
    <p:sldId id="494" r:id="rId28"/>
    <p:sldId id="425" r:id="rId29"/>
    <p:sldId id="261" r:id="rId30"/>
  </p:sldIdLst>
  <p:sldSz cx="9144000" cy="5143500" type="screen16x9"/>
  <p:notesSz cx="6858000" cy="9144000"/>
  <p:embeddedFontLst>
    <p:embeddedFont>
      <p:font typeface="HP001 4 hàng" charset="0"/>
      <p:regular r:id="rId32"/>
      <p:bold r:id="rId33"/>
    </p:embeddedFont>
    <p:embeddedFont>
      <p:font typeface="Calibri Light" pitchFamily="34" charset="0"/>
      <p:regular r:id="rId34"/>
      <p:italic r:id="rId35"/>
    </p:embeddedFont>
    <p:embeddedFont>
      <p:font typeface="Arial-Rounded" charset="0"/>
      <p:regular r:id="rId36"/>
      <p:bold r:id="rId37"/>
    </p:embeddedFont>
    <p:embeddedFont>
      <p:font typeface="Quicksand Medium" charset="0"/>
      <p:regular r:id="rId38"/>
    </p:embeddedFont>
    <p:embeddedFont>
      <p:font typeface="Lato" charset="0"/>
      <p:regular r:id="rId39"/>
      <p:bold r:id="rId40"/>
      <p:italic r:id="rId41"/>
      <p:boldItalic r:id="rId42"/>
    </p:embeddedFont>
    <p:embeddedFont>
      <p:font typeface="Calibri" pitchFamily="34" charset="0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0888"/>
    <a:srgbClr val="FFD1FF"/>
    <a:srgbClr val="009242"/>
    <a:srgbClr val="D50D8E"/>
    <a:srgbClr val="EB67B6"/>
    <a:srgbClr val="F446B6"/>
    <a:srgbClr val="0418AC"/>
    <a:srgbClr val="FEE7EF"/>
    <a:srgbClr val="8D3A96"/>
    <a:srgbClr val="CD71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58" autoAdjust="0"/>
    <p:restoredTop sz="95552" autoAdjust="0"/>
  </p:normalViewPr>
  <p:slideViewPr>
    <p:cSldViewPr snapToGrid="0">
      <p:cViewPr>
        <p:scale>
          <a:sx n="93" d="100"/>
          <a:sy n="93" d="100"/>
        </p:scale>
        <p:origin x="-582" y="-10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0" Type="http://schemas.openxmlformats.org/officeDocument/2006/relationships/slide" Target="slides/slide18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3085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0197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07/04/2021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100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07/04/2021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459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07/04/2021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5414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07/04/2021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350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07/04/2021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1125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07/04/2021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4484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07/04/2021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3192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07/04/2021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1452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07/04/2021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990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07/04/2021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948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07/04/2021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99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07/04/2021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081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9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4" r:id="rId4"/>
    <p:sldLayoutId id="2147483655" r:id="rId5"/>
    <p:sldLayoutId id="2147483657" r:id="rId6"/>
    <p:sldLayoutId id="2147483674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07/04/2021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846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microsoft.com/office/2007/relationships/hdphoto" Target="../media/hdphoto5.wdp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1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3.mp4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microsoft.com/office/2007/relationships/hdphoto" Target="../media/hdphoto5.wdp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22400" y="670560"/>
            <a:ext cx="636016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TRƯỜNG TIỂU HỌC ĐẠI ĐỒNG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42524" y="1434812"/>
            <a:ext cx="2258952" cy="584775"/>
          </a:xfrm>
          <a:prstGeom prst="rect">
            <a:avLst/>
          </a:prstGeom>
          <a:solidFill>
            <a:srgbClr val="FEE7EF"/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 Việt 1</a:t>
            </a:r>
            <a:endParaRPr lang="en-US" sz="32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1199" y="2368550"/>
            <a:ext cx="4330032" cy="707886"/>
          </a:xfrm>
          <a:prstGeom prst="rect">
            <a:avLst/>
          </a:prstGeom>
          <a:solidFill>
            <a:srgbClr val="FFFF99"/>
          </a:solidFill>
          <a:ln w="28575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Hiền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03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5116" y="393439"/>
            <a:ext cx="8614335" cy="44627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1" algn="just"/>
            <a:r>
              <a:rPr lang="en-US" sz="2400"/>
              <a:t> </a:t>
            </a:r>
            <a:r>
              <a:rPr lang="en-US" sz="2400" smtClean="0"/>
              <a:t>   </a:t>
            </a:r>
            <a:r>
              <a:rPr lang="en-US" sz="2400"/>
              <a:t>Đang đi chơi trong núi, gấu con chợt nhìn thấy một hạt dẻ. Gấu con vui mừng reo lên: “A!”. Ngay lập tức</a:t>
            </a:r>
            <a:r>
              <a:rPr lang="en-US" sz="2400" smtClean="0"/>
              <a:t>, có tiếng </a:t>
            </a:r>
            <a:r>
              <a:rPr lang="en-US" sz="2400"/>
              <a:t>“A</a:t>
            </a:r>
            <a:r>
              <a:rPr lang="en-US" sz="2400" smtClean="0"/>
              <a:t>!” vọng lại. Gấu con ngạc nhiên kêu to </a:t>
            </a:r>
            <a:r>
              <a:rPr lang="en-US" sz="2400"/>
              <a:t>: </a:t>
            </a:r>
            <a:r>
              <a:rPr lang="en-US" sz="2400" smtClean="0"/>
              <a:t>“Bạn là ai?”. Lại có tiếng vọng ra từ vách núi</a:t>
            </a:r>
            <a:r>
              <a:rPr lang="en-US" sz="2400"/>
              <a:t> : “Bạn là ai?”. </a:t>
            </a:r>
            <a:r>
              <a:rPr lang="en-US" sz="2400" smtClean="0"/>
              <a:t>Gấu con hét lên</a:t>
            </a:r>
            <a:r>
              <a:rPr lang="en-US" sz="2400"/>
              <a:t> : </a:t>
            </a:r>
            <a:r>
              <a:rPr lang="en-US" sz="2400" smtClean="0"/>
              <a:t>“Sao không nói cho tôi biết?”. Núi cũng đáp lại như vậy. Gấu con bực tức </a:t>
            </a:r>
            <a:r>
              <a:rPr lang="en-US" sz="2400"/>
              <a:t>: </a:t>
            </a:r>
            <a:r>
              <a:rPr lang="en-US" sz="2400" smtClean="0"/>
              <a:t>“Tôi ghét bạn”. Khắp nơi có tiếng vọng </a:t>
            </a:r>
            <a:r>
              <a:rPr lang="en-US" sz="2400"/>
              <a:t>: “Tôi ghét bạn”. </a:t>
            </a:r>
            <a:r>
              <a:rPr lang="en-US" sz="2400" smtClean="0"/>
              <a:t>Gấu con tủi thân, oà khóc.</a:t>
            </a:r>
          </a:p>
          <a:p>
            <a:pPr lvl="1" algn="just"/>
            <a:r>
              <a:rPr lang="en-US" sz="2400"/>
              <a:t> </a:t>
            </a:r>
            <a:r>
              <a:rPr lang="en-US" sz="2400" smtClean="0"/>
              <a:t>   Về nhà, gấu con kể cho mẹ nghe. Gấu mẹ cười bảo </a:t>
            </a:r>
            <a:r>
              <a:rPr lang="en-US" sz="2400"/>
              <a:t>: </a:t>
            </a:r>
            <a:r>
              <a:rPr lang="en-US" sz="2400" smtClean="0"/>
              <a:t>“Con hãy quay lại và nói với núi : “Tôi yêu bạn”. Gấu con làm theo lời mẹ. Quả nhiên, có tiếng vọng lại </a:t>
            </a:r>
            <a:r>
              <a:rPr lang="en-US" sz="2400"/>
              <a:t>: “Tôi yêu bạn”. </a:t>
            </a:r>
            <a:r>
              <a:rPr lang="en-US" sz="2400" smtClean="0"/>
              <a:t>Gấu con bật cười vui vẻ.</a:t>
            </a:r>
          </a:p>
          <a:p>
            <a:pPr lvl="1" algn="r"/>
            <a:r>
              <a:rPr lang="en-US" sz="2000" i="1" smtClean="0"/>
              <a:t>( Theo 365 truyện kể hằng đêm)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1210588" cy="400110"/>
          </a:xfrm>
          <a:prstGeom prst="rect">
            <a:avLst/>
          </a:prstGeom>
          <a:solidFill>
            <a:srgbClr val="EB67B6"/>
          </a:solidFill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tx1"/>
                </a:solidFill>
              </a:rPr>
              <a:t>Đọc mẫu</a:t>
            </a: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97564" y="0"/>
            <a:ext cx="32255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</a:rPr>
              <a:t>Tiếng vọng của núi</a:t>
            </a:r>
            <a:endParaRPr lang="en-US" sz="2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66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168" y="393439"/>
            <a:ext cx="8886284" cy="44627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1" algn="just"/>
            <a:r>
              <a:rPr lang="en-US" sz="2400" dirty="0"/>
              <a:t> </a:t>
            </a:r>
            <a:r>
              <a:rPr lang="en-US" sz="2400" dirty="0" smtClean="0"/>
              <a:t>  </a:t>
            </a:r>
            <a:r>
              <a:rPr lang="en-US" sz="2400" b="1" dirty="0" smtClean="0">
                <a:solidFill>
                  <a:srgbClr val="FF0000"/>
                </a:solidFill>
              </a:rPr>
              <a:t>1)</a:t>
            </a:r>
            <a:r>
              <a:rPr lang="en-US" sz="2400" b="1" dirty="0" smtClean="0"/>
              <a:t> </a:t>
            </a:r>
            <a:r>
              <a:rPr lang="en-US" sz="2400" dirty="0" err="1"/>
              <a:t>Đang</a:t>
            </a:r>
            <a:r>
              <a:rPr lang="en-US" sz="2400" dirty="0"/>
              <a:t> </a:t>
            </a:r>
            <a:r>
              <a:rPr lang="en-US" sz="2400" dirty="0" err="1"/>
              <a:t>đi</a:t>
            </a:r>
            <a:r>
              <a:rPr lang="en-US" sz="2400" dirty="0"/>
              <a:t> </a:t>
            </a:r>
            <a:r>
              <a:rPr lang="en-US" sz="2400" dirty="0" err="1"/>
              <a:t>chơi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núi</a:t>
            </a:r>
            <a:r>
              <a:rPr lang="en-US" sz="2400" dirty="0"/>
              <a:t>, </a:t>
            </a:r>
            <a:r>
              <a:rPr lang="en-US" sz="2400" dirty="0" err="1"/>
              <a:t>gấu</a:t>
            </a:r>
            <a:r>
              <a:rPr lang="en-US" sz="2400" dirty="0"/>
              <a:t> con </a:t>
            </a:r>
            <a:r>
              <a:rPr lang="en-US" sz="2400" dirty="0" err="1"/>
              <a:t>chợt</a:t>
            </a:r>
            <a:r>
              <a:rPr lang="en-US" sz="2400" dirty="0"/>
              <a:t> </a:t>
            </a:r>
            <a:r>
              <a:rPr lang="en-US" sz="2400" dirty="0" err="1"/>
              <a:t>nhìn</a:t>
            </a:r>
            <a:r>
              <a:rPr lang="en-US" sz="2400" dirty="0"/>
              <a:t> </a:t>
            </a:r>
            <a:r>
              <a:rPr lang="en-US" sz="2400" dirty="0" err="1"/>
              <a:t>thấy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dẻ</a:t>
            </a:r>
            <a:r>
              <a:rPr lang="en-US" sz="2400" dirty="0"/>
              <a:t>. </a:t>
            </a:r>
            <a:r>
              <a:rPr lang="en-US" sz="2400" b="1" dirty="0" smtClean="0">
                <a:solidFill>
                  <a:srgbClr val="FF0000"/>
                </a:solidFill>
              </a:rPr>
              <a:t>2)</a:t>
            </a:r>
            <a:r>
              <a:rPr lang="en-US" sz="2400" dirty="0" err="1" smtClean="0"/>
              <a:t>Gấu</a:t>
            </a:r>
            <a:r>
              <a:rPr lang="en-US" sz="2400" dirty="0" smtClean="0"/>
              <a:t> </a:t>
            </a:r>
            <a:r>
              <a:rPr lang="en-US" sz="2400" dirty="0"/>
              <a:t>con </a:t>
            </a:r>
            <a:r>
              <a:rPr lang="en-US" sz="2400" dirty="0" err="1"/>
              <a:t>vui</a:t>
            </a:r>
            <a:r>
              <a:rPr lang="en-US" sz="2400" dirty="0"/>
              <a:t> </a:t>
            </a:r>
            <a:r>
              <a:rPr lang="en-US" sz="2400" dirty="0" err="1"/>
              <a:t>mừng</a:t>
            </a:r>
            <a:r>
              <a:rPr lang="en-US" sz="2400" dirty="0"/>
              <a:t> reo </a:t>
            </a:r>
            <a:r>
              <a:rPr lang="en-US" sz="2400" dirty="0" err="1"/>
              <a:t>lên</a:t>
            </a:r>
            <a:r>
              <a:rPr lang="en-US" sz="2400" dirty="0"/>
              <a:t>: “A</a:t>
            </a:r>
            <a:r>
              <a:rPr lang="en-US" sz="2400" dirty="0" smtClean="0"/>
              <a:t>!”.</a:t>
            </a:r>
            <a:r>
              <a:rPr lang="en-US" sz="2400" b="1" dirty="0" smtClean="0">
                <a:solidFill>
                  <a:srgbClr val="FF0000"/>
                </a:solidFill>
              </a:rPr>
              <a:t>3)</a:t>
            </a:r>
            <a:r>
              <a:rPr lang="en-US" sz="2400" dirty="0" err="1" smtClean="0"/>
              <a:t>Ngay</a:t>
            </a:r>
            <a:r>
              <a:rPr lang="en-US" sz="2400" dirty="0" smtClean="0"/>
              <a:t> </a:t>
            </a:r>
            <a:r>
              <a:rPr lang="en-US" sz="2400" dirty="0" err="1"/>
              <a:t>lập</a:t>
            </a:r>
            <a:r>
              <a:rPr lang="en-US" sz="2400" dirty="0"/>
              <a:t> </a:t>
            </a:r>
            <a:r>
              <a:rPr lang="en-US" sz="2400" dirty="0" err="1"/>
              <a:t>tức</a:t>
            </a:r>
            <a:r>
              <a:rPr lang="en-US" sz="2400" dirty="0"/>
              <a:t>, </a:t>
            </a:r>
            <a:r>
              <a:rPr lang="en-US" sz="2400" dirty="0" err="1" smtClean="0"/>
              <a:t>có</a:t>
            </a:r>
            <a:r>
              <a:rPr lang="en-US" sz="2400" dirty="0" smtClean="0"/>
              <a:t> </a:t>
            </a:r>
            <a:r>
              <a:rPr lang="en-US" sz="2400" dirty="0" err="1" smtClean="0"/>
              <a:t>tiếng</a:t>
            </a:r>
            <a:r>
              <a:rPr lang="en-US" sz="2400" dirty="0" smtClean="0"/>
              <a:t> “A!” </a:t>
            </a:r>
            <a:r>
              <a:rPr lang="en-US" sz="2400" dirty="0" err="1" smtClean="0"/>
              <a:t>vọng</a:t>
            </a:r>
            <a:r>
              <a:rPr lang="en-US" sz="2400" dirty="0" smtClean="0"/>
              <a:t> </a:t>
            </a:r>
            <a:r>
              <a:rPr lang="en-US" sz="2400" dirty="0" err="1" smtClean="0"/>
              <a:t>lại</a:t>
            </a:r>
            <a:r>
              <a:rPr lang="en-US" sz="2400" dirty="0" smtClean="0"/>
              <a:t>. </a:t>
            </a:r>
            <a:r>
              <a:rPr lang="en-US" sz="2400" b="1" dirty="0" smtClean="0">
                <a:solidFill>
                  <a:srgbClr val="FF0000"/>
                </a:solidFill>
              </a:rPr>
              <a:t>4)</a:t>
            </a:r>
            <a:r>
              <a:rPr lang="en-US" sz="2400" dirty="0" err="1" smtClean="0"/>
              <a:t>Gấu</a:t>
            </a:r>
            <a:r>
              <a:rPr lang="en-US" sz="2400" dirty="0" smtClean="0"/>
              <a:t> con </a:t>
            </a:r>
            <a:r>
              <a:rPr lang="en-US" sz="2400" dirty="0" err="1" smtClean="0"/>
              <a:t>ngạc</a:t>
            </a:r>
            <a:r>
              <a:rPr lang="en-US" sz="2400" dirty="0" smtClean="0"/>
              <a:t> </a:t>
            </a:r>
            <a:r>
              <a:rPr lang="en-US" sz="2400" dirty="0" err="1" smtClean="0"/>
              <a:t>nhiên</a:t>
            </a:r>
            <a:r>
              <a:rPr lang="en-US" sz="2400" dirty="0" smtClean="0"/>
              <a:t> </a:t>
            </a:r>
            <a:r>
              <a:rPr lang="en-US" sz="2400" dirty="0" err="1" smtClean="0"/>
              <a:t>kêu</a:t>
            </a:r>
            <a:r>
              <a:rPr lang="en-US" sz="2400" dirty="0" smtClean="0"/>
              <a:t> to </a:t>
            </a:r>
            <a:r>
              <a:rPr lang="en-US" sz="2400" dirty="0"/>
              <a:t>: </a:t>
            </a:r>
            <a:r>
              <a:rPr lang="en-US" sz="2400" dirty="0" smtClean="0"/>
              <a:t>“</a:t>
            </a:r>
            <a:r>
              <a:rPr lang="en-US" sz="2400" dirty="0" err="1" smtClean="0"/>
              <a:t>Bạn</a:t>
            </a:r>
            <a:r>
              <a:rPr lang="en-US" sz="2400" dirty="0" smtClean="0"/>
              <a:t> </a:t>
            </a:r>
            <a:r>
              <a:rPr lang="en-US" sz="2400" dirty="0" err="1" smtClean="0"/>
              <a:t>là</a:t>
            </a:r>
            <a:r>
              <a:rPr lang="en-US" sz="2400" dirty="0" smtClean="0"/>
              <a:t> </a:t>
            </a:r>
            <a:r>
              <a:rPr lang="en-US" sz="2400" dirty="0" err="1" smtClean="0"/>
              <a:t>ai</a:t>
            </a:r>
            <a:r>
              <a:rPr lang="en-US" sz="2400" dirty="0" smtClean="0"/>
              <a:t>?”. </a:t>
            </a:r>
            <a:r>
              <a:rPr lang="en-US" sz="2400" b="1" dirty="0" smtClean="0">
                <a:solidFill>
                  <a:srgbClr val="FF0000"/>
                </a:solidFill>
              </a:rPr>
              <a:t>5)</a:t>
            </a:r>
            <a:r>
              <a:rPr lang="en-US" sz="2400" dirty="0" err="1" smtClean="0"/>
              <a:t>Lại</a:t>
            </a:r>
            <a:r>
              <a:rPr lang="en-US" sz="2400" dirty="0" smtClean="0"/>
              <a:t> </a:t>
            </a:r>
            <a:r>
              <a:rPr lang="en-US" sz="2400" dirty="0" err="1" smtClean="0"/>
              <a:t>có</a:t>
            </a:r>
            <a:r>
              <a:rPr lang="en-US" sz="2400" dirty="0" smtClean="0"/>
              <a:t> </a:t>
            </a:r>
            <a:r>
              <a:rPr lang="en-US" sz="2400" dirty="0" err="1" smtClean="0"/>
              <a:t>tiếng</a:t>
            </a:r>
            <a:r>
              <a:rPr lang="en-US" sz="2400" dirty="0" smtClean="0"/>
              <a:t> </a:t>
            </a:r>
            <a:r>
              <a:rPr lang="en-US" sz="2400" dirty="0" err="1" smtClean="0"/>
              <a:t>vọng</a:t>
            </a:r>
            <a:r>
              <a:rPr lang="en-US" sz="2400" dirty="0" smtClean="0"/>
              <a:t> </a:t>
            </a:r>
            <a:r>
              <a:rPr lang="en-US" sz="2400" dirty="0" err="1" smtClean="0"/>
              <a:t>ra</a:t>
            </a:r>
            <a:r>
              <a:rPr lang="en-US" sz="2400" dirty="0" smtClean="0"/>
              <a:t> </a:t>
            </a:r>
            <a:r>
              <a:rPr lang="en-US" sz="2400" dirty="0" err="1" smtClean="0"/>
              <a:t>từ</a:t>
            </a:r>
            <a:r>
              <a:rPr lang="en-US" sz="2400" dirty="0" smtClean="0"/>
              <a:t> </a:t>
            </a:r>
            <a:r>
              <a:rPr lang="en-US" sz="2400" dirty="0" err="1" smtClean="0"/>
              <a:t>vách</a:t>
            </a:r>
            <a:r>
              <a:rPr lang="en-US" sz="2400" dirty="0" smtClean="0"/>
              <a:t> </a:t>
            </a:r>
            <a:r>
              <a:rPr lang="en-US" sz="2400" dirty="0" err="1" smtClean="0"/>
              <a:t>núi</a:t>
            </a:r>
            <a:r>
              <a:rPr lang="en-US" sz="2400" dirty="0"/>
              <a:t> : “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ai</a:t>
            </a:r>
            <a:r>
              <a:rPr lang="en-US" sz="2400" dirty="0" smtClean="0"/>
              <a:t>?”.</a:t>
            </a:r>
            <a:r>
              <a:rPr lang="en-US" sz="2400" b="1" dirty="0" smtClean="0">
                <a:solidFill>
                  <a:srgbClr val="FF0000"/>
                </a:solidFill>
              </a:rPr>
              <a:t>6)</a:t>
            </a:r>
            <a:r>
              <a:rPr lang="en-US" sz="2400" dirty="0" err="1" smtClean="0"/>
              <a:t>Gấu</a:t>
            </a:r>
            <a:r>
              <a:rPr lang="en-US" sz="2400" dirty="0" smtClean="0"/>
              <a:t> con </a:t>
            </a:r>
            <a:r>
              <a:rPr lang="en-US" sz="2400" dirty="0" err="1" smtClean="0"/>
              <a:t>hét</a:t>
            </a:r>
            <a:r>
              <a:rPr lang="en-US" sz="2400" dirty="0" smtClean="0"/>
              <a:t> </a:t>
            </a:r>
            <a:r>
              <a:rPr lang="en-US" sz="2400" dirty="0" err="1" smtClean="0"/>
              <a:t>lên</a:t>
            </a:r>
            <a:r>
              <a:rPr lang="en-US" sz="2400" dirty="0"/>
              <a:t> : </a:t>
            </a:r>
            <a:r>
              <a:rPr lang="en-US" sz="2400" dirty="0" smtClean="0"/>
              <a:t>“Sao </a:t>
            </a:r>
            <a:r>
              <a:rPr lang="en-US" sz="2400" dirty="0" err="1" smtClean="0"/>
              <a:t>không</a:t>
            </a:r>
            <a:r>
              <a:rPr lang="en-US" sz="2400" dirty="0" smtClean="0"/>
              <a:t> </a:t>
            </a:r>
            <a:r>
              <a:rPr lang="en-US" sz="2400" dirty="0" err="1" smtClean="0"/>
              <a:t>nói</a:t>
            </a:r>
            <a:r>
              <a:rPr lang="en-US" sz="2400" dirty="0" smtClean="0"/>
              <a:t> </a:t>
            </a:r>
            <a:r>
              <a:rPr lang="en-US" sz="2400" dirty="0" err="1" smtClean="0"/>
              <a:t>cho</a:t>
            </a:r>
            <a:r>
              <a:rPr lang="en-US" sz="2400" dirty="0" smtClean="0"/>
              <a:t> </a:t>
            </a:r>
            <a:r>
              <a:rPr lang="en-US" sz="2400" dirty="0" err="1" smtClean="0"/>
              <a:t>tôi</a:t>
            </a:r>
            <a:r>
              <a:rPr lang="en-US" sz="2400" dirty="0" smtClean="0"/>
              <a:t> biết?”.</a:t>
            </a:r>
            <a:r>
              <a:rPr lang="en-US" sz="2400" b="1" dirty="0" smtClean="0">
                <a:solidFill>
                  <a:srgbClr val="FF0000"/>
                </a:solidFill>
              </a:rPr>
              <a:t>7)</a:t>
            </a:r>
            <a:r>
              <a:rPr lang="en-US" sz="2400" dirty="0" err="1" smtClean="0"/>
              <a:t>Núi</a:t>
            </a:r>
            <a:r>
              <a:rPr lang="en-US" sz="2400" dirty="0" smtClean="0"/>
              <a:t> </a:t>
            </a:r>
            <a:r>
              <a:rPr lang="en-US" sz="2400" dirty="0" err="1" smtClean="0"/>
              <a:t>cũng</a:t>
            </a:r>
            <a:r>
              <a:rPr lang="en-US" sz="2400" dirty="0" smtClean="0"/>
              <a:t> </a:t>
            </a:r>
            <a:r>
              <a:rPr lang="en-US" sz="2400" dirty="0" err="1" smtClean="0"/>
              <a:t>đáp</a:t>
            </a:r>
            <a:r>
              <a:rPr lang="en-US" sz="2400" dirty="0" smtClean="0"/>
              <a:t> </a:t>
            </a:r>
            <a:r>
              <a:rPr lang="en-US" sz="2400" dirty="0" err="1" smtClean="0"/>
              <a:t>lại</a:t>
            </a:r>
            <a:r>
              <a:rPr lang="en-US" sz="2400" dirty="0" smtClean="0"/>
              <a:t> </a:t>
            </a:r>
            <a:r>
              <a:rPr lang="en-US" sz="2400" dirty="0" err="1" smtClean="0"/>
              <a:t>như</a:t>
            </a:r>
            <a:r>
              <a:rPr lang="en-US" sz="2400" dirty="0" smtClean="0"/>
              <a:t> vậy.</a:t>
            </a:r>
            <a:r>
              <a:rPr lang="en-US" sz="2400" b="1" dirty="0" smtClean="0">
                <a:solidFill>
                  <a:srgbClr val="FF0000"/>
                </a:solidFill>
              </a:rPr>
              <a:t>8)</a:t>
            </a:r>
            <a:r>
              <a:rPr lang="en-US" sz="2400" dirty="0" err="1" smtClean="0"/>
              <a:t>Gấu</a:t>
            </a:r>
            <a:r>
              <a:rPr lang="en-US" sz="2400" dirty="0" smtClean="0"/>
              <a:t> con </a:t>
            </a:r>
            <a:r>
              <a:rPr lang="en-US" sz="2400" dirty="0" err="1" smtClean="0"/>
              <a:t>bực</a:t>
            </a:r>
            <a:r>
              <a:rPr lang="en-US" sz="2400" dirty="0" smtClean="0"/>
              <a:t> </a:t>
            </a:r>
            <a:r>
              <a:rPr lang="en-US" sz="2400" dirty="0" err="1" smtClean="0"/>
              <a:t>tức</a:t>
            </a:r>
            <a:r>
              <a:rPr lang="en-US" sz="2400" dirty="0" smtClean="0"/>
              <a:t>: “</a:t>
            </a:r>
            <a:r>
              <a:rPr lang="en-US" sz="2400" dirty="0" err="1" smtClean="0"/>
              <a:t>Tôi</a:t>
            </a:r>
            <a:r>
              <a:rPr lang="en-US" sz="2400" dirty="0" smtClean="0"/>
              <a:t> </a:t>
            </a:r>
            <a:r>
              <a:rPr lang="en-US" sz="2400" dirty="0" err="1" smtClean="0"/>
              <a:t>ghét</a:t>
            </a:r>
            <a:r>
              <a:rPr lang="en-US" sz="2400" dirty="0" smtClean="0"/>
              <a:t> bạn”.</a:t>
            </a:r>
            <a:r>
              <a:rPr lang="en-US" sz="2400" b="1" dirty="0" smtClean="0">
                <a:solidFill>
                  <a:srgbClr val="FF0000"/>
                </a:solidFill>
              </a:rPr>
              <a:t>9)</a:t>
            </a:r>
            <a:r>
              <a:rPr lang="en-US" sz="2400" dirty="0" err="1" smtClean="0"/>
              <a:t>Khắp</a:t>
            </a:r>
            <a:r>
              <a:rPr lang="en-US" sz="2400" dirty="0" smtClean="0"/>
              <a:t> </a:t>
            </a:r>
            <a:r>
              <a:rPr lang="en-US" sz="2400" dirty="0" err="1" smtClean="0"/>
              <a:t>nơi</a:t>
            </a:r>
            <a:r>
              <a:rPr lang="en-US" sz="2400" dirty="0" smtClean="0"/>
              <a:t> </a:t>
            </a:r>
            <a:r>
              <a:rPr lang="en-US" sz="2400" dirty="0" err="1" smtClean="0"/>
              <a:t>có</a:t>
            </a:r>
            <a:r>
              <a:rPr lang="en-US" sz="2400" dirty="0" smtClean="0"/>
              <a:t> </a:t>
            </a:r>
            <a:r>
              <a:rPr lang="en-US" sz="2400" dirty="0" err="1" smtClean="0"/>
              <a:t>tiếng</a:t>
            </a:r>
            <a:r>
              <a:rPr lang="en-US" sz="2400" dirty="0" smtClean="0"/>
              <a:t> </a:t>
            </a:r>
            <a:r>
              <a:rPr lang="en-US" sz="2400" dirty="0" err="1" smtClean="0"/>
              <a:t>vọng</a:t>
            </a:r>
            <a:r>
              <a:rPr lang="en-US" sz="2400" dirty="0" smtClean="0"/>
              <a:t>:“</a:t>
            </a:r>
            <a:r>
              <a:rPr lang="en-US" sz="2400" dirty="0" err="1"/>
              <a:t>Tôi</a:t>
            </a:r>
            <a:r>
              <a:rPr lang="en-US" sz="2400" dirty="0"/>
              <a:t> </a:t>
            </a:r>
            <a:r>
              <a:rPr lang="en-US" sz="2400" dirty="0" err="1"/>
              <a:t>ghét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”. </a:t>
            </a:r>
            <a:r>
              <a:rPr lang="en-US" sz="2400" b="1" dirty="0" smtClean="0">
                <a:solidFill>
                  <a:srgbClr val="FF0000"/>
                </a:solidFill>
              </a:rPr>
              <a:t>10)</a:t>
            </a:r>
            <a:r>
              <a:rPr lang="en-US" sz="2400" dirty="0" err="1" smtClean="0"/>
              <a:t>Gấu</a:t>
            </a:r>
            <a:r>
              <a:rPr lang="en-US" sz="2400" dirty="0" smtClean="0"/>
              <a:t> con </a:t>
            </a:r>
            <a:r>
              <a:rPr lang="en-US" sz="2400" dirty="0" err="1" smtClean="0"/>
              <a:t>tủi</a:t>
            </a:r>
            <a:r>
              <a:rPr lang="en-US" sz="2400" dirty="0" smtClean="0"/>
              <a:t> </a:t>
            </a:r>
            <a:r>
              <a:rPr lang="en-US" sz="2400" dirty="0" err="1" smtClean="0"/>
              <a:t>thân</a:t>
            </a:r>
            <a:r>
              <a:rPr lang="en-US" sz="2400" dirty="0" smtClean="0"/>
              <a:t>, </a:t>
            </a:r>
            <a:r>
              <a:rPr lang="en-US" sz="2400" dirty="0" err="1" smtClean="0"/>
              <a:t>oà</a:t>
            </a:r>
            <a:r>
              <a:rPr lang="en-US" sz="2400" dirty="0" smtClean="0"/>
              <a:t> </a:t>
            </a:r>
            <a:r>
              <a:rPr lang="en-US" sz="2400" dirty="0" err="1" smtClean="0"/>
              <a:t>khóc</a:t>
            </a:r>
            <a:r>
              <a:rPr lang="en-US" sz="2400" dirty="0" smtClean="0"/>
              <a:t>.</a:t>
            </a:r>
          </a:p>
          <a:p>
            <a:pPr lvl="1" algn="just"/>
            <a:r>
              <a:rPr lang="en-US" sz="2400" dirty="0"/>
              <a:t> </a:t>
            </a:r>
            <a:r>
              <a:rPr lang="en-US" sz="2400" dirty="0" smtClean="0"/>
              <a:t>   </a:t>
            </a:r>
            <a:r>
              <a:rPr lang="en-US" sz="2400" b="1" dirty="0" smtClean="0">
                <a:solidFill>
                  <a:srgbClr val="FF0000"/>
                </a:solidFill>
              </a:rPr>
              <a:t>11)</a:t>
            </a:r>
            <a:r>
              <a:rPr lang="en-US" sz="2400" dirty="0" err="1" smtClean="0"/>
              <a:t>Về</a:t>
            </a:r>
            <a:r>
              <a:rPr lang="en-US" sz="2400" dirty="0" smtClean="0"/>
              <a:t> </a:t>
            </a:r>
            <a:r>
              <a:rPr lang="en-US" sz="2400" dirty="0" err="1" smtClean="0"/>
              <a:t>nhà</a:t>
            </a:r>
            <a:r>
              <a:rPr lang="en-US" sz="2400" dirty="0" smtClean="0"/>
              <a:t>, </a:t>
            </a:r>
            <a:r>
              <a:rPr lang="en-US" sz="2400" dirty="0" err="1" smtClean="0"/>
              <a:t>gấu</a:t>
            </a:r>
            <a:r>
              <a:rPr lang="en-US" sz="2400" dirty="0" smtClean="0"/>
              <a:t> con </a:t>
            </a:r>
            <a:r>
              <a:rPr lang="en-US" sz="2400" dirty="0" err="1" smtClean="0"/>
              <a:t>kể</a:t>
            </a:r>
            <a:r>
              <a:rPr lang="en-US" sz="2400" dirty="0" smtClean="0"/>
              <a:t> </a:t>
            </a:r>
            <a:r>
              <a:rPr lang="en-US" sz="2400" dirty="0" err="1" smtClean="0"/>
              <a:t>cho</a:t>
            </a:r>
            <a:r>
              <a:rPr lang="en-US" sz="2400" dirty="0" smtClean="0"/>
              <a:t> </a:t>
            </a:r>
            <a:r>
              <a:rPr lang="en-US" sz="2400" dirty="0" err="1" smtClean="0"/>
              <a:t>mẹ</a:t>
            </a:r>
            <a:r>
              <a:rPr lang="en-US" sz="2400" dirty="0" smtClean="0"/>
              <a:t> </a:t>
            </a:r>
            <a:r>
              <a:rPr lang="en-US" sz="2400" dirty="0" err="1" smtClean="0"/>
              <a:t>nghe</a:t>
            </a:r>
            <a:r>
              <a:rPr lang="en-US" sz="2400" dirty="0" smtClean="0"/>
              <a:t>. </a:t>
            </a:r>
            <a:r>
              <a:rPr lang="en-US" sz="2400" b="1" dirty="0" smtClean="0">
                <a:solidFill>
                  <a:srgbClr val="FF0000"/>
                </a:solidFill>
              </a:rPr>
              <a:t>12)</a:t>
            </a:r>
            <a:r>
              <a:rPr lang="en-US" sz="2400" dirty="0" err="1" smtClean="0"/>
              <a:t>Gấu</a:t>
            </a:r>
            <a:r>
              <a:rPr lang="en-US" sz="2400" dirty="0" smtClean="0"/>
              <a:t> </a:t>
            </a:r>
            <a:r>
              <a:rPr lang="en-US" sz="2400" dirty="0" err="1" smtClean="0"/>
              <a:t>mẹ</a:t>
            </a:r>
            <a:r>
              <a:rPr lang="en-US" sz="2400" dirty="0" smtClean="0"/>
              <a:t> </a:t>
            </a:r>
            <a:r>
              <a:rPr lang="en-US" sz="2400" dirty="0" err="1" smtClean="0"/>
              <a:t>cười</a:t>
            </a:r>
            <a:r>
              <a:rPr lang="en-US" sz="2400" dirty="0" smtClean="0"/>
              <a:t> </a:t>
            </a:r>
            <a:r>
              <a:rPr lang="en-US" sz="2400" dirty="0" err="1" smtClean="0"/>
              <a:t>bảo</a:t>
            </a:r>
            <a:r>
              <a:rPr lang="en-US" sz="2400" dirty="0" smtClean="0"/>
              <a:t>: “Con </a:t>
            </a:r>
            <a:r>
              <a:rPr lang="en-US" sz="2400" dirty="0" err="1" smtClean="0"/>
              <a:t>hãy</a:t>
            </a:r>
            <a:r>
              <a:rPr lang="en-US" sz="2400" dirty="0" smtClean="0"/>
              <a:t> quay </a:t>
            </a:r>
            <a:r>
              <a:rPr lang="en-US" sz="2400" dirty="0" err="1" smtClean="0"/>
              <a:t>lại</a:t>
            </a:r>
            <a:r>
              <a:rPr lang="en-US" sz="2400" dirty="0" smtClean="0"/>
              <a:t>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 smtClean="0"/>
              <a:t>nói</a:t>
            </a:r>
            <a:r>
              <a:rPr lang="en-US" sz="2400" dirty="0" smtClean="0"/>
              <a:t> </a:t>
            </a:r>
            <a:r>
              <a:rPr lang="en-US" sz="2400" dirty="0" err="1" smtClean="0"/>
              <a:t>với</a:t>
            </a:r>
            <a:r>
              <a:rPr lang="en-US" sz="2400" dirty="0" smtClean="0"/>
              <a:t> </a:t>
            </a:r>
            <a:r>
              <a:rPr lang="en-US" sz="2400" dirty="0" err="1" smtClean="0"/>
              <a:t>núi</a:t>
            </a:r>
            <a:r>
              <a:rPr lang="en-US" sz="2400" dirty="0" smtClean="0"/>
              <a:t>: “</a:t>
            </a:r>
            <a:r>
              <a:rPr lang="en-US" sz="2400" dirty="0" err="1" smtClean="0"/>
              <a:t>Tôi</a:t>
            </a:r>
            <a:r>
              <a:rPr lang="en-US" sz="2400" dirty="0" smtClean="0"/>
              <a:t> </a:t>
            </a:r>
            <a:r>
              <a:rPr lang="en-US" sz="2400" dirty="0" err="1" smtClean="0"/>
              <a:t>yêu</a:t>
            </a:r>
            <a:r>
              <a:rPr lang="en-US" sz="2400" dirty="0" smtClean="0"/>
              <a:t> </a:t>
            </a:r>
            <a:r>
              <a:rPr lang="en-US" sz="2400" dirty="0" err="1" smtClean="0"/>
              <a:t>bạn</a:t>
            </a:r>
            <a:r>
              <a:rPr lang="en-US" sz="2400" dirty="0" smtClean="0"/>
              <a:t>”. </a:t>
            </a:r>
            <a:r>
              <a:rPr lang="en-US" sz="2400" b="1" dirty="0" smtClean="0">
                <a:solidFill>
                  <a:srgbClr val="FF0000"/>
                </a:solidFill>
              </a:rPr>
              <a:t>13)</a:t>
            </a:r>
            <a:r>
              <a:rPr lang="en-US" sz="2400" dirty="0" err="1" smtClean="0"/>
              <a:t>Gấu</a:t>
            </a:r>
            <a:r>
              <a:rPr lang="en-US" sz="2400" dirty="0" smtClean="0"/>
              <a:t> con </a:t>
            </a:r>
            <a:r>
              <a:rPr lang="en-US" sz="2400" dirty="0" err="1" smtClean="0"/>
              <a:t>làm</a:t>
            </a:r>
            <a:r>
              <a:rPr lang="en-US" sz="2400" dirty="0" smtClean="0"/>
              <a:t> </a:t>
            </a:r>
            <a:r>
              <a:rPr lang="en-US" sz="2400" dirty="0" err="1" smtClean="0"/>
              <a:t>theo</a:t>
            </a:r>
            <a:r>
              <a:rPr lang="en-US" sz="2400" dirty="0" smtClean="0"/>
              <a:t> </a:t>
            </a:r>
            <a:r>
              <a:rPr lang="en-US" sz="2400" dirty="0" err="1" smtClean="0"/>
              <a:t>lời</a:t>
            </a:r>
            <a:r>
              <a:rPr lang="en-US" sz="2400" dirty="0" smtClean="0"/>
              <a:t> mẹ.</a:t>
            </a:r>
            <a:r>
              <a:rPr lang="en-US" sz="2400" b="1" dirty="0" smtClean="0">
                <a:solidFill>
                  <a:srgbClr val="FF0000"/>
                </a:solidFill>
              </a:rPr>
              <a:t>14)</a:t>
            </a:r>
            <a:r>
              <a:rPr lang="en-US" sz="2400" dirty="0" err="1" smtClean="0"/>
              <a:t>Quả</a:t>
            </a:r>
            <a:r>
              <a:rPr lang="en-US" sz="2400" dirty="0" smtClean="0"/>
              <a:t> </a:t>
            </a:r>
            <a:r>
              <a:rPr lang="en-US" sz="2400" dirty="0" err="1" smtClean="0"/>
              <a:t>nhiên</a:t>
            </a:r>
            <a:r>
              <a:rPr lang="en-US" sz="2400" dirty="0" smtClean="0"/>
              <a:t>, </a:t>
            </a:r>
            <a:r>
              <a:rPr lang="en-US" sz="2400" dirty="0" err="1" smtClean="0"/>
              <a:t>có</a:t>
            </a:r>
            <a:r>
              <a:rPr lang="en-US" sz="2400" dirty="0" smtClean="0"/>
              <a:t> </a:t>
            </a:r>
            <a:r>
              <a:rPr lang="en-US" sz="2400" dirty="0" err="1" smtClean="0"/>
              <a:t>tiếng</a:t>
            </a:r>
            <a:r>
              <a:rPr lang="en-US" sz="2400" dirty="0" smtClean="0"/>
              <a:t> </a:t>
            </a:r>
            <a:r>
              <a:rPr lang="en-US" sz="2400" dirty="0" err="1" smtClean="0"/>
              <a:t>vọng</a:t>
            </a:r>
            <a:r>
              <a:rPr lang="en-US" sz="2400" dirty="0" smtClean="0"/>
              <a:t> </a:t>
            </a:r>
            <a:r>
              <a:rPr lang="en-US" sz="2400" dirty="0" err="1" smtClean="0"/>
              <a:t>lại</a:t>
            </a:r>
            <a:r>
              <a:rPr lang="en-US" sz="2400" dirty="0" smtClean="0"/>
              <a:t>: </a:t>
            </a:r>
            <a:r>
              <a:rPr lang="en-US" sz="2400" dirty="0"/>
              <a:t>“</a:t>
            </a:r>
            <a:r>
              <a:rPr lang="en-US" sz="2400" dirty="0" err="1"/>
              <a:t>Tôi</a:t>
            </a:r>
            <a:r>
              <a:rPr lang="en-US" sz="2400" dirty="0"/>
              <a:t> </a:t>
            </a:r>
            <a:r>
              <a:rPr lang="en-US" sz="2400" dirty="0" err="1"/>
              <a:t>yêu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”. </a:t>
            </a:r>
            <a:r>
              <a:rPr lang="en-US" sz="2400" b="1" dirty="0" smtClean="0">
                <a:solidFill>
                  <a:srgbClr val="FF0000"/>
                </a:solidFill>
              </a:rPr>
              <a:t>15)</a:t>
            </a:r>
            <a:r>
              <a:rPr lang="en-US" sz="2400" dirty="0" err="1" smtClean="0"/>
              <a:t>Gấu</a:t>
            </a:r>
            <a:r>
              <a:rPr lang="en-US" sz="2400" dirty="0" smtClean="0"/>
              <a:t> con </a:t>
            </a:r>
            <a:r>
              <a:rPr lang="en-US" sz="2400" dirty="0" err="1" smtClean="0"/>
              <a:t>bật</a:t>
            </a:r>
            <a:r>
              <a:rPr lang="en-US" sz="2400" dirty="0" smtClean="0"/>
              <a:t> </a:t>
            </a:r>
            <a:r>
              <a:rPr lang="en-US" sz="2400" dirty="0" err="1" smtClean="0"/>
              <a:t>cười</a:t>
            </a:r>
            <a:r>
              <a:rPr lang="en-US" sz="2400" dirty="0" smtClean="0"/>
              <a:t> </a:t>
            </a:r>
            <a:r>
              <a:rPr lang="en-US" sz="2400" dirty="0" err="1" smtClean="0"/>
              <a:t>vui</a:t>
            </a:r>
            <a:r>
              <a:rPr lang="en-US" sz="2400" dirty="0" smtClean="0"/>
              <a:t> </a:t>
            </a:r>
            <a:r>
              <a:rPr lang="en-US" sz="2400" dirty="0" err="1" smtClean="0"/>
              <a:t>vẻ</a:t>
            </a:r>
            <a:r>
              <a:rPr lang="en-US" sz="2400" dirty="0" smtClean="0"/>
              <a:t>.</a:t>
            </a:r>
          </a:p>
          <a:p>
            <a:pPr lvl="1" algn="r"/>
            <a:r>
              <a:rPr lang="en-US" sz="2000" i="1" dirty="0" smtClean="0"/>
              <a:t>( Theo 365 </a:t>
            </a:r>
            <a:r>
              <a:rPr lang="en-US" sz="2000" i="1" dirty="0" err="1" smtClean="0"/>
              <a:t>truyện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kể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hằng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đêm</a:t>
            </a:r>
            <a:r>
              <a:rPr lang="en-US" sz="2000" i="1" dirty="0" smtClean="0"/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97564" y="0"/>
            <a:ext cx="32255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</a:rPr>
              <a:t>Tiếng vọng của núi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539204" cy="400110"/>
          </a:xfrm>
          <a:prstGeom prst="rect">
            <a:avLst/>
          </a:prstGeom>
          <a:solidFill>
            <a:srgbClr val="EB67B6"/>
          </a:solidFill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tx1"/>
                </a:solidFill>
              </a:rPr>
              <a:t>Đọc NT câu</a:t>
            </a: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167" y="4615048"/>
            <a:ext cx="6134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/>
              <a:t>Từ khó: </a:t>
            </a:r>
            <a:r>
              <a:rPr lang="en-US" sz="2000" smtClean="0">
                <a:solidFill>
                  <a:srgbClr val="FF0000"/>
                </a:solidFill>
              </a:rPr>
              <a:t>núi, reo lên,vách, tủi thân, quả nhiên</a:t>
            </a:r>
            <a:endParaRPr lang="en-US" sz="2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0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6055" y="995455"/>
            <a:ext cx="81445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smtClean="0">
                <a:solidFill>
                  <a:srgbClr val="0070C0"/>
                </a:solidFill>
              </a:rPr>
              <a:t> </a:t>
            </a:r>
            <a:r>
              <a:rPr lang="en-US" sz="2800">
                <a:solidFill>
                  <a:srgbClr val="0070C0"/>
                </a:solidFill>
              </a:rPr>
              <a:t>Đang đi chơi trong núi, gấu con chợt nhìn thấy một hạt dẻ.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16671" y="297528"/>
            <a:ext cx="3160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/>
              <a:t>Luyện đọc câu dài</a:t>
            </a:r>
            <a:endParaRPr lang="en-US" sz="2800">
              <a:solidFill>
                <a:srgbClr val="FF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516671" y="1370883"/>
            <a:ext cx="205971" cy="486785"/>
            <a:chOff x="4036634" y="3613350"/>
            <a:chExt cx="189104" cy="296494"/>
          </a:xfrm>
        </p:grpSpPr>
        <p:cxnSp>
          <p:nvCxnSpPr>
            <p:cNvPr id="6" name="Straight Connector 5"/>
            <p:cNvCxnSpPr/>
            <p:nvPr/>
          </p:nvCxnSpPr>
          <p:spPr>
            <a:xfrm flipH="1">
              <a:off x="4036634" y="3613351"/>
              <a:ext cx="131472" cy="29649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>
              <a:off x="4094266" y="3613350"/>
              <a:ext cx="131472" cy="29649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/>
          <p:cNvCxnSpPr/>
          <p:nvPr/>
        </p:nvCxnSpPr>
        <p:spPr>
          <a:xfrm flipH="1">
            <a:off x="4391464" y="995455"/>
            <a:ext cx="141256" cy="45095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606054" y="2632869"/>
            <a:ext cx="81445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Gấu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mẹ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cười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bảo</a:t>
            </a:r>
            <a:r>
              <a:rPr lang="en-US" sz="2800" dirty="0" smtClean="0">
                <a:solidFill>
                  <a:srgbClr val="0070C0"/>
                </a:solidFill>
              </a:rPr>
              <a:t>: </a:t>
            </a:r>
            <a:r>
              <a:rPr lang="en-US" sz="2800" dirty="0">
                <a:solidFill>
                  <a:srgbClr val="0070C0"/>
                </a:solidFill>
              </a:rPr>
              <a:t>“Con </a:t>
            </a:r>
            <a:r>
              <a:rPr lang="en-US" sz="2800" dirty="0" err="1">
                <a:solidFill>
                  <a:srgbClr val="0070C0"/>
                </a:solidFill>
              </a:rPr>
              <a:t>hãy</a:t>
            </a:r>
            <a:r>
              <a:rPr lang="en-US" sz="2800" dirty="0">
                <a:solidFill>
                  <a:srgbClr val="0070C0"/>
                </a:solidFill>
              </a:rPr>
              <a:t> quay </a:t>
            </a:r>
            <a:r>
              <a:rPr lang="en-US" sz="2800" dirty="0" err="1">
                <a:solidFill>
                  <a:srgbClr val="0070C0"/>
                </a:solidFill>
              </a:rPr>
              <a:t>lại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và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nói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với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núi</a:t>
            </a:r>
            <a:r>
              <a:rPr lang="en-US" sz="2800" dirty="0" smtClean="0">
                <a:solidFill>
                  <a:srgbClr val="0070C0"/>
                </a:solidFill>
              </a:rPr>
              <a:t>: </a:t>
            </a:r>
            <a:r>
              <a:rPr lang="en-US" sz="2800" dirty="0">
                <a:solidFill>
                  <a:srgbClr val="0070C0"/>
                </a:solidFill>
              </a:rPr>
              <a:t>“</a:t>
            </a:r>
            <a:r>
              <a:rPr lang="en-US" sz="2800" dirty="0" err="1">
                <a:solidFill>
                  <a:srgbClr val="0070C0"/>
                </a:solidFill>
              </a:rPr>
              <a:t>Tôi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yêu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bạn</a:t>
            </a:r>
            <a:r>
              <a:rPr lang="en-US" sz="2800" dirty="0">
                <a:solidFill>
                  <a:srgbClr val="0070C0"/>
                </a:solidFill>
              </a:rPr>
              <a:t>”.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5799024" y="1021552"/>
            <a:ext cx="141256" cy="45095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3785289" y="2632869"/>
            <a:ext cx="141256" cy="45095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6569587" y="2620001"/>
            <a:ext cx="141256" cy="45095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1391410" y="3042266"/>
            <a:ext cx="141256" cy="45095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3720574" y="3042266"/>
            <a:ext cx="205971" cy="486785"/>
            <a:chOff x="4036634" y="3613350"/>
            <a:chExt cx="189104" cy="296494"/>
          </a:xfrm>
        </p:grpSpPr>
        <p:cxnSp>
          <p:nvCxnSpPr>
            <p:cNvPr id="33" name="Straight Connector 32"/>
            <p:cNvCxnSpPr/>
            <p:nvPr/>
          </p:nvCxnSpPr>
          <p:spPr>
            <a:xfrm flipH="1">
              <a:off x="4036634" y="3613351"/>
              <a:ext cx="131472" cy="29649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H="1">
              <a:off x="4094266" y="3613350"/>
              <a:ext cx="131472" cy="29649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4282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5116" y="393439"/>
            <a:ext cx="8614335" cy="44627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1" algn="just"/>
            <a:r>
              <a:rPr lang="en-US" sz="2400"/>
              <a:t> </a:t>
            </a:r>
            <a:r>
              <a:rPr lang="en-US" sz="2400" smtClean="0"/>
              <a:t>   </a:t>
            </a:r>
            <a:r>
              <a:rPr lang="en-US" sz="2400"/>
              <a:t>Đang đi chơi trong núi, gấu con chợt nhìn thấy một hạt dẻ. Gấu con vui mừng reo lên: “A!”. Ngay lập tức</a:t>
            </a:r>
            <a:r>
              <a:rPr lang="en-US" sz="2400" smtClean="0"/>
              <a:t>, có tiếng </a:t>
            </a:r>
            <a:r>
              <a:rPr lang="en-US" sz="2400"/>
              <a:t>“A</a:t>
            </a:r>
            <a:r>
              <a:rPr lang="en-US" sz="2400" smtClean="0"/>
              <a:t>!” vọng lại. Gấu con ngạc nhiên kêu to </a:t>
            </a:r>
            <a:r>
              <a:rPr lang="en-US" sz="2400"/>
              <a:t>: </a:t>
            </a:r>
            <a:r>
              <a:rPr lang="en-US" sz="2400" smtClean="0"/>
              <a:t>“Bạn là ai?”. Lại có tiếng vọng ra từ vách núi</a:t>
            </a:r>
            <a:r>
              <a:rPr lang="en-US" sz="2400"/>
              <a:t> : “Bạn là ai?”. </a:t>
            </a:r>
            <a:r>
              <a:rPr lang="en-US" sz="2400" smtClean="0"/>
              <a:t>Gấu con hét lên</a:t>
            </a:r>
            <a:r>
              <a:rPr lang="en-US" sz="2400"/>
              <a:t> : </a:t>
            </a:r>
            <a:r>
              <a:rPr lang="en-US" sz="2400" smtClean="0"/>
              <a:t>“Sao không nói cho tôi biết?”. Núi cũng đáp lại như vậy. Gấu con bực tức </a:t>
            </a:r>
            <a:r>
              <a:rPr lang="en-US" sz="2400"/>
              <a:t>: </a:t>
            </a:r>
            <a:r>
              <a:rPr lang="en-US" sz="2400" smtClean="0"/>
              <a:t>“Tôi ghét bạn”. Khắp nơi có tiếng vọng </a:t>
            </a:r>
            <a:r>
              <a:rPr lang="en-US" sz="2400"/>
              <a:t>: “Tôi ghét bạn”. </a:t>
            </a:r>
            <a:r>
              <a:rPr lang="en-US" sz="2400" smtClean="0"/>
              <a:t>Gấu con tủi thân, oà khóc.</a:t>
            </a:r>
          </a:p>
          <a:p>
            <a:pPr lvl="1" algn="just"/>
            <a:r>
              <a:rPr lang="en-US" sz="2400"/>
              <a:t> </a:t>
            </a:r>
            <a:r>
              <a:rPr lang="en-US" sz="2400" smtClean="0"/>
              <a:t>   Về nhà, gấu con kể cho mẹ nghe. Gấu mẹ cười bảo </a:t>
            </a:r>
            <a:r>
              <a:rPr lang="en-US" sz="2400"/>
              <a:t>: </a:t>
            </a:r>
            <a:r>
              <a:rPr lang="en-US" sz="2400" smtClean="0"/>
              <a:t>“Con hãy quay lại và nói với núi : “Tôi yêu bạn”. Gấu con làm theo lời mẹ. Quả nhiên, có tiếng vọng lại </a:t>
            </a:r>
            <a:r>
              <a:rPr lang="en-US" sz="2400"/>
              <a:t>: “Tôi yêu bạn”. </a:t>
            </a:r>
            <a:r>
              <a:rPr lang="en-US" sz="2400" smtClean="0"/>
              <a:t>Gấu con bật cười vui vẻ.</a:t>
            </a:r>
          </a:p>
          <a:p>
            <a:pPr lvl="1" algn="r"/>
            <a:r>
              <a:rPr lang="en-US" sz="2000" i="1" smtClean="0"/>
              <a:t>( Theo 365 truyện kể hằng đêm)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97564" y="0"/>
            <a:ext cx="32255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</a:rPr>
              <a:t>Tiếng vọng của núi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2265364" cy="400110"/>
          </a:xfrm>
          <a:prstGeom prst="rect">
            <a:avLst/>
          </a:prstGeom>
          <a:solidFill>
            <a:srgbClr val="EB67B6"/>
          </a:solidFill>
        </p:spPr>
        <p:txBody>
          <a:bodyPr wrap="none" rtlCol="0">
            <a:spAutoFit/>
          </a:bodyPr>
          <a:lstStyle/>
          <a:p>
            <a:r>
              <a:rPr lang="en-US" sz="2000" smtClean="0"/>
              <a:t>Đọc NT theo đoạn</a:t>
            </a:r>
            <a:endParaRPr lang="en-US" sz="2000"/>
          </a:p>
        </p:txBody>
      </p:sp>
      <p:grpSp>
        <p:nvGrpSpPr>
          <p:cNvPr id="7" name="Group 6"/>
          <p:cNvGrpSpPr/>
          <p:nvPr/>
        </p:nvGrpSpPr>
        <p:grpSpPr>
          <a:xfrm>
            <a:off x="4753881" y="2597319"/>
            <a:ext cx="205971" cy="377275"/>
            <a:chOff x="4036634" y="3613350"/>
            <a:chExt cx="189104" cy="296494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4036634" y="3613351"/>
              <a:ext cx="131472" cy="29649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4094266" y="3613350"/>
              <a:ext cx="131472" cy="29649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Oval 10"/>
          <p:cNvSpPr/>
          <p:nvPr/>
        </p:nvSpPr>
        <p:spPr>
          <a:xfrm>
            <a:off x="285116" y="357691"/>
            <a:ext cx="334009" cy="331057"/>
          </a:xfrm>
          <a:prstGeom prst="ellipse">
            <a:avLst/>
          </a:prstGeom>
          <a:solidFill>
            <a:srgbClr val="EB67B6"/>
          </a:solidFill>
          <a:ln>
            <a:solidFill>
              <a:srgbClr val="FFD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/>
              <a:t>1</a:t>
            </a:r>
            <a:endParaRPr lang="en-US" sz="2400" b="1"/>
          </a:p>
        </p:txBody>
      </p:sp>
      <p:grpSp>
        <p:nvGrpSpPr>
          <p:cNvPr id="12" name="Group 11"/>
          <p:cNvGrpSpPr/>
          <p:nvPr/>
        </p:nvGrpSpPr>
        <p:grpSpPr>
          <a:xfrm>
            <a:off x="2480470" y="4039093"/>
            <a:ext cx="205971" cy="377275"/>
            <a:chOff x="4036634" y="3613350"/>
            <a:chExt cx="189104" cy="296494"/>
          </a:xfrm>
        </p:grpSpPr>
        <p:cxnSp>
          <p:nvCxnSpPr>
            <p:cNvPr id="13" name="Straight Connector 12"/>
            <p:cNvCxnSpPr/>
            <p:nvPr/>
          </p:nvCxnSpPr>
          <p:spPr>
            <a:xfrm flipH="1">
              <a:off x="4036634" y="3613351"/>
              <a:ext cx="131472" cy="29649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4094266" y="3613350"/>
              <a:ext cx="131472" cy="29649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Oval 14"/>
          <p:cNvSpPr/>
          <p:nvPr/>
        </p:nvSpPr>
        <p:spPr>
          <a:xfrm>
            <a:off x="339161" y="2980568"/>
            <a:ext cx="334009" cy="331057"/>
          </a:xfrm>
          <a:prstGeom prst="ellipse">
            <a:avLst/>
          </a:prstGeom>
          <a:solidFill>
            <a:srgbClr val="EB67B6"/>
          </a:solidFill>
          <a:ln>
            <a:solidFill>
              <a:srgbClr val="FFD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/>
              <a:t>2</a:t>
            </a:r>
            <a:endParaRPr lang="en-US" sz="2400" b="1"/>
          </a:p>
        </p:txBody>
      </p:sp>
      <p:sp>
        <p:nvSpPr>
          <p:cNvPr id="16" name="TextBox 15"/>
          <p:cNvSpPr txBox="1"/>
          <p:nvPr/>
        </p:nvSpPr>
        <p:spPr>
          <a:xfrm>
            <a:off x="61380" y="4435614"/>
            <a:ext cx="6134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/>
              <a:t>Giải nghĩa : </a:t>
            </a:r>
            <a:r>
              <a:rPr lang="en-US" sz="2000" smtClean="0">
                <a:solidFill>
                  <a:srgbClr val="E80888"/>
                </a:solidFill>
              </a:rPr>
              <a:t>tiếng vọng, bực tức, tủi thân,</a:t>
            </a:r>
          </a:p>
          <a:p>
            <a:r>
              <a:rPr lang="en-US" sz="2000" smtClean="0">
                <a:solidFill>
                  <a:srgbClr val="E80888"/>
                </a:solidFill>
              </a:rPr>
              <a:t> quả nhiên</a:t>
            </a:r>
            <a:endParaRPr lang="en-US" sz="2000">
              <a:solidFill>
                <a:srgbClr val="E80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136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048" t="8089" r="2621" b="46934"/>
          <a:stretch/>
        </p:blipFill>
        <p:spPr bwMode="auto">
          <a:xfrm>
            <a:off x="7705618" y="139307"/>
            <a:ext cx="1171253" cy="2121786"/>
          </a:xfrm>
          <a:prstGeom prst="rect">
            <a:avLst/>
          </a:prstGeom>
          <a:noFill/>
          <a:ln w="9525">
            <a:solidFill>
              <a:srgbClr val="E80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62445" y="760383"/>
            <a:ext cx="3189034" cy="1200329"/>
          </a:xfrm>
          <a:prstGeom prst="rect">
            <a:avLst/>
          </a:prstGeom>
          <a:solidFill>
            <a:srgbClr val="FFD1FF"/>
          </a:solidFill>
        </p:spPr>
        <p:txBody>
          <a:bodyPr wrap="square" rtlCol="0">
            <a:spAutoFit/>
          </a:bodyPr>
          <a:lstStyle/>
          <a:p>
            <a:r>
              <a:rPr lang="en-US" sz="2400" smtClean="0"/>
              <a:t>Âm thanh nghe được từ không gian sau khi tạo ra tiếng động to.</a:t>
            </a:r>
            <a:endParaRPr lang="en-US" sz="2400"/>
          </a:p>
        </p:txBody>
      </p:sp>
      <p:sp>
        <p:nvSpPr>
          <p:cNvPr id="14" name="TextBox 13"/>
          <p:cNvSpPr txBox="1"/>
          <p:nvPr/>
        </p:nvSpPr>
        <p:spPr>
          <a:xfrm>
            <a:off x="2862445" y="2123661"/>
            <a:ext cx="3189034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smtClean="0"/>
              <a:t>Bực và tức giận.</a:t>
            </a:r>
            <a:endParaRPr lang="en-US" sz="2400"/>
          </a:p>
        </p:txBody>
      </p:sp>
      <p:sp>
        <p:nvSpPr>
          <p:cNvPr id="15" name="TextBox 14"/>
          <p:cNvSpPr txBox="1"/>
          <p:nvPr/>
        </p:nvSpPr>
        <p:spPr>
          <a:xfrm>
            <a:off x="2862444" y="2807827"/>
            <a:ext cx="3189034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Tự</a:t>
            </a:r>
            <a:r>
              <a:rPr lang="en-US" sz="2400" dirty="0" smtClean="0"/>
              <a:t> </a:t>
            </a:r>
            <a:r>
              <a:rPr lang="en-US" sz="2400" dirty="0" err="1" smtClean="0"/>
              <a:t>cảm</a:t>
            </a:r>
            <a:r>
              <a:rPr lang="en-US" sz="2400" dirty="0" smtClean="0"/>
              <a:t> </a:t>
            </a:r>
            <a:r>
              <a:rPr lang="en-US" sz="2400" dirty="0" err="1" smtClean="0"/>
              <a:t>thấy</a:t>
            </a:r>
            <a:r>
              <a:rPr lang="en-US" sz="2400" dirty="0" smtClean="0"/>
              <a:t> </a:t>
            </a:r>
            <a:r>
              <a:rPr lang="en-US" sz="2400" dirty="0" err="1" smtClean="0"/>
              <a:t>thương</a:t>
            </a:r>
            <a:r>
              <a:rPr lang="en-US" sz="2400" dirty="0" smtClean="0"/>
              <a:t> </a:t>
            </a:r>
            <a:r>
              <a:rPr lang="en-US" sz="2400" dirty="0" err="1"/>
              <a:t>x</a:t>
            </a:r>
            <a:r>
              <a:rPr lang="en-US" sz="2400" dirty="0" err="1" smtClean="0"/>
              <a:t>ót</a:t>
            </a:r>
            <a:r>
              <a:rPr lang="en-US" sz="2400" dirty="0" smtClean="0"/>
              <a:t> </a:t>
            </a:r>
            <a:r>
              <a:rPr lang="en-US" sz="2400" dirty="0" err="1" smtClean="0"/>
              <a:t>cho</a:t>
            </a:r>
            <a:r>
              <a:rPr lang="en-US" sz="2400" dirty="0" smtClean="0"/>
              <a:t> </a:t>
            </a:r>
            <a:r>
              <a:rPr lang="en-US" sz="2400" dirty="0" err="1" smtClean="0"/>
              <a:t>bản</a:t>
            </a:r>
            <a:r>
              <a:rPr lang="en-US" sz="2400" dirty="0" smtClean="0"/>
              <a:t> </a:t>
            </a:r>
            <a:r>
              <a:rPr lang="en-US" sz="2400" dirty="0" err="1" smtClean="0"/>
              <a:t>thân</a:t>
            </a:r>
            <a:r>
              <a:rPr lang="en-US" sz="2400" dirty="0" smtClean="0"/>
              <a:t> </a:t>
            </a:r>
            <a:r>
              <a:rPr lang="en-US" sz="2400" dirty="0" err="1" smtClean="0"/>
              <a:t>mình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2862444" y="4167194"/>
            <a:ext cx="3189034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smtClean="0"/>
              <a:t>Đúng như đã biết hay đoán trước.</a:t>
            </a:r>
            <a:endParaRPr lang="en-US" sz="240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8" t="8089" r="80939" b="48027"/>
          <a:stretch/>
        </p:blipFill>
        <p:spPr bwMode="auto">
          <a:xfrm>
            <a:off x="242838" y="236305"/>
            <a:ext cx="1296416" cy="2118189"/>
          </a:xfrm>
          <a:prstGeom prst="rect">
            <a:avLst/>
          </a:prstGeom>
          <a:noFill/>
          <a:ln w="9525">
            <a:solidFill>
              <a:srgbClr val="E80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9" t="54044" r="81189"/>
          <a:stretch/>
        </p:blipFill>
        <p:spPr bwMode="auto">
          <a:xfrm>
            <a:off x="242838" y="2875156"/>
            <a:ext cx="1245044" cy="2167953"/>
          </a:xfrm>
          <a:prstGeom prst="rect">
            <a:avLst/>
          </a:prstGeom>
          <a:noFill/>
          <a:ln w="9525">
            <a:solidFill>
              <a:srgbClr val="E80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418" t="54044" r="2717"/>
          <a:stretch/>
        </p:blipFill>
        <p:spPr bwMode="auto">
          <a:xfrm>
            <a:off x="7705617" y="2676591"/>
            <a:ext cx="1130157" cy="2167953"/>
          </a:xfrm>
          <a:prstGeom prst="rect">
            <a:avLst/>
          </a:prstGeom>
          <a:noFill/>
          <a:ln w="9525">
            <a:solidFill>
              <a:srgbClr val="E80888"/>
            </a:solidFill>
            <a:miter lim="800000"/>
            <a:headEnd/>
            <a:tailEnd/>
          </a:ln>
          <a:effectLst/>
        </p:spPr>
      </p:pic>
      <p:cxnSp>
        <p:nvCxnSpPr>
          <p:cNvPr id="8" name="Straight Arrow Connector 7"/>
          <p:cNvCxnSpPr>
            <a:stCxn id="17" idx="3"/>
            <a:endCxn id="2" idx="1"/>
          </p:cNvCxnSpPr>
          <p:nvPr/>
        </p:nvCxnSpPr>
        <p:spPr>
          <a:xfrm>
            <a:off x="1539254" y="1295400"/>
            <a:ext cx="1323191" cy="65148"/>
          </a:xfrm>
          <a:prstGeom prst="straightConnector1">
            <a:avLst/>
          </a:prstGeom>
          <a:ln w="19050">
            <a:solidFill>
              <a:srgbClr val="E8088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15" idx="1"/>
          </p:cNvCxnSpPr>
          <p:nvPr/>
        </p:nvCxnSpPr>
        <p:spPr>
          <a:xfrm flipV="1">
            <a:off x="1487881" y="3407992"/>
            <a:ext cx="1374563" cy="682378"/>
          </a:xfrm>
          <a:prstGeom prst="straightConnector1">
            <a:avLst/>
          </a:prstGeom>
          <a:ln w="19050">
            <a:solidFill>
              <a:srgbClr val="E8088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endCxn id="14" idx="3"/>
          </p:cNvCxnSpPr>
          <p:nvPr/>
        </p:nvCxnSpPr>
        <p:spPr>
          <a:xfrm flipH="1">
            <a:off x="6051479" y="1634372"/>
            <a:ext cx="1654139" cy="720122"/>
          </a:xfrm>
          <a:prstGeom prst="straightConnector1">
            <a:avLst/>
          </a:prstGeom>
          <a:ln w="19050">
            <a:solidFill>
              <a:srgbClr val="E8088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endCxn id="16" idx="3"/>
          </p:cNvCxnSpPr>
          <p:nvPr/>
        </p:nvCxnSpPr>
        <p:spPr>
          <a:xfrm flipH="1">
            <a:off x="6051478" y="4525953"/>
            <a:ext cx="1654140" cy="56740"/>
          </a:xfrm>
          <a:prstGeom prst="straightConnector1">
            <a:avLst/>
          </a:prstGeom>
          <a:ln w="19050">
            <a:solidFill>
              <a:srgbClr val="E8088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3954260" y="5099"/>
            <a:ext cx="100540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cap="all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Nối</a:t>
            </a:r>
            <a:endParaRPr lang="en-US" sz="3600" b="1" cap="all" spc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8664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5116" y="393439"/>
            <a:ext cx="8614335" cy="44627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1" algn="just"/>
            <a:r>
              <a:rPr lang="en-US" sz="2400"/>
              <a:t> </a:t>
            </a:r>
            <a:r>
              <a:rPr lang="en-US" sz="2400" smtClean="0"/>
              <a:t>   </a:t>
            </a:r>
            <a:r>
              <a:rPr lang="en-US" sz="2400"/>
              <a:t>Đang đi chơi trong núi, gấu con chợt nhìn thấy một hạt dẻ. Gấu con vui mừng reo lên: “A!”. Ngay lập tức</a:t>
            </a:r>
            <a:r>
              <a:rPr lang="en-US" sz="2400" smtClean="0"/>
              <a:t>, có tiếng </a:t>
            </a:r>
            <a:r>
              <a:rPr lang="en-US" sz="2400"/>
              <a:t>“A</a:t>
            </a:r>
            <a:r>
              <a:rPr lang="en-US" sz="2400" smtClean="0"/>
              <a:t>!” vọng lại. Gấu con ngạc nhiên kêu to </a:t>
            </a:r>
            <a:r>
              <a:rPr lang="en-US" sz="2400"/>
              <a:t>: </a:t>
            </a:r>
            <a:r>
              <a:rPr lang="en-US" sz="2400" smtClean="0"/>
              <a:t>“Bạn là ai?”. Lại có tiếng vọng ra từ vách núi</a:t>
            </a:r>
            <a:r>
              <a:rPr lang="en-US" sz="2400"/>
              <a:t> : “Bạn là ai?”. </a:t>
            </a:r>
            <a:r>
              <a:rPr lang="en-US" sz="2400" smtClean="0"/>
              <a:t>Gấu con hét lên</a:t>
            </a:r>
            <a:r>
              <a:rPr lang="en-US" sz="2400"/>
              <a:t> : </a:t>
            </a:r>
            <a:r>
              <a:rPr lang="en-US" sz="2400" smtClean="0"/>
              <a:t>“Sao không nói cho tôi biết?”. Núi cũng đáp lại như vậy. Gấu con bực tức </a:t>
            </a:r>
            <a:r>
              <a:rPr lang="en-US" sz="2400"/>
              <a:t>: </a:t>
            </a:r>
            <a:r>
              <a:rPr lang="en-US" sz="2400" smtClean="0"/>
              <a:t>“Tôi ghét bạn”. Khắp nơi có tiếng vọng </a:t>
            </a:r>
            <a:r>
              <a:rPr lang="en-US" sz="2400"/>
              <a:t>: “Tôi ghét bạn”. </a:t>
            </a:r>
            <a:r>
              <a:rPr lang="en-US" sz="2400" smtClean="0"/>
              <a:t>Gấu con tủi thân, oà khóc.</a:t>
            </a:r>
          </a:p>
          <a:p>
            <a:pPr lvl="1" algn="just"/>
            <a:r>
              <a:rPr lang="en-US" sz="2400"/>
              <a:t> </a:t>
            </a:r>
            <a:r>
              <a:rPr lang="en-US" sz="2400" smtClean="0"/>
              <a:t>   Về nhà, gấu con kể cho mẹ nghe. Gấu mẹ cười bảo </a:t>
            </a:r>
            <a:r>
              <a:rPr lang="en-US" sz="2400"/>
              <a:t>: </a:t>
            </a:r>
            <a:r>
              <a:rPr lang="en-US" sz="2400" smtClean="0"/>
              <a:t>“Con hãy quay lại và nói với núi : “Tôi yêu bạn”. Gấu con làm theo lời mẹ. Quả nhiên, có tiếng vọng lại </a:t>
            </a:r>
            <a:r>
              <a:rPr lang="en-US" sz="2400"/>
              <a:t>: “Tôi yêu bạn”. </a:t>
            </a:r>
            <a:r>
              <a:rPr lang="en-US" sz="2400" smtClean="0"/>
              <a:t>Gấu con bật cười vui vẻ.</a:t>
            </a:r>
          </a:p>
          <a:p>
            <a:pPr lvl="1" algn="r"/>
            <a:r>
              <a:rPr lang="en-US" sz="2000" i="1" smtClean="0"/>
              <a:t>( Theo 365 truyện kể hằng đêm)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97564" y="0"/>
            <a:ext cx="32255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</a:rPr>
              <a:t>Tiếng vọng của núi</a:t>
            </a:r>
            <a:endParaRPr lang="en-US" sz="2800">
              <a:solidFill>
                <a:srgbClr val="FF000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723059" y="2603293"/>
            <a:ext cx="205971" cy="377275"/>
            <a:chOff x="4036634" y="3613350"/>
            <a:chExt cx="189104" cy="296494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4036634" y="3613351"/>
              <a:ext cx="131472" cy="29649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4094266" y="3613350"/>
              <a:ext cx="131472" cy="29649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Oval 10"/>
          <p:cNvSpPr/>
          <p:nvPr/>
        </p:nvSpPr>
        <p:spPr>
          <a:xfrm>
            <a:off x="285116" y="357691"/>
            <a:ext cx="334009" cy="331057"/>
          </a:xfrm>
          <a:prstGeom prst="ellipse">
            <a:avLst/>
          </a:prstGeom>
          <a:solidFill>
            <a:srgbClr val="EB67B6"/>
          </a:solidFill>
          <a:ln>
            <a:solidFill>
              <a:srgbClr val="FFD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/>
              <a:t>1</a:t>
            </a:r>
            <a:endParaRPr lang="en-US" sz="2400" b="1"/>
          </a:p>
        </p:txBody>
      </p:sp>
      <p:grpSp>
        <p:nvGrpSpPr>
          <p:cNvPr id="12" name="Group 11"/>
          <p:cNvGrpSpPr/>
          <p:nvPr/>
        </p:nvGrpSpPr>
        <p:grpSpPr>
          <a:xfrm>
            <a:off x="2480470" y="4039093"/>
            <a:ext cx="205971" cy="377275"/>
            <a:chOff x="4036634" y="3613350"/>
            <a:chExt cx="189104" cy="296494"/>
          </a:xfrm>
        </p:grpSpPr>
        <p:cxnSp>
          <p:nvCxnSpPr>
            <p:cNvPr id="13" name="Straight Connector 12"/>
            <p:cNvCxnSpPr/>
            <p:nvPr/>
          </p:nvCxnSpPr>
          <p:spPr>
            <a:xfrm flipH="1">
              <a:off x="4036634" y="3613351"/>
              <a:ext cx="131472" cy="29649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4094266" y="3613350"/>
              <a:ext cx="131472" cy="29649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Oval 14"/>
          <p:cNvSpPr/>
          <p:nvPr/>
        </p:nvSpPr>
        <p:spPr>
          <a:xfrm>
            <a:off x="339161" y="2980568"/>
            <a:ext cx="334009" cy="331057"/>
          </a:xfrm>
          <a:prstGeom prst="ellipse">
            <a:avLst/>
          </a:prstGeom>
          <a:solidFill>
            <a:srgbClr val="EB67B6"/>
          </a:solidFill>
          <a:ln>
            <a:solidFill>
              <a:srgbClr val="FFD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/>
              <a:t>2</a:t>
            </a:r>
            <a:endParaRPr lang="en-US" sz="2400" b="1"/>
          </a:p>
        </p:txBody>
      </p:sp>
      <p:sp>
        <p:nvSpPr>
          <p:cNvPr id="17" name="TextBox 16"/>
          <p:cNvSpPr txBox="1"/>
          <p:nvPr/>
        </p:nvSpPr>
        <p:spPr>
          <a:xfrm>
            <a:off x="0" y="0"/>
            <a:ext cx="2563522" cy="400110"/>
          </a:xfrm>
          <a:prstGeom prst="rect">
            <a:avLst/>
          </a:prstGeom>
          <a:solidFill>
            <a:srgbClr val="EB67B6"/>
          </a:solidFill>
        </p:spPr>
        <p:txBody>
          <a:bodyPr wrap="none" rtlCol="0">
            <a:spAutoFit/>
          </a:bodyPr>
          <a:lstStyle/>
          <a:p>
            <a:r>
              <a:rPr lang="en-US" sz="2000" smtClean="0"/>
              <a:t>Đọc đoạn theo nhóm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877014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5116" y="393439"/>
            <a:ext cx="8614335" cy="44627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1" algn="just"/>
            <a:r>
              <a:rPr lang="en-US" sz="2400"/>
              <a:t> </a:t>
            </a:r>
            <a:r>
              <a:rPr lang="en-US" sz="2400" smtClean="0"/>
              <a:t>   </a:t>
            </a:r>
            <a:r>
              <a:rPr lang="en-US" sz="2400"/>
              <a:t>Đang đi chơi trong núi, gấu con chợt nhìn thấy một hạt dẻ. Gấu con vui mừng reo lên: “A!”. Ngay lập tức, </a:t>
            </a:r>
            <a:r>
              <a:rPr lang="en-US" sz="2400" smtClean="0"/>
              <a:t>có tiếng “A!” vọng lại. Gấu con ngạc nhiên kêu to </a:t>
            </a:r>
            <a:r>
              <a:rPr lang="en-US" sz="2400"/>
              <a:t>: </a:t>
            </a:r>
            <a:r>
              <a:rPr lang="en-US" sz="2400" smtClean="0"/>
              <a:t>“Bạn là ai?”. Lại có tiếng vọng ra từ vách núi</a:t>
            </a:r>
            <a:r>
              <a:rPr lang="en-US" sz="2400"/>
              <a:t> : “Bạn là ai?”. </a:t>
            </a:r>
            <a:r>
              <a:rPr lang="en-US" sz="2400" smtClean="0"/>
              <a:t>Gấu con hét lên</a:t>
            </a:r>
            <a:r>
              <a:rPr lang="en-US" sz="2400"/>
              <a:t> : </a:t>
            </a:r>
            <a:r>
              <a:rPr lang="en-US" sz="2400" smtClean="0"/>
              <a:t>“Sao không nói cho tôi biết?”. Núi cũng đáp lại như vậy. Gấu con bực tức </a:t>
            </a:r>
            <a:r>
              <a:rPr lang="en-US" sz="2400"/>
              <a:t>: </a:t>
            </a:r>
            <a:r>
              <a:rPr lang="en-US" sz="2400" smtClean="0"/>
              <a:t>“Tôi ghét bạn”. Khắp nơi có tiếng vọng </a:t>
            </a:r>
            <a:r>
              <a:rPr lang="en-US" sz="2400"/>
              <a:t>: “Tôi ghét bạn”. </a:t>
            </a:r>
            <a:r>
              <a:rPr lang="en-US" sz="2400" smtClean="0"/>
              <a:t>Gấu con tủi thân, oà khóc.</a:t>
            </a:r>
          </a:p>
          <a:p>
            <a:pPr lvl="1" algn="just"/>
            <a:r>
              <a:rPr lang="en-US" sz="2400"/>
              <a:t> </a:t>
            </a:r>
            <a:r>
              <a:rPr lang="en-US" sz="2400" smtClean="0"/>
              <a:t>   Về nhà, gấu con kể cho mẹ nghe. Gấu mẹ cười bảo </a:t>
            </a:r>
            <a:r>
              <a:rPr lang="en-US" sz="2400"/>
              <a:t>: </a:t>
            </a:r>
            <a:r>
              <a:rPr lang="en-US" sz="2400" smtClean="0"/>
              <a:t>“Con hãy quay lại và nói với núi : “Tôi yêu bạn”. Gấu con làm theo lời mẹ. Quả nhiên, có tiếng vọng lại </a:t>
            </a:r>
            <a:r>
              <a:rPr lang="en-US" sz="2400"/>
              <a:t>: “Tôi yêu bạn”. </a:t>
            </a:r>
            <a:r>
              <a:rPr lang="en-US" sz="2400" smtClean="0"/>
              <a:t>Gấu con bật cười vui vẻ.</a:t>
            </a:r>
          </a:p>
          <a:p>
            <a:pPr lvl="1" algn="r"/>
            <a:r>
              <a:rPr lang="en-US" sz="2000" i="1" smtClean="0"/>
              <a:t>( Theo 365 truyện kể hằng đêm)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1624163" cy="400110"/>
          </a:xfrm>
          <a:prstGeom prst="rect">
            <a:avLst/>
          </a:prstGeom>
          <a:solidFill>
            <a:srgbClr val="EB67B6"/>
          </a:solidFill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tx1"/>
                </a:solidFill>
              </a:rPr>
              <a:t>Đọc toàn bài</a:t>
            </a: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97564" y="0"/>
            <a:ext cx="32255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</a:rPr>
              <a:t>Tiếng vọng của núi</a:t>
            </a:r>
            <a:endParaRPr lang="en-US" sz="2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83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6216626" y="2028287"/>
            <a:ext cx="3131596" cy="313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892287" y="1709530"/>
            <a:ext cx="4125201" cy="1630018"/>
          </a:xfrm>
          <a:prstGeom prst="roundRect">
            <a:avLst/>
          </a:prstGeom>
          <a:solidFill>
            <a:srgbClr val="E80888"/>
          </a:solidFill>
          <a:ln w="28575">
            <a:solidFill>
              <a:srgbClr val="EB67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 2</a:t>
            </a:r>
            <a:endParaRPr lang="en-US" sz="54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064103" y="1953039"/>
            <a:ext cx="1212574" cy="1143000"/>
          </a:xfrm>
          <a:prstGeom prst="ellipse">
            <a:avLst/>
          </a:prstGeom>
          <a:solidFill>
            <a:srgbClr val="F446B6"/>
          </a:solidFill>
          <a:ln>
            <a:solidFill>
              <a:srgbClr val="D50D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48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0" y="0"/>
            <a:ext cx="2064103" cy="20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390" y="-35406"/>
            <a:ext cx="1746607" cy="198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4954887" y="164387"/>
            <a:ext cx="3901437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856324" y="164387"/>
            <a:ext cx="0" cy="1900719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8432" y="4911048"/>
            <a:ext cx="632702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68090" y="1709530"/>
            <a:ext cx="0" cy="3143391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710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7483" y="0"/>
            <a:ext cx="254598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chemeClr val="tx1"/>
                </a:solidFill>
              </a:rPr>
              <a:t>   Trả lời câu hỏi                                           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7751" y="461665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mtClean="0"/>
              <a:t>Đọc đoạn 1</a:t>
            </a:r>
            <a:endParaRPr lang="en-US" sz="1800"/>
          </a:p>
        </p:txBody>
      </p:sp>
      <p:sp>
        <p:nvSpPr>
          <p:cNvPr id="7" name="Rectangle 6"/>
          <p:cNvSpPr/>
          <p:nvPr/>
        </p:nvSpPr>
        <p:spPr>
          <a:xfrm>
            <a:off x="381066" y="808787"/>
            <a:ext cx="8061274" cy="2677656"/>
          </a:xfrm>
          <a:prstGeom prst="rect">
            <a:avLst/>
          </a:prstGeom>
          <a:solidFill>
            <a:srgbClr val="FEE7EF"/>
          </a:solidFill>
        </p:spPr>
        <p:txBody>
          <a:bodyPr wrap="square">
            <a:spAutoFit/>
          </a:bodyPr>
          <a:lstStyle/>
          <a:p>
            <a:pPr lvl="1" algn="just"/>
            <a:r>
              <a:rPr lang="en-US" sz="2400" smtClean="0"/>
              <a:t>     Đang </a:t>
            </a:r>
            <a:r>
              <a:rPr lang="en-US" sz="2400"/>
              <a:t>đi chơi trong núi, gấu con chợt nhìn thấy một hạt dẻ. Gấu con vui mừng reo lên: “A!”. Ngay lập tức</a:t>
            </a:r>
            <a:r>
              <a:rPr lang="en-US" sz="2400" smtClean="0"/>
              <a:t>, có tiếng </a:t>
            </a:r>
            <a:r>
              <a:rPr lang="en-US" sz="2400"/>
              <a:t>“A!” vọng lại. Gấu con ngạc nhiên kêu to : “Bạn là ai?”. Lại có tiếng vọng ra từ vách núi : “Bạn là ai?”. Gấu con hét lên : “Sao không nói cho tôi biết?”. Núi cũng đáp lại như vậy. Gấu con bực tức : “Tôi ghét bạn”. Khắp nơi có tiếng vọng : “Tôi ghét bạn”. Gấu con tủi thân, oà khóc.</a:t>
            </a:r>
          </a:p>
        </p:txBody>
      </p:sp>
      <p:sp>
        <p:nvSpPr>
          <p:cNvPr id="6" name="Rectangle 5"/>
          <p:cNvSpPr/>
          <p:nvPr/>
        </p:nvSpPr>
        <p:spPr>
          <a:xfrm>
            <a:off x="381066" y="3666591"/>
            <a:ext cx="8337530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a. </a:t>
            </a:r>
            <a:r>
              <a:rPr lang="vi-VN" sz="2400" dirty="0" smtClean="0">
                <a:solidFill>
                  <a:srgbClr val="FF0000"/>
                </a:solidFill>
              </a:rPr>
              <a:t>Chuyện </a:t>
            </a:r>
            <a:r>
              <a:rPr lang="vi-VN" sz="2400" dirty="0">
                <a:solidFill>
                  <a:srgbClr val="FF0000"/>
                </a:solidFill>
              </a:rPr>
              <a:t>gì xảy ra khi gấu con vui mừng reo lên " A ! " ? 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5475743" y="1606478"/>
            <a:ext cx="280522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36707" y="0"/>
            <a:ext cx="480776" cy="520995"/>
          </a:xfrm>
          <a:prstGeom prst="ellipse">
            <a:avLst/>
          </a:prstGeom>
          <a:solidFill>
            <a:srgbClr val="F446B6"/>
          </a:solidFill>
          <a:ln>
            <a:solidFill>
              <a:srgbClr val="FFD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bg1"/>
                </a:solidFill>
              </a:rPr>
              <a:t>3</a:t>
            </a:r>
            <a:endParaRPr lang="en-US" sz="2400" b="1">
              <a:solidFill>
                <a:schemeClr val="bg1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517483" y="1979334"/>
            <a:ext cx="148597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8054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7483" y="0"/>
            <a:ext cx="254598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chemeClr val="tx1"/>
                </a:solidFill>
              </a:rPr>
              <a:t>   Trả lời câu hỏi                                           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7751" y="461665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mtClean="0"/>
              <a:t>Đọc đoạn 1</a:t>
            </a:r>
            <a:endParaRPr lang="en-US" sz="1800"/>
          </a:p>
        </p:txBody>
      </p:sp>
      <p:sp>
        <p:nvSpPr>
          <p:cNvPr id="7" name="Rectangle 6"/>
          <p:cNvSpPr/>
          <p:nvPr/>
        </p:nvSpPr>
        <p:spPr>
          <a:xfrm>
            <a:off x="381066" y="808787"/>
            <a:ext cx="8061274" cy="2677656"/>
          </a:xfrm>
          <a:prstGeom prst="rect">
            <a:avLst/>
          </a:prstGeom>
          <a:solidFill>
            <a:srgbClr val="FEE7EF"/>
          </a:solidFill>
        </p:spPr>
        <p:txBody>
          <a:bodyPr wrap="square">
            <a:spAutoFit/>
          </a:bodyPr>
          <a:lstStyle/>
          <a:p>
            <a:pPr lvl="1" algn="just"/>
            <a:r>
              <a:rPr lang="en-US" sz="2400" smtClean="0"/>
              <a:t>     </a:t>
            </a:r>
            <a:r>
              <a:rPr lang="en-US" sz="2400"/>
              <a:t>Đang đi chơi trong núi, gấu con chợt nhìn thấy một hạt dẻ. Gấu con vui mừng reo lên: “A!”. Ngay lập tức, có tiếng “A!” vọng lại. Gấu con ngạc nhiên kêu to : “Bạn là ai?”. Lại có tiếng vọng ra từ vách núi : “Bạn là ai?”. Gấu con hét lên : “Sao không nói cho tôi biết?”. Núi cũng đáp lại như vậy. Gấu con bực tức : “Tôi ghét bạn”. Khắp nơi có tiếng vọng : “Tôi ghét bạn”. Gấu con tủi thân, oà khóc.</a:t>
            </a:r>
          </a:p>
        </p:txBody>
      </p:sp>
      <p:sp>
        <p:nvSpPr>
          <p:cNvPr id="6" name="Rectangle 5"/>
          <p:cNvSpPr/>
          <p:nvPr/>
        </p:nvSpPr>
        <p:spPr>
          <a:xfrm>
            <a:off x="381066" y="3666591"/>
            <a:ext cx="8337530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</a:rPr>
              <a:t>Nêu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cảm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xúc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của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gấu</a:t>
            </a:r>
            <a:r>
              <a:rPr lang="en-US" sz="2400" dirty="0" smtClean="0">
                <a:solidFill>
                  <a:srgbClr val="FF0000"/>
                </a:solidFill>
              </a:rPr>
              <a:t> con </a:t>
            </a:r>
            <a:r>
              <a:rPr lang="en-US" sz="2400" dirty="0" err="1" smtClean="0">
                <a:solidFill>
                  <a:srgbClr val="FF0000"/>
                </a:solidFill>
              </a:rPr>
              <a:t>khi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nghe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tiếng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“</a:t>
            </a:r>
            <a:r>
              <a:rPr lang="en-US" sz="2400" dirty="0" err="1">
                <a:solidFill>
                  <a:srgbClr val="FF0000"/>
                </a:solidFill>
              </a:rPr>
              <a:t>Tôi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ghét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bạn</a:t>
            </a:r>
            <a:r>
              <a:rPr lang="en-US" sz="2400" dirty="0" smtClean="0">
                <a:solidFill>
                  <a:srgbClr val="FF0000"/>
                </a:solidFill>
              </a:rPr>
              <a:t>” </a:t>
            </a:r>
            <a:r>
              <a:rPr lang="en-US" sz="2400" dirty="0" err="1" smtClean="0">
                <a:solidFill>
                  <a:srgbClr val="FF0000"/>
                </a:solidFill>
              </a:rPr>
              <a:t>vọng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lại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vi-VN" sz="2400" dirty="0" smtClean="0">
                <a:solidFill>
                  <a:srgbClr val="FF0000"/>
                </a:solidFill>
              </a:rPr>
              <a:t> </a:t>
            </a:r>
            <a:r>
              <a:rPr lang="vi-VN" sz="2400" dirty="0">
                <a:solidFill>
                  <a:srgbClr val="FF0000"/>
                </a:solidFill>
              </a:rPr>
              <a:t>?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6707" y="0"/>
            <a:ext cx="480776" cy="520995"/>
          </a:xfrm>
          <a:prstGeom prst="ellipse">
            <a:avLst/>
          </a:prstGeom>
          <a:solidFill>
            <a:srgbClr val="F446B6"/>
          </a:solidFill>
          <a:ln>
            <a:solidFill>
              <a:srgbClr val="FFD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bg1"/>
                </a:solidFill>
              </a:rPr>
              <a:t>3</a:t>
            </a:r>
            <a:endParaRPr lang="en-US" sz="2400" b="1">
              <a:solidFill>
                <a:schemeClr val="bg1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3503104" y="3414523"/>
            <a:ext cx="345250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734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50D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5" b="98673" l="0" r="100000">
                        <a14:foregroundMark x1="40517" y1="18142" x2="40517" y2="18142"/>
                        <a14:foregroundMark x1="31897" y1="22124" x2="31897" y2="22124"/>
                        <a14:foregroundMark x1="50431" y1="23009" x2="50431" y2="23009"/>
                        <a14:foregroundMark x1="62069" y1="19027" x2="62069" y2="19027"/>
                        <a14:foregroundMark x1="62069" y1="26106" x2="62069" y2="26106"/>
                        <a14:foregroundMark x1="46552" y1="23894" x2="46552" y2="23894"/>
                        <a14:foregroundMark x1="34052" y1="24336" x2="34052" y2="24336"/>
                        <a14:foregroundMark x1="28017" y1="23894" x2="28017" y2="23894"/>
                        <a14:foregroundMark x1="37500" y1="51327" x2="37500" y2="51327"/>
                        <a14:foregroundMark x1="43103" y1="51327" x2="43103" y2="51327"/>
                        <a14:foregroundMark x1="52586" y1="50000" x2="52586" y2="50000"/>
                        <a14:foregroundMark x1="61207" y1="50000" x2="61207" y2="50000"/>
                        <a14:foregroundMark x1="63362" y1="51327" x2="63362" y2="51327"/>
                        <a14:foregroundMark x1="54310" y1="53540" x2="54310" y2="53540"/>
                        <a14:foregroundMark x1="59483" y1="53540" x2="59483" y2="53540"/>
                        <a14:foregroundMark x1="25000" y1="50885" x2="25000" y2="50885"/>
                        <a14:foregroundMark x1="25431" y1="52655" x2="25431" y2="52655"/>
                        <a14:foregroundMark x1="63362" y1="15929" x2="63362" y2="15929"/>
                        <a14:foregroundMark x1="69397" y1="84513" x2="69397" y2="84513"/>
                        <a14:foregroundMark x1="63793" y1="73451" x2="63793" y2="73451"/>
                        <a14:foregroundMark x1="32759" y1="69912" x2="32759" y2="69912"/>
                        <a14:foregroundMark x1="29310" y1="80088" x2="29310" y2="8008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2046478"/>
            <a:ext cx="2505075" cy="2440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960551" y="1575227"/>
            <a:ext cx="6048375" cy="1162050"/>
          </a:xfrm>
          <a:prstGeom prst="roundRect">
            <a:avLst/>
          </a:prstGeom>
          <a:solidFill>
            <a:srgbClr val="FFD1FF"/>
          </a:solidFill>
          <a:ln>
            <a:solidFill>
              <a:srgbClr val="F446B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rgbClr val="FF000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065326" y="1651426"/>
            <a:ext cx="5808526" cy="981075"/>
          </a:xfrm>
          <a:prstGeom prst="roundRect">
            <a:avLst/>
          </a:prstGeom>
          <a:solidFill>
            <a:srgbClr val="FFD1FF"/>
          </a:solidFill>
          <a:ln>
            <a:solidFill>
              <a:srgbClr val="F446B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71849" y="1802309"/>
            <a:ext cx="5339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9242"/>
                </a:solidFill>
              </a:rPr>
              <a:t>Em trả lời nhanh nhé</a:t>
            </a:r>
            <a:endParaRPr lang="en-US" sz="4000" b="1">
              <a:solidFill>
                <a:srgbClr val="0092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47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790477" y="2819758"/>
            <a:ext cx="5199108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smtClean="0">
                <a:solidFill>
                  <a:srgbClr val="FF0000"/>
                </a:solidFill>
              </a:rPr>
              <a:t>b. Gấu mẹ đã nói gì với gấu con?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7483" y="0"/>
            <a:ext cx="254598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chemeClr val="tx1"/>
                </a:solidFill>
              </a:rPr>
              <a:t>   Trả lời câu hỏi                                           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7751" y="461665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mtClean="0"/>
              <a:t>Đọc đoạn 2</a:t>
            </a:r>
            <a:endParaRPr lang="en-US" sz="1800"/>
          </a:p>
        </p:txBody>
      </p:sp>
      <p:sp>
        <p:nvSpPr>
          <p:cNvPr id="7" name="Rectangle 6"/>
          <p:cNvSpPr/>
          <p:nvPr/>
        </p:nvSpPr>
        <p:spPr>
          <a:xfrm>
            <a:off x="438429" y="866936"/>
            <a:ext cx="8061274" cy="1569660"/>
          </a:xfrm>
          <a:prstGeom prst="rect">
            <a:avLst/>
          </a:prstGeom>
          <a:solidFill>
            <a:srgbClr val="FEE7EF"/>
          </a:solidFill>
        </p:spPr>
        <p:txBody>
          <a:bodyPr wrap="square">
            <a:spAutoFit/>
          </a:bodyPr>
          <a:lstStyle/>
          <a:p>
            <a:pPr lvl="1" algn="just"/>
            <a:r>
              <a:rPr lang="en-US" sz="2400" smtClean="0"/>
              <a:t>     </a:t>
            </a:r>
            <a:r>
              <a:rPr lang="en-US" sz="2400"/>
              <a:t>Về nhà, gấu con kể cho mẹ nghe. Gấu mẹ cười bảo : “Con hãy quay lại và nói với núi : “Tôi yêu bạn”. Gấu con làm theo lời mẹ. Quả nhiên, có tiếng vọng lại : “Tôi yêu bạn”. Gấu con bật cười vui vẻ.</a:t>
            </a:r>
          </a:p>
        </p:txBody>
      </p:sp>
      <p:sp>
        <p:nvSpPr>
          <p:cNvPr id="13" name="Oval 12"/>
          <p:cNvSpPr/>
          <p:nvPr/>
        </p:nvSpPr>
        <p:spPr>
          <a:xfrm>
            <a:off x="36707" y="0"/>
            <a:ext cx="480776" cy="520995"/>
          </a:xfrm>
          <a:prstGeom prst="ellipse">
            <a:avLst/>
          </a:prstGeom>
          <a:solidFill>
            <a:srgbClr val="F446B6"/>
          </a:solidFill>
          <a:ln>
            <a:solidFill>
              <a:srgbClr val="FFD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bg1"/>
                </a:solidFill>
              </a:rPr>
              <a:t>3</a:t>
            </a:r>
            <a:endParaRPr lang="en-US" sz="2400" b="1">
              <a:solidFill>
                <a:schemeClr val="bg1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545920" y="1638621"/>
            <a:ext cx="638913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127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57161" y="2819759"/>
            <a:ext cx="7623810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c . Sau </a:t>
            </a:r>
            <a:r>
              <a:rPr lang="vi-VN" sz="2400" dirty="0" smtClean="0">
                <a:solidFill>
                  <a:srgbClr val="FF0000"/>
                </a:solidFill>
              </a:rPr>
              <a:t>kh</a:t>
            </a:r>
            <a:r>
              <a:rPr lang="en-US" sz="2400" dirty="0" smtClean="0">
                <a:solidFill>
                  <a:srgbClr val="FF0000"/>
                </a:solidFill>
              </a:rPr>
              <a:t>i</a:t>
            </a:r>
            <a:r>
              <a:rPr lang="vi-VN" sz="2400" dirty="0" smtClean="0">
                <a:solidFill>
                  <a:srgbClr val="FF0000"/>
                </a:solidFill>
              </a:rPr>
              <a:t> </a:t>
            </a:r>
            <a:r>
              <a:rPr lang="vi-VN" sz="2400" dirty="0">
                <a:solidFill>
                  <a:srgbClr val="FF0000"/>
                </a:solidFill>
              </a:rPr>
              <a:t>làm theo lời mẹ , gấu con cảm thấy như thế nào ?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7483" y="0"/>
            <a:ext cx="254598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chemeClr val="tx1"/>
                </a:solidFill>
              </a:rPr>
              <a:t>   Trả lời câu hỏi                                           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7751" y="461665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mtClean="0"/>
              <a:t>Đọc đoạn 2</a:t>
            </a:r>
            <a:endParaRPr lang="en-US" sz="1800"/>
          </a:p>
        </p:txBody>
      </p:sp>
      <p:sp>
        <p:nvSpPr>
          <p:cNvPr id="7" name="Rectangle 6"/>
          <p:cNvSpPr/>
          <p:nvPr/>
        </p:nvSpPr>
        <p:spPr>
          <a:xfrm>
            <a:off x="438429" y="866936"/>
            <a:ext cx="8061274" cy="1569660"/>
          </a:xfrm>
          <a:prstGeom prst="rect">
            <a:avLst/>
          </a:prstGeom>
          <a:solidFill>
            <a:srgbClr val="FEE7EF"/>
          </a:solidFill>
        </p:spPr>
        <p:txBody>
          <a:bodyPr wrap="square">
            <a:spAutoFit/>
          </a:bodyPr>
          <a:lstStyle/>
          <a:p>
            <a:pPr lvl="1" algn="just"/>
            <a:r>
              <a:rPr lang="en-US" sz="2400" smtClean="0"/>
              <a:t>     </a:t>
            </a:r>
            <a:r>
              <a:rPr lang="en-US" sz="2400"/>
              <a:t>Về nhà, gấu con kể cho mẹ nghe. Gấu mẹ cười bảo : “Con hãy quay lại và nói với núi : “Tôi yêu bạn”. Gấu con làm theo lời mẹ. Quả nhiên, có tiếng vọng lại : “Tôi yêu bạn”. Gấu con bật cười vui vẻ.</a:t>
            </a:r>
          </a:p>
        </p:txBody>
      </p:sp>
      <p:sp>
        <p:nvSpPr>
          <p:cNvPr id="13" name="Oval 12"/>
          <p:cNvSpPr/>
          <p:nvPr/>
        </p:nvSpPr>
        <p:spPr>
          <a:xfrm>
            <a:off x="36707" y="0"/>
            <a:ext cx="480776" cy="520995"/>
          </a:xfrm>
          <a:prstGeom prst="ellipse">
            <a:avLst/>
          </a:prstGeom>
          <a:solidFill>
            <a:srgbClr val="F446B6"/>
          </a:solidFill>
          <a:ln>
            <a:solidFill>
              <a:srgbClr val="FFD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bg1"/>
                </a:solidFill>
              </a:rPr>
              <a:t>3</a:t>
            </a:r>
            <a:endParaRPr lang="en-US" sz="2400" b="1">
              <a:solidFill>
                <a:schemeClr val="bg1"/>
              </a:solidFill>
            </a:endParaRPr>
          </a:p>
        </p:txBody>
      </p:sp>
      <p:cxnSp>
        <p:nvCxnSpPr>
          <p:cNvPr id="10" name="Straight Connector 9"/>
          <p:cNvCxnSpPr>
            <a:endCxn id="7" idx="2"/>
          </p:cNvCxnSpPr>
          <p:nvPr/>
        </p:nvCxnSpPr>
        <p:spPr>
          <a:xfrm>
            <a:off x="1366079" y="2436596"/>
            <a:ext cx="310298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385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95935" y="3050591"/>
            <a:ext cx="5949122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Em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học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được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gì</a:t>
            </a:r>
            <a:r>
              <a:rPr lang="en-US" sz="2400" dirty="0" smtClean="0">
                <a:solidFill>
                  <a:srgbClr val="FF0000"/>
                </a:solidFill>
              </a:rPr>
              <a:t> qua </a:t>
            </a:r>
            <a:r>
              <a:rPr lang="en-US" sz="2400" dirty="0" err="1" smtClean="0">
                <a:solidFill>
                  <a:srgbClr val="FF0000"/>
                </a:solidFill>
              </a:rPr>
              <a:t>câu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chuyện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này</a:t>
            </a:r>
            <a:r>
              <a:rPr lang="en-US" sz="2400" dirty="0" smtClean="0">
                <a:solidFill>
                  <a:srgbClr val="FF0000"/>
                </a:solidFill>
              </a:rPr>
              <a:t> ?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7483" y="0"/>
            <a:ext cx="254598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chemeClr val="tx1"/>
                </a:solidFill>
              </a:rPr>
              <a:t>   Trả lời câu hỏi                                           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6707" y="0"/>
            <a:ext cx="480776" cy="520995"/>
          </a:xfrm>
          <a:prstGeom prst="ellipse">
            <a:avLst/>
          </a:prstGeom>
          <a:solidFill>
            <a:srgbClr val="F446B6"/>
          </a:solidFill>
          <a:ln>
            <a:solidFill>
              <a:srgbClr val="FFD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bg1"/>
                </a:solidFill>
              </a:rPr>
              <a:t>3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61378" y="3606067"/>
            <a:ext cx="77511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 smtClean="0"/>
              <a:t>Hãy</a:t>
            </a:r>
            <a:r>
              <a:rPr lang="en-US" sz="2400" dirty="0" smtClean="0"/>
              <a:t> </a:t>
            </a:r>
            <a:r>
              <a:rPr lang="en-US" sz="2400" dirty="0" err="1" smtClean="0"/>
              <a:t>yêu</a:t>
            </a:r>
            <a:r>
              <a:rPr lang="en-US" sz="2400" dirty="0" smtClean="0"/>
              <a:t> </a:t>
            </a:r>
            <a:r>
              <a:rPr lang="en-US" sz="2400" dirty="0" err="1" smtClean="0"/>
              <a:t>thương</a:t>
            </a:r>
            <a:r>
              <a:rPr lang="en-US" sz="2400" dirty="0" smtClean="0"/>
              <a:t> </a:t>
            </a:r>
            <a:r>
              <a:rPr lang="en-US" sz="2400" dirty="0" err="1" smtClean="0"/>
              <a:t>chân</a:t>
            </a:r>
            <a:r>
              <a:rPr lang="en-US" sz="2400" dirty="0" smtClean="0"/>
              <a:t> </a:t>
            </a:r>
            <a:r>
              <a:rPr lang="en-US" sz="2400" dirty="0" err="1" smtClean="0"/>
              <a:t>thành</a:t>
            </a:r>
            <a:r>
              <a:rPr lang="en-US" sz="2400" dirty="0" smtClean="0"/>
              <a:t>, </a:t>
            </a:r>
            <a:r>
              <a:rPr lang="en-US" sz="2400" dirty="0" err="1" smtClean="0"/>
              <a:t>hãy</a:t>
            </a:r>
            <a:r>
              <a:rPr lang="en-US" sz="2400" dirty="0" smtClean="0"/>
              <a:t> </a:t>
            </a:r>
            <a:r>
              <a:rPr lang="en-US" sz="2400" dirty="0" err="1" smtClean="0"/>
              <a:t>dành</a:t>
            </a:r>
            <a:r>
              <a:rPr lang="en-US" sz="2400" dirty="0" smtClean="0"/>
              <a:t> </a:t>
            </a:r>
            <a:r>
              <a:rPr lang="en-US" sz="2400" dirty="0" err="1" smtClean="0"/>
              <a:t>cho</a:t>
            </a:r>
            <a:r>
              <a:rPr lang="en-US" sz="2400" dirty="0" smtClean="0"/>
              <a:t> </a:t>
            </a:r>
            <a:r>
              <a:rPr lang="en-US" sz="2400" dirty="0" err="1" smtClean="0"/>
              <a:t>mọi</a:t>
            </a:r>
            <a:r>
              <a:rPr lang="en-US" sz="2400" dirty="0" smtClean="0"/>
              <a:t> </a:t>
            </a:r>
            <a:r>
              <a:rPr lang="en-US" sz="2400" dirty="0" err="1" smtClean="0"/>
              <a:t>người</a:t>
            </a:r>
            <a:r>
              <a:rPr lang="en-US" sz="2400" dirty="0" smtClean="0"/>
              <a:t> </a:t>
            </a:r>
            <a:r>
              <a:rPr lang="en-US" sz="2400" dirty="0" err="1" smtClean="0"/>
              <a:t>sự</a:t>
            </a:r>
            <a:r>
              <a:rPr lang="en-US" sz="2400" dirty="0" smtClean="0"/>
              <a:t> </a:t>
            </a:r>
            <a:r>
              <a:rPr lang="en-US" sz="2400" dirty="0" err="1" smtClean="0"/>
              <a:t>yêu</a:t>
            </a:r>
            <a:r>
              <a:rPr lang="en-US" sz="2400" dirty="0" smtClean="0"/>
              <a:t> </a:t>
            </a:r>
            <a:r>
              <a:rPr lang="en-US" sz="2400" dirty="0" err="1" smtClean="0"/>
              <a:t>thương</a:t>
            </a:r>
            <a:r>
              <a:rPr lang="en-US" sz="2400" dirty="0" smtClean="0"/>
              <a:t>, </a:t>
            </a:r>
            <a:r>
              <a:rPr lang="en-US" sz="2400" dirty="0" err="1" smtClean="0"/>
              <a:t>như</a:t>
            </a:r>
            <a:r>
              <a:rPr lang="en-US" sz="2400" dirty="0" smtClean="0"/>
              <a:t> </a:t>
            </a:r>
            <a:r>
              <a:rPr lang="en-US" sz="2400" dirty="0" err="1" smtClean="0"/>
              <a:t>vậy</a:t>
            </a:r>
            <a:r>
              <a:rPr lang="en-US" sz="2400" dirty="0" smtClean="0"/>
              <a:t> </a:t>
            </a:r>
            <a:r>
              <a:rPr lang="en-US" sz="2400" dirty="0" err="1" smtClean="0"/>
              <a:t>chúng</a:t>
            </a:r>
            <a:r>
              <a:rPr lang="en-US" sz="2400" dirty="0" smtClean="0"/>
              <a:t> ta </a:t>
            </a:r>
            <a:r>
              <a:rPr lang="en-US" sz="2400" dirty="0" err="1" smtClean="0"/>
              <a:t>cũng</a:t>
            </a:r>
            <a:r>
              <a:rPr lang="en-US" sz="2400" dirty="0" smtClean="0"/>
              <a:t> </a:t>
            </a:r>
            <a:r>
              <a:rPr lang="en-US" sz="2400" dirty="0" err="1" smtClean="0"/>
              <a:t>sẽ</a:t>
            </a:r>
            <a:r>
              <a:rPr lang="en-US" sz="2400" dirty="0" smtClean="0"/>
              <a:t> </a:t>
            </a:r>
            <a:r>
              <a:rPr lang="en-US" sz="2400" dirty="0" err="1" smtClean="0"/>
              <a:t>được</a:t>
            </a:r>
            <a:r>
              <a:rPr lang="en-US" sz="2400" dirty="0" smtClean="0"/>
              <a:t> </a:t>
            </a:r>
            <a:r>
              <a:rPr lang="en-US" sz="2400" dirty="0" err="1" smtClean="0"/>
              <a:t>mọi</a:t>
            </a:r>
            <a:r>
              <a:rPr lang="en-US" sz="2400" dirty="0" smtClean="0"/>
              <a:t> </a:t>
            </a:r>
            <a:r>
              <a:rPr lang="en-US" sz="2400" dirty="0" err="1" smtClean="0"/>
              <a:t>người</a:t>
            </a:r>
            <a:r>
              <a:rPr lang="en-US" sz="2400" dirty="0" smtClean="0"/>
              <a:t> </a:t>
            </a:r>
            <a:r>
              <a:rPr lang="en-US" sz="2400" dirty="0" err="1" smtClean="0"/>
              <a:t>dành</a:t>
            </a:r>
            <a:r>
              <a:rPr lang="en-US" sz="2400" dirty="0" smtClean="0"/>
              <a:t> </a:t>
            </a:r>
            <a:r>
              <a:rPr lang="en-US" sz="2400" dirty="0" err="1" smtClean="0"/>
              <a:t>sự</a:t>
            </a:r>
            <a:r>
              <a:rPr lang="en-US" sz="2400" dirty="0" smtClean="0"/>
              <a:t> </a:t>
            </a:r>
            <a:r>
              <a:rPr lang="en-US" sz="2400" dirty="0" err="1" smtClean="0"/>
              <a:t>yêu</a:t>
            </a:r>
            <a:r>
              <a:rPr lang="en-US" sz="2400" dirty="0" smtClean="0"/>
              <a:t> </a:t>
            </a:r>
            <a:r>
              <a:rPr lang="en-US" sz="2400" dirty="0" err="1" smtClean="0"/>
              <a:t>thương</a:t>
            </a:r>
            <a:r>
              <a:rPr lang="en-US" sz="2400" dirty="0" smtClean="0"/>
              <a:t> </a:t>
            </a:r>
            <a:r>
              <a:rPr lang="en-US" sz="2400" dirty="0" err="1" smtClean="0"/>
              <a:t>lại</a:t>
            </a:r>
            <a:r>
              <a:rPr lang="en-US" sz="2400" dirty="0" smtClean="0"/>
              <a:t> </a:t>
            </a:r>
            <a:r>
              <a:rPr lang="en-US" sz="2400" dirty="0" err="1" smtClean="0"/>
              <a:t>cho</a:t>
            </a:r>
            <a:r>
              <a:rPr lang="en-US" sz="2400" dirty="0" smtClean="0"/>
              <a:t> </a:t>
            </a:r>
            <a:r>
              <a:rPr lang="en-US" sz="2400" dirty="0" err="1" smtClean="0"/>
              <a:t>mình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182" y="0"/>
            <a:ext cx="4342116" cy="3039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772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21268" y="20548"/>
            <a:ext cx="5989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Xem video câu chuyện </a:t>
            </a:r>
            <a:r>
              <a:rPr lang="en-US" sz="2400" i="1" smtClean="0"/>
              <a:t>Tiếng vọng của núi</a:t>
            </a:r>
            <a:endParaRPr lang="en-US" sz="2400" i="1"/>
          </a:p>
        </p:txBody>
      </p:sp>
      <p:pic>
        <p:nvPicPr>
          <p:cNvPr id="4" name="Tiếng vọng của núi - Tiếng Việt 1, tập 2 - Kết nối tri thức với cuộc số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0561" y="433442"/>
            <a:ext cx="7654247" cy="430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414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7126" y="482768"/>
            <a:ext cx="3904181" cy="3982637"/>
          </a:xfrm>
          <a:prstGeom prst="rect">
            <a:avLst/>
          </a:prstGeom>
        </p:spPr>
      </p:pic>
      <p:pic>
        <p:nvPicPr>
          <p:cNvPr id="4" name="chu Q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46660" y="578504"/>
            <a:ext cx="3791163" cy="379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9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112142" y="1319645"/>
            <a:ext cx="7502049" cy="2111913"/>
            <a:chOff x="47416" y="1438629"/>
            <a:chExt cx="8813970" cy="278384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8120" y="1438629"/>
              <a:ext cx="8641080" cy="800102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3625" y="3078252"/>
              <a:ext cx="8747761" cy="809981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2"/>
            <a:srcRect b="37269"/>
            <a:stretch/>
          </p:blipFill>
          <p:spPr>
            <a:xfrm>
              <a:off x="113625" y="3714358"/>
              <a:ext cx="8747761" cy="50811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flipH="1">
              <a:off x="47416" y="3525636"/>
              <a:ext cx="568360" cy="608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smtClean="0">
                  <a:latin typeface="HP001 4 hàng" panose="020B0603050302020204" pitchFamily="34" charset="0"/>
                </a:rPr>
                <a:t>G</a:t>
              </a:r>
              <a:endParaRPr lang="en-US" sz="2400" b="1" dirty="0">
                <a:latin typeface="HP001 4 hàng" panose="020B06030503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8120" y="2068132"/>
              <a:ext cx="8641080" cy="80010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 flipH="1">
              <a:off x="119232" y="1588863"/>
              <a:ext cx="1099787" cy="1054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600" b="1">
                  <a:latin typeface="HP001 4 hàng" panose="020B0603050302020204" pitchFamily="34" charset="0"/>
                </a:rPr>
                <a:t>G</a:t>
              </a:r>
              <a:endParaRPr lang="en-US" sz="4600" b="1" dirty="0">
                <a:latin typeface="HP001 4 hàng" panose="020B0603050302020204" pitchFamily="34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660348" y="361310"/>
            <a:ext cx="10118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flipH="1">
            <a:off x="3189284" y="2892649"/>
            <a:ext cx="483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HP001 4 hàng" panose="020B0603050302020204" pitchFamily="34" charset="0"/>
              </a:rPr>
              <a:t>G</a:t>
            </a:r>
            <a:endParaRPr lang="en-US" sz="2400" b="1" dirty="0">
              <a:latin typeface="HP001 4 hàng" panose="020B06030503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flipH="1">
            <a:off x="7412377" y="2896739"/>
            <a:ext cx="483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HP001 4 hàng" panose="020B0603050302020204" pitchFamily="34" charset="0"/>
              </a:rPr>
              <a:t>Q</a:t>
            </a:r>
            <a:endParaRPr lang="en-US" sz="2400" b="1" dirty="0">
              <a:latin typeface="HP001 4 hàng" panose="020B06030503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flipH="1">
            <a:off x="3244592" y="1434227"/>
            <a:ext cx="93608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smtClean="0">
                <a:latin typeface="HP001 4 hàng" panose="020B0603050302020204" pitchFamily="34" charset="0"/>
              </a:rPr>
              <a:t>G</a:t>
            </a:r>
            <a:endParaRPr lang="en-US" sz="4600" b="1" dirty="0">
              <a:latin typeface="HP001 4 hàng" panose="020B06030503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 flipH="1">
            <a:off x="5331505" y="1424488"/>
            <a:ext cx="93608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smtClean="0">
                <a:latin typeface="HP001 4 hàng" panose="020B0603050302020204" pitchFamily="34" charset="0"/>
              </a:rPr>
              <a:t>Q</a:t>
            </a:r>
            <a:endParaRPr lang="en-US" sz="4600" b="1" dirty="0">
              <a:latin typeface="HP001 4 hàng" panose="020B06030503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 flipH="1">
            <a:off x="7415356" y="1424489"/>
            <a:ext cx="93608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smtClean="0">
                <a:latin typeface="HP001 4 hàng" panose="020B0603050302020204" pitchFamily="34" charset="0"/>
              </a:rPr>
              <a:t>Q</a:t>
            </a:r>
            <a:endParaRPr lang="en-US" sz="4600" b="1" dirty="0">
              <a:latin typeface="HP001 4 hàng" panose="020B06030503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 flipH="1">
            <a:off x="5288304" y="2893556"/>
            <a:ext cx="483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HP001 4 hàng" panose="020B0603050302020204" pitchFamily="34" charset="0"/>
              </a:rPr>
              <a:t>Q</a:t>
            </a:r>
            <a:endParaRPr lang="en-US" sz="24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473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660348" y="361310"/>
            <a:ext cx="26837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18086" y="1479504"/>
            <a:ext cx="7422038" cy="2124344"/>
            <a:chOff x="918086" y="1253081"/>
            <a:chExt cx="7422038" cy="2124344"/>
          </a:xfrm>
        </p:grpSpPr>
        <p:grpSp>
          <p:nvGrpSpPr>
            <p:cNvPr id="2" name="Group 1"/>
            <p:cNvGrpSpPr/>
            <p:nvPr/>
          </p:nvGrpSpPr>
          <p:grpSpPr>
            <a:xfrm>
              <a:off x="918086" y="1253081"/>
              <a:ext cx="7422038" cy="2124344"/>
              <a:chOff x="918086" y="1253081"/>
              <a:chExt cx="7422038" cy="2124344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918086" y="1253081"/>
                <a:ext cx="7422038" cy="1075462"/>
                <a:chOff x="1173267" y="1319645"/>
                <a:chExt cx="7422038" cy="1075462"/>
              </a:xfrm>
            </p:grpSpPr>
            <p:pic>
              <p:nvPicPr>
                <p:cNvPr id="3" name="Picture 2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240413" y="1319645"/>
                  <a:ext cx="7354892" cy="606985"/>
                </a:xfrm>
                <a:prstGeom prst="rect">
                  <a:avLst/>
                </a:prstGeom>
              </p:spPr>
            </p:pic>
            <p:sp>
              <p:nvSpPr>
                <p:cNvPr id="5" name="TextBox 4"/>
                <p:cNvSpPr txBox="1"/>
                <p:nvPr/>
              </p:nvSpPr>
              <p:spPr>
                <a:xfrm flipH="1">
                  <a:off x="1173267" y="1433619"/>
                  <a:ext cx="936088" cy="8002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sz="4600" b="1" dirty="0">
                    <a:latin typeface="HP001 4 hàng" panose="020B0603050302020204" pitchFamily="34" charset="0"/>
                  </a:endParaRPr>
                </a:p>
              </p:txBody>
            </p:sp>
            <p:pic>
              <p:nvPicPr>
                <p:cNvPr id="25" name="Picture 24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240413" y="1788122"/>
                  <a:ext cx="7354892" cy="606985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/>
              <p:cNvGrpSpPr/>
              <p:nvPr/>
            </p:nvGrpSpPr>
            <p:grpSpPr>
              <a:xfrm>
                <a:off x="918086" y="2301963"/>
                <a:ext cx="7422038" cy="1075462"/>
                <a:chOff x="1173267" y="1319645"/>
                <a:chExt cx="7422038" cy="1075462"/>
              </a:xfrm>
            </p:grpSpPr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240413" y="1319645"/>
                  <a:ext cx="7354892" cy="606985"/>
                </a:xfrm>
                <a:prstGeom prst="rect">
                  <a:avLst/>
                </a:prstGeom>
              </p:spPr>
            </p:pic>
            <p:sp>
              <p:nvSpPr>
                <p:cNvPr id="19" name="TextBox 18"/>
                <p:cNvSpPr txBox="1"/>
                <p:nvPr/>
              </p:nvSpPr>
              <p:spPr>
                <a:xfrm flipH="1">
                  <a:off x="1173267" y="1433619"/>
                  <a:ext cx="936088" cy="8002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sz="4600" b="1" dirty="0">
                    <a:latin typeface="HP001 4 hàng" panose="020B0603050302020204" pitchFamily="34" charset="0"/>
                  </a:endParaRPr>
                </a:p>
              </p:txBody>
            </p:sp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240413" y="1788122"/>
                  <a:ext cx="7354892" cy="606985"/>
                </a:xfrm>
                <a:prstGeom prst="rect">
                  <a:avLst/>
                </a:prstGeom>
              </p:spPr>
            </p:pic>
          </p:grpSp>
          <p:sp>
            <p:nvSpPr>
              <p:cNvPr id="21" name="TextBox 20"/>
              <p:cNvSpPr txBox="1"/>
              <p:nvPr/>
            </p:nvSpPr>
            <p:spPr>
              <a:xfrm flipH="1">
                <a:off x="1013508" y="1585810"/>
                <a:ext cx="164200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smtClean="0">
                    <a:solidFill>
                      <a:schemeClr val="tx1"/>
                    </a:solidFill>
                    <a:latin typeface="HP001 4 hàng" panose="020B0603050302020204" pitchFamily="34" charset="0"/>
                  </a:rPr>
                  <a:t>tiếng vọng</a:t>
                </a:r>
                <a:endParaRPr lang="en-US" sz="2400" b="1" dirty="0">
                  <a:solidFill>
                    <a:schemeClr val="tx1"/>
                  </a:solidFill>
                  <a:latin typeface="HP001 4 hàng" panose="020B0603050302020204" pitchFamily="34" charset="0"/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 flipH="1">
              <a:off x="3544277" y="1574078"/>
              <a:ext cx="16868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smtClean="0">
                  <a:solidFill>
                    <a:srgbClr val="0418AC"/>
                  </a:solidFill>
                  <a:latin typeface="HP001 4 hàng" panose="020B0603050302020204" pitchFamily="34" charset="0"/>
                </a:rPr>
                <a:t>tiếng vọng</a:t>
              </a:r>
              <a:endParaRPr lang="en-US" sz="2400" b="1" dirty="0">
                <a:solidFill>
                  <a:srgbClr val="0418AC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 flipH="1">
              <a:off x="6097872" y="1573708"/>
              <a:ext cx="17058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418AC"/>
                  </a:solidFill>
                  <a:latin typeface="HP001 4 hàng" panose="020B0603050302020204" pitchFamily="34" charset="0"/>
                </a:rPr>
                <a:t>tiếng vọng</a:t>
              </a:r>
              <a:endParaRPr lang="en-US" sz="2400" b="1" dirty="0">
                <a:solidFill>
                  <a:srgbClr val="0418AC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 flipH="1">
              <a:off x="931253" y="2627795"/>
              <a:ext cx="18016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smtClean="0">
                  <a:solidFill>
                    <a:schemeClr val="tx1"/>
                  </a:solidFill>
                  <a:latin typeface="HP001 4 hàng" panose="020B0603050302020204" pitchFamily="34" charset="0"/>
                </a:rPr>
                <a:t>vui vẻ</a:t>
              </a:r>
              <a:endParaRPr lang="en-US" sz="2400" b="1" dirty="0">
                <a:solidFill>
                  <a:schemeClr val="tx1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 flipH="1">
              <a:off x="3544560" y="2627795"/>
              <a:ext cx="17882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smtClean="0">
                  <a:solidFill>
                    <a:srgbClr val="0418AC"/>
                  </a:solidFill>
                  <a:latin typeface="HP001 4 hàng" panose="020B0603050302020204" pitchFamily="34" charset="0"/>
                </a:rPr>
                <a:t>vui vẻ</a:t>
              </a:r>
              <a:endParaRPr lang="en-US" sz="2400" b="1" dirty="0">
                <a:solidFill>
                  <a:srgbClr val="0418AC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 flipH="1">
              <a:off x="6107395" y="2629969"/>
              <a:ext cx="19989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418AC"/>
                  </a:solidFill>
                  <a:latin typeface="HP001 4 hàng" panose="020B0603050302020204" pitchFamily="34" charset="0"/>
                </a:rPr>
                <a:t>vui vẻ</a:t>
              </a:r>
              <a:endParaRPr lang="en-US" sz="2400" b="1" dirty="0">
                <a:solidFill>
                  <a:srgbClr val="0418AC"/>
                </a:solidFill>
                <a:latin typeface="HP001 4 hàng" panose="020B06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170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64577" y="99925"/>
            <a:ext cx="77659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chemeClr val="tx1"/>
                </a:solidFill>
              </a:rPr>
              <a:t>Viết vào vở câu trả lời cho câu hỏi c ở mục 3</a:t>
            </a:r>
            <a:endParaRPr lang="en-US" sz="2800">
              <a:solidFill>
                <a:schemeClr val="tx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292" y="2229420"/>
            <a:ext cx="8743950" cy="214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875674" y="2713511"/>
            <a:ext cx="82683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Sau khi làm theo lời mẹ, gấu con cảm thấy.</a:t>
            </a:r>
            <a:endParaRPr lang="en-US" sz="3200" b="1">
              <a:solidFill>
                <a:srgbClr val="0418AC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0713" y="1781244"/>
            <a:ext cx="1078187" cy="461665"/>
          </a:xfrm>
          <a:prstGeom prst="rect">
            <a:avLst/>
          </a:prstGeom>
          <a:solidFill>
            <a:srgbClr val="009242"/>
          </a:solidFill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chemeClr val="bg1"/>
                </a:solidFill>
              </a:rPr>
              <a:t>   Viết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4682" y="782238"/>
            <a:ext cx="8327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chemeClr val="tx1"/>
                </a:solidFill>
              </a:rPr>
              <a:t>Sau khi làm theo lời mẹ, gấu con cảm thấy ……….</a:t>
            </a:r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99443" y="782238"/>
            <a:ext cx="149508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418AC"/>
                </a:solidFill>
              </a:rPr>
              <a:t>r</a:t>
            </a:r>
            <a:r>
              <a:rPr lang="en-US" sz="2800" smtClean="0">
                <a:solidFill>
                  <a:srgbClr val="0418AC"/>
                </a:solidFill>
              </a:rPr>
              <a:t>ất vui</a:t>
            </a:r>
            <a:endParaRPr lang="en-US" sz="2800">
              <a:solidFill>
                <a:srgbClr val="0418AC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6707" y="0"/>
            <a:ext cx="480776" cy="520995"/>
          </a:xfrm>
          <a:prstGeom prst="ellipse">
            <a:avLst/>
          </a:prstGeom>
          <a:solidFill>
            <a:srgbClr val="F446B6"/>
          </a:solidFill>
          <a:ln>
            <a:solidFill>
              <a:srgbClr val="FFD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bg1"/>
                </a:solidFill>
              </a:rPr>
              <a:t>4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4292" y="3365007"/>
            <a:ext cx="82683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rất vui.</a:t>
            </a:r>
            <a:endParaRPr lang="en-US" sz="3200" b="1">
              <a:solidFill>
                <a:srgbClr val="0418AC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95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8" grpId="0" animBg="1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329610" y="977266"/>
            <a:ext cx="5401338" cy="3188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1480" y="2976914"/>
            <a:ext cx="2952520" cy="2166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17" b="98910" l="2152" r="97682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92" r="5478"/>
          <a:stretch/>
        </p:blipFill>
        <p:spPr bwMode="auto">
          <a:xfrm>
            <a:off x="523874" y="104775"/>
            <a:ext cx="8134351" cy="271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38149" y="2843537"/>
            <a:ext cx="3914776" cy="771525"/>
          </a:xfrm>
          <a:prstGeom prst="roundRect">
            <a:avLst/>
          </a:prstGeom>
          <a:solidFill>
            <a:srgbClr val="FFD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390650" y="544859"/>
            <a:ext cx="63150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FF00"/>
                </a:solidFill>
              </a:rPr>
              <a:t>CÂU HỎI 1</a:t>
            </a:r>
          </a:p>
          <a:p>
            <a:r>
              <a:rPr lang="en-US" sz="3200" smtClean="0">
                <a:solidFill>
                  <a:schemeClr val="bg1"/>
                </a:solidFill>
              </a:rPr>
              <a:t>Vì sao cậu bé kêu cứu nhưng không ai đến giúp ?</a:t>
            </a:r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4870" y="2998468"/>
            <a:ext cx="22349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A. Vì cậu ích kỉ</a:t>
            </a:r>
            <a:endParaRPr lang="en-US" sz="2400"/>
          </a:p>
        </p:txBody>
      </p:sp>
      <p:sp>
        <p:nvSpPr>
          <p:cNvPr id="9" name="Rounded Rectangle 8"/>
          <p:cNvSpPr/>
          <p:nvPr/>
        </p:nvSpPr>
        <p:spPr>
          <a:xfrm>
            <a:off x="438149" y="3769666"/>
            <a:ext cx="3914776" cy="771525"/>
          </a:xfrm>
          <a:prstGeom prst="roundRect">
            <a:avLst/>
          </a:prstGeom>
          <a:solidFill>
            <a:srgbClr val="FFD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4867274" y="2858119"/>
            <a:ext cx="3914776" cy="771525"/>
          </a:xfrm>
          <a:prstGeom prst="roundRect">
            <a:avLst/>
          </a:prstGeom>
          <a:solidFill>
            <a:srgbClr val="FFD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4867274" y="3767432"/>
            <a:ext cx="3914776" cy="771525"/>
          </a:xfrm>
          <a:prstGeom prst="roundRect">
            <a:avLst/>
          </a:prstGeom>
          <a:solidFill>
            <a:srgbClr val="FFD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4867274" y="2877435"/>
            <a:ext cx="3914776" cy="771525"/>
          </a:xfrm>
          <a:prstGeom prst="roundRect">
            <a:avLst/>
          </a:prstGeom>
          <a:solidFill>
            <a:srgbClr val="E80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968270" y="3891584"/>
            <a:ext cx="25458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D. Vì cậu nói nhỏ</a:t>
            </a:r>
            <a:endParaRPr lang="en-US" sz="2400"/>
          </a:p>
        </p:txBody>
      </p:sp>
      <p:sp>
        <p:nvSpPr>
          <p:cNvPr id="10" name="TextBox 9"/>
          <p:cNvSpPr txBox="1"/>
          <p:nvPr/>
        </p:nvSpPr>
        <p:spPr>
          <a:xfrm>
            <a:off x="539145" y="3893818"/>
            <a:ext cx="3812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C. Vì cậu không có bạn bè</a:t>
            </a:r>
            <a:endParaRPr lang="en-US" sz="2400"/>
          </a:p>
        </p:txBody>
      </p:sp>
      <p:sp>
        <p:nvSpPr>
          <p:cNvPr id="14" name="TextBox 13"/>
          <p:cNvSpPr txBox="1"/>
          <p:nvPr/>
        </p:nvSpPr>
        <p:spPr>
          <a:xfrm>
            <a:off x="5053995" y="2996234"/>
            <a:ext cx="30075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B</a:t>
            </a:r>
            <a:r>
              <a:rPr lang="en-US" sz="2400" smtClean="0"/>
              <a:t>. Vì cậu hay nói dối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19741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17" b="98910" l="2152" r="97682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92" r="5478"/>
          <a:stretch/>
        </p:blipFill>
        <p:spPr bwMode="auto">
          <a:xfrm>
            <a:off x="523874" y="104775"/>
            <a:ext cx="8134351" cy="271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38149" y="2843537"/>
            <a:ext cx="3914776" cy="771525"/>
          </a:xfrm>
          <a:prstGeom prst="roundRect">
            <a:avLst/>
          </a:prstGeom>
          <a:solidFill>
            <a:srgbClr val="FFD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390650" y="544859"/>
            <a:ext cx="63150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FF00"/>
                </a:solidFill>
              </a:rPr>
              <a:t>CÂU HỎI 2</a:t>
            </a:r>
          </a:p>
          <a:p>
            <a:r>
              <a:rPr lang="en-US" sz="3200" smtClean="0">
                <a:solidFill>
                  <a:schemeClr val="bg1"/>
                </a:solidFill>
              </a:rPr>
              <a:t>Em học được gì từ câu chuyện </a:t>
            </a:r>
            <a:r>
              <a:rPr lang="en-US" sz="3200" i="1" smtClean="0">
                <a:solidFill>
                  <a:schemeClr val="bg1"/>
                </a:solidFill>
              </a:rPr>
              <a:t>Chú bé chăn cừu?</a:t>
            </a:r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4870" y="2998468"/>
            <a:ext cx="3709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A. Em cần biết lắng nghe.</a:t>
            </a:r>
            <a:endParaRPr lang="en-US" sz="2400"/>
          </a:p>
        </p:txBody>
      </p:sp>
      <p:sp>
        <p:nvSpPr>
          <p:cNvPr id="9" name="Rounded Rectangle 8"/>
          <p:cNvSpPr/>
          <p:nvPr/>
        </p:nvSpPr>
        <p:spPr>
          <a:xfrm>
            <a:off x="438149" y="3769666"/>
            <a:ext cx="3914776" cy="771525"/>
          </a:xfrm>
          <a:prstGeom prst="roundRect">
            <a:avLst/>
          </a:prstGeom>
          <a:solidFill>
            <a:srgbClr val="FFD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4867274" y="2858119"/>
            <a:ext cx="3914776" cy="771525"/>
          </a:xfrm>
          <a:prstGeom prst="roundRect">
            <a:avLst/>
          </a:prstGeom>
          <a:solidFill>
            <a:srgbClr val="FFD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4867274" y="3767432"/>
            <a:ext cx="3914776" cy="771525"/>
          </a:xfrm>
          <a:prstGeom prst="roundRect">
            <a:avLst/>
          </a:prstGeom>
          <a:solidFill>
            <a:srgbClr val="FFD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4854110" y="3767431"/>
            <a:ext cx="3914776" cy="771525"/>
          </a:xfrm>
          <a:prstGeom prst="roundRect">
            <a:avLst/>
          </a:prstGeom>
          <a:solidFill>
            <a:srgbClr val="E80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39145" y="3900190"/>
            <a:ext cx="3813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C. Em học tập chăm chỉ. </a:t>
            </a:r>
            <a:endParaRPr lang="en-US" sz="2400"/>
          </a:p>
        </p:txBody>
      </p:sp>
      <p:sp>
        <p:nvSpPr>
          <p:cNvPr id="14" name="TextBox 13"/>
          <p:cNvSpPr txBox="1"/>
          <p:nvPr/>
        </p:nvSpPr>
        <p:spPr>
          <a:xfrm>
            <a:off x="5053994" y="2863503"/>
            <a:ext cx="34613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B</a:t>
            </a:r>
            <a:r>
              <a:rPr lang="en-US" sz="2400" smtClean="0"/>
              <a:t>. Em phải biết yêu quý mọi người.</a:t>
            </a:r>
            <a:endParaRPr lang="en-US" sz="2400"/>
          </a:p>
        </p:txBody>
      </p:sp>
      <p:sp>
        <p:nvSpPr>
          <p:cNvPr id="16" name="TextBox 15"/>
          <p:cNvSpPr txBox="1"/>
          <p:nvPr/>
        </p:nvSpPr>
        <p:spPr>
          <a:xfrm>
            <a:off x="4968270" y="3922360"/>
            <a:ext cx="3813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D. Em không được nói dối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653247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4867273" y="3786482"/>
            <a:ext cx="3914776" cy="771525"/>
          </a:xfrm>
          <a:prstGeom prst="roundRect">
            <a:avLst/>
          </a:prstGeom>
          <a:solidFill>
            <a:srgbClr val="FFD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17" b="98910" l="2152" r="97682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92" r="5478"/>
          <a:stretch/>
        </p:blipFill>
        <p:spPr bwMode="auto">
          <a:xfrm>
            <a:off x="523874" y="104775"/>
            <a:ext cx="8134351" cy="2758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38149" y="2843537"/>
            <a:ext cx="3914776" cy="771525"/>
          </a:xfrm>
          <a:prstGeom prst="roundRect">
            <a:avLst/>
          </a:prstGeom>
          <a:solidFill>
            <a:srgbClr val="FFD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24870" y="2998468"/>
            <a:ext cx="17828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A. bài học</a:t>
            </a:r>
            <a:endParaRPr lang="en-US" sz="2800"/>
          </a:p>
        </p:txBody>
      </p:sp>
      <p:sp>
        <p:nvSpPr>
          <p:cNvPr id="9" name="Rounded Rectangle 8"/>
          <p:cNvSpPr/>
          <p:nvPr/>
        </p:nvSpPr>
        <p:spPr>
          <a:xfrm>
            <a:off x="438149" y="3769666"/>
            <a:ext cx="3914776" cy="771525"/>
          </a:xfrm>
          <a:prstGeom prst="roundRect">
            <a:avLst/>
          </a:prstGeom>
          <a:solidFill>
            <a:srgbClr val="FFD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4867274" y="2858119"/>
            <a:ext cx="3914776" cy="771525"/>
          </a:xfrm>
          <a:prstGeom prst="roundRect">
            <a:avLst/>
          </a:prstGeom>
          <a:solidFill>
            <a:srgbClr val="FFD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438149" y="3799401"/>
            <a:ext cx="3914776" cy="771525"/>
          </a:xfrm>
          <a:prstGeom prst="roundRect">
            <a:avLst/>
          </a:prstGeom>
          <a:solidFill>
            <a:srgbClr val="E80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053994" y="3015903"/>
            <a:ext cx="3461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B</a:t>
            </a:r>
            <a:r>
              <a:rPr lang="en-US" sz="2800" smtClean="0"/>
              <a:t>. </a:t>
            </a:r>
            <a:r>
              <a:rPr lang="en-US" sz="2800"/>
              <a:t>đ</a:t>
            </a:r>
            <a:r>
              <a:rPr lang="en-US" sz="2800" smtClean="0"/>
              <a:t>ôi giày</a:t>
            </a:r>
            <a:endParaRPr lang="en-US" sz="2800"/>
          </a:p>
        </p:txBody>
      </p:sp>
      <p:sp>
        <p:nvSpPr>
          <p:cNvPr id="16" name="TextBox 15"/>
          <p:cNvSpPr txBox="1"/>
          <p:nvPr/>
        </p:nvSpPr>
        <p:spPr>
          <a:xfrm>
            <a:off x="4968270" y="3924595"/>
            <a:ext cx="3813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/>
              <a:t>D. keo kiệt</a:t>
            </a:r>
            <a:endParaRPr lang="en-US" sz="2800"/>
          </a:p>
        </p:txBody>
      </p:sp>
      <p:sp>
        <p:nvSpPr>
          <p:cNvPr id="2" name="TextBox 1"/>
          <p:cNvSpPr txBox="1"/>
          <p:nvPr/>
        </p:nvSpPr>
        <p:spPr>
          <a:xfrm>
            <a:off x="6021400" y="1973396"/>
            <a:ext cx="1707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FFFF00"/>
                </a:solidFill>
              </a:rPr>
              <a:t>Là con gì ?</a:t>
            </a:r>
            <a:endParaRPr lang="en-US" sz="240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90650" y="544859"/>
            <a:ext cx="63150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FF00"/>
                </a:solidFill>
              </a:rPr>
              <a:t>CÂU HỎI 3</a:t>
            </a:r>
          </a:p>
          <a:p>
            <a:pPr algn="ctr"/>
            <a:r>
              <a:rPr lang="en-US" sz="3600" smtClean="0">
                <a:solidFill>
                  <a:schemeClr val="bg1"/>
                </a:solidFill>
              </a:rPr>
              <a:t>Tìm từ viết sai chính tả</a:t>
            </a:r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9145" y="3922066"/>
            <a:ext cx="3813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/>
              <a:t>C. xanh biết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231085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17" b="98910" l="2152" r="97682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92" r="5478"/>
          <a:stretch/>
        </p:blipFill>
        <p:spPr bwMode="auto">
          <a:xfrm>
            <a:off x="523874" y="0"/>
            <a:ext cx="8134351" cy="183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57301" y="120645"/>
            <a:ext cx="65436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2800" smtClean="0">
                <a:solidFill>
                  <a:srgbClr val="FFFF00"/>
                </a:solidFill>
              </a:rPr>
              <a:t>Quan sát tranh SHS và trả lời :</a:t>
            </a:r>
          </a:p>
          <a:p>
            <a:pPr algn="ctr" fontAlgn="base"/>
            <a:r>
              <a:rPr lang="en-US" sz="2800" smtClean="0">
                <a:solidFill>
                  <a:schemeClr val="bg1"/>
                </a:solidFill>
              </a:rPr>
              <a:t>Em thấy gì trong bức tranh </a:t>
            </a:r>
            <a:r>
              <a:rPr lang="en-US" sz="3200" smtClean="0">
                <a:solidFill>
                  <a:schemeClr val="bg1"/>
                </a:solidFill>
              </a:rPr>
              <a:t>?</a:t>
            </a:r>
            <a:endParaRPr lang="vi-VN" sz="320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1080539"/>
            <a:ext cx="5739399" cy="401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641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17" b="98910" l="2152" r="97682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92" r="5478"/>
          <a:stretch/>
        </p:blipFill>
        <p:spPr bwMode="auto">
          <a:xfrm>
            <a:off x="523874" y="0"/>
            <a:ext cx="8134351" cy="183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57301" y="120645"/>
            <a:ext cx="65436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smtClean="0">
                <a:solidFill>
                  <a:schemeClr val="bg1"/>
                </a:solidFill>
              </a:rPr>
              <a:t>Hai </a:t>
            </a:r>
            <a:r>
              <a:rPr lang="vi-VN" sz="2800">
                <a:solidFill>
                  <a:schemeClr val="bg1"/>
                </a:solidFill>
              </a:rPr>
              <a:t>phần của bức tranh có gì giống và khác nhau ? </a:t>
            </a:r>
            <a:endParaRPr lang="en-US" sz="280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1080539"/>
            <a:ext cx="5739399" cy="401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53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526" y="1747468"/>
            <a:ext cx="1401031" cy="338328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-2" y="0"/>
            <a:ext cx="9144001" cy="1448656"/>
          </a:xfrm>
          <a:prstGeom prst="roundRect">
            <a:avLst/>
          </a:prstGeom>
          <a:solidFill>
            <a:srgbClr val="E80888"/>
          </a:solidFill>
          <a:ln w="76200">
            <a:solidFill>
              <a:srgbClr val="FFD1F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/>
              <a:t>         BÀI HỌC TỪ CUỘC SỐNG</a:t>
            </a:r>
            <a:endParaRPr lang="en-US" sz="4400" b="1"/>
          </a:p>
        </p:txBody>
      </p:sp>
      <p:sp>
        <p:nvSpPr>
          <p:cNvPr id="5" name="Oval 4"/>
          <p:cNvSpPr/>
          <p:nvPr/>
        </p:nvSpPr>
        <p:spPr>
          <a:xfrm>
            <a:off x="-225781" y="-180975"/>
            <a:ext cx="1575559" cy="1290584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D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rgbClr val="E80888"/>
                </a:solidFill>
              </a:rPr>
              <a:t>5</a:t>
            </a:r>
            <a:endParaRPr lang="en-US" sz="6000" b="1">
              <a:solidFill>
                <a:srgbClr val="E80888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123416" y="1959308"/>
            <a:ext cx="6789696" cy="1028015"/>
            <a:chOff x="9566063" y="964372"/>
            <a:chExt cx="5446165" cy="698253"/>
          </a:xfrm>
        </p:grpSpPr>
        <p:sp>
          <p:nvSpPr>
            <p:cNvPr id="16" name="Rectangle 10"/>
            <p:cNvSpPr/>
            <p:nvPr/>
          </p:nvSpPr>
          <p:spPr>
            <a:xfrm>
              <a:off x="9566063" y="1015053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67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rgbClr val="F446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124738" y="2044087"/>
            <a:ext cx="6034523" cy="707874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E80888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Tiếng vọng của núi</a:t>
            </a:r>
            <a:endParaRPr lang="en-US" sz="4000" b="1">
              <a:solidFill>
                <a:srgbClr val="E80888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374593" y="1928949"/>
            <a:ext cx="1055077" cy="1028015"/>
          </a:xfrm>
          <a:prstGeom prst="ellipse">
            <a:avLst/>
          </a:prstGeom>
          <a:solidFill>
            <a:srgbClr val="E8088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505221" y="1932472"/>
            <a:ext cx="793820" cy="1015651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2400" b="1" smtClean="0">
                <a:solidFill>
                  <a:schemeClr val="bg1"/>
                </a:solidFill>
                <a:latin typeface="+mn-lt"/>
                <a:ea typeface="Arial-Rounded" pitchFamily="34" charset="0"/>
                <a:cs typeface="Arial-Rounded" pitchFamily="34" charset="0"/>
              </a:rPr>
              <a:t>Bài</a:t>
            </a:r>
          </a:p>
          <a:p>
            <a:pPr algn="ctr"/>
            <a:r>
              <a:rPr lang="en-US" sz="3600" b="1" smtClean="0">
                <a:solidFill>
                  <a:schemeClr val="bg1"/>
                </a:solidFill>
                <a:latin typeface="+mn-lt"/>
                <a:ea typeface="Arial-Rounded" pitchFamily="34" charset="0"/>
                <a:cs typeface="Times New Roman" pitchFamily="18" charset="0"/>
              </a:rPr>
              <a:t>5</a:t>
            </a:r>
            <a:endParaRPr lang="en-US" sz="3600" b="1">
              <a:solidFill>
                <a:schemeClr val="bg1"/>
              </a:solidFill>
              <a:latin typeface="+mn-lt"/>
              <a:ea typeface="Arial-Rounded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6216626" y="2028287"/>
            <a:ext cx="3131596" cy="313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892287" y="1709530"/>
            <a:ext cx="4125201" cy="1630018"/>
          </a:xfrm>
          <a:prstGeom prst="roundRect">
            <a:avLst/>
          </a:prstGeom>
          <a:solidFill>
            <a:srgbClr val="E80888"/>
          </a:solidFill>
          <a:ln w="28575">
            <a:solidFill>
              <a:srgbClr val="EB67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Đọc</a:t>
            </a:r>
            <a:endParaRPr lang="en-US" sz="54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064103" y="1953039"/>
            <a:ext cx="1212574" cy="1143000"/>
          </a:xfrm>
          <a:prstGeom prst="ellipse">
            <a:avLst/>
          </a:prstGeom>
          <a:solidFill>
            <a:srgbClr val="F446B6"/>
          </a:solidFill>
          <a:ln>
            <a:solidFill>
              <a:srgbClr val="D50D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48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0" y="0"/>
            <a:ext cx="2064103" cy="20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390" y="-35406"/>
            <a:ext cx="1746607" cy="198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4954887" y="164387"/>
            <a:ext cx="3901437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856324" y="164387"/>
            <a:ext cx="0" cy="1900719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8432" y="4911048"/>
            <a:ext cx="632702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68090" y="1709530"/>
            <a:ext cx="0" cy="3143391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056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5383</TotalTime>
  <Words>1796</Words>
  <Application>Microsoft Office PowerPoint</Application>
  <PresentationFormat>On-screen Show (16:9)</PresentationFormat>
  <Paragraphs>125</Paragraphs>
  <Slides>28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Arial</vt:lpstr>
      <vt:lpstr>HP001 4 hàng</vt:lpstr>
      <vt:lpstr>Calibri Light</vt:lpstr>
      <vt:lpstr>Arial-Rounded</vt:lpstr>
      <vt:lpstr>Times New Roman</vt:lpstr>
      <vt:lpstr>Quicksand Medium</vt:lpstr>
      <vt:lpstr>Lato</vt:lpstr>
      <vt:lpstr>Calibri</vt:lpstr>
      <vt:lpstr>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Admin</dc:creator>
  <cp:lastModifiedBy>Dell</cp:lastModifiedBy>
  <cp:revision>699</cp:revision>
  <dcterms:modified xsi:type="dcterms:W3CDTF">2021-04-07T02:22:33Z</dcterms:modified>
</cp:coreProperties>
</file>