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10"/>
  </p:notesMasterIdLst>
  <p:sldIdLst>
    <p:sldId id="286" r:id="rId2"/>
    <p:sldId id="279" r:id="rId3"/>
    <p:sldId id="280" r:id="rId4"/>
    <p:sldId id="282" r:id="rId5"/>
    <p:sldId id="283" r:id="rId6"/>
    <p:sldId id="293" r:id="rId7"/>
    <p:sldId id="292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19C8"/>
    <a:srgbClr val="FFFFFF"/>
    <a:srgbClr val="66FFFF"/>
    <a:srgbClr val="99FF33"/>
    <a:srgbClr val="0000FF"/>
    <a:srgbClr val="002DFF"/>
    <a:srgbClr val="FFFFCC"/>
    <a:srgbClr val="FA4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60"/>
  </p:normalViewPr>
  <p:slideViewPr>
    <p:cSldViewPr>
      <p:cViewPr varScale="1">
        <p:scale>
          <a:sx n="66" d="100"/>
          <a:sy n="66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h Hoang" userId="f58f8dc7a0e68e5f" providerId="LiveId" clId="{24F301C8-20B8-4987-A673-55953001B82B}"/>
    <pc:docChg chg="undo custSel modSld">
      <pc:chgData name="Anh Hoang" userId="f58f8dc7a0e68e5f" providerId="LiveId" clId="{24F301C8-20B8-4987-A673-55953001B82B}" dt="2021-11-17T01:14:05.831" v="205"/>
      <pc:docMkLst>
        <pc:docMk/>
      </pc:docMkLst>
      <pc:sldChg chg="addSp modSp modAnim">
        <pc:chgData name="Anh Hoang" userId="f58f8dc7a0e68e5f" providerId="LiveId" clId="{24F301C8-20B8-4987-A673-55953001B82B}" dt="2021-11-17T01:08:09.243" v="73" actId="1076"/>
        <pc:sldMkLst>
          <pc:docMk/>
          <pc:sldMk cId="0" sldId="279"/>
        </pc:sldMkLst>
        <pc:spChg chg="add 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22" creationId="{3AED09B0-6B52-4D2C-BA96-32DE9B50E51A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099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0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1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2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3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4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5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6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7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8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09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16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17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4118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09.243" v="73" actId="1076"/>
          <ac:spMkLst>
            <pc:docMk/>
            <pc:sldMk cId="0" sldId="279"/>
            <ac:spMk id="53271" creationId="{00000000-0000-0000-0000-000000000000}"/>
          </ac:spMkLst>
        </pc:spChg>
      </pc:sldChg>
      <pc:sldChg chg="delSp modSp">
        <pc:chgData name="Anh Hoang" userId="f58f8dc7a0e68e5f" providerId="LiveId" clId="{24F301C8-20B8-4987-A673-55953001B82B}" dt="2021-11-17T01:09:07.483" v="78" actId="1076"/>
        <pc:sldMkLst>
          <pc:docMk/>
          <pc:sldMk cId="0" sldId="280"/>
        </pc:sldMkLst>
        <pc:spChg chg="mod">
          <ac:chgData name="Anh Hoang" userId="f58f8dc7a0e68e5f" providerId="LiveId" clId="{24F301C8-20B8-4987-A673-55953001B82B}" dt="2021-11-17T01:09:00.008" v="77" actId="1076"/>
          <ac:spMkLst>
            <pc:docMk/>
            <pc:sldMk cId="0" sldId="280"/>
            <ac:spMk id="5" creationId="{00000000-0000-0000-0000-000000000000}"/>
          </ac:spMkLst>
        </pc:spChg>
        <pc:spChg chg="del">
          <ac:chgData name="Anh Hoang" userId="f58f8dc7a0e68e5f" providerId="LiveId" clId="{24F301C8-20B8-4987-A673-55953001B82B}" dt="2021-11-17T01:08:31.501" v="74" actId="478"/>
          <ac:spMkLst>
            <pc:docMk/>
            <pc:sldMk cId="0" sldId="280"/>
            <ac:spMk id="10" creationId="{00000000-0000-0000-0000-000000000000}"/>
          </ac:spMkLst>
        </pc:spChg>
        <pc:spChg chg="del">
          <ac:chgData name="Anh Hoang" userId="f58f8dc7a0e68e5f" providerId="LiveId" clId="{24F301C8-20B8-4987-A673-55953001B82B}" dt="2021-11-17T01:08:31.501" v="74" actId="478"/>
          <ac:spMkLst>
            <pc:docMk/>
            <pc:sldMk cId="0" sldId="280"/>
            <ac:spMk id="11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00.008" v="77" actId="1076"/>
          <ac:spMkLst>
            <pc:docMk/>
            <pc:sldMk cId="0" sldId="280"/>
            <ac:spMk id="13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48.810" v="76" actId="1076"/>
          <ac:spMkLst>
            <pc:docMk/>
            <pc:sldMk cId="0" sldId="280"/>
            <ac:spMk id="5122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48.810" v="76" actId="1076"/>
          <ac:spMkLst>
            <pc:docMk/>
            <pc:sldMk cId="0" sldId="280"/>
            <ac:spMk id="8201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48.810" v="76" actId="1076"/>
          <ac:spMkLst>
            <pc:docMk/>
            <pc:sldMk cId="0" sldId="280"/>
            <ac:spMk id="8202" creationId="{00000000-0000-0000-0000-000000000000}"/>
          </ac:spMkLst>
        </pc:spChg>
        <pc:spChg chg="mod">
          <ac:chgData name="Anh Hoang" userId="f58f8dc7a0e68e5f" providerId="LiveId" clId="{24F301C8-20B8-4987-A673-55953001B82B}" dt="2021-11-17T01:08:48.810" v="76" actId="1076"/>
          <ac:spMkLst>
            <pc:docMk/>
            <pc:sldMk cId="0" sldId="280"/>
            <ac:spMk id="8203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07.483" v="78" actId="1076"/>
          <ac:spMkLst>
            <pc:docMk/>
            <pc:sldMk cId="0" sldId="280"/>
            <ac:spMk id="8204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07.483" v="78" actId="1076"/>
          <ac:spMkLst>
            <pc:docMk/>
            <pc:sldMk cId="0" sldId="280"/>
            <ac:spMk id="8205" creationId="{00000000-0000-0000-0000-000000000000}"/>
          </ac:spMkLst>
        </pc:spChg>
      </pc:sldChg>
      <pc:sldChg chg="delSp modSp">
        <pc:chgData name="Anh Hoang" userId="f58f8dc7a0e68e5f" providerId="LiveId" clId="{24F301C8-20B8-4987-A673-55953001B82B}" dt="2021-11-17T01:10:01.836" v="83" actId="1076"/>
        <pc:sldMkLst>
          <pc:docMk/>
          <pc:sldMk cId="0" sldId="282"/>
        </pc:sldMkLst>
        <pc:spChg chg="mod">
          <ac:chgData name="Anh Hoang" userId="f58f8dc7a0e68e5f" providerId="LiveId" clId="{24F301C8-20B8-4987-A673-55953001B82B}" dt="2021-11-17T01:05:36.904" v="62" actId="1076"/>
          <ac:spMkLst>
            <pc:docMk/>
            <pc:sldMk cId="0" sldId="282"/>
            <ac:spMk id="2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50.185" v="82" actId="1076"/>
          <ac:spMkLst>
            <pc:docMk/>
            <pc:sldMk cId="0" sldId="282"/>
            <ac:spMk id="12" creationId="{00000000-0000-0000-0000-000000000000}"/>
          </ac:spMkLst>
        </pc:spChg>
        <pc:spChg chg="del">
          <ac:chgData name="Anh Hoang" userId="f58f8dc7a0e68e5f" providerId="LiveId" clId="{24F301C8-20B8-4987-A673-55953001B82B}" dt="2021-11-17T01:09:23.587" v="79" actId="478"/>
          <ac:spMkLst>
            <pc:docMk/>
            <pc:sldMk cId="0" sldId="282"/>
            <ac:spMk id="15" creationId="{00000000-0000-0000-0000-000000000000}"/>
          </ac:spMkLst>
        </pc:spChg>
        <pc:spChg chg="del">
          <ac:chgData name="Anh Hoang" userId="f58f8dc7a0e68e5f" providerId="LiveId" clId="{24F301C8-20B8-4987-A673-55953001B82B}" dt="2021-11-17T01:09:23.587" v="79" actId="478"/>
          <ac:spMkLst>
            <pc:docMk/>
            <pc:sldMk cId="0" sldId="282"/>
            <ac:spMk id="16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37.534" v="80" actId="1076"/>
          <ac:spMkLst>
            <pc:docMk/>
            <pc:sldMk cId="0" sldId="282"/>
            <ac:spMk id="6146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37.534" v="80" actId="1076"/>
          <ac:spMkLst>
            <pc:docMk/>
            <pc:sldMk cId="0" sldId="282"/>
            <ac:spMk id="9228" creationId="{00000000-0000-0000-0000-000000000000}"/>
          </ac:spMkLst>
        </pc:spChg>
        <pc:spChg chg="mod">
          <ac:chgData name="Anh Hoang" userId="f58f8dc7a0e68e5f" providerId="LiveId" clId="{24F301C8-20B8-4987-A673-55953001B82B}" dt="2021-11-17T01:09:50.185" v="82" actId="1076"/>
          <ac:spMkLst>
            <pc:docMk/>
            <pc:sldMk cId="0" sldId="282"/>
            <ac:spMk id="9229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01.836" v="83" actId="1076"/>
          <ac:spMkLst>
            <pc:docMk/>
            <pc:sldMk cId="0" sldId="282"/>
            <ac:spMk id="10244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01.836" v="83" actId="1076"/>
          <ac:spMkLst>
            <pc:docMk/>
            <pc:sldMk cId="0" sldId="282"/>
            <ac:spMk id="10245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01.836" v="83" actId="1076"/>
          <ac:spMkLst>
            <pc:docMk/>
            <pc:sldMk cId="0" sldId="282"/>
            <ac:spMk id="10247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01.836" v="83" actId="1076"/>
          <ac:spMkLst>
            <pc:docMk/>
            <pc:sldMk cId="0" sldId="282"/>
            <ac:spMk id="56336" creationId="{00000000-0000-0000-0000-000000000000}"/>
          </ac:spMkLst>
        </pc:spChg>
      </pc:sldChg>
      <pc:sldChg chg="delSp modSp mod">
        <pc:chgData name="Anh Hoang" userId="f58f8dc7a0e68e5f" providerId="LiveId" clId="{24F301C8-20B8-4987-A673-55953001B82B}" dt="2021-11-17T01:11:35.927" v="188" actId="1076"/>
        <pc:sldMkLst>
          <pc:docMk/>
          <pc:sldMk cId="0" sldId="283"/>
        </pc:sldMkLst>
        <pc:spChg chg="mod">
          <ac:chgData name="Anh Hoang" userId="f58f8dc7a0e68e5f" providerId="LiveId" clId="{24F301C8-20B8-4987-A673-55953001B82B}" dt="2021-11-17T01:11:35.927" v="188" actId="1076"/>
          <ac:spMkLst>
            <pc:docMk/>
            <pc:sldMk cId="0" sldId="283"/>
            <ac:spMk id="3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26.677" v="86" actId="1076"/>
          <ac:spMkLst>
            <pc:docMk/>
            <pc:sldMk cId="0" sldId="283"/>
            <ac:spMk id="4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58.696" v="162" actId="20577"/>
          <ac:spMkLst>
            <pc:docMk/>
            <pc:sldMk cId="0" sldId="283"/>
            <ac:spMk id="5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14.600" v="185" actId="20577"/>
          <ac:spMkLst>
            <pc:docMk/>
            <pc:sldMk cId="0" sldId="283"/>
            <ac:spMk id="6" creationId="{00000000-0000-0000-0000-000000000000}"/>
          </ac:spMkLst>
        </pc:spChg>
        <pc:spChg chg="mod">
          <ac:chgData name="Anh Hoang" userId="f58f8dc7a0e68e5f" providerId="LiveId" clId="{24F301C8-20B8-4987-A673-55953001B82B}" dt="2021-11-17T01:10:26.677" v="86" actId="1076"/>
          <ac:spMkLst>
            <pc:docMk/>
            <pc:sldMk cId="0" sldId="283"/>
            <ac:spMk id="7" creationId="{00000000-0000-0000-0000-000000000000}"/>
          </ac:spMkLst>
        </pc:spChg>
        <pc:spChg chg="del">
          <ac:chgData name="Anh Hoang" userId="f58f8dc7a0e68e5f" providerId="LiveId" clId="{24F301C8-20B8-4987-A673-55953001B82B}" dt="2021-11-17T01:10:09.354" v="84" actId="478"/>
          <ac:spMkLst>
            <pc:docMk/>
            <pc:sldMk cId="0" sldId="283"/>
            <ac:spMk id="9" creationId="{00000000-0000-0000-0000-000000000000}"/>
          </ac:spMkLst>
        </pc:spChg>
        <pc:spChg chg="del">
          <ac:chgData name="Anh Hoang" userId="f58f8dc7a0e68e5f" providerId="LiveId" clId="{24F301C8-20B8-4987-A673-55953001B82B}" dt="2021-11-17T01:10:11.113" v="85" actId="478"/>
          <ac:spMkLst>
            <pc:docMk/>
            <pc:sldMk cId="0" sldId="283"/>
            <ac:spMk id="10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26.745" v="186" actId="1076"/>
          <ac:spMkLst>
            <pc:docMk/>
            <pc:sldMk cId="0" sldId="283"/>
            <ac:spMk id="20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26.745" v="186" actId="1076"/>
          <ac:spMkLst>
            <pc:docMk/>
            <pc:sldMk cId="0" sldId="283"/>
            <ac:spMk id="21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26.745" v="186" actId="1076"/>
          <ac:spMkLst>
            <pc:docMk/>
            <pc:sldMk cId="0" sldId="283"/>
            <ac:spMk id="10244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35.927" v="188" actId="1076"/>
          <ac:spMkLst>
            <pc:docMk/>
            <pc:sldMk cId="0" sldId="283"/>
            <ac:spMk id="12294" creationId="{00000000-0000-0000-0000-000000000000}"/>
          </ac:spMkLst>
        </pc:spChg>
      </pc:sldChg>
      <pc:sldChg chg="delSp modSp mod modAnim">
        <pc:chgData name="Anh Hoang" userId="f58f8dc7a0e68e5f" providerId="LiveId" clId="{24F301C8-20B8-4987-A673-55953001B82B}" dt="2021-11-17T01:14:05.831" v="205"/>
        <pc:sldMkLst>
          <pc:docMk/>
          <pc:sldMk cId="541155321" sldId="292"/>
        </pc:sldMkLst>
        <pc:spChg chg="mod">
          <ac:chgData name="Anh Hoang" userId="f58f8dc7a0e68e5f" providerId="LiveId" clId="{24F301C8-20B8-4987-A673-55953001B82B}" dt="2021-11-17T01:12:02.391" v="192" actId="1076"/>
          <ac:spMkLst>
            <pc:docMk/>
            <pc:sldMk cId="541155321" sldId="292"/>
            <ac:spMk id="2" creationId="{00000000-0000-0000-0000-000000000000}"/>
          </ac:spMkLst>
        </pc:spChg>
        <pc:spChg chg="del">
          <ac:chgData name="Anh Hoang" userId="f58f8dc7a0e68e5f" providerId="LiveId" clId="{24F301C8-20B8-4987-A673-55953001B82B}" dt="2021-11-17T01:11:41.583" v="189" actId="478"/>
          <ac:spMkLst>
            <pc:docMk/>
            <pc:sldMk cId="541155321" sldId="292"/>
            <ac:spMk id="9" creationId="{00000000-0000-0000-0000-000000000000}"/>
          </ac:spMkLst>
        </pc:spChg>
        <pc:spChg chg="del">
          <ac:chgData name="Anh Hoang" userId="f58f8dc7a0e68e5f" providerId="LiveId" clId="{24F301C8-20B8-4987-A673-55953001B82B}" dt="2021-11-17T01:11:43.442" v="190" actId="478"/>
          <ac:spMkLst>
            <pc:docMk/>
            <pc:sldMk cId="541155321" sldId="292"/>
            <ac:spMk id="10" creationId="{00000000-0000-0000-0000-000000000000}"/>
          </ac:spMkLst>
        </pc:spChg>
        <pc:spChg chg="mod">
          <ac:chgData name="Anh Hoang" userId="f58f8dc7a0e68e5f" providerId="LiveId" clId="{24F301C8-20B8-4987-A673-55953001B82B}" dt="2021-11-17T01:13:09.199" v="197" actId="1076"/>
          <ac:spMkLst>
            <pc:docMk/>
            <pc:sldMk cId="541155321" sldId="292"/>
            <ac:spMk id="11" creationId="{00000000-0000-0000-0000-000000000000}"/>
          </ac:spMkLst>
        </pc:spChg>
        <pc:spChg chg="mod">
          <ac:chgData name="Anh Hoang" userId="f58f8dc7a0e68e5f" providerId="LiveId" clId="{24F301C8-20B8-4987-A673-55953001B82B}" dt="2021-11-17T01:12:25.567" v="195" actId="1076"/>
          <ac:spMkLst>
            <pc:docMk/>
            <pc:sldMk cId="541155321" sldId="292"/>
            <ac:spMk id="13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53.801" v="191" actId="1076"/>
          <ac:spMkLst>
            <pc:docMk/>
            <pc:sldMk cId="541155321" sldId="292"/>
            <ac:spMk id="14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53.801" v="191" actId="1076"/>
          <ac:spMkLst>
            <pc:docMk/>
            <pc:sldMk cId="541155321" sldId="292"/>
            <ac:spMk id="20" creationId="{00000000-0000-0000-0000-000000000000}"/>
          </ac:spMkLst>
        </pc:spChg>
        <pc:spChg chg="mod">
          <ac:chgData name="Anh Hoang" userId="f58f8dc7a0e68e5f" providerId="LiveId" clId="{24F301C8-20B8-4987-A673-55953001B82B}" dt="2021-11-17T01:11:53.801" v="191" actId="1076"/>
          <ac:spMkLst>
            <pc:docMk/>
            <pc:sldMk cId="541155321" sldId="292"/>
            <ac:spMk id="2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529DC96-F597-491A-8E8D-3E975CA82EB5}" type="datetimeFigureOut">
              <a:rPr lang="en-US"/>
              <a:pPr>
                <a:defRPr/>
              </a:pPr>
              <a:t>21/12/2022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F084BC7-0FEC-46DF-890A-663421E54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28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08F1E-C7EB-4BD6-AEBB-6B16DCA40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1F17-2B2D-461C-8914-87E89103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1786-EF97-4F07-987A-8B1E958FE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DB3CB-39BA-4E92-BF69-B9461FBDD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1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D430-0466-4849-A849-8D11BFDD1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67EAE-6903-4F6C-96A4-2DC5E1A7D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5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95AF-1237-4DE0-82F7-4A1874D01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325B-3F32-401D-A20D-6ABD9DD3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3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2086-DBFE-4046-AEE9-073F18291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6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1246C-9D61-4DE5-B3C9-AB7D08C75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8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3EE9-2A9A-4C1B-AB66-B0B9EE609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F0D5F0-D0D7-4F1F-8267-FADC55A35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WordArt 20"/>
          <p:cNvSpPr>
            <a:spLocks noChangeArrowheads="1" noChangeShapeType="1" noTextEdit="1"/>
          </p:cNvSpPr>
          <p:nvPr/>
        </p:nvSpPr>
        <p:spPr bwMode="auto">
          <a:xfrm>
            <a:off x="2438480" y="1524000"/>
            <a:ext cx="5410488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5124" name="WordArt 21"/>
          <p:cNvSpPr>
            <a:spLocks noChangeArrowheads="1" noChangeShapeType="1" noTextEdit="1"/>
          </p:cNvSpPr>
          <p:nvPr/>
        </p:nvSpPr>
        <p:spPr bwMode="auto">
          <a:xfrm>
            <a:off x="-685800" y="2971800"/>
            <a:ext cx="93726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Giải toán về tỉ số phần trăm</a:t>
            </a: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     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tiếp theo)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47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50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1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2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3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0246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281" y="1295401"/>
            <a:ext cx="1600588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2"/>
          <p:cNvSpPr>
            <a:spLocks noChangeShapeType="1"/>
          </p:cNvSpPr>
          <p:nvPr/>
        </p:nvSpPr>
        <p:spPr bwMode="auto">
          <a:xfrm>
            <a:off x="2860675" y="2592380"/>
            <a:ext cx="0" cy="2733675"/>
          </a:xfrm>
          <a:prstGeom prst="line">
            <a:avLst/>
          </a:prstGeom>
          <a:noFill/>
          <a:ln w="19050">
            <a:solidFill>
              <a:srgbClr val="0B19C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Text Box 17"/>
          <p:cNvSpPr txBox="1">
            <a:spLocks noChangeArrowheads="1"/>
          </p:cNvSpPr>
          <p:nvPr/>
        </p:nvSpPr>
        <p:spPr bwMode="auto">
          <a:xfrm>
            <a:off x="3205163" y="2295041"/>
            <a:ext cx="4951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1%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sinh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3813175" y="2710966"/>
            <a:ext cx="1973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800 : 100   =</a:t>
            </a:r>
          </a:p>
        </p:txBody>
      </p:sp>
      <p:sp>
        <p:nvSpPr>
          <p:cNvPr id="4101" name="Text Box 20"/>
          <p:cNvSpPr txBox="1">
            <a:spLocks noChangeArrowheads="1"/>
          </p:cNvSpPr>
          <p:nvPr/>
        </p:nvSpPr>
        <p:spPr bwMode="auto">
          <a:xfrm>
            <a:off x="3589338" y="3041166"/>
            <a:ext cx="5554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sinh</a:t>
            </a:r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vi-VN" altLang="en-US" b="1" dirty="0" err="1">
                <a:solidFill>
                  <a:srgbClr val="FF0000"/>
                </a:solidFill>
                <a:latin typeface="Times New Roman" pitchFamily="18" charset="0"/>
              </a:rPr>
              <a:t>nữ</a:t>
            </a:r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vi-VN" altLang="en-US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trường là: </a:t>
            </a:r>
          </a:p>
        </p:txBody>
      </p:sp>
      <p:sp>
        <p:nvSpPr>
          <p:cNvPr id="4102" name="Text Box 21"/>
          <p:cNvSpPr txBox="1">
            <a:spLocks noChangeArrowheads="1"/>
          </p:cNvSpPr>
          <p:nvPr/>
        </p:nvSpPr>
        <p:spPr bwMode="auto">
          <a:xfrm>
            <a:off x="3765550" y="3407879"/>
            <a:ext cx="2049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8   x   52,5  =</a:t>
            </a:r>
          </a:p>
        </p:txBody>
      </p:sp>
      <p:sp>
        <p:nvSpPr>
          <p:cNvPr id="4103" name="Text Box 22"/>
          <p:cNvSpPr txBox="1">
            <a:spLocks noChangeArrowheads="1"/>
          </p:cNvSpPr>
          <p:nvPr/>
        </p:nvSpPr>
        <p:spPr bwMode="auto">
          <a:xfrm>
            <a:off x="3357563" y="4319915"/>
            <a:ext cx="5554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Hai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gộp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thành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4104" name="Text Box 23"/>
          <p:cNvSpPr txBox="1">
            <a:spLocks noChangeArrowheads="1"/>
          </p:cNvSpPr>
          <p:nvPr/>
        </p:nvSpPr>
        <p:spPr bwMode="auto">
          <a:xfrm>
            <a:off x="3281363" y="4718378"/>
            <a:ext cx="4887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              800 : 100  x  52,5  =  420</a:t>
            </a: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3357563" y="5147003"/>
            <a:ext cx="517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Hoặc:    800  x  52,5 : 100 =  420</a:t>
            </a:r>
          </a:p>
        </p:txBody>
      </p:sp>
      <p:sp>
        <p:nvSpPr>
          <p:cNvPr id="4106" name="Text Box 25"/>
          <p:cNvSpPr txBox="1">
            <a:spLocks noChangeArrowheads="1"/>
          </p:cNvSpPr>
          <p:nvPr/>
        </p:nvSpPr>
        <p:spPr bwMode="auto">
          <a:xfrm>
            <a:off x="5634038" y="2676041"/>
            <a:ext cx="2049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8 (học sinh)</a:t>
            </a:r>
          </a:p>
        </p:txBody>
      </p:sp>
      <p:sp>
        <p:nvSpPr>
          <p:cNvPr id="4107" name="Text Box 28"/>
          <p:cNvSpPr txBox="1">
            <a:spLocks noChangeArrowheads="1"/>
          </p:cNvSpPr>
          <p:nvPr/>
        </p:nvSpPr>
        <p:spPr bwMode="auto">
          <a:xfrm>
            <a:off x="5710238" y="3387241"/>
            <a:ext cx="2049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420 (học sinh)</a:t>
            </a:r>
          </a:p>
        </p:txBody>
      </p:sp>
      <p:sp>
        <p:nvSpPr>
          <p:cNvPr id="4108" name="Text Box 6"/>
          <p:cNvSpPr txBox="1">
            <a:spLocks noChangeArrowheads="1"/>
          </p:cNvSpPr>
          <p:nvPr/>
        </p:nvSpPr>
        <p:spPr bwMode="auto">
          <a:xfrm>
            <a:off x="152400" y="1047266"/>
            <a:ext cx="8891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Ví dụ: 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 trường tiểu học có 800 học sinh, trong đó số  học sinh nữ chiếm 52,5% .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109" name="Text Box 2"/>
          <p:cNvSpPr txBox="1">
            <a:spLocks noChangeArrowheads="1"/>
          </p:cNvSpPr>
          <p:nvPr/>
        </p:nvSpPr>
        <p:spPr bwMode="auto">
          <a:xfrm>
            <a:off x="88900" y="2209316"/>
            <a:ext cx="2971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100% : 800 học sinh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52,5%: ... học sinh ?</a:t>
            </a:r>
            <a:endParaRPr lang="ru-RU" altLang="en-US" b="1" dirty="0">
              <a:solidFill>
                <a:srgbClr val="0B19C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10" name="Straight Connector 6"/>
          <p:cNvCxnSpPr>
            <a:cxnSpLocks noChangeShapeType="1"/>
          </p:cNvCxnSpPr>
          <p:nvPr/>
        </p:nvCxnSpPr>
        <p:spPr bwMode="auto">
          <a:xfrm>
            <a:off x="4613275" y="1827205"/>
            <a:ext cx="15176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Straight Connector 6"/>
          <p:cNvCxnSpPr>
            <a:cxnSpLocks noChangeShapeType="1"/>
          </p:cNvCxnSpPr>
          <p:nvPr/>
        </p:nvCxnSpPr>
        <p:spPr bwMode="auto">
          <a:xfrm>
            <a:off x="908050" y="2214555"/>
            <a:ext cx="185896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Straight Connector 6"/>
          <p:cNvCxnSpPr>
            <a:cxnSpLocks noChangeShapeType="1"/>
          </p:cNvCxnSpPr>
          <p:nvPr/>
        </p:nvCxnSpPr>
        <p:spPr bwMode="auto">
          <a:xfrm>
            <a:off x="4333875" y="2206618"/>
            <a:ext cx="2817813" cy="793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52400" y="5577215"/>
            <a:ext cx="8891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Muốn tìm 52,5 % của 800 ta có thể lấy 800 chia cho 100 rồi nhân với 52,5 hoặc lấy 800 nhân với 52,5 rồi chia cho 100.</a:t>
            </a:r>
          </a:p>
        </p:txBody>
      </p:sp>
      <p:sp>
        <p:nvSpPr>
          <p:cNvPr id="4116" name="TextBox 1"/>
          <p:cNvSpPr txBox="1">
            <a:spLocks noChangeArrowheads="1"/>
          </p:cNvSpPr>
          <p:nvPr/>
        </p:nvSpPr>
        <p:spPr bwMode="auto">
          <a:xfrm>
            <a:off x="-100012" y="25400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2309BF"/>
                </a:solidFill>
                <a:latin typeface="Times New Roman" pitchFamily="18" charset="0"/>
              </a:rPr>
              <a:t>Toán</a:t>
            </a:r>
            <a:endParaRPr lang="en-US" altLang="en-US" sz="2800" dirty="0">
              <a:solidFill>
                <a:srgbClr val="2309BF"/>
              </a:solidFill>
              <a:latin typeface="Times New Roman" pitchFamily="18" charset="0"/>
            </a:endParaRPr>
          </a:p>
        </p:txBody>
      </p:sp>
      <p:sp>
        <p:nvSpPr>
          <p:cNvPr id="4117" name="Rectangle 4"/>
          <p:cNvSpPr>
            <a:spLocks noChangeArrowheads="1"/>
          </p:cNvSpPr>
          <p:nvPr/>
        </p:nvSpPr>
        <p:spPr bwMode="auto">
          <a:xfrm>
            <a:off x="-31531" y="528923"/>
            <a:ext cx="9117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 toán về tỉ số phần trăm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(tiếp theo)</a:t>
            </a:r>
          </a:p>
        </p:txBody>
      </p:sp>
      <p:sp>
        <p:nvSpPr>
          <p:cNvPr id="4118" name="TextBox 2"/>
          <p:cNvSpPr txBox="1">
            <a:spLocks noChangeArrowheads="1"/>
          </p:cNvSpPr>
          <p:nvPr/>
        </p:nvSpPr>
        <p:spPr bwMode="auto">
          <a:xfrm>
            <a:off x="5103813" y="1877529"/>
            <a:ext cx="18970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3AED09B0-6B52-4D2C-BA96-32DE9B50E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2" y="3895234"/>
            <a:ext cx="335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 dirty="0" err="1">
                <a:solidFill>
                  <a:srgbClr val="0B19C8"/>
                </a:solidFill>
                <a:latin typeface="Times New Roman" pitchFamily="18" charset="0"/>
              </a:rPr>
              <a:t>Đáp</a:t>
            </a:r>
            <a:r>
              <a:rPr lang="vi-VN" altLang="en-US" b="1" dirty="0">
                <a:solidFill>
                  <a:srgbClr val="0B19C8"/>
                </a:solidFill>
                <a:latin typeface="Times New Roman" pitchFamily="18" charset="0"/>
              </a:rPr>
              <a:t> </a:t>
            </a:r>
            <a:r>
              <a:rPr lang="vi-VN" altLang="en-US" b="1" dirty="0" err="1">
                <a:solidFill>
                  <a:srgbClr val="0B19C8"/>
                </a:solidFill>
                <a:latin typeface="Times New Roman" pitchFamily="18" charset="0"/>
              </a:rPr>
              <a:t>số</a:t>
            </a:r>
            <a:r>
              <a:rPr lang="vi-VN" altLang="en-US" b="1" dirty="0">
                <a:solidFill>
                  <a:srgbClr val="0B19C8"/>
                </a:solidFill>
                <a:latin typeface="Times New Roman" pitchFamily="18" charset="0"/>
              </a:rPr>
              <a:t>: 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</a:rPr>
              <a:t>420 (học sinh)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9" grpId="0"/>
      <p:bldP spid="53271" grpId="0"/>
      <p:bldP spid="4118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169863" y="457200"/>
            <a:ext cx="89741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en-US" altLang="en-US" sz="2800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toán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kiệm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0,5%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. Một người gửi tiết kiệm 1 000 000 đồng.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1662" y="3038850"/>
            <a:ext cx="867330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1" hangingPunct="1"/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tiền lãi sau một tháng là:</a:t>
            </a:r>
          </a:p>
          <a:p>
            <a:pPr algn="ctr" eaLnBrk="1" hangingPunct="1"/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1 000 000 : 100 x 0,5 = 5 000 (đồng)</a:t>
            </a:r>
          </a:p>
          <a:p>
            <a:pPr algn="ctr" eaLnBrk="1" hangingPunct="1"/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altLang="en-US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5 000 đồng.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349981" y="1353751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Tóm tắt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150081" y="1779232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1 000 000 đồng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582151" y="1779232"/>
            <a:ext cx="1600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100%: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582151" y="2287884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0,5%: 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161056" y="2366055"/>
            <a:ext cx="1979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….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đồng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? 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7614" y="4972717"/>
            <a:ext cx="88915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FF0000"/>
                </a:solidFill>
                <a:latin typeface="Times New Roman" pitchFamily="18" charset="0"/>
              </a:rPr>
              <a:t>Muốn tìm 0,5 % của 1 000 000 ta có thể lấy 1000 000 chia cho 100 rồi nhân với 0,5 hoặc lấy 1 000 000 nhân với 0,5 rồi chia cho 100.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01" grpId="0"/>
      <p:bldP spid="8202" grpId="0"/>
      <p:bldP spid="8203" grpId="0"/>
      <p:bldP spid="8204" grpId="0"/>
      <p:bldP spid="820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61913" y="345561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Bài 1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 lớp học có 32 học sinh, trong đó số học sinh 10 tuổi  chiếm  75%. Còn lại là học sinh 11 tuổi. Tính số học sinh 11 tuổi của lớp đó?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87791" y="1479628"/>
            <a:ext cx="60785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Tóm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tắt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     </a:t>
            </a:r>
          </a:p>
          <a:p>
            <a:pPr eaLnBrk="1" hangingPunct="1"/>
            <a:r>
              <a:rPr lang="vi-VN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  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100% (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số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sinh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)                </a:t>
            </a:r>
            <a:r>
              <a:rPr lang="vi-VN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: 32 học sinh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56725" y="2264086"/>
            <a:ext cx="52035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  75%HS 10 tuổi : ....  học sinh. </a:t>
            </a:r>
          </a:p>
        </p:txBody>
      </p:sp>
      <p:sp>
        <p:nvSpPr>
          <p:cNvPr id="56336" name="TextBox 19"/>
          <p:cNvSpPr txBox="1">
            <a:spLocks noChangeArrowheads="1"/>
          </p:cNvSpPr>
          <p:nvPr/>
        </p:nvSpPr>
        <p:spPr bwMode="auto">
          <a:xfrm>
            <a:off x="0" y="4183005"/>
            <a:ext cx="457199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học sinh 10 tuổi  là: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32 x75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</a:rPr>
              <a:t>:100 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= 24(học sinh)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học sinh 11 tuổi là: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32 – 24    = 8 (học sinh)</a:t>
            </a:r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học sinh.</a:t>
            </a:r>
          </a:p>
        </p:txBody>
      </p:sp>
      <p:sp>
        <p:nvSpPr>
          <p:cNvPr id="10244" name="TextBox 18"/>
          <p:cNvSpPr txBox="1">
            <a:spLocks noChangeArrowheads="1"/>
          </p:cNvSpPr>
          <p:nvPr/>
        </p:nvSpPr>
        <p:spPr bwMode="auto">
          <a:xfrm>
            <a:off x="0" y="3625936"/>
            <a:ext cx="3568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CÁCH 1       </a:t>
            </a:r>
            <a:r>
              <a:rPr lang="en-US" u="sng" dirty="0"/>
              <a:t>Bài giải</a:t>
            </a:r>
          </a:p>
          <a:p>
            <a:pPr eaLnBrk="1" hangingPunct="1"/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245" name="TextBox 20"/>
          <p:cNvSpPr txBox="1">
            <a:spLocks noChangeArrowheads="1"/>
          </p:cNvSpPr>
          <p:nvPr/>
        </p:nvSpPr>
        <p:spPr bwMode="auto">
          <a:xfrm>
            <a:off x="4346027" y="3504132"/>
            <a:ext cx="34020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CÁCH 2      </a:t>
            </a:r>
            <a:r>
              <a:rPr lang="en-US" u="sng" dirty="0"/>
              <a:t>Bài giải</a:t>
            </a:r>
          </a:p>
          <a:p>
            <a:pPr eaLnBrk="1" hangingPunct="1"/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247" name="TextBox 22"/>
          <p:cNvSpPr txBox="1">
            <a:spLocks noChangeArrowheads="1"/>
          </p:cNvSpPr>
          <p:nvPr/>
        </p:nvSpPr>
        <p:spPr bwMode="auto">
          <a:xfrm>
            <a:off x="4210050" y="4006488"/>
            <a:ext cx="51625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100%. 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phần trăm học sinh 11 tuổi là:</a:t>
            </a:r>
          </a:p>
          <a:p>
            <a:pPr eaLnBrk="1" hangingPunct="1"/>
            <a:r>
              <a:rPr lang="en-US" altLang="en-US" sz="2800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100% - 75% = 25%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học sinh 11tuổi là:</a:t>
            </a:r>
          </a:p>
          <a:p>
            <a:pPr eaLnBrk="1" hangingPunct="1"/>
            <a:r>
              <a:rPr lang="en-US" altLang="en-US" sz="2800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32 x 25 </a:t>
            </a:r>
            <a:r>
              <a:rPr lang="en-US" altLang="en-US" sz="2800" b="1" dirty="0">
                <a:solidFill>
                  <a:srgbClr val="0B19C8"/>
                </a:solidFill>
                <a:latin typeface="Times New Roman" pitchFamily="18" charset="0"/>
              </a:rPr>
              <a:t>: 100</a:t>
            </a:r>
            <a:r>
              <a:rPr lang="en-US" altLang="en-US" sz="2800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= 8(học sinh)</a:t>
            </a:r>
          </a:p>
          <a:p>
            <a:pPr eaLnBrk="1" hangingPunct="1"/>
            <a:r>
              <a:rPr lang="en-US" altLang="en-US" sz="2800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học sinh.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448470" y="2740768"/>
            <a:ext cx="5468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Arial" charset="0"/>
              </a:rPr>
              <a:t>           HS 11 tuổi : ....  học sinh 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51502" y="4210513"/>
            <a:ext cx="143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379254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u="sng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3965866"/>
            <a:ext cx="0" cy="2888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/>
      <p:bldP spid="56336" grpId="0"/>
      <p:bldP spid="10244" grpId="0"/>
      <p:bldP spid="10245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42665" y="1701938"/>
            <a:ext cx="1835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giải</a:t>
            </a:r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07958" y="2163603"/>
            <a:ext cx="570711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 tiền lãi sau một tháng là:</a:t>
            </a:r>
          </a:p>
          <a:p>
            <a:pPr algn="ctr" eaLnBrk="1" hangingPunct="1"/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5 000 000 : 100 x 0,5 = 25 000(đồng)</a:t>
            </a:r>
          </a:p>
          <a:p>
            <a:pPr algn="ctr" eaLnBrk="1" hangingPunct="1"/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/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5 000 000 + 25 000 = 5 025 000 (đồng)</a:t>
            </a:r>
          </a:p>
          <a:p>
            <a:pPr algn="ctr" eaLnBrk="1" hangingPunct="1"/>
            <a:r>
              <a:rPr lang="en-US" altLang="en-US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 :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5 025 000  đồng.</a:t>
            </a:r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207958" y="4484318"/>
            <a:ext cx="84232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100%. </a:t>
            </a:r>
          </a:p>
          <a:p>
            <a:pPr eaLnBrk="1" hangingPunct="1"/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altLang="en-US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100% + 0,5% = 100,5%</a:t>
            </a:r>
          </a:p>
          <a:p>
            <a:pPr eaLnBrk="1" hangingPunct="1"/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en-US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5 000 000 : 100</a:t>
            </a:r>
            <a:r>
              <a:rPr lang="en-US" altLang="en-US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en-US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100,5 = 5 025 000 (đồng)</a:t>
            </a:r>
          </a:p>
          <a:p>
            <a:pPr eaLnBrk="1" hangingPunct="1"/>
            <a:r>
              <a:rPr lang="en-US" altLang="en-US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alt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 : 5 025 000  đồng.</a:t>
            </a:r>
          </a:p>
        </p:txBody>
      </p:sp>
      <p:sp>
        <p:nvSpPr>
          <p:cNvPr id="10244" name="TextBox 18"/>
          <p:cNvSpPr txBox="1">
            <a:spLocks noChangeArrowheads="1"/>
          </p:cNvSpPr>
          <p:nvPr/>
        </p:nvSpPr>
        <p:spPr bwMode="auto">
          <a:xfrm>
            <a:off x="0" y="1755819"/>
            <a:ext cx="1677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CÁCH 1</a:t>
            </a:r>
          </a:p>
        </p:txBody>
      </p:sp>
      <p:sp>
        <p:nvSpPr>
          <p:cNvPr id="3" name="TextBox 18"/>
          <p:cNvSpPr txBox="1">
            <a:spLocks noChangeArrowheads="1"/>
          </p:cNvSpPr>
          <p:nvPr/>
        </p:nvSpPr>
        <p:spPr bwMode="auto">
          <a:xfrm>
            <a:off x="207958" y="4078449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CÁCH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84445" y="4194528"/>
            <a:ext cx="1835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giải</a:t>
            </a:r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172" y="253831"/>
            <a:ext cx="4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Bài 2</a:t>
            </a:r>
            <a:r>
              <a:rPr lang="en-US" dirty="0"/>
              <a:t>                    </a:t>
            </a:r>
            <a:r>
              <a:rPr lang="en-US" sz="2300" u="sng" dirty="0"/>
              <a:t>Tóm tắt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692" y="606300"/>
            <a:ext cx="7532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/>
              <a:t>           </a:t>
            </a:r>
            <a:r>
              <a:rPr lang="en-US" dirty="0"/>
              <a:t>100%              </a:t>
            </a:r>
            <a:r>
              <a:rPr lang="vi-VN" dirty="0"/>
              <a:t>                        </a:t>
            </a:r>
            <a:r>
              <a:rPr lang="en-US" dirty="0"/>
              <a:t> : 5 000 000 đồng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360" y="905701"/>
            <a:ext cx="6500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/>
              <a:t>           </a:t>
            </a:r>
            <a:r>
              <a:rPr lang="en-US" dirty="0"/>
              <a:t>0,5 %                                      : ..... đồng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958" y="1219520"/>
            <a:ext cx="7869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Tổng số tiền gửi và tiền lãi sau 1 tháng: .... đồng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2294" grpId="0"/>
      <p:bldP spid="10244" grpId="0"/>
      <p:bldP spid="3" grpId="0"/>
      <p:bldP spid="12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247690-6757-DAEB-958E-63E590704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3/77*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            </a:t>
            </a:r>
            <a:endParaRPr lang="en-US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866CC-4FA0-3114-891B-7CFDBB089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óm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E43DF8-F7EC-ADE9-08B1-3313346F6F4D}"/>
              </a:ext>
            </a:extLst>
          </p:cNvPr>
          <p:cNvSpPr txBox="1"/>
          <p:nvPr/>
        </p:nvSpPr>
        <p:spPr>
          <a:xfrm>
            <a:off x="180697" y="773287"/>
            <a:ext cx="7893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 </a:t>
            </a:r>
            <a:r>
              <a:rPr lang="en-US" dirty="0" err="1"/>
              <a:t>Vải</a:t>
            </a:r>
            <a:r>
              <a:rPr lang="en-US" dirty="0"/>
              <a:t> may </a:t>
            </a:r>
            <a:r>
              <a:rPr lang="en-US" dirty="0" err="1"/>
              <a:t>quần</a:t>
            </a:r>
            <a:r>
              <a:rPr lang="en-US" dirty="0"/>
              <a:t> </a:t>
            </a:r>
            <a:r>
              <a:rPr lang="en-US" dirty="0" err="1"/>
              <a:t>áo</a:t>
            </a:r>
            <a:r>
              <a:rPr lang="en-US" dirty="0"/>
              <a:t> (100%): </a:t>
            </a:r>
            <a:r>
              <a:rPr lang="vi-VN" dirty="0"/>
              <a:t>  </a:t>
            </a:r>
            <a:r>
              <a:rPr lang="en-US" dirty="0"/>
              <a:t>345 m </a:t>
            </a:r>
          </a:p>
          <a:p>
            <a:r>
              <a:rPr lang="en-US" dirty="0"/>
              <a:t>      </a:t>
            </a:r>
            <a:r>
              <a:rPr lang="en-US" dirty="0" err="1"/>
              <a:t>Vải</a:t>
            </a:r>
            <a:r>
              <a:rPr lang="en-US" dirty="0"/>
              <a:t> may </a:t>
            </a:r>
            <a:r>
              <a:rPr lang="en-US" dirty="0" err="1"/>
              <a:t>quần</a:t>
            </a:r>
            <a:r>
              <a:rPr lang="en-US" dirty="0"/>
              <a:t>  : 40 %</a:t>
            </a:r>
          </a:p>
          <a:p>
            <a:r>
              <a:rPr lang="en-US" dirty="0"/>
              <a:t>      </a:t>
            </a:r>
            <a:r>
              <a:rPr lang="en-US" dirty="0" err="1"/>
              <a:t>Vải</a:t>
            </a:r>
            <a:r>
              <a:rPr lang="en-US" dirty="0"/>
              <a:t> may </a:t>
            </a:r>
            <a:r>
              <a:rPr lang="en-US" dirty="0" err="1"/>
              <a:t>áo</a:t>
            </a:r>
            <a:r>
              <a:rPr lang="en-US" dirty="0"/>
              <a:t>                    : ? m                   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A575DC-7B49-D449-71D4-2A665939857B}"/>
              </a:ext>
            </a:extLst>
          </p:cNvPr>
          <p:cNvSpPr txBox="1"/>
          <p:nvPr/>
        </p:nvSpPr>
        <p:spPr>
          <a:xfrm>
            <a:off x="183360" y="3449238"/>
            <a:ext cx="7893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mét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xưởng</a:t>
            </a:r>
            <a:r>
              <a:rPr lang="en-US" dirty="0"/>
              <a:t> may </a:t>
            </a:r>
            <a:r>
              <a:rPr lang="en-US" dirty="0" err="1"/>
              <a:t>đó</a:t>
            </a:r>
            <a:r>
              <a:rPr lang="en-US" dirty="0"/>
              <a:t> dung </a:t>
            </a:r>
            <a:r>
              <a:rPr lang="en-US" dirty="0" err="1"/>
              <a:t>để</a:t>
            </a:r>
            <a:r>
              <a:rPr lang="en-US" dirty="0"/>
              <a:t> may </a:t>
            </a:r>
            <a:r>
              <a:rPr lang="en-US" dirty="0" err="1"/>
              <a:t>quần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 </a:t>
            </a:r>
          </a:p>
          <a:p>
            <a:r>
              <a:rPr lang="en-US" dirty="0"/>
              <a:t>                              345 : 100 x 40 =  138 (m)</a:t>
            </a:r>
          </a:p>
          <a:p>
            <a:r>
              <a:rPr lang="en-US" dirty="0"/>
              <a:t>   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mét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xưởng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dung </a:t>
            </a:r>
            <a:r>
              <a:rPr lang="en-US" dirty="0" err="1"/>
              <a:t>để</a:t>
            </a:r>
            <a:r>
              <a:rPr lang="en-US" dirty="0"/>
              <a:t> may </a:t>
            </a:r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  <a:p>
            <a:r>
              <a:rPr lang="en-US" dirty="0"/>
              <a:t>                              345 – 138 = 207 (m)   </a:t>
            </a:r>
          </a:p>
          <a:p>
            <a:r>
              <a:rPr lang="en-US" dirty="0"/>
              <a:t>                                   </a:t>
            </a:r>
            <a:r>
              <a:rPr lang="en-US" u="sng" dirty="0" err="1"/>
              <a:t>Đáp</a:t>
            </a:r>
            <a:r>
              <a:rPr lang="en-US" u="sng" dirty="0"/>
              <a:t> </a:t>
            </a:r>
            <a:r>
              <a:rPr lang="en-US" u="sng" dirty="0" err="1"/>
              <a:t>số</a:t>
            </a:r>
            <a:r>
              <a:rPr lang="en-US" dirty="0"/>
              <a:t>: 207m                  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DC2C3E-2362-970F-39A4-BE7DBA8ABD99}"/>
              </a:ext>
            </a:extLst>
          </p:cNvPr>
          <p:cNvSpPr txBox="1"/>
          <p:nvPr/>
        </p:nvSpPr>
        <p:spPr>
          <a:xfrm>
            <a:off x="216017" y="5410200"/>
            <a:ext cx="7893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</a:t>
            </a:r>
            <a:endParaRPr lang="en-US" dirty="0"/>
          </a:p>
          <a:p>
            <a:r>
              <a:rPr lang="en-US" dirty="0"/>
              <a:t>      </a:t>
            </a:r>
            <a:r>
              <a:rPr lang="en-US" dirty="0" err="1">
                <a:solidFill>
                  <a:srgbClr val="0B19C8"/>
                </a:solidFill>
              </a:rPr>
              <a:t>Hoặc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tìm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số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phần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trăm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vải</a:t>
            </a:r>
            <a:r>
              <a:rPr lang="en-US" dirty="0">
                <a:solidFill>
                  <a:srgbClr val="0B19C8"/>
                </a:solidFill>
              </a:rPr>
              <a:t> may </a:t>
            </a:r>
            <a:r>
              <a:rPr lang="en-US" dirty="0" err="1">
                <a:solidFill>
                  <a:srgbClr val="0B19C8"/>
                </a:solidFill>
              </a:rPr>
              <a:t>áo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rồi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số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mét</a:t>
            </a:r>
            <a:r>
              <a:rPr lang="en-US" dirty="0">
                <a:solidFill>
                  <a:srgbClr val="0B19C8"/>
                </a:solidFill>
              </a:rPr>
              <a:t> </a:t>
            </a:r>
            <a:r>
              <a:rPr lang="en-US" dirty="0" err="1">
                <a:solidFill>
                  <a:srgbClr val="0B19C8"/>
                </a:solidFill>
              </a:rPr>
              <a:t>vải</a:t>
            </a:r>
            <a:r>
              <a:rPr lang="en-US" dirty="0">
                <a:solidFill>
                  <a:srgbClr val="0B19C8"/>
                </a:solidFill>
              </a:rPr>
              <a:t>         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D6EF2D-8219-AAC0-789A-88B8E7F11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653423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5587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52400" y="575214"/>
            <a:ext cx="838128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u="sng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altLang="en-US" sz="3000" u="sng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u="sng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3000" u="sng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tiền lãi sau một tháng là:</a:t>
            </a:r>
          </a:p>
          <a:p>
            <a:pPr eaLnBrk="1" hangingPunct="1"/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5 000 000 : 100 x 0,5 = 25 000(đồng)</a:t>
            </a:r>
          </a:p>
          <a:p>
            <a:pPr eaLnBrk="1" hangingPunct="1"/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en-US" sz="3000" b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30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5 000 000 + 25 000 = 5 025 000 (đồng)</a:t>
            </a:r>
          </a:p>
          <a:p>
            <a:pPr eaLnBrk="1" hangingPunct="1"/>
            <a:r>
              <a:rPr lang="en-US" altLang="en-US" sz="3000" b="1" i="1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 : </a:t>
            </a:r>
            <a:r>
              <a:rPr lang="en-US" alt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5 025 000  đồng.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115" y="3416300"/>
            <a:ext cx="84321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Vận dụng</a:t>
            </a:r>
            <a:r>
              <a:rPr lang="en-US" dirty="0"/>
              <a:t>: Mẹ em gửi tiết kiệm 10 000 000 đồng  với lãi suất</a:t>
            </a:r>
          </a:p>
          <a:p>
            <a:r>
              <a:rPr lang="en-US" dirty="0"/>
              <a:t> tiết kiệm là 0,5%. Hỏi một tháng mẹ nhận được bao nhiêu </a:t>
            </a:r>
          </a:p>
          <a:p>
            <a:r>
              <a:rPr lang="en-US" dirty="0"/>
              <a:t> tiền lãi?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3216" y="4598486"/>
            <a:ext cx="8860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vào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2): Số tiền lãi sau một tháng là:  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            5 000 000 : 100 x 0,5 = 25 000(đồng). </a:t>
            </a: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10 000 000 đồng gấp 2 lần 5000 000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altLang="en-US" sz="2800" dirty="0">
              <a:solidFill>
                <a:srgbClr val="0B19C8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800" dirty="0">
                <a:solidFill>
                  <a:srgbClr val="0B19C8"/>
                </a:solidFill>
                <a:latin typeface="Times New Roman" pitchFamily="18" charset="0"/>
                <a:cs typeface="Times New Roman" pitchFamily="18" charset="0"/>
              </a:rPr>
              <a:t>   nên số tiền lãi sẽ gấp đôi là 50 000đồng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7631" y="106292"/>
            <a:ext cx="7448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Từ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toán</a:t>
            </a:r>
            <a:r>
              <a:rPr lang="en-US" dirty="0">
                <a:solidFill>
                  <a:srgbClr val="FF0000"/>
                </a:solidFill>
              </a:rPr>
              <a:t> 2,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vận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dụng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5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kh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6556">
            <a:off x="6324601" y="4267201"/>
            <a:ext cx="1666875" cy="132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248401" y="721785"/>
            <a:ext cx="1376363" cy="113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70356">
            <a:off x="1905000" y="1752601"/>
            <a:ext cx="1447800" cy="114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 rot="-335868">
            <a:off x="839789" y="1742018"/>
            <a:ext cx="7202487" cy="3780367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tốt </a:t>
            </a:r>
            <a:r>
              <a:rPr lang="en-US" sz="3600" b="1" kern="10" dirty="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sp>
        <p:nvSpPr>
          <p:cNvPr id="7" name="AutoShape 29"/>
          <p:cNvSpPr>
            <a:spLocks noChangeArrowheads="1"/>
          </p:cNvSpPr>
          <p:nvPr/>
        </p:nvSpPr>
        <p:spPr bwMode="auto">
          <a:xfrm>
            <a:off x="4495800" y="4445000"/>
            <a:ext cx="1447800" cy="1828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2|1|1.7|1.1|1.2|0.8|0.6|0.4|0.4|0.3|0.3|0.3|0.2|0.3|0.2|0.2|0.2|0.2|0.2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893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227</cp:revision>
  <dcterms:created xsi:type="dcterms:W3CDTF">2009-12-12T14:49:20Z</dcterms:created>
  <dcterms:modified xsi:type="dcterms:W3CDTF">2022-12-21T02:52:20Z</dcterms:modified>
</cp:coreProperties>
</file>