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39" r:id="rId3"/>
    <p:sldId id="427" r:id="rId4"/>
    <p:sldId id="428" r:id="rId5"/>
    <p:sldId id="426" r:id="rId6"/>
    <p:sldId id="436" r:id="rId7"/>
    <p:sldId id="437" r:id="rId8"/>
    <p:sldId id="445" r:id="rId9"/>
    <p:sldId id="440" r:id="rId10"/>
    <p:sldId id="446" r:id="rId11"/>
    <p:sldId id="441" r:id="rId12"/>
    <p:sldId id="442"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3333FF"/>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1" d="100"/>
          <a:sy n="61" d="100"/>
        </p:scale>
        <p:origin x="246"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36184" y="1266918"/>
            <a:ext cx="7121733"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202066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Ôn chữ viết hoa.</a:t>
              </a: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436185" y="2362200"/>
            <a:ext cx="4759534" cy="646331"/>
          </a:xfrm>
          <a:prstGeom prst="rect">
            <a:avLst/>
          </a:prstGeom>
        </p:spPr>
        <p:txBody>
          <a:bodyPr wrap="square">
            <a:spAutoFit/>
          </a:bodyPr>
          <a:lstStyle/>
          <a:p>
            <a:pPr algn="ctr"/>
            <a:r>
              <a:rPr lang="en-US" sz="3600" b="1" i="1" dirty="0" err="1">
                <a:solidFill>
                  <a:srgbClr val="0000CC"/>
                </a:solidFill>
                <a:latin typeface="Times New Roman" pitchFamily="18" charset="0"/>
                <a:cs typeface="Times New Roman" pitchFamily="18" charset="0"/>
              </a:rPr>
              <a:t>Viết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chữ</a:t>
            </a:r>
            <a:r>
              <a:rPr lang="en-US" sz="3600" b="1" i="1" dirty="0">
                <a:solidFill>
                  <a:srgbClr val="0000CC"/>
                </a:solidFill>
                <a:latin typeface="Times New Roman" pitchFamily="18" charset="0"/>
                <a:cs typeface="Times New Roman" pitchFamily="18" charset="0"/>
              </a:rPr>
              <a:t> </a:t>
            </a:r>
            <a:r>
              <a:rPr lang="en-US" sz="3600" b="1" i="1" err="1">
                <a:solidFill>
                  <a:srgbClr val="0000CC"/>
                </a:solidFill>
                <a:latin typeface="Times New Roman" pitchFamily="18" charset="0"/>
                <a:cs typeface="Times New Roman" pitchFamily="18" charset="0"/>
              </a:rPr>
              <a:t>hoa</a:t>
            </a:r>
            <a:r>
              <a:rPr lang="en-US" sz="3600" b="1" i="1">
                <a:solidFill>
                  <a:srgbClr val="0000CC"/>
                </a:solidFill>
                <a:latin typeface="Times New Roman" pitchFamily="18" charset="0"/>
                <a:cs typeface="Times New Roman" pitchFamily="18" charset="0"/>
              </a:rPr>
              <a:t> x</a:t>
            </a:r>
            <a:endParaRPr lang="en-US" sz="3600" b="1" dirty="0">
              <a:solidFill>
                <a:srgbClr val="0000CC"/>
              </a:solidFill>
              <a:latin typeface="Times New Roman" pitchFamily="18" charset="0"/>
              <a:cs typeface="Times New Roman" pitchFamily="18" charset="0"/>
            </a:endParaRPr>
          </a:p>
        </p:txBody>
      </p:sp>
      <p:pic>
        <p:nvPicPr>
          <p:cNvPr id="3" name="Hướng dẫn viết chữ X hoa (Tập viết Lớp 2 - Tuần 26).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25976" y="3036605"/>
            <a:ext cx="7669943" cy="5727172"/>
          </a:xfrm>
          <a:prstGeom prst="rect">
            <a:avLst/>
          </a:prstGeom>
        </p:spPr>
      </p:pic>
    </p:spTree>
    <p:extLst>
      <p:ext uri="{BB962C8B-B14F-4D97-AF65-F5344CB8AC3E}">
        <p14:creationId xmlns:p14="http://schemas.microsoft.com/office/powerpoint/2010/main" val="897112748"/>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54864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ứng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a. Viết tên riêng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623944" y="4856550"/>
            <a:ext cx="3390900" cy="769441"/>
          </a:xfrm>
          <a:prstGeom prst="rect">
            <a:avLst/>
          </a:prstGeom>
        </p:spPr>
        <p:txBody>
          <a:bodyPr wrap="square">
            <a:spAutoFit/>
          </a:bodyPr>
          <a:lstStyle/>
          <a:p>
            <a:pPr algn="just"/>
            <a:r>
              <a:rPr lang="en-US" sz="4400" b="1" dirty="0" err="1">
                <a:solidFill>
                  <a:srgbClr val="0000CC"/>
                </a:solidFill>
                <a:latin typeface="HP001 4 hàng" pitchFamily="34" charset="0"/>
                <a:cs typeface="Times New Roman" pitchFamily="18" charset="0"/>
              </a:rPr>
              <a:t>Vạn</a:t>
            </a:r>
            <a:r>
              <a:rPr lang="en-US" sz="4400" b="1" dirty="0">
                <a:solidFill>
                  <a:srgbClr val="0000CC"/>
                </a:solidFill>
                <a:latin typeface="HP001 4 hàng" pitchFamily="34" charset="0"/>
                <a:cs typeface="Times New Roman" pitchFamily="18" charset="0"/>
              </a:rPr>
              <a:t> </a:t>
            </a:r>
            <a:r>
              <a:rPr lang="en-US" sz="4400" b="1" dirty="0" err="1">
                <a:solidFill>
                  <a:srgbClr val="0000CC"/>
                </a:solidFill>
                <a:latin typeface="HP001 4 hàng" pitchFamily="34" charset="0"/>
                <a:cs typeface="Times New Roman" pitchFamily="18" charset="0"/>
              </a:rPr>
              <a:t>Xuân</a:t>
            </a:r>
            <a:endParaRPr lang="en-US" sz="4400" b="1" dirty="0">
              <a:solidFill>
                <a:srgbClr val="0000CC"/>
              </a:solidFill>
              <a:latin typeface="HP001 4 hàng" pitchFamily="34" charset="0"/>
              <a:cs typeface="Times New Roman" pitchFamily="18" charset="0"/>
            </a:endParaRPr>
          </a:p>
        </p:txBody>
      </p:sp>
    </p:spTree>
    <p:extLst>
      <p:ext uri="{BB962C8B-B14F-4D97-AF65-F5344CB8AC3E}">
        <p14:creationId xmlns:p14="http://schemas.microsoft.com/office/powerpoint/2010/main" val="2141076413"/>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8" y="1266918"/>
            <a:ext cx="570207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ứng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 Viết câu ứng dụng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217869" y="4690999"/>
            <a:ext cx="11915176" cy="1791516"/>
          </a:xfrm>
          <a:prstGeom prst="rect">
            <a:avLst/>
          </a:prstGeom>
        </p:spPr>
        <p:txBody>
          <a:bodyPr wrap="square">
            <a:spAutoFit/>
          </a:bodyPr>
          <a:lstStyle/>
          <a:p>
            <a:pPr algn="ctr">
              <a:lnSpc>
                <a:spcPct val="125000"/>
              </a:lnSpc>
              <a:spcBef>
                <a:spcPts val="200"/>
              </a:spcBef>
            </a:pPr>
            <a:r>
              <a:rPr lang="en-US" sz="4350" b="1" dirty="0" err="1">
                <a:solidFill>
                  <a:srgbClr val="0000CC"/>
                </a:solidFill>
                <a:latin typeface="HP001 4 hàng" pitchFamily="34" charset="0"/>
                <a:cs typeface="Times New Roman" pitchFamily="18" charset="0"/>
              </a:rPr>
              <a:t>Gió</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đưa</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cành</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trúc</a:t>
            </a:r>
            <a:r>
              <a:rPr lang="en-US" sz="4350" b="1" dirty="0">
                <a:solidFill>
                  <a:srgbClr val="0000CC"/>
                </a:solidFill>
                <a:latin typeface="HP001 4 hàng" pitchFamily="34" charset="0"/>
                <a:cs typeface="Times New Roman" pitchFamily="18" charset="0"/>
              </a:rPr>
              <a:t> la </a:t>
            </a:r>
            <a:r>
              <a:rPr lang="en-US" sz="4350" b="1" dirty="0" err="1">
                <a:solidFill>
                  <a:srgbClr val="0000CC"/>
                </a:solidFill>
                <a:latin typeface="HP001 4 hàng" pitchFamily="34" charset="0"/>
                <a:cs typeface="Times New Roman" pitchFamily="18" charset="0"/>
              </a:rPr>
              <a:t>đà</a:t>
            </a:r>
            <a:endParaRPr lang="en-US" sz="4350" b="1" dirty="0">
              <a:solidFill>
                <a:srgbClr val="0000CC"/>
              </a:solidFill>
              <a:latin typeface="HP001 4 hàng" pitchFamily="34" charset="0"/>
              <a:cs typeface="Times New Roman" pitchFamily="18" charset="0"/>
            </a:endParaRPr>
          </a:p>
          <a:p>
            <a:pPr algn="ctr">
              <a:lnSpc>
                <a:spcPct val="125000"/>
              </a:lnSpc>
              <a:spcBef>
                <a:spcPts val="200"/>
              </a:spcBef>
            </a:pPr>
            <a:r>
              <a:rPr lang="en-US" sz="4350" b="1" dirty="0" err="1">
                <a:solidFill>
                  <a:srgbClr val="0000CC"/>
                </a:solidFill>
                <a:latin typeface="HP001 4 hàng" pitchFamily="34" charset="0"/>
                <a:cs typeface="Times New Roman" pitchFamily="18" charset="0"/>
              </a:rPr>
              <a:t>Tiếng</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chuông</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Trấn</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Vũ</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canh</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gà</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Thọ</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Xương</a:t>
            </a:r>
            <a:r>
              <a:rPr lang="en-US" sz="4350" b="1" dirty="0">
                <a:solidFill>
                  <a:srgbClr val="0000CC"/>
                </a:solidFill>
                <a:latin typeface="HP001 4 hàng" pitchFamily="34" charset="0"/>
                <a:cs typeface="Times New Roman" pitchFamily="18" charset="0"/>
              </a:rPr>
              <a:t>.</a:t>
            </a:r>
          </a:p>
        </p:txBody>
      </p:sp>
    </p:spTree>
    <p:extLst>
      <p:ext uri="{BB962C8B-B14F-4D97-AF65-F5344CB8AC3E}">
        <p14:creationId xmlns:p14="http://schemas.microsoft.com/office/powerpoint/2010/main" val="393132782"/>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457200"/>
            <a:ext cx="15544800" cy="845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852319" y="1266918"/>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2" name="Rectangle 1"/>
          <p:cNvSpPr/>
          <p:nvPr/>
        </p:nvSpPr>
        <p:spPr>
          <a:xfrm>
            <a:off x="1563435" y="2828092"/>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ngắt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đúng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chú</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dài</a:t>
            </a:r>
            <a:r>
              <a:rPr lang="en-US" sz="3800" b="1" dirty="0">
                <a:solidFill>
                  <a:srgbClr val="0000CC"/>
                </a:solidFill>
                <a:latin typeface="Times New Roman" pitchFamily="18" charset="0"/>
                <a:cs typeface="Times New Roman" pitchFamily="18" charset="0"/>
              </a:rPr>
              <a:t>. </a:t>
            </a:r>
          </a:p>
        </p:txBody>
      </p:sp>
      <p:sp>
        <p:nvSpPr>
          <p:cNvPr id="3" name="Rectangle 2"/>
          <p:cNvSpPr/>
          <p:nvPr/>
        </p:nvSpPr>
        <p:spPr>
          <a:xfrm>
            <a:off x="1493838" y="5399452"/>
            <a:ext cx="13578681" cy="1846659"/>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nền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trời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trắng</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giếng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đá</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042319" y="3056395"/>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a:t>
            </a:r>
            <a:r>
              <a:rPr lang="en-US" sz="3600" b="1" i="1" dirty="0" err="1">
                <a:solidFill>
                  <a:srgbClr val="FF0000"/>
                </a:solidFill>
                <a:latin typeface="Times New Roman" pitchFamily="18" charset="0"/>
                <a:cs typeface="Times New Roman" pitchFamily="18" charset="0"/>
              </a:rPr>
              <a:t>ẫ</a:t>
            </a:r>
            <a:r>
              <a:rPr lang="en-US" sz="3600" b="1" i="1" dirty="0" err="1">
                <a:solidFill>
                  <a:srgbClr val="0000CC"/>
                </a:solidFill>
                <a:latin typeface="Times New Roman" pitchFamily="18" charset="0"/>
                <a:cs typeface="Times New Roman" pitchFamily="18" charset="0"/>
              </a:rPr>
              <a:t>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038600"/>
            <a:ext cx="14048298" cy="1754326"/>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đỏ</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quê</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thẫm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trắng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Lá</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bay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tóc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tiên</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hướng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phía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mặt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biển</a:t>
            </a:r>
            <a:r>
              <a:rPr lang="en-US" sz="3600" b="1" dirty="0">
                <a:solidFill>
                  <a:srgbClr val="FF0000"/>
                </a:solidFill>
                <a:latin typeface="Times New Roman" pitchFamily="18" charset="0"/>
                <a:cs typeface="Times New Roman" pitchFamily="18" charset="0"/>
              </a:rPr>
              <a:t>.//</a:t>
            </a:r>
          </a:p>
        </p:txBody>
      </p:sp>
      <p:sp>
        <p:nvSpPr>
          <p:cNvPr id="22" name="Rectangle 21"/>
          <p:cNvSpPr/>
          <p:nvPr/>
        </p:nvSpPr>
        <p:spPr>
          <a:xfrm>
            <a:off x="4785518" y="3105428"/>
            <a:ext cx="1638301"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6346986" y="3105428"/>
            <a:ext cx="2262982"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ợp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8405019" y="3064292"/>
            <a:ext cx="3238500" cy="646331"/>
          </a:xfrm>
          <a:prstGeom prst="rect">
            <a:avLst/>
          </a:prstGeom>
        </p:spPr>
        <p:txBody>
          <a:bodyPr wrap="square">
            <a:spAutoFit/>
          </a:bodyPr>
          <a:lstStyle/>
          <a:p>
            <a:pPr algn="just"/>
            <a:r>
              <a:rPr lang="en-US" sz="3600" b="1" i="1" err="1">
                <a:solidFill>
                  <a:srgbClr val="FF0000"/>
                </a:solidFill>
                <a:latin typeface="Times New Roman" pitchFamily="18" charset="0"/>
                <a:cs typeface="Times New Roman" pitchFamily="18" charset="0"/>
              </a:rPr>
              <a:t>r</a:t>
            </a:r>
            <a:r>
              <a:rPr lang="en-US" sz="3600" b="1" i="1" err="1">
                <a:solidFill>
                  <a:srgbClr val="0000CC"/>
                </a:solidFill>
                <a:latin typeface="Times New Roman" pitchFamily="18" charset="0"/>
                <a:cs typeface="Times New Roman" pitchFamily="18" charset="0"/>
              </a:rPr>
              <a:t>ười</a:t>
            </a:r>
            <a:r>
              <a:rPr lang="en-US" sz="3600" b="1" i="1">
                <a:solidFill>
                  <a:srgbClr val="0000CC"/>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ượi </a:t>
            </a:r>
            <a:endParaRPr lang="en-US" sz="36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5852320" y="1266918"/>
            <a:ext cx="57782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19" name="Rectangle 18"/>
          <p:cNvSpPr/>
          <p:nvPr/>
        </p:nvSpPr>
        <p:spPr>
          <a:xfrm>
            <a:off x="1947068" y="6052520"/>
            <a:ext cx="3581400" cy="646331"/>
          </a:xfrm>
          <a:prstGeom prst="rect">
            <a:avLst/>
          </a:prstGeom>
        </p:spPr>
        <p:txBody>
          <a:bodyPr wrap="square">
            <a:spAutoFit/>
          </a:bodyPr>
          <a:lstStyle/>
          <a:p>
            <a:pPr algn="just"/>
            <a:r>
              <a:rPr lang="en-US" sz="3600" b="1" u="sng">
                <a:solidFill>
                  <a:srgbClr val="FF0000"/>
                </a:solidFill>
                <a:latin typeface="Times New Roman" pitchFamily="18" charset="0"/>
                <a:cs typeface="Times New Roman" pitchFamily="18" charset="0"/>
              </a:rPr>
              <a:t>Giải nghĩa từ:</a:t>
            </a:r>
            <a:endParaRPr lang="en-US" sz="3600" b="1" u="sng" dirty="0">
              <a:solidFill>
                <a:srgbClr val="0000CC"/>
              </a:solidFill>
              <a:latin typeface="Times New Roman" pitchFamily="18" charset="0"/>
              <a:cs typeface="Times New Roman" pitchFamily="18" charset="0"/>
            </a:endParaRPr>
          </a:p>
        </p:txBody>
      </p:sp>
      <p:sp>
        <p:nvSpPr>
          <p:cNvPr id="21" name="Rectangle 20"/>
          <p:cNvSpPr/>
          <p:nvPr/>
        </p:nvSpPr>
        <p:spPr>
          <a:xfrm>
            <a:off x="1280319" y="6858000"/>
            <a:ext cx="14249400" cy="646331"/>
          </a:xfrm>
          <a:prstGeom prst="rect">
            <a:avLst/>
          </a:prstGeom>
        </p:spPr>
        <p:txBody>
          <a:bodyPr wrap="square">
            <a:spAutoFit/>
          </a:bodyPr>
          <a:lstStyle/>
          <a:p>
            <a:pPr algn="just"/>
            <a:r>
              <a:rPr lang="en-US" sz="3600" b="1" i="1">
                <a:solidFill>
                  <a:srgbClr val="FF0066"/>
                </a:solidFill>
                <a:latin typeface="Times New Roman" pitchFamily="18" charset="0"/>
                <a:cs typeface="Times New Roman" pitchFamily="18" charset="0"/>
              </a:rPr>
              <a:t>     Rười rượi:</a:t>
            </a:r>
            <a:r>
              <a:rPr lang="en-US" sz="3600" b="1" i="1">
                <a:solidFill>
                  <a:srgbClr val="0000CC"/>
                </a:solidFill>
                <a:latin typeface="Times New Roman" pitchFamily="18" charset="0"/>
                <a:cs typeface="Times New Roman" pitchFamily="18" charset="0"/>
              </a:rPr>
              <a:t> màu xanh cây lá, trải rộng, gợi cảm giác dịu mát, dễ chịu.</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1737519" y="7848600"/>
            <a:ext cx="13056311" cy="646331"/>
          </a:xfrm>
          <a:prstGeom prst="rect">
            <a:avLst/>
          </a:prstGeom>
        </p:spPr>
        <p:txBody>
          <a:bodyPr wrap="square">
            <a:spAutoFit/>
          </a:bodyPr>
          <a:lstStyle/>
          <a:p>
            <a:pPr algn="just"/>
            <a:r>
              <a:rPr lang="en-US" sz="3600" b="1" i="1">
                <a:solidFill>
                  <a:srgbClr val="FF0066"/>
                </a:solidFill>
                <a:latin typeface="Times New Roman" pitchFamily="18" charset="0"/>
                <a:cs typeface="Times New Roman" pitchFamily="18" charset="0"/>
              </a:rPr>
              <a:t>Khe: </a:t>
            </a:r>
            <a:r>
              <a:rPr lang="en-US" sz="3600" b="1" i="1">
                <a:solidFill>
                  <a:srgbClr val="0000CC"/>
                </a:solidFill>
                <a:latin typeface="Times New Roman" pitchFamily="18" charset="0"/>
                <a:cs typeface="Times New Roman" pitchFamily="18" charset="0"/>
              </a:rPr>
              <a:t>khoang hở dài và hẹp giữa hai vách núi,</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fade">
                                      <p:cBhvr>
                                        <p:cTn id="37" dur="5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1:Tìm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đỉnh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núi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cuối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thu</a:t>
            </a:r>
            <a:r>
              <a:rPr lang="en-US" sz="3600" b="1" dirty="0">
                <a:solidFill>
                  <a:srgbClr val="FF0000"/>
                </a:solidFill>
                <a:latin typeface="Times New Roman" pitchFamily="18" charset="0"/>
                <a:cs typeface="Times New Roman" pitchFamily="18" charset="0"/>
              </a:rPr>
              <a:t> sang </a:t>
            </a:r>
            <a:r>
              <a:rPr lang="en-US" sz="3600" b="1" dirty="0" err="1">
                <a:solidFill>
                  <a:srgbClr val="FF0000"/>
                </a:solidFill>
                <a:latin typeface="Times New Roman" pitchFamily="18" charset="0"/>
                <a:cs typeface="Times New Roman" pitchFamily="18" charset="0"/>
              </a:rPr>
              <a:t>đông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núi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mùa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hè</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23719" y="4044561"/>
            <a:ext cx="10210801" cy="1569660"/>
          </a:xfrm>
          <a:prstGeom prst="rect">
            <a:avLst/>
          </a:prstGeom>
        </p:spPr>
        <p:txBody>
          <a:bodyPr wrap="square">
            <a:spAutoFit/>
          </a:bodyPr>
          <a:lstStyle/>
          <a:p>
            <a:pPr algn="just"/>
            <a:r>
              <a:rPr lang="nl-NL" sz="3200" b="1" dirty="0">
                <a:solidFill>
                  <a:srgbClr val="0000CC"/>
                </a:solidFill>
                <a:latin typeface="Times New Roman" pitchFamily="18" charset="0"/>
                <a:cs typeface="Times New Roman" pitchFamily="18" charset="0"/>
              </a:rPr>
              <a:t>  Về cuối thu sang đông, trên đỉnh núi có mây trắng bay như tấm khăn mỏng. Còn về mùa hè, trong ánh chớp sáng lóa của cơn giông, cả ngọn núi hiện ra xanh mướt.</a:t>
            </a:r>
            <a:endParaRPr lang="en-US" sz="32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5691058" y="1227595"/>
            <a:ext cx="581898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40" name="Rectangle 39"/>
          <p:cNvSpPr/>
          <p:nvPr/>
        </p:nvSpPr>
        <p:spPr>
          <a:xfrm>
            <a:off x="5623878" y="5859713"/>
            <a:ext cx="10233818" cy="1077218"/>
          </a:xfrm>
          <a:prstGeom prst="rect">
            <a:avLst/>
          </a:prstGeom>
        </p:spPr>
        <p:txBody>
          <a:bodyPr wrap="square">
            <a:spAutoFit/>
          </a:bodyPr>
          <a:lstStyle/>
          <a:p>
            <a:pPr algn="just"/>
            <a:r>
              <a:rPr lang="en-US" sz="3200" b="1" dirty="0" err="1">
                <a:solidFill>
                  <a:srgbClr val="0000CC"/>
                </a:solidFill>
                <a:latin typeface="Times New Roman" pitchFamily="18" charset="0"/>
                <a:cs typeface="Times New Roman" pitchFamily="18" charset="0"/>
              </a:rPr>
              <a:t>Câu</a:t>
            </a:r>
            <a:r>
              <a:rPr lang="en-US" sz="3200" b="1" dirty="0">
                <a:solidFill>
                  <a:srgbClr val="0000CC"/>
                </a:solidFill>
                <a:latin typeface="Times New Roman" pitchFamily="18" charset="0"/>
                <a:cs typeface="Times New Roman" pitchFamily="18" charset="0"/>
              </a:rPr>
              <a:t> 2: </a:t>
            </a:r>
            <a:r>
              <a:rPr lang="en-US" sz="3200" b="1" dirty="0" err="1">
                <a:solidFill>
                  <a:srgbClr val="0000CC"/>
                </a:solidFill>
                <a:latin typeface="Times New Roman" pitchFamily="18" charset="0"/>
                <a:cs typeface="Times New Roman" pitchFamily="18" charset="0"/>
              </a:rPr>
              <a:t>Chọn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từ</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ngữ</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có</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 </a:t>
            </a:r>
            <a:r>
              <a:rPr lang="en-US" sz="3200" b="1" dirty="0" err="1">
                <a:solidFill>
                  <a:srgbClr val="0000CC"/>
                </a:solidFill>
                <a:latin typeface="Times New Roman" pitchFamily="18" charset="0"/>
                <a:cs typeface="Times New Roman" pitchFamily="18" charset="0"/>
              </a:rPr>
              <a:t>xanh</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phù</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hợp</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với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từng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sự</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vật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được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bài</a:t>
            </a:r>
            <a:r>
              <a:rPr lang="en-US" sz="3200" b="1" dirty="0">
                <a:solidFill>
                  <a:srgbClr val="0000CC"/>
                </a:solidFill>
                <a:latin typeface="Times New Roman" pitchFamily="18" charset="0"/>
                <a:cs typeface="Times New Roman" pitchFamily="18" charset="0"/>
              </a:rPr>
              <a:t>?</a:t>
            </a:r>
          </a:p>
        </p:txBody>
      </p:sp>
      <p:sp>
        <p:nvSpPr>
          <p:cNvPr id="43" name="Rectangle 42"/>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a:t>
            </a:r>
            <a:r>
              <a:rPr lang="en-US" sz="3600" b="1" i="1" dirty="0" err="1">
                <a:solidFill>
                  <a:srgbClr val="0000CC"/>
                </a:solidFill>
                <a:latin typeface="Times New Roman" pitchFamily="18" charset="0"/>
                <a:cs typeface="Times New Roman" pitchFamily="18" charset="0"/>
              </a:rPr>
              <a:t>ẫm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289719" y="4660880"/>
            <a:ext cx="4953000" cy="3416320"/>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đỏ</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quê</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thẫm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trời</a:t>
            </a:r>
            <a:r>
              <a:rPr lang="en-US" sz="3600" b="1" dirty="0">
                <a:solidFill>
                  <a:srgbClr val="0000CC"/>
                </a:solidFill>
                <a:latin typeface="Times New Roman" pitchFamily="18" charset="0"/>
                <a:cs typeface="Times New Roman" pitchFamily="18" charset="0"/>
              </a:rPr>
              <a:t> </a:t>
            </a:r>
            <a:r>
              <a:rPr lang="en-US" sz="3600" b="1" err="1">
                <a:solidFill>
                  <a:srgbClr val="0000CC"/>
                </a:solidFill>
                <a:latin typeface="Times New Roman" pitchFamily="18" charset="0"/>
                <a:cs typeface="Times New Roman" pitchFamily="18" charset="0"/>
              </a:rPr>
              <a:t>mây</a:t>
            </a:r>
            <a:r>
              <a:rPr lang="en-US" sz="3600" b="1">
                <a:solidFill>
                  <a:srgbClr val="0000CC"/>
                </a:solidFill>
                <a:latin typeface="Times New Roman" pitchFamily="18" charset="0"/>
                <a:cs typeface="Times New Roman" pitchFamily="18" charset="0"/>
              </a:rPr>
              <a:t> trắng.</a:t>
            </a:r>
            <a:r>
              <a:rPr lang="en-US" sz="3600" b="1">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6" name="Rectangle 45"/>
          <p:cNvSpPr/>
          <p:nvPr/>
        </p:nvSpPr>
        <p:spPr>
          <a:xfrm>
            <a:off x="2842418" y="2975173"/>
            <a:ext cx="1638301"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250337" y="3620869"/>
            <a:ext cx="2366797"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ười</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571653" y="3610192"/>
            <a:ext cx="2262982"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ợp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pic>
        <p:nvPicPr>
          <p:cNvPr id="51" name="Picture 50"/>
          <p:cNvPicPr/>
          <p:nvPr/>
        </p:nvPicPr>
        <p:blipFill>
          <a:blip r:embed="rId2">
            <a:extLst>
              <a:ext uri="{28A0092B-C50C-407E-A947-70E740481C1C}">
                <a14:useLocalDpi xmlns:a14="http://schemas.microsoft.com/office/drawing/2010/main" val="0"/>
              </a:ext>
            </a:extLst>
          </a:blip>
          <a:srcRect/>
          <a:stretch>
            <a:fillRect/>
          </a:stretch>
        </p:blipFill>
        <p:spPr bwMode="auto">
          <a:xfrm>
            <a:off x="6910818" y="6936931"/>
            <a:ext cx="6136714" cy="1569719"/>
          </a:xfrm>
          <a:prstGeom prst="rect">
            <a:avLst/>
          </a:prstGeom>
          <a:noFill/>
          <a:ln>
            <a:noFill/>
          </a:ln>
        </p:spPr>
      </p:pic>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ảnh</a:t>
            </a:r>
            <a:r>
              <a:rPr lang="en-US" sz="3600" b="1" dirty="0">
                <a:solidFill>
                  <a:srgbClr val="FF0000"/>
                </a:solidFill>
                <a:latin typeface="Times New Roman" pitchFamily="18" charset="0"/>
                <a:cs typeface="Times New Roman" pitchFamily="18" charset="0"/>
              </a:rPr>
              <a:t> so </a:t>
            </a:r>
            <a:r>
              <a:rPr lang="en-US" sz="3600" b="1" dirty="0" err="1">
                <a:solidFill>
                  <a:srgbClr val="FF0000"/>
                </a:solidFill>
                <a:latin typeface="Times New Roman" pitchFamily="18" charset="0"/>
                <a:cs typeface="Times New Roman" pitchFamily="18" charset="0"/>
              </a:rPr>
              <a:t>sánh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23719" y="3962400"/>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cuối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thu</a:t>
            </a:r>
            <a:r>
              <a:rPr lang="en-US" sz="3600" b="1" dirty="0">
                <a:solidFill>
                  <a:srgbClr val="0000CC"/>
                </a:solidFill>
                <a:latin typeface="Times New Roman" pitchFamily="18" charset="0"/>
                <a:cs typeface="Times New Roman" pitchFamily="18" charset="0"/>
              </a:rPr>
              <a:t> sang </a:t>
            </a:r>
            <a:r>
              <a:rPr lang="en-US" sz="3600" b="1" dirty="0" err="1">
                <a:solidFill>
                  <a:srgbClr val="0000CC"/>
                </a:solidFill>
                <a:latin typeface="Times New Roman" pitchFamily="18" charset="0"/>
                <a:cs typeface="Times New Roman" pitchFamily="18" charset="0"/>
              </a:rPr>
              <a:t>đông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đỉnh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trắng</a:t>
            </a:r>
            <a:r>
              <a:rPr lang="en-US" sz="3600" b="1" dirty="0">
                <a:solidFill>
                  <a:srgbClr val="0000CC"/>
                </a:solidFill>
                <a:latin typeface="Times New Roman" pitchFamily="18" charset="0"/>
                <a:cs typeface="Times New Roman" pitchFamily="18" charset="0"/>
              </a:rPr>
              <a:t> bay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tấm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mòng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bay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tóc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hướng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mặt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phía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biển</a:t>
            </a:r>
            <a:r>
              <a:rPr lang="en-US" sz="3600" b="1" dirty="0">
                <a:solidFill>
                  <a:srgbClr val="0000CC"/>
                </a:solidFill>
                <a:latin typeface="Times New Roman" pitchFamily="18" charset="0"/>
                <a:cs typeface="Times New Roman" pitchFamily="18" charset="0"/>
              </a:rPr>
              <a:t>.</a:t>
            </a:r>
          </a:p>
        </p:txBody>
      </p:sp>
      <p:sp>
        <p:nvSpPr>
          <p:cNvPr id="25" name="Text Box 14"/>
          <p:cNvSpPr txBox="1">
            <a:spLocks noChangeArrowheads="1"/>
          </p:cNvSpPr>
          <p:nvPr/>
        </p:nvSpPr>
        <p:spPr bwMode="auto">
          <a:xfrm>
            <a:off x="5852320" y="1266918"/>
            <a:ext cx="57782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cxnSp>
        <p:nvCxnSpPr>
          <p:cNvPr id="22" name="Straight Connector 21"/>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a:t>
            </a:r>
            <a:r>
              <a:rPr lang="en-US" sz="3600" b="1" i="1" dirty="0" err="1">
                <a:solidFill>
                  <a:srgbClr val="0000CC"/>
                </a:solidFill>
                <a:latin typeface="Times New Roman" pitchFamily="18" charset="0"/>
                <a:cs typeface="Times New Roman" pitchFamily="18" charset="0"/>
              </a:rPr>
              <a:t>ẫm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289719" y="4660880"/>
            <a:ext cx="4953000" cy="3416320"/>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đỏ</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quê</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thẫm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trời</a:t>
            </a:r>
            <a:r>
              <a:rPr lang="en-US" sz="3600" b="1" dirty="0">
                <a:solidFill>
                  <a:srgbClr val="0000CC"/>
                </a:solidFill>
                <a:latin typeface="Times New Roman" pitchFamily="18" charset="0"/>
                <a:cs typeface="Times New Roman" pitchFamily="18" charset="0"/>
              </a:rPr>
              <a:t> </a:t>
            </a:r>
            <a:r>
              <a:rPr lang="en-US" sz="3600" b="1" err="1">
                <a:solidFill>
                  <a:srgbClr val="0000CC"/>
                </a:solidFill>
                <a:latin typeface="Times New Roman" pitchFamily="18" charset="0"/>
                <a:cs typeface="Times New Roman" pitchFamily="18" charset="0"/>
              </a:rPr>
              <a:t>mây</a:t>
            </a:r>
            <a:r>
              <a:rPr lang="en-US" sz="3600" b="1">
                <a:solidFill>
                  <a:srgbClr val="0000CC"/>
                </a:solidFill>
                <a:latin typeface="Times New Roman" pitchFamily="18" charset="0"/>
                <a:cs typeface="Times New Roman" pitchFamily="18" charset="0"/>
              </a:rPr>
              <a:t> trắng.</a:t>
            </a:r>
            <a:r>
              <a:rPr lang="en-US" sz="3600" b="1">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3" name="Rectangle 32"/>
          <p:cNvSpPr/>
          <p:nvPr/>
        </p:nvSpPr>
        <p:spPr>
          <a:xfrm>
            <a:off x="2842418" y="2975173"/>
            <a:ext cx="1638301"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2250337" y="3620869"/>
            <a:ext cx="2366797"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ười</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571653" y="3610192"/>
            <a:ext cx="2262982"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ợp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itchFamily="18" charset="0"/>
                <a:cs typeface="Times New Roman" pitchFamily="18" charset="0"/>
              </a:rPr>
              <a:t>Tác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được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âm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thơm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vùng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núi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quê</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mình</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23719" y="4679990"/>
            <a:ext cx="10210801"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-Từ xa xa, tác giả nghe thấy tiếng lá bạch đàn và lá tre reo, ngửi thấy hương thơm của chè xanh, của bếp nhà ai tỏa khói.</a:t>
            </a:r>
            <a:endParaRPr lang="en-US" sz="36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5852319" y="1266918"/>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cxnSp>
        <p:nvCxnSpPr>
          <p:cNvPr id="22" name="Straight Connector 21"/>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a:t>
            </a:r>
            <a:r>
              <a:rPr lang="en-US" sz="3600" b="1" i="1" dirty="0" err="1">
                <a:solidFill>
                  <a:srgbClr val="0000CC"/>
                </a:solidFill>
                <a:latin typeface="Times New Roman" pitchFamily="18" charset="0"/>
                <a:cs typeface="Times New Roman" pitchFamily="18" charset="0"/>
              </a:rPr>
              <a:t>ẫm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289719" y="4660880"/>
            <a:ext cx="4953000" cy="3416320"/>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đỏ</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quê</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thẫm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trời</a:t>
            </a:r>
            <a:r>
              <a:rPr lang="en-US" sz="3600" b="1" dirty="0">
                <a:solidFill>
                  <a:srgbClr val="0000CC"/>
                </a:solidFill>
                <a:latin typeface="Times New Roman" pitchFamily="18" charset="0"/>
                <a:cs typeface="Times New Roman" pitchFamily="18" charset="0"/>
              </a:rPr>
              <a:t> </a:t>
            </a:r>
            <a:r>
              <a:rPr lang="en-US" sz="3600" b="1" err="1">
                <a:solidFill>
                  <a:srgbClr val="0000CC"/>
                </a:solidFill>
                <a:latin typeface="Times New Roman" pitchFamily="18" charset="0"/>
                <a:cs typeface="Times New Roman" pitchFamily="18" charset="0"/>
              </a:rPr>
              <a:t>mây</a:t>
            </a:r>
            <a:r>
              <a:rPr lang="en-US" sz="3600" b="1">
                <a:solidFill>
                  <a:srgbClr val="0000CC"/>
                </a:solidFill>
                <a:latin typeface="Times New Roman" pitchFamily="18" charset="0"/>
                <a:cs typeface="Times New Roman" pitchFamily="18" charset="0"/>
              </a:rPr>
              <a:t> trắng.</a:t>
            </a:r>
            <a:r>
              <a:rPr lang="en-US" sz="3600" b="1">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3" name="Rectangle 32"/>
          <p:cNvSpPr/>
          <p:nvPr/>
        </p:nvSpPr>
        <p:spPr>
          <a:xfrm>
            <a:off x="2842418" y="2975173"/>
            <a:ext cx="1638301"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2250337" y="3620869"/>
            <a:ext cx="2366797"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ười</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571653" y="3610192"/>
            <a:ext cx="2262982"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ợp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8069759" y="2743200"/>
            <a:ext cx="4335759" cy="646331"/>
          </a:xfrm>
          <a:prstGeom prst="rect">
            <a:avLst/>
          </a:prstGeom>
        </p:spPr>
        <p:txBody>
          <a:bodyPr wrap="square">
            <a:spAutoFit/>
          </a:bodyPr>
          <a:lstStyle/>
          <a:p>
            <a:pPr algn="ctr" eaLnBrk="1" hangingPunct="1"/>
            <a:r>
              <a:rPr lang="en-US" sz="3600" b="1" dirty="0">
                <a:solidFill>
                  <a:srgbClr val="FF0000"/>
                </a:solidFill>
                <a:latin typeface="Times New Roman" pitchFamily="18" charset="0"/>
                <a:cs typeface="Times New Roman" pitchFamily="18" charset="0"/>
              </a:rPr>
              <a:t>     </a:t>
            </a:r>
            <a:r>
              <a:rPr lang="en-US" altLang="en-US" sz="3600" b="1" dirty="0">
                <a:solidFill>
                  <a:srgbClr val="FF0000"/>
                </a:solidFill>
                <a:latin typeface="Times New Roman" pitchFamily="18" charset="0"/>
                <a:cs typeface="Times New Roman" pitchFamily="18" charset="0"/>
              </a:rPr>
              <a:t>NỘI DUNG</a:t>
            </a:r>
          </a:p>
        </p:txBody>
      </p:sp>
      <p:sp>
        <p:nvSpPr>
          <p:cNvPr id="25" name="Text Box 14"/>
          <p:cNvSpPr txBox="1">
            <a:spLocks noChangeArrowheads="1"/>
          </p:cNvSpPr>
          <p:nvPr/>
        </p:nvSpPr>
        <p:spPr bwMode="auto">
          <a:xfrm>
            <a:off x="5852319" y="1266918"/>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33" name="Group 32"/>
          <p:cNvGrpSpPr/>
          <p:nvPr/>
        </p:nvGrpSpPr>
        <p:grpSpPr>
          <a:xfrm>
            <a:off x="6004721" y="3715822"/>
            <a:ext cx="9525001" cy="3446977"/>
            <a:chOff x="6004721" y="3715822"/>
            <a:chExt cx="9525001" cy="3446977"/>
          </a:xfrm>
        </p:grpSpPr>
        <p:pic>
          <p:nvPicPr>
            <p:cNvPr id="3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043733" y="676810"/>
              <a:ext cx="3446977" cy="95250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702916" y="4346198"/>
              <a:ext cx="8137525" cy="1938992"/>
            </a:xfrm>
            <a:prstGeom prst="rect">
              <a:avLst/>
            </a:prstGeom>
          </p:spPr>
          <p:txBody>
            <a:bodyPr>
              <a:spAutoFit/>
            </a:bodyPr>
            <a:lstStyle/>
            <a:p>
              <a:pPr algn="just"/>
              <a:r>
                <a:rPr lang="en-US" sz="4000" b="1" i="1" dirty="0" err="1">
                  <a:solidFill>
                    <a:srgbClr val="FF0000"/>
                  </a:solidFill>
                  <a:latin typeface="Times New Roman" pitchFamily="18" charset="0"/>
                  <a:cs typeface="Times New Roman" pitchFamily="18" charset="0"/>
                </a:rPr>
                <a:t>Bài</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văn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tả</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vẻ</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đẹp</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về</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núi</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quê</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hương</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của</a:t>
              </a:r>
              <a:r>
                <a:rPr lang="en-US" sz="4000" b="1" i="1" dirty="0">
                  <a:solidFill>
                    <a:srgbClr val="FF0000"/>
                  </a:solidFill>
                  <a:latin typeface="Times New Roman" pitchFamily="18" charset="0"/>
                  <a:cs typeface="Times New Roman" pitchFamily="18" charset="0"/>
                </a:rPr>
                <a:t> </a:t>
              </a:r>
              <a:r>
                <a:rPr lang="en-US" sz="4000" b="1" i="1" err="1">
                  <a:solidFill>
                    <a:srgbClr val="FF0000"/>
                  </a:solidFill>
                  <a:latin typeface="Times New Roman" pitchFamily="18" charset="0"/>
                  <a:cs typeface="Times New Roman" pitchFamily="18" charset="0"/>
                </a:rPr>
                <a:t>tác</a:t>
              </a:r>
              <a:r>
                <a:rPr lang="en-US" sz="4000" b="1" i="1">
                  <a:solidFill>
                    <a:srgbClr val="FF0000"/>
                  </a:solidFill>
                  <a:latin typeface="Times New Roman" pitchFamily="18" charset="0"/>
                  <a:cs typeface="Times New Roman" pitchFamily="18" charset="0"/>
                </a:rPr>
                <a:t> giả, một địa danh nổi tiếng của miền Bắc.</a:t>
              </a:r>
              <a:endParaRPr lang="en-US" sz="4000" b="1" i="1" dirty="0">
                <a:solidFill>
                  <a:srgbClr val="FF0000"/>
                </a:solidFill>
                <a:latin typeface="Times New Roman" pitchFamily="18" charset="0"/>
                <a:cs typeface="Times New Roman" pitchFamily="18" charset="0"/>
              </a:endParaRPr>
            </a:p>
          </p:txBody>
        </p:sp>
      </p:grpSp>
      <p:cxnSp>
        <p:nvCxnSpPr>
          <p:cNvPr id="24" name="Straight Connector 23"/>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6" name="Rectangle 35"/>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a:t>
            </a:r>
            <a:r>
              <a:rPr lang="en-US" sz="3600" b="1" i="1" dirty="0" err="1">
                <a:solidFill>
                  <a:srgbClr val="0000CC"/>
                </a:solidFill>
                <a:latin typeface="Times New Roman" pitchFamily="18" charset="0"/>
                <a:cs typeface="Times New Roman" pitchFamily="18" charset="0"/>
              </a:rPr>
              <a:t>ẫm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89719" y="4660880"/>
            <a:ext cx="4953000" cy="3416320"/>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đỏ</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quê</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thẫm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trời</a:t>
            </a:r>
            <a:r>
              <a:rPr lang="en-US" sz="3600" b="1" dirty="0">
                <a:solidFill>
                  <a:srgbClr val="0000CC"/>
                </a:solidFill>
                <a:latin typeface="Times New Roman" pitchFamily="18" charset="0"/>
                <a:cs typeface="Times New Roman" pitchFamily="18" charset="0"/>
              </a:rPr>
              <a:t> </a:t>
            </a:r>
            <a:r>
              <a:rPr lang="en-US" sz="3600" b="1" err="1">
                <a:solidFill>
                  <a:srgbClr val="0000CC"/>
                </a:solidFill>
                <a:latin typeface="Times New Roman" pitchFamily="18" charset="0"/>
                <a:cs typeface="Times New Roman" pitchFamily="18" charset="0"/>
              </a:rPr>
              <a:t>mây</a:t>
            </a:r>
            <a:r>
              <a:rPr lang="en-US" sz="3600" b="1">
                <a:solidFill>
                  <a:srgbClr val="0000CC"/>
                </a:solidFill>
                <a:latin typeface="Times New Roman" pitchFamily="18" charset="0"/>
                <a:cs typeface="Times New Roman" pitchFamily="18" charset="0"/>
              </a:rPr>
              <a:t> trắng.</a:t>
            </a:r>
            <a:r>
              <a:rPr lang="en-US" sz="3600" b="1">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8" name="Rectangle 37"/>
          <p:cNvSpPr/>
          <p:nvPr/>
        </p:nvSpPr>
        <p:spPr>
          <a:xfrm>
            <a:off x="2842418" y="2975173"/>
            <a:ext cx="1638301"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250337" y="3620869"/>
            <a:ext cx="2366797"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ười</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5" name="Rectangle 44"/>
          <p:cNvSpPr/>
          <p:nvPr/>
        </p:nvSpPr>
        <p:spPr>
          <a:xfrm>
            <a:off x="571653" y="3610192"/>
            <a:ext cx="2262982"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ợp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78767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36184" y="1266918"/>
            <a:ext cx="7121733"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202066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Ôn chữ viết hoa.</a:t>
              </a: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436185" y="2362200"/>
            <a:ext cx="4759534" cy="646331"/>
          </a:xfrm>
          <a:prstGeom prst="rect">
            <a:avLst/>
          </a:prstGeom>
        </p:spPr>
        <p:txBody>
          <a:bodyPr wrap="square">
            <a:spAutoFit/>
          </a:bodyPr>
          <a:lstStyle/>
          <a:p>
            <a:pPr algn="ctr"/>
            <a:r>
              <a:rPr lang="en-US" sz="3600" b="1" i="1" dirty="0" err="1">
                <a:solidFill>
                  <a:srgbClr val="0000CC"/>
                </a:solidFill>
                <a:latin typeface="Times New Roman" pitchFamily="18" charset="0"/>
                <a:cs typeface="Times New Roman" pitchFamily="18" charset="0"/>
              </a:rPr>
              <a:t>Viết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chữ</a:t>
            </a:r>
            <a:r>
              <a:rPr lang="en-US" sz="3600" b="1" i="1" dirty="0">
                <a:solidFill>
                  <a:srgbClr val="0000CC"/>
                </a:solidFill>
                <a:latin typeface="Times New Roman" pitchFamily="18" charset="0"/>
                <a:cs typeface="Times New Roman" pitchFamily="18" charset="0"/>
              </a:rPr>
              <a:t> </a:t>
            </a:r>
            <a:r>
              <a:rPr lang="en-US" sz="3600" b="1" i="1" err="1">
                <a:solidFill>
                  <a:srgbClr val="0000CC"/>
                </a:solidFill>
                <a:latin typeface="Times New Roman" pitchFamily="18" charset="0"/>
                <a:cs typeface="Times New Roman" pitchFamily="18" charset="0"/>
              </a:rPr>
              <a:t>hoa</a:t>
            </a:r>
            <a:r>
              <a:rPr lang="en-US" sz="3600" b="1" i="1">
                <a:solidFill>
                  <a:srgbClr val="0000CC"/>
                </a:solidFill>
                <a:latin typeface="Times New Roman" pitchFamily="18" charset="0"/>
                <a:cs typeface="Times New Roman" pitchFamily="18" charset="0"/>
              </a:rPr>
              <a:t> V</a:t>
            </a:r>
            <a:endParaRPr lang="en-US" sz="3600" b="1" dirty="0">
              <a:solidFill>
                <a:srgbClr val="0000CC"/>
              </a:solidFill>
              <a:latin typeface="Times New Roman" pitchFamily="18" charset="0"/>
              <a:cs typeface="Times New Roman" pitchFamily="18" charset="0"/>
            </a:endParaRPr>
          </a:p>
        </p:txBody>
      </p:sp>
      <p:pic>
        <p:nvPicPr>
          <p:cNvPr id="2" name="Hướng dẫn viết chữ V hoa (Tập viết Lớp 2 - Tuần 25).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565858" y="3057296"/>
            <a:ext cx="9245714" cy="5933089"/>
          </a:xfrm>
          <a:prstGeom prst="rect">
            <a:avLst/>
          </a:prstGeom>
        </p:spPr>
      </p:pic>
    </p:spTree>
    <p:extLst>
      <p:ext uri="{BB962C8B-B14F-4D97-AF65-F5344CB8AC3E}">
        <p14:creationId xmlns:p14="http://schemas.microsoft.com/office/powerpoint/2010/main" val="223268667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9542</TotalTime>
  <Words>878</Words>
  <Application>Microsoft Office PowerPoint</Application>
  <PresentationFormat>Custom</PresentationFormat>
  <Paragraphs>101</Paragraphs>
  <Slides>13</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HP001 4 hàng</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1058</cp:revision>
  <dcterms:created xsi:type="dcterms:W3CDTF">2008-09-09T22:52:10Z</dcterms:created>
  <dcterms:modified xsi:type="dcterms:W3CDTF">2023-03-28T06:57:55Z</dcterms:modified>
</cp:coreProperties>
</file>