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4" r:id="rId12"/>
    <p:sldMasterId id="2147483806" r:id="rId13"/>
    <p:sldMasterId id="2147483819" r:id="rId14"/>
    <p:sldMasterId id="2147483831" r:id="rId15"/>
    <p:sldMasterId id="2147483843" r:id="rId16"/>
  </p:sldMasterIdLst>
  <p:notesMasterIdLst>
    <p:notesMasterId r:id="rId59"/>
  </p:notesMasterIdLst>
  <p:sldIdLst>
    <p:sldId id="377" r:id="rId17"/>
    <p:sldId id="394" r:id="rId18"/>
    <p:sldId id="395" r:id="rId19"/>
    <p:sldId id="396" r:id="rId20"/>
    <p:sldId id="381" r:id="rId21"/>
    <p:sldId id="262" r:id="rId22"/>
    <p:sldId id="261" r:id="rId23"/>
    <p:sldId id="263" r:id="rId24"/>
    <p:sldId id="265" r:id="rId25"/>
    <p:sldId id="264" r:id="rId26"/>
    <p:sldId id="268" r:id="rId27"/>
    <p:sldId id="269" r:id="rId28"/>
    <p:sldId id="270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271" r:id="rId38"/>
    <p:sldId id="363" r:id="rId39"/>
    <p:sldId id="294" r:id="rId40"/>
    <p:sldId id="390" r:id="rId41"/>
    <p:sldId id="273" r:id="rId42"/>
    <p:sldId id="278" r:id="rId43"/>
    <p:sldId id="280" r:id="rId44"/>
    <p:sldId id="392" r:id="rId45"/>
    <p:sldId id="393" r:id="rId46"/>
    <p:sldId id="391" r:id="rId47"/>
    <p:sldId id="295" r:id="rId48"/>
    <p:sldId id="283" r:id="rId49"/>
    <p:sldId id="364" r:id="rId50"/>
    <p:sldId id="286" r:id="rId51"/>
    <p:sldId id="287" r:id="rId52"/>
    <p:sldId id="288" r:id="rId53"/>
    <p:sldId id="289" r:id="rId54"/>
    <p:sldId id="291" r:id="rId55"/>
    <p:sldId id="293" r:id="rId56"/>
    <p:sldId id="375" r:id="rId57"/>
    <p:sldId id="37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51106" autoAdjust="0"/>
  </p:normalViewPr>
  <p:slideViewPr>
    <p:cSldViewPr>
      <p:cViewPr varScale="1">
        <p:scale>
          <a:sx n="69" d="100"/>
          <a:sy n="69" d="100"/>
        </p:scale>
        <p:origin x="7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1AB3-512B-46CB-A178-7AF9233A0968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CAFB-EACD-466A-A4DD-13027C3AC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CAFB-EACD-466A-A4DD-13027C3AC37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6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612492"/>
      </p:ext>
    </p:extLst>
  </p:cSld>
  <p:clrMapOvr>
    <a:masterClrMapping/>
  </p:clrMapOvr>
  <p:transition spd="slow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7438"/>
      </p:ext>
    </p:extLst>
  </p:cSld>
  <p:clrMapOvr>
    <a:masterClrMapping/>
  </p:clrMapOvr>
  <p:transition spd="slow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7446"/>
      </p:ext>
    </p:extLst>
  </p:cSld>
  <p:clrMapOvr>
    <a:masterClrMapping/>
  </p:clrMapOvr>
  <p:transition spd="slow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95752"/>
      </p:ext>
    </p:extLst>
  </p:cSld>
  <p:clrMapOvr>
    <a:masterClrMapping/>
  </p:clrMapOvr>
  <p:transition spd="slow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4271"/>
      </p:ext>
    </p:extLst>
  </p:cSld>
  <p:clrMapOvr>
    <a:masterClrMapping/>
  </p:clrMapOvr>
  <p:transition spd="slow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08515"/>
      </p:ext>
    </p:extLst>
  </p:cSld>
  <p:clrMapOvr>
    <a:masterClrMapping/>
  </p:clrMapOvr>
  <p:transition spd="slow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601664"/>
      </p:ext>
    </p:extLst>
  </p:cSld>
  <p:clrMapOvr>
    <a:masterClrMapping/>
  </p:clrMapOvr>
  <p:transition spd="slow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75769"/>
      </p:ext>
    </p:extLst>
  </p:cSld>
  <p:clrMapOvr>
    <a:masterClrMapping/>
  </p:clrMapOvr>
  <p:transition spd="slow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99517"/>
      </p:ext>
    </p:extLst>
  </p:cSld>
  <p:clrMapOvr>
    <a:masterClrMapping/>
  </p:clrMapOvr>
  <p:transition spd="slow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6658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41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75182"/>
      </p:ext>
    </p:extLst>
  </p:cSld>
  <p:clrMapOvr>
    <a:masterClrMapping/>
  </p:clrMapOvr>
  <p:transition spd="slow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50917"/>
      </p:ext>
    </p:extLst>
  </p:cSld>
  <p:clrMapOvr>
    <a:masterClrMapping/>
  </p:clrMapOvr>
  <p:transition spd="slow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210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9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020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1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193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51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334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2930D1-5733-4720-92FB-412349A35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2028F-F5B3-426A-9960-15F88B05C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97B26-2E75-4976-B8A4-10D85B57C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1A13-EA7F-4F9B-B47F-230371FCE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851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49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088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135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2930D1-5733-4720-92FB-412349A35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2028F-F5B3-426A-9960-15F88B05C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97B26-2E75-4976-B8A4-10D85B57C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1A13-EA7F-4F9B-B47F-230371FCEA6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14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875856"/>
      </p:ext>
    </p:extLst>
  </p:cSld>
  <p:clrMapOvr>
    <a:masterClrMapping/>
  </p:clrMapOvr>
  <p:transition spd="slow">
    <p:split orient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979382"/>
      </p:ext>
    </p:extLst>
  </p:cSld>
  <p:clrMapOvr>
    <a:masterClrMapping/>
  </p:clrMapOvr>
  <p:transition spd="slow">
    <p:split orient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23186"/>
      </p:ext>
    </p:extLst>
  </p:cSld>
  <p:clrMapOvr>
    <a:masterClrMapping/>
  </p:clrMapOvr>
  <p:transition spd="slow">
    <p:split orient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09756"/>
      </p:ext>
    </p:extLst>
  </p:cSld>
  <p:clrMapOvr>
    <a:masterClrMapping/>
  </p:clrMapOvr>
  <p:transition spd="slow">
    <p:split orient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84745"/>
      </p:ext>
    </p:extLst>
  </p:cSld>
  <p:clrMapOvr>
    <a:masterClrMapping/>
  </p:clrMapOvr>
  <p:transition spd="slow">
    <p:split orient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60828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80248"/>
      </p:ext>
    </p:extLst>
  </p:cSld>
  <p:clrMapOvr>
    <a:masterClrMapping/>
  </p:clrMapOvr>
  <p:transition spd="slow">
    <p:split orient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714417"/>
      </p:ext>
    </p:extLst>
  </p:cSld>
  <p:clrMapOvr>
    <a:masterClrMapping/>
  </p:clrMapOvr>
  <p:transition spd="slow">
    <p:split orient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622355"/>
      </p:ext>
    </p:extLst>
  </p:cSld>
  <p:clrMapOvr>
    <a:masterClrMapping/>
  </p:clrMapOvr>
  <p:transition spd="slow">
    <p:split orient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034943"/>
      </p:ext>
    </p:extLst>
  </p:cSld>
  <p:clrMapOvr>
    <a:masterClrMapping/>
  </p:clrMapOvr>
  <p:transition spd="slow">
    <p:split orient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45923"/>
      </p:ext>
    </p:extLst>
  </p:cSld>
  <p:clrMapOvr>
    <a:masterClrMapping/>
  </p:clrMapOvr>
  <p:transition spd="slow">
    <p:split orient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92557"/>
      </p:ext>
    </p:extLst>
  </p:cSld>
  <p:clrMapOvr>
    <a:masterClrMapping/>
  </p:clrMapOvr>
  <p:transition spd="slow">
    <p:split orient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992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827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10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212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09305"/>
      </p:ext>
    </p:extLst>
  </p:cSld>
  <p:clrMapOvr>
    <a:masterClrMapping/>
  </p:clrMapOvr>
  <p:transition spd="slow">
    <p:split orient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77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0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562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34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279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7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2930D1-5733-4720-92FB-412349A35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2028F-F5B3-426A-9960-15F88B05C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97B26-2E75-4976-B8A4-10D85B57C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1A13-EA7F-4F9B-B47F-230371FCEA6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400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291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483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8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475060"/>
      </p:ext>
    </p:extLst>
  </p:cSld>
  <p:clrMapOvr>
    <a:masterClrMapping/>
  </p:clrMapOvr>
  <p:transition spd="slow">
    <p:split orient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80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027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654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295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66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54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443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089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63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1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744808"/>
      </p:ext>
    </p:extLst>
  </p:cSld>
  <p:clrMapOvr>
    <a:masterClrMapping/>
  </p:clrMapOvr>
  <p:transition spd="slow">
    <p:split orient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781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741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571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27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597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933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64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720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946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2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92633"/>
      </p:ext>
    </p:extLst>
  </p:cSld>
  <p:clrMapOvr>
    <a:masterClrMapping/>
  </p:clrMapOvr>
  <p:transition spd="slow">
    <p:split orient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197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844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64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80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451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09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670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043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47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3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23679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70925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04083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594685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41705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477454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42723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28819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4617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6158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553762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415976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91861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702481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040000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943502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793867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26867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532783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30939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14736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2148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9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71819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758392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448260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85432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38399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900331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07441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11161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166679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487858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7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992134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63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818975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6538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40962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45750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470230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69665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02889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2422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731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89313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76591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73218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889233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62454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63962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45555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62431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83761"/>
      </p:ext>
    </p:extLst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5764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3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7182"/>
      </p:ext>
    </p:extLst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01513"/>
      </p:ext>
    </p:extLst>
  </p:cSld>
  <p:clrMapOvr>
    <a:masterClrMapping/>
  </p:clrMapOvr>
  <p:transition spd="slow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88942"/>
      </p:ext>
    </p:extLst>
  </p:cSld>
  <p:clrMapOvr>
    <a:masterClrMapping/>
  </p:clrMapOvr>
  <p:transition spd="slow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422513"/>
      </p:ext>
    </p:extLst>
  </p:cSld>
  <p:clrMapOvr>
    <a:masterClrMapping/>
  </p:clrMapOvr>
  <p:transition spd="slow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000768"/>
      </p:ext>
    </p:extLst>
  </p:cSld>
  <p:clrMapOvr>
    <a:masterClrMapping/>
  </p:clrMapOvr>
  <p:transition spd="slow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526972"/>
      </p:ext>
    </p:extLst>
  </p:cSld>
  <p:clrMapOvr>
    <a:masterClrMapping/>
  </p:clrMapOvr>
  <p:transition spd="slow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952478"/>
      </p:ext>
    </p:extLst>
  </p:cSld>
  <p:clrMapOvr>
    <a:masterClrMapping/>
  </p:clrMapOvr>
  <p:transition spd="slow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15829"/>
      </p:ext>
    </p:extLst>
  </p:cSld>
  <p:clrMapOvr>
    <a:masterClrMapping/>
  </p:clrMapOvr>
  <p:transition spd="slow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13745"/>
      </p:ext>
    </p:extLst>
  </p:cSld>
  <p:clrMapOvr>
    <a:masterClrMapping/>
  </p:clrMapOvr>
  <p:transition spd="slow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3286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5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54896"/>
      </p:ext>
    </p:extLst>
  </p:cSld>
  <p:clrMapOvr>
    <a:masterClrMapping/>
  </p:clrMapOvr>
  <p:transition spd="slow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90758"/>
      </p:ext>
    </p:extLst>
  </p:cSld>
  <p:clrMapOvr>
    <a:masterClrMapping/>
  </p:clrMapOvr>
  <p:transition spd="slow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14668"/>
      </p:ext>
    </p:extLst>
  </p:cSld>
  <p:clrMapOvr>
    <a:masterClrMapping/>
  </p:clrMapOvr>
  <p:transition spd="slow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06144"/>
      </p:ext>
    </p:extLst>
  </p:cSld>
  <p:clrMapOvr>
    <a:masterClrMapping/>
  </p:clrMapOvr>
  <p:transition spd="slow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718203"/>
      </p:ext>
    </p:extLst>
  </p:cSld>
  <p:clrMapOvr>
    <a:masterClrMapping/>
  </p:clrMapOvr>
  <p:transition spd="slow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13555"/>
      </p:ext>
    </p:extLst>
  </p:cSld>
  <p:clrMapOvr>
    <a:masterClrMapping/>
  </p:clrMapOvr>
  <p:transition spd="slow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380704"/>
      </p:ext>
    </p:extLst>
  </p:cSld>
  <p:clrMapOvr>
    <a:masterClrMapping/>
  </p:clrMapOvr>
  <p:transition spd="slow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017989"/>
      </p:ext>
    </p:extLst>
  </p:cSld>
  <p:clrMapOvr>
    <a:masterClrMapping/>
  </p:clrMapOvr>
  <p:transition spd="slow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50590"/>
      </p:ext>
    </p:extLst>
  </p:cSld>
  <p:clrMapOvr>
    <a:masterClrMapping/>
  </p:clrMapOvr>
  <p:transition spd="slow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D148-5A77-4F8C-9FB9-3762A0731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C8A14-7EC0-477E-BC41-E9B724821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5701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86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B417-6A1C-49C6-B8B9-88F417E3FA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6B95C-C147-410E-A36C-017CB2145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45073"/>
      </p:ext>
    </p:extLst>
  </p:cSld>
  <p:clrMapOvr>
    <a:masterClrMapping/>
  </p:clrMapOvr>
  <p:transition spd="slow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10D-8534-4BC5-8EFA-BA0EF27DF8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8629-544E-4117-934C-55EFD6894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915183"/>
      </p:ext>
    </p:extLst>
  </p:cSld>
  <p:clrMapOvr>
    <a:masterClrMapping/>
  </p:clrMapOvr>
  <p:transition spd="slow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5451-9385-4A4F-BAB6-EA8666386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9DFB-F52A-47A3-B1BF-BCC169297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64857"/>
      </p:ext>
    </p:extLst>
  </p:cSld>
  <p:clrMapOvr>
    <a:masterClrMapping/>
  </p:clrMapOvr>
  <p:transition spd="slow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0ECF-6201-484B-83A9-E17490876A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D9AD3-D011-4452-94C5-8A6B525F9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20996"/>
      </p:ext>
    </p:extLst>
  </p:cSld>
  <p:clrMapOvr>
    <a:masterClrMapping/>
  </p:clrMapOvr>
  <p:transition spd="slow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532-2A39-4524-9F8B-539E57BBE4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296E6-2104-4E5E-B2EB-35117227E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64487"/>
      </p:ext>
    </p:extLst>
  </p:cSld>
  <p:clrMapOvr>
    <a:masterClrMapping/>
  </p:clrMapOvr>
  <p:transition spd="slow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CE59-180B-4C89-BD63-59F300290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3EC8C-5237-44A6-AFC4-9410B157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96550"/>
      </p:ext>
    </p:extLst>
  </p:cSld>
  <p:clrMapOvr>
    <a:masterClrMapping/>
  </p:clrMapOvr>
  <p:transition spd="slow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F91-D81E-4942-BDCE-3A3221D8DC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6F8E1-0368-43BE-81DB-782140856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71324"/>
      </p:ext>
    </p:extLst>
  </p:cSld>
  <p:clrMapOvr>
    <a:masterClrMapping/>
  </p:clrMapOvr>
  <p:transition spd="slow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8A77-FD43-4E04-85CB-9BE080C6C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44A1D-6B1D-45D6-98C9-8FD7534C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35493"/>
      </p:ext>
    </p:extLst>
  </p:cSld>
  <p:clrMapOvr>
    <a:masterClrMapping/>
  </p:clrMapOvr>
  <p:transition spd="slow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18B0-E71F-44C3-A3D1-4B7649D9AB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425C-F4C6-4D83-85C3-169F59EE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87312"/>
      </p:ext>
    </p:extLst>
  </p:cSld>
  <p:clrMapOvr>
    <a:masterClrMapping/>
  </p:clrMapOvr>
  <p:transition spd="slow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E020-A87F-4C99-B135-69AF3A74C5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B801-CDDD-4FFA-8962-CBFFA701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0630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7DFB-B4D3-412A-A1E9-658A4CAAE582}" type="datetimeFigureOut">
              <a:rPr lang="en-US" smtClean="0"/>
              <a:pPr/>
              <a:t>18/3/2023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752E-E780-42AC-A074-982CC0D1F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48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94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7DFB-B4D3-412A-A1E9-658A4CAAE5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752E-E780-42AC-A074-982CC0D1F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8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037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59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1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22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166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82B11-6BC5-4479-8198-25E442EA3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B4E9B6-FEC4-4ABE-9853-82B3E8DE36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43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image" Target="../media/image9.gif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5.png"/><Relationship Id="rId11" Type="http://schemas.openxmlformats.org/officeDocument/2006/relationships/image" Target="../media/image8.gif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slide" Target="slide4.xml"/><Relationship Id="rId1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jpe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gif"/><Relationship Id="rId4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816701227344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3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1143000" y="2895600"/>
            <a:ext cx="72390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 đọc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TRANH LÀNG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048"/>
            <a:ext cx="9144000" cy="54102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nghĩa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1085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1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81337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2" y="624242"/>
            <a:ext cx="4288102" cy="371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5" y="3052376"/>
            <a:ext cx="46195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7837"/>
            <a:ext cx="8629283" cy="5410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99963"/>
            <a:ext cx="7158601" cy="55892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87624" y="1844824"/>
            <a:ext cx="3852664" cy="144015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19200"/>
            <a:ext cx="8735888" cy="3761656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457200" indent="-457200" algn="l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</a:t>
            </a:r>
          </a:p>
          <a:p>
            <a:pPr algn="l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Hãy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Nam 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91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248400"/>
            <a:ext cx="3352800" cy="685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Chăn trâu thổi sáo</a:t>
            </a:r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575"/>
            <a:ext cx="8077200" cy="6296025"/>
          </a:xfrm>
        </p:spPr>
      </p:pic>
    </p:spTree>
    <p:extLst>
      <p:ext uri="{BB962C8B-B14F-4D97-AF65-F5344CB8AC3E}">
        <p14:creationId xmlns:p14="http://schemas.microsoft.com/office/powerpoint/2010/main" val="29553105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Đấu vật</a:t>
            </a:r>
          </a:p>
        </p:txBody>
      </p:sp>
      <p:pic>
        <p:nvPicPr>
          <p:cNvPr id="1536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470900" cy="5867400"/>
          </a:xfrm>
        </p:spPr>
      </p:pic>
    </p:spTree>
    <p:extLst>
      <p:ext uri="{BB962C8B-B14F-4D97-AF65-F5344CB8AC3E}">
        <p14:creationId xmlns:p14="http://schemas.microsoft.com/office/powerpoint/2010/main" val="4125595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-76200"/>
            <a:ext cx="2667000" cy="609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Hứng dừa</a:t>
            </a:r>
          </a:p>
        </p:txBody>
      </p:sp>
      <p:pic>
        <p:nvPicPr>
          <p:cNvPr id="1638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382000" cy="6248400"/>
          </a:xfrm>
        </p:spPr>
      </p:pic>
    </p:spTree>
    <p:extLst>
      <p:ext uri="{BB962C8B-B14F-4D97-AF65-F5344CB8AC3E}">
        <p14:creationId xmlns:p14="http://schemas.microsoft.com/office/powerpoint/2010/main" val="34053013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50838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Đám cưới chuột</a:t>
            </a:r>
          </a:p>
        </p:txBody>
      </p:sp>
      <p:pic>
        <p:nvPicPr>
          <p:cNvPr id="174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09600"/>
            <a:ext cx="8534400" cy="6019800"/>
          </a:xfrm>
        </p:spPr>
      </p:pic>
    </p:spTree>
    <p:extLst>
      <p:ext uri="{BB962C8B-B14F-4D97-AF65-F5344CB8AC3E}">
        <p14:creationId xmlns:p14="http://schemas.microsoft.com/office/powerpoint/2010/main" val="3220183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95600" y="-76200"/>
            <a:ext cx="2667000" cy="609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Vinh hoa</a:t>
            </a: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93712"/>
            <a:ext cx="8382000" cy="6211888"/>
          </a:xfrm>
        </p:spPr>
      </p:pic>
    </p:spTree>
    <p:extLst>
      <p:ext uri="{BB962C8B-B14F-4D97-AF65-F5344CB8AC3E}">
        <p14:creationId xmlns:p14="http://schemas.microsoft.com/office/powerpoint/2010/main" val="214243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Đàn gà</a:t>
            </a:r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09601"/>
            <a:ext cx="8305800" cy="6019800"/>
          </a:xfrm>
        </p:spPr>
      </p:pic>
    </p:spTree>
    <p:extLst>
      <p:ext uri="{BB962C8B-B14F-4D97-AF65-F5344CB8AC3E}">
        <p14:creationId xmlns:p14="http://schemas.microsoft.com/office/powerpoint/2010/main" val="1862275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42" y="1216485"/>
            <a:ext cx="5126858" cy="4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04" y="940080"/>
            <a:ext cx="2553951" cy="4698720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95" y="952916"/>
            <a:ext cx="2812046" cy="4685883"/>
          </a:xfrm>
          <a:prstGeom prst="rect">
            <a:avLst/>
          </a:prstGeom>
        </p:spPr>
      </p:pic>
      <p:pic>
        <p:nvPicPr>
          <p:cNvPr id="40" name="1a">
            <a:hlinkClick r:id="rId7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5" y="838201"/>
            <a:ext cx="2579343" cy="5106746"/>
          </a:xfrm>
          <a:prstGeom prst="rect">
            <a:avLst/>
          </a:prstGeom>
        </p:spPr>
      </p:pic>
      <p:pic>
        <p:nvPicPr>
          <p:cNvPr id="41" name="2a">
            <a:hlinkClick r:id="rId9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93" y="838200"/>
            <a:ext cx="2743870" cy="5089099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3000108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727394"/>
            <a:ext cx="722936" cy="692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558444"/>
            <a:ext cx="379718" cy="379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965712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75997" y="6304463"/>
            <a:ext cx="1129685" cy="4186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2661766" y="854241"/>
            <a:ext cx="5793501" cy="535933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3238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B050"/>
                </a:solidFill>
              </a:rPr>
              <a:t>Đàn lợn âm dương</a:t>
            </a:r>
          </a:p>
        </p:txBody>
      </p:sp>
      <p:pic>
        <p:nvPicPr>
          <p:cNvPr id="2048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686800" cy="5791200"/>
          </a:xfrm>
        </p:spPr>
      </p:pic>
    </p:spTree>
    <p:extLst>
      <p:ext uri="{BB962C8B-B14F-4D97-AF65-F5344CB8AC3E}">
        <p14:creationId xmlns:p14="http://schemas.microsoft.com/office/powerpoint/2010/main" val="41589258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2897188" cy="2071688"/>
          </a:xfrm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373438"/>
            <a:ext cx="24606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276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28600"/>
            <a:ext cx="2947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335338"/>
            <a:ext cx="26908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411538"/>
            <a:ext cx="2346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23622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00B050"/>
                </a:solidFill>
              </a:rPr>
              <a:t>Tranh dân gian Đông Hồ</a:t>
            </a:r>
          </a:p>
        </p:txBody>
      </p:sp>
    </p:spTree>
    <p:extLst>
      <p:ext uri="{BB962C8B-B14F-4D97-AF65-F5344CB8AC3E}">
        <p14:creationId xmlns:p14="http://schemas.microsoft.com/office/powerpoint/2010/main" val="1929286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-30215"/>
            <a:ext cx="3200398" cy="35354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n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38902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00029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2510"/>
            <a:ext cx="2895600" cy="3517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6493" r="2632" b="6667"/>
          <a:stretch>
            <a:fillRect/>
          </a:stretch>
        </p:blipFill>
        <p:spPr bwMode="auto">
          <a:xfrm>
            <a:off x="-1" y="3505200"/>
            <a:ext cx="3048001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ung dua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124200" cy="3393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13" y="3505200"/>
            <a:ext cx="2977487" cy="3352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46">
            <a:extLst>
              <a:ext uri="{FF2B5EF4-FFF2-40B4-BE49-F238E27FC236}">
                <a16:creationId xmlns:a16="http://schemas.microsoft.com/office/drawing/2014/main" id="{E5084F65-70AC-46B1-915E-7B4B940F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42" y="1303645"/>
            <a:ext cx="8532314" cy="3344555"/>
          </a:xfrm>
          <a:prstGeom prst="wedgeRoundRectCallout">
            <a:avLst>
              <a:gd name="adj1" fmla="val -12926"/>
              <a:gd name="adj2" fmla="val 48255"/>
              <a:gd name="adj3" fmla="val 16667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071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81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959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2087563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3200" dirty="0" smtClean="0">
                <a:solidFill>
                  <a:srgbClr val="FF0000"/>
                </a:solidFill>
              </a:rPr>
              <a:t> </a:t>
            </a:r>
            <a:r>
              <a:rPr lang="en-US" altLang="en-US" sz="3200" dirty="0" err="1" smtClean="0"/>
              <a:t>Trong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bài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viết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tác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giả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nhắc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đến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kĩ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thuật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tranh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Hồ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đạt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đến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trình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độ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nào</a:t>
            </a:r>
            <a:r>
              <a:rPr lang="en-US" altLang="en-US" sz="3200" dirty="0" smtClean="0"/>
              <a:t>?</a:t>
            </a:r>
            <a:endParaRPr lang="en-US" altLang="en-US" sz="3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0524" y="2133600"/>
            <a:ext cx="84486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0000"/>
                </a:solidFill>
              </a:rPr>
              <a:t>- Tác giả nhắc đến kĩ thuật tranh làng Hồ đạt đến trình độ tinh tế</a:t>
            </a:r>
          </a:p>
        </p:txBody>
      </p:sp>
    </p:spTree>
    <p:extLst>
      <p:ext uri="{BB962C8B-B14F-4D97-AF65-F5344CB8AC3E}">
        <p14:creationId xmlns:p14="http://schemas.microsoft.com/office/powerpoint/2010/main" val="7370522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"/>
            <a:ext cx="8991600" cy="1676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- Tìm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2,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 Kỹ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16002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- Màu được tạo từ những chất liệu “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gợi nhắc tha thiết đến đồng quê đất nước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”, lấy từ thiên nhiên, rất sáng tạo: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3062288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4094163"/>
            <a:ext cx="7627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+ Màu trắng điệp làm bằng bột vỏ sò trộn với hồ nếp, “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nhấp nhánh muôn ngàn hạt phấn”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90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289" y="304800"/>
            <a:ext cx="7475111" cy="613064"/>
          </a:xfrm>
          <a:noFill/>
        </p:spPr>
        <p:txBody>
          <a:bodyPr lIns="0" tIns="0" rIns="0" bIns="0">
            <a:noAutofit/>
          </a:bodyPr>
          <a:lstStyle/>
          <a:p>
            <a:pPr algn="l"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sym typeface="Wingdings"/>
              </a:rPr>
              <a:t> 2. </a:t>
            </a:r>
            <a:r>
              <a:rPr lang="en-US" sz="2800" b="1" dirty="0" err="1">
                <a:latin typeface="Times New Roman" pitchFamily="18" charset="0"/>
                <a:sym typeface="Wingdings"/>
              </a:rPr>
              <a:t>Tìm</a:t>
            </a:r>
            <a:r>
              <a:rPr lang="en-US" sz="2800" b="1" dirty="0">
                <a:latin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latin typeface="Times New Roman" pitchFamily="18" charset="0"/>
                <a:sym typeface="Wingdings"/>
              </a:rPr>
              <a:t>hiểu</a:t>
            </a:r>
            <a:r>
              <a:rPr lang="en-US" sz="2800" b="1" dirty="0">
                <a:latin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latin typeface="Times New Roman" pitchFamily="18" charset="0"/>
                <a:sym typeface="Wingdings"/>
              </a:rPr>
              <a:t>bài</a:t>
            </a:r>
            <a:r>
              <a:rPr lang="en-US" sz="2800" b="1" dirty="0">
                <a:latin typeface="Times New Roman" pitchFamily="18" charset="0"/>
                <a:sym typeface="Wingdings"/>
              </a:rPr>
              <a:t/>
            </a:r>
            <a:br>
              <a:rPr lang="en-US" sz="2800" b="1" dirty="0">
                <a:latin typeface="Times New Roman" pitchFamily="18" charset="0"/>
                <a:sym typeface="Wingdings"/>
              </a:rPr>
            </a:b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1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</a:rPr>
              <a:t>  ở </a:t>
            </a:r>
            <a:r>
              <a:rPr lang="en-US" sz="2400" b="1" dirty="0" err="1">
                <a:latin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Hồ</a:t>
            </a:r>
            <a:r>
              <a:rPr lang="en-US" sz="24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228599" y="1676400"/>
            <a:ext cx="3707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ráy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khoáy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827463" y="1794885"/>
            <a:ext cx="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3935601" y="1876455"/>
            <a:ext cx="38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-&gt; rất có duyên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152400" y="2534660"/>
            <a:ext cx="3871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đàn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con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887788" y="2534660"/>
            <a:ext cx="4951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9933"/>
                </a:solidFill>
                <a:latin typeface="Times New Roman" pitchFamily="18" charset="0"/>
              </a:rPr>
              <a:t>-&gt; tưng bừng như ca múa bên gà mái mẹ.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" y="3356985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887788" y="3433185"/>
            <a:ext cx="5094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-&gt; đã đạt tới sự trang trí tinh tế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228600" y="3966585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trắng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điệp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797300" y="3845935"/>
            <a:ext cx="5346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-&gt; là một sự sáng tạo góp phần vào kho tàng màu sắc của dân tộc trong hội họa</a:t>
            </a:r>
          </a:p>
        </p:txBody>
      </p:sp>
    </p:spTree>
    <p:extLst>
      <p:ext uri="{BB962C8B-B14F-4D97-AF65-F5344CB8AC3E}">
        <p14:creationId xmlns:p14="http://schemas.microsoft.com/office/powerpoint/2010/main" val="8166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/>
      <p:bldP spid="51224" grpId="0"/>
      <p:bldP spid="51225" grpId="0"/>
      <p:bldP spid="51226" grpId="0"/>
      <p:bldP spid="51227" grpId="0"/>
      <p:bldP spid="51228" grpId="0"/>
      <p:bldP spid="51229" grpId="0"/>
      <p:bldP spid="512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2954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4384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Vì các nghệ sĩ đã đem vào cuộc sống một cái nhìn thuần phát, lành mạnh, hóm hỉnh, vui tươi.</a:t>
            </a:r>
            <a:r>
              <a:rPr kumimoji="0" lang="vi-V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 bức tranh làng Hồ với các đề tài và màu sắc gắn với đời sống của người dân Việt Nam</a:t>
            </a:r>
          </a:p>
        </p:txBody>
      </p:sp>
    </p:spTree>
    <p:extLst>
      <p:ext uri="{BB962C8B-B14F-4D97-AF65-F5344CB8AC3E}">
        <p14:creationId xmlns:p14="http://schemas.microsoft.com/office/powerpoint/2010/main" val="38563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2087563"/>
          </a:xfrm>
        </p:spPr>
        <p:txBody>
          <a:bodyPr/>
          <a:lstStyle/>
          <a:p>
            <a:pPr algn="l" eaLnBrk="1" hangingPunct="1"/>
            <a:r>
              <a:rPr lang="vi-VN" altLang="en-US" b="1" smtClean="0">
                <a:solidFill>
                  <a:srgbClr val="FF0000"/>
                </a:solidFill>
              </a:rPr>
              <a:t> </a:t>
            </a:r>
            <a:r>
              <a:rPr lang="vi-VN" altLang="en-US" sz="3200" b="1" smtClean="0"/>
              <a:t>Trong kĩ thuật vẽ tranh của làng Hồ, màu đen được làm từ chất liệu nào?</a:t>
            </a:r>
            <a:endParaRPr lang="en-US" altLang="en-US" sz="3200" b="1" smtClean="0"/>
          </a:p>
        </p:txBody>
      </p:sp>
      <p:sp>
        <p:nvSpPr>
          <p:cNvPr id="34819" name="Title 1"/>
          <p:cNvSpPr txBox="1">
            <a:spLocks/>
          </p:cNvSpPr>
          <p:nvPr/>
        </p:nvSpPr>
        <p:spPr bwMode="auto">
          <a:xfrm>
            <a:off x="503238" y="3505200"/>
            <a:ext cx="8610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b="1" smtClean="0">
                <a:solidFill>
                  <a:prstClr val="black"/>
                </a:solidFill>
              </a:rPr>
              <a:t>Màu trắng điệp được làm từ chất liệu gì?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1727200"/>
            <a:ext cx="8534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- L</a:t>
            </a:r>
            <a:r>
              <a:rPr lang="vi-VN" altLang="en-US" b="1" dirty="0" smtClean="0">
                <a:solidFill>
                  <a:srgbClr val="FF0000"/>
                </a:solidFill>
              </a:rPr>
              <a:t>uyện bằng bột than của những chất liệu gợi nhắc thiết tha đến đồng quê đất nước: chất rơm bếp, than của cói chiếu và than của lá tre mùa thu rụng lá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4967287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19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57800" y="6047482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609600" y="920482"/>
            <a:ext cx="784859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898702" y="3730185"/>
            <a:ext cx="72703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/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775329" y="609600"/>
            <a:ext cx="3352800" cy="646331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Rơm bếp</a:t>
            </a:r>
          </a:p>
        </p:txBody>
      </p:sp>
      <p:pic>
        <p:nvPicPr>
          <p:cNvPr id="4" name="Content Placeholder 3" descr="rom be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41936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58" y="1600200"/>
            <a:ext cx="412674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4953000" y="1257300"/>
            <a:ext cx="76200" cy="2019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 flipH="1">
            <a:off x="4114800" y="3276600"/>
            <a:ext cx="9144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57200" y="5638800"/>
            <a:ext cx="85344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Phần ngọn của cây lúa đem phơi khô dùng làm chất đốt</a:t>
            </a:r>
          </a:p>
        </p:txBody>
      </p:sp>
    </p:spTree>
    <p:extLst>
      <p:ext uri="{BB962C8B-B14F-4D97-AF65-F5344CB8AC3E}">
        <p14:creationId xmlns:p14="http://schemas.microsoft.com/office/powerpoint/2010/main" val="29940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265" y="1447800"/>
            <a:ext cx="9009735" cy="260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xứng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đáng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trọng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–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1911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9144000" cy="5257800"/>
          </a:xfrm>
        </p:spPr>
        <p:txBody>
          <a:bodyPr/>
          <a:lstStyle/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muốn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603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362201"/>
            <a:ext cx="899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">
            <a:extLst>
              <a:ext uri="{FF2B5EF4-FFF2-40B4-BE49-F238E27FC236}">
                <a16:creationId xmlns:a16="http://schemas.microsoft.com/office/drawing/2014/main" id="{60410EB7-09A6-4EFB-BF04-1BADA59B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" y="53796"/>
            <a:ext cx="9144000" cy="6790279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F342B5E-A4B4-4BEF-85C0-9A01D403EAD3}"/>
              </a:ext>
            </a:extLst>
          </p:cNvPr>
          <p:cNvSpPr txBox="1">
            <a:spLocks/>
          </p:cNvSpPr>
          <p:nvPr/>
        </p:nvSpPr>
        <p:spPr>
          <a:xfrm>
            <a:off x="0" y="1551014"/>
            <a:ext cx="8807617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diễn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cảm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ếch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dừa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chiếu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giải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lề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phố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thấm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thía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nỗi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Họ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đem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phác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ngắm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đậm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hỉnh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4420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133600"/>
            <a:ext cx="5943600" cy="106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/>
              <a:t>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740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Làng nghề bánh tráng ( Phú Hòa Đông)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8006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5105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34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Gốm sứ Lái Thiêu ( Bình Dương)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05800" cy="5257799"/>
          </a:xfrm>
        </p:spPr>
      </p:pic>
    </p:spTree>
    <p:extLst>
      <p:ext uri="{BB962C8B-B14F-4D97-AF65-F5344CB8AC3E}">
        <p14:creationId xmlns:p14="http://schemas.microsoft.com/office/powerpoint/2010/main" val="39434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31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6500" y="5562600"/>
            <a:ext cx="4122169" cy="6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39" tIns="30770" rIns="61539" bIns="30770">
            <a:spAutoFit/>
          </a:bodyPr>
          <a:lstStyle/>
          <a:p>
            <a:r>
              <a:rPr lang="pt-BR" sz="3600" b="1"/>
              <a:t>Nghề làm nón lá Huế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A00EA-68C3-4F2B-89C4-0BDAF0C1490B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034AEDDC-4B1D-42FB-A636-C1D6EFF1B9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030C63-0198-4636-8001-6B84CD3E985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6" descr="lollipop[1]">
                <a:extLst>
                  <a:ext uri="{FF2B5EF4-FFF2-40B4-BE49-F238E27FC236}">
                    <a16:creationId xmlns:a16="http://schemas.microsoft.com/office/drawing/2014/main" id="{09C0592D-D181-4881-A796-E75FD55840E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6DE9BB82-0B1D-41AD-8774-EF2CF6EFDA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lollipop[1]">
                <a:extLst>
                  <a:ext uri="{FF2B5EF4-FFF2-40B4-BE49-F238E27FC236}">
                    <a16:creationId xmlns:a16="http://schemas.microsoft.com/office/drawing/2014/main" id="{B2C13459-AFC9-48E7-853E-778584C82E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38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5293519"/>
            <a:ext cx="9144000" cy="10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Làng nghề hoa giấy Thanh Tiên  thuộc xã Phú Mậu,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Huyện Phú Vang, tỉnh Thừa Thiên Huế.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A6195B5-2C0A-487B-AE06-69462CD02B94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id="{3ADC2827-716A-4818-B8A7-46F214FE28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9E032-0844-4522-93A2-CE7D98A7E8C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6" descr="lollipop[1]">
                <a:extLst>
                  <a:ext uri="{FF2B5EF4-FFF2-40B4-BE49-F238E27FC236}">
                    <a16:creationId xmlns:a16="http://schemas.microsoft.com/office/drawing/2014/main" id="{07BEB215-7FB8-4245-B770-B3F9D51CCA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id="{FFAF8C42-AE11-4B90-8D7A-69A44DABFB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lollipop[1]">
                <a:extLst>
                  <a:ext uri="{FF2B5EF4-FFF2-40B4-BE49-F238E27FC236}">
                    <a16:creationId xmlns:a16="http://schemas.microsoft.com/office/drawing/2014/main" id="{1BF7C9E6-8DCD-4408-94B0-5330A4D4A1F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70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57800" y="609600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838200" y="1066800"/>
            <a:ext cx="7682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685800" y="1968996"/>
            <a:ext cx="74652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3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en-US" sz="3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(1)Gom-Bat-Trang-na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91" y="57150"/>
            <a:ext cx="4650383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et%20lu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" y="57150"/>
            <a:ext cx="4182071" cy="32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111111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52" y="3429000"/>
            <a:ext cx="464839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small_311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0" y="3423048"/>
            <a:ext cx="4172149" cy="328255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57150"/>
            <a:ext cx="2759273" cy="5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Lụa Vạn Phúc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602" y="0"/>
            <a:ext cx="3168138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Bát Tràng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562600" y="3423048"/>
            <a:ext cx="3178373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Túi cói Ninh Bình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8898" y="3429000"/>
            <a:ext cx="3924883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Gốm sứ Đông Triều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FE379A-905D-4C1D-A1B5-7A090F8DFA4D}"/>
              </a:ext>
            </a:extLst>
          </p:cNvPr>
          <p:cNvGrpSpPr/>
          <p:nvPr/>
        </p:nvGrpSpPr>
        <p:grpSpPr>
          <a:xfrm>
            <a:off x="0" y="-22225"/>
            <a:ext cx="9250140" cy="6880225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id="{E8760CA7-A7CF-43BB-839F-F7EC9ABC67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46F6F5-4BE3-469F-93B2-6773F5B5F93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12" descr="lollipop[1]">
                <a:extLst>
                  <a:ext uri="{FF2B5EF4-FFF2-40B4-BE49-F238E27FC236}">
                    <a16:creationId xmlns:a16="http://schemas.microsoft.com/office/drawing/2014/main" id="{4134268F-594C-4C80-9B89-F1BC96468F1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lollipop[1]">
                <a:extLst>
                  <a:ext uri="{FF2B5EF4-FFF2-40B4-BE49-F238E27FC236}">
                    <a16:creationId xmlns:a16="http://schemas.microsoft.com/office/drawing/2014/main" id="{D074343B-7E3B-4757-BCE0-E9BFB9B53B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lollipop[1]">
                <a:extLst>
                  <a:ext uri="{FF2B5EF4-FFF2-40B4-BE49-F238E27FC236}">
                    <a16:creationId xmlns:a16="http://schemas.microsoft.com/office/drawing/2014/main" id="{7BA5528F-C51F-4D40-BCD8-44F9A12BAC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37500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1">
            <a:extLst>
              <a:ext uri="{FF2B5EF4-FFF2-40B4-BE49-F238E27FC236}">
                <a16:creationId xmlns:a16="http://schemas.microsoft.com/office/drawing/2014/main" id="{FFB57D16-959A-4A9D-AD1B-D75DC244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8"/>
            <a:ext cx="9103362" cy="6803246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1" name="AutoShape 9">
            <a:extLst>
              <a:ext uri="{FF2B5EF4-FFF2-40B4-BE49-F238E27FC236}">
                <a16:creationId xmlns:a16="http://schemas.microsoft.com/office/drawing/2014/main" id="{E737BC6E-7DFC-4C1F-8CA8-7F372583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458559"/>
            <a:ext cx="2628900" cy="74295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A7A18F33-B448-419D-8D8E-041479C5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59975"/>
            <a:ext cx="2914650" cy="120015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0F981AFF-50DA-4043-8A33-6135DB21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571005"/>
            <a:ext cx="4914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solidFill>
                  <a:srgbClr val="C00000"/>
                </a:solidFill>
              </a:rPr>
              <a:t>Về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luyện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đọc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và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xem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trước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Đất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nước</a:t>
            </a:r>
            <a:endParaRPr lang="en-US" altLang="en-US" sz="2700" dirty="0">
              <a:solidFill>
                <a:srgbClr val="C00000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60B4B63-FAE8-40AE-ACA6-81FEC01C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708" y="2340750"/>
            <a:ext cx="4914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Nhắc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lại</a:t>
            </a:r>
            <a:r>
              <a:rPr lang="en-US" altLang="en-US" sz="2700" dirty="0">
                <a:solidFill>
                  <a:srgbClr val="C00000"/>
                </a:solidFill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</a:rPr>
              <a:t>nội</a:t>
            </a:r>
            <a:r>
              <a:rPr lang="en-US" altLang="en-US" sz="2700" dirty="0">
                <a:solidFill>
                  <a:srgbClr val="C00000"/>
                </a:solidFill>
              </a:rPr>
              <a:t> dung </a:t>
            </a:r>
            <a:r>
              <a:rPr lang="en-US" altLang="en-US" sz="2700" dirty="0" err="1">
                <a:solidFill>
                  <a:srgbClr val="C00000"/>
                </a:solidFill>
              </a:rPr>
              <a:t>bài</a:t>
            </a:r>
            <a:r>
              <a:rPr lang="en-US" altLang="en-US" sz="27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3" name="Picture 4" descr="Bellcoll">
            <a:extLst>
              <a:ext uri="{FF2B5EF4-FFF2-40B4-BE49-F238E27FC236}">
                <a16:creationId xmlns:a16="http://schemas.microsoft.com/office/drawing/2014/main" id="{61DBF912-6F1C-4D36-BAC1-A4F1DE744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915892" y="110386"/>
            <a:ext cx="1257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ellcoll">
            <a:extLst>
              <a:ext uri="{FF2B5EF4-FFF2-40B4-BE49-F238E27FC236}">
                <a16:creationId xmlns:a16="http://schemas.microsoft.com/office/drawing/2014/main" id="{12574C2F-61AE-4618-87FB-7C3A7F453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42907" y="5617515"/>
            <a:ext cx="126325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icture1">
            <a:extLst>
              <a:ext uri="{FF2B5EF4-FFF2-40B4-BE49-F238E27FC236}">
                <a16:creationId xmlns:a16="http://schemas.microsoft.com/office/drawing/2014/main" id="{FFB57D16-959A-4A9D-AD1B-D75DC244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5" y="87503"/>
            <a:ext cx="8972847" cy="670570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" name="WordArt 3">
            <a:extLst>
              <a:ext uri="{FF2B5EF4-FFF2-40B4-BE49-F238E27FC236}">
                <a16:creationId xmlns:a16="http://schemas.microsoft.com/office/drawing/2014/main" id="{AA1C818A-59F5-4205-A550-AF03A9481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2768" y="3885012"/>
            <a:ext cx="6057900" cy="97274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sp>
        <p:nvSpPr>
          <p:cNvPr id="14" name="WordArt 2">
            <a:extLst>
              <a:ext uri="{FF2B5EF4-FFF2-40B4-BE49-F238E27FC236}">
                <a16:creationId xmlns:a16="http://schemas.microsoft.com/office/drawing/2014/main" id="{919C65A6-D33F-49E0-8FBD-310EF2A02E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2768" y="1428750"/>
            <a:ext cx="600075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7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DF3CFC-580B-47DC-8C39-DED8AE74056D}"/>
              </a:ext>
            </a:extLst>
          </p:cNvPr>
          <p:cNvGrpSpPr/>
          <p:nvPr/>
        </p:nvGrpSpPr>
        <p:grpSpPr>
          <a:xfrm>
            <a:off x="1217381" y="857250"/>
            <a:ext cx="6717585" cy="5020459"/>
            <a:chOff x="1349247" y="54160"/>
            <a:chExt cx="9506785" cy="8136603"/>
          </a:xfrm>
        </p:grpSpPr>
        <p:pic>
          <p:nvPicPr>
            <p:cNvPr id="16" name="Picture 13" descr="Fireworks-01">
              <a:extLst>
                <a:ext uri="{FF2B5EF4-FFF2-40B4-BE49-F238E27FC236}">
                  <a16:creationId xmlns:a16="http://schemas.microsoft.com/office/drawing/2014/main" id="{886B1FEA-1CF7-40C2-B172-DAE7457C50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327" y="54160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pháo hoa">
              <a:extLst>
                <a:ext uri="{FF2B5EF4-FFF2-40B4-BE49-F238E27FC236}">
                  <a16:creationId xmlns:a16="http://schemas.microsoft.com/office/drawing/2014/main" id="{432E68ED-0CEF-40B0-B20E-71B7DEC845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430" y="1043324"/>
              <a:ext cx="15621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pháo hoa">
              <a:extLst>
                <a:ext uri="{FF2B5EF4-FFF2-40B4-BE49-F238E27FC236}">
                  <a16:creationId xmlns:a16="http://schemas.microsoft.com/office/drawing/2014/main" id="{D70FB9A0-47D4-4BFE-ADCC-41DE37900C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3932" y="1976213"/>
              <a:ext cx="1562100" cy="313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Fireworks-01">
              <a:extLst>
                <a:ext uri="{FF2B5EF4-FFF2-40B4-BE49-F238E27FC236}">
                  <a16:creationId xmlns:a16="http://schemas.microsoft.com/office/drawing/2014/main" id="{107E355A-2B73-4B27-BD68-1037BE3DEE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657" y="3043358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Fireworks-01">
              <a:extLst>
                <a:ext uri="{FF2B5EF4-FFF2-40B4-BE49-F238E27FC236}">
                  <a16:creationId xmlns:a16="http://schemas.microsoft.com/office/drawing/2014/main" id="{AE5E8423-3205-4EE6-9DED-7D481254B9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47" y="974832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Fireworks-01">
              <a:extLst>
                <a:ext uri="{FF2B5EF4-FFF2-40B4-BE49-F238E27FC236}">
                  <a16:creationId xmlns:a16="http://schemas.microsoft.com/office/drawing/2014/main" id="{3A76A2DA-1397-47A7-AB9B-440E31828A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372" y="3687970"/>
              <a:ext cx="19081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pháo hoa">
              <a:extLst>
                <a:ext uri="{FF2B5EF4-FFF2-40B4-BE49-F238E27FC236}">
                  <a16:creationId xmlns:a16="http://schemas.microsoft.com/office/drawing/2014/main" id="{D936F5E0-25B0-4D58-953C-63C65987B3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704" y="4306153"/>
              <a:ext cx="1562100" cy="3884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pháo hoa">
              <a:extLst>
                <a:ext uri="{FF2B5EF4-FFF2-40B4-BE49-F238E27FC236}">
                  <a16:creationId xmlns:a16="http://schemas.microsoft.com/office/drawing/2014/main" id="{4B16FBFD-9DF3-404E-98A8-49333848C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4744" y="1476479"/>
              <a:ext cx="15621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4" descr="Bellcoll">
            <a:extLst>
              <a:ext uri="{FF2B5EF4-FFF2-40B4-BE49-F238E27FC236}">
                <a16:creationId xmlns:a16="http://schemas.microsoft.com/office/drawing/2014/main" id="{2EA3562F-A0A8-4028-B17A-26E25B941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938002" y="55700"/>
            <a:ext cx="1257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ellcoll">
            <a:extLst>
              <a:ext uri="{FF2B5EF4-FFF2-40B4-BE49-F238E27FC236}">
                <a16:creationId xmlns:a16="http://schemas.microsoft.com/office/drawing/2014/main" id="{A9D0425E-AEA2-4456-8F65-D0401CCC5E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7532">
            <a:off x="7545" y="5643407"/>
            <a:ext cx="126325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6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863"/>
            <a:ext cx="9144000" cy="502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52800" y="304800"/>
            <a:ext cx="2133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2800" b="1" i="0" u="sng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en-US" sz="28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760" y="838200"/>
            <a:ext cx="657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(Theo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9003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845" y="4953000"/>
            <a:ext cx="91440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800600"/>
          </a:xfrm>
        </p:spPr>
        <p:txBody>
          <a:bodyPr/>
          <a:lstStyle/>
          <a:p>
            <a:pPr>
              <a:buFont typeface="Wingdings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…………..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………….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Kĩ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………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-76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en-US" sz="3200" b="1" i="0" u="sng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0360" y="538877"/>
            <a:ext cx="657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(Theo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  <a:p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48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6" y="1447800"/>
            <a:ext cx="9067800" cy="4038600"/>
          </a:xfrm>
        </p:spPr>
        <p:txBody>
          <a:bodyPr/>
          <a:lstStyle/>
          <a:p>
            <a:pPr marL="457200" indent="-457200" algn="l">
              <a:buFont typeface="Wingdings"/>
              <a:buChar char="v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1.Luyện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lĩnh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nhánh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...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212705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0184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144000" cy="4752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1: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lắm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duyên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đàn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con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tưng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bừng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ca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múa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37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điệp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cũng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sự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góp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phần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tàng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sắc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hội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họa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52400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2800" b="1" u="sng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Tranh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(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Theo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Tuân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254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1359</Words>
  <Application>Microsoft Office PowerPoint</Application>
  <PresentationFormat>On-screen Show (4:3)</PresentationFormat>
  <Paragraphs>135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Wingdings</vt:lpstr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1_Chủ đề của Office</vt:lpstr>
      <vt:lpstr>9_Office Theme</vt:lpstr>
      <vt:lpstr>2_Chủ đề của Office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Chăn trâu thổi sáo</vt:lpstr>
      <vt:lpstr>Đấu vật</vt:lpstr>
      <vt:lpstr>Hứng dừa</vt:lpstr>
      <vt:lpstr>Đám cưới chuột</vt:lpstr>
      <vt:lpstr>Vinh hoa</vt:lpstr>
      <vt:lpstr>Đàn gà</vt:lpstr>
      <vt:lpstr>Đàn lợn âm dương</vt:lpstr>
      <vt:lpstr>PowerPoint Presentation</vt:lpstr>
      <vt:lpstr>PowerPoint Presentation</vt:lpstr>
      <vt:lpstr>PowerPoint Presentation</vt:lpstr>
      <vt:lpstr>PowerPoint Presentation</vt:lpstr>
      <vt:lpstr>. Trong bài viết, tác giả nhắc đến kĩ thuật tranh làng Hồ đạt đến trình độ nào?</vt:lpstr>
      <vt:lpstr>PowerPoint Presentation</vt:lpstr>
      <vt:lpstr>  2. Tìm hiểu bài </vt:lpstr>
      <vt:lpstr>PowerPoint Presentation</vt:lpstr>
      <vt:lpstr> Trong kĩ thuật vẽ tranh của làng Hồ, màu đen được làm từ chất liệu nào?</vt:lpstr>
      <vt:lpstr>Rơm bếp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Làng nghề bánh tráng ( Phú Hòa Đông)</vt:lpstr>
      <vt:lpstr>Gốm sứ Lái Thiêu ( Bình Dương)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18 tháng 03 năm 2019 Tập đọc</dc:title>
  <dc:creator>HOANG</dc:creator>
  <cp:lastModifiedBy>Admin</cp:lastModifiedBy>
  <cp:revision>98</cp:revision>
  <dcterms:created xsi:type="dcterms:W3CDTF">2019-03-15T10:48:49Z</dcterms:created>
  <dcterms:modified xsi:type="dcterms:W3CDTF">2023-03-18T08:37:43Z</dcterms:modified>
</cp:coreProperties>
</file>