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5"/>
  </p:notesMasterIdLst>
  <p:sldIdLst>
    <p:sldId id="257" r:id="rId2"/>
    <p:sldId id="258" r:id="rId3"/>
    <p:sldId id="259" r:id="rId4"/>
    <p:sldId id="260" r:id="rId5"/>
    <p:sldId id="261" r:id="rId6"/>
    <p:sldId id="264" r:id="rId7"/>
    <p:sldId id="262" r:id="rId8"/>
    <p:sldId id="265" r:id="rId9"/>
    <p:sldId id="266" r:id="rId10"/>
    <p:sldId id="267" r:id="rId11"/>
    <p:sldId id="315" r:id="rId12"/>
    <p:sldId id="268" r:id="rId13"/>
    <p:sldId id="313" r:id="rId14"/>
  </p:sldIdLst>
  <p:sldSz cx="9144000" cy="6858000" type="screen4x3"/>
  <p:notesSz cx="6858000" cy="9144000"/>
  <p:defaultTextStyle>
    <a:defPPr>
      <a:defRPr lang="en-US"/>
    </a:defPPr>
    <a:lvl1pPr marL="0" algn="l" defTabSz="914321" rtl="0" eaLnBrk="1" latinLnBrk="0" hangingPunct="1">
      <a:defRPr sz="1800" kern="1200">
        <a:solidFill>
          <a:schemeClr val="tx1"/>
        </a:solidFill>
        <a:latin typeface="+mn-lt"/>
        <a:ea typeface="+mn-ea"/>
        <a:cs typeface="+mn-cs"/>
      </a:defRPr>
    </a:lvl1pPr>
    <a:lvl2pPr marL="457160" algn="l" defTabSz="914321" rtl="0" eaLnBrk="1" latinLnBrk="0" hangingPunct="1">
      <a:defRPr sz="1800" kern="1200">
        <a:solidFill>
          <a:schemeClr val="tx1"/>
        </a:solidFill>
        <a:latin typeface="+mn-lt"/>
        <a:ea typeface="+mn-ea"/>
        <a:cs typeface="+mn-cs"/>
      </a:defRPr>
    </a:lvl2pPr>
    <a:lvl3pPr marL="914321" algn="l" defTabSz="914321" rtl="0" eaLnBrk="1" latinLnBrk="0" hangingPunct="1">
      <a:defRPr sz="1800" kern="1200">
        <a:solidFill>
          <a:schemeClr val="tx1"/>
        </a:solidFill>
        <a:latin typeface="+mn-lt"/>
        <a:ea typeface="+mn-ea"/>
        <a:cs typeface="+mn-cs"/>
      </a:defRPr>
    </a:lvl3pPr>
    <a:lvl4pPr marL="1371481" algn="l" defTabSz="914321" rtl="0" eaLnBrk="1" latinLnBrk="0" hangingPunct="1">
      <a:defRPr sz="1800" kern="1200">
        <a:solidFill>
          <a:schemeClr val="tx1"/>
        </a:solidFill>
        <a:latin typeface="+mn-lt"/>
        <a:ea typeface="+mn-ea"/>
        <a:cs typeface="+mn-cs"/>
      </a:defRPr>
    </a:lvl4pPr>
    <a:lvl5pPr marL="1828642" algn="l" defTabSz="914321" rtl="0" eaLnBrk="1" latinLnBrk="0" hangingPunct="1">
      <a:defRPr sz="1800" kern="1200">
        <a:solidFill>
          <a:schemeClr val="tx1"/>
        </a:solidFill>
        <a:latin typeface="+mn-lt"/>
        <a:ea typeface="+mn-ea"/>
        <a:cs typeface="+mn-cs"/>
      </a:defRPr>
    </a:lvl5pPr>
    <a:lvl6pPr marL="2285802" algn="l" defTabSz="914321" rtl="0" eaLnBrk="1" latinLnBrk="0" hangingPunct="1">
      <a:defRPr sz="1800" kern="1200">
        <a:solidFill>
          <a:schemeClr val="tx1"/>
        </a:solidFill>
        <a:latin typeface="+mn-lt"/>
        <a:ea typeface="+mn-ea"/>
        <a:cs typeface="+mn-cs"/>
      </a:defRPr>
    </a:lvl6pPr>
    <a:lvl7pPr marL="2742963" algn="l" defTabSz="914321" rtl="0" eaLnBrk="1" latinLnBrk="0" hangingPunct="1">
      <a:defRPr sz="1800" kern="1200">
        <a:solidFill>
          <a:schemeClr val="tx1"/>
        </a:solidFill>
        <a:latin typeface="+mn-lt"/>
        <a:ea typeface="+mn-ea"/>
        <a:cs typeface="+mn-cs"/>
      </a:defRPr>
    </a:lvl7pPr>
    <a:lvl8pPr marL="3200123" algn="l" defTabSz="914321" rtl="0" eaLnBrk="1" latinLnBrk="0" hangingPunct="1">
      <a:defRPr sz="1800" kern="1200">
        <a:solidFill>
          <a:schemeClr val="tx1"/>
        </a:solidFill>
        <a:latin typeface="+mn-lt"/>
        <a:ea typeface="+mn-ea"/>
        <a:cs typeface="+mn-cs"/>
      </a:defRPr>
    </a:lvl8pPr>
    <a:lvl9pPr marL="3657284" algn="l" defTabSz="91432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735" autoAdjust="0"/>
    <p:restoredTop sz="81898" autoAdjust="0"/>
  </p:normalViewPr>
  <p:slideViewPr>
    <p:cSldViewPr>
      <p:cViewPr varScale="1">
        <p:scale>
          <a:sx n="70" d="100"/>
          <a:sy n="70" d="100"/>
        </p:scale>
        <p:origin x="232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51F317-6EDD-4D4E-9503-C6080328CE20}" type="datetimeFigureOut">
              <a:rPr lang="en-US" smtClean="0"/>
              <a:t>19/4/2023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E9476E-076D-47E8-A9F6-067FA170B44C}" type="slidenum">
              <a:rPr lang="en-US" smtClean="0"/>
              <a:t>‹#›</a:t>
            </a:fld>
            <a:endParaRPr lang="en-US"/>
          </a:p>
        </p:txBody>
      </p:sp>
    </p:spTree>
    <p:extLst>
      <p:ext uri="{BB962C8B-B14F-4D97-AF65-F5344CB8AC3E}">
        <p14:creationId xmlns:p14="http://schemas.microsoft.com/office/powerpoint/2010/main" val="3574845704"/>
      </p:ext>
    </p:extLst>
  </p:cSld>
  <p:clrMap bg1="lt1" tx1="dk1" bg2="lt2" tx2="dk2" accent1="accent1" accent2="accent2" accent3="accent3" accent4="accent4" accent5="accent5" accent6="accent6" hlink="hlink" folHlink="folHlink"/>
  <p:notesStyle>
    <a:lvl1pPr marL="0" algn="l" defTabSz="914321" rtl="0" eaLnBrk="1" latinLnBrk="0" hangingPunct="1">
      <a:defRPr sz="1200" kern="1200">
        <a:solidFill>
          <a:schemeClr val="tx1"/>
        </a:solidFill>
        <a:latin typeface="+mn-lt"/>
        <a:ea typeface="+mn-ea"/>
        <a:cs typeface="+mn-cs"/>
      </a:defRPr>
    </a:lvl1pPr>
    <a:lvl2pPr marL="457160" algn="l" defTabSz="914321" rtl="0" eaLnBrk="1" latinLnBrk="0" hangingPunct="1">
      <a:defRPr sz="1200" kern="1200">
        <a:solidFill>
          <a:schemeClr val="tx1"/>
        </a:solidFill>
        <a:latin typeface="+mn-lt"/>
        <a:ea typeface="+mn-ea"/>
        <a:cs typeface="+mn-cs"/>
      </a:defRPr>
    </a:lvl2pPr>
    <a:lvl3pPr marL="914321" algn="l" defTabSz="914321" rtl="0" eaLnBrk="1" latinLnBrk="0" hangingPunct="1">
      <a:defRPr sz="1200" kern="1200">
        <a:solidFill>
          <a:schemeClr val="tx1"/>
        </a:solidFill>
        <a:latin typeface="+mn-lt"/>
        <a:ea typeface="+mn-ea"/>
        <a:cs typeface="+mn-cs"/>
      </a:defRPr>
    </a:lvl3pPr>
    <a:lvl4pPr marL="1371481" algn="l" defTabSz="914321" rtl="0" eaLnBrk="1" latinLnBrk="0" hangingPunct="1">
      <a:defRPr sz="1200" kern="1200">
        <a:solidFill>
          <a:schemeClr val="tx1"/>
        </a:solidFill>
        <a:latin typeface="+mn-lt"/>
        <a:ea typeface="+mn-ea"/>
        <a:cs typeface="+mn-cs"/>
      </a:defRPr>
    </a:lvl4pPr>
    <a:lvl5pPr marL="1828642" algn="l" defTabSz="914321" rtl="0" eaLnBrk="1" latinLnBrk="0" hangingPunct="1">
      <a:defRPr sz="1200" kern="1200">
        <a:solidFill>
          <a:schemeClr val="tx1"/>
        </a:solidFill>
        <a:latin typeface="+mn-lt"/>
        <a:ea typeface="+mn-ea"/>
        <a:cs typeface="+mn-cs"/>
      </a:defRPr>
    </a:lvl5pPr>
    <a:lvl6pPr marL="2285802" algn="l" defTabSz="914321" rtl="0" eaLnBrk="1" latinLnBrk="0" hangingPunct="1">
      <a:defRPr sz="1200" kern="1200">
        <a:solidFill>
          <a:schemeClr val="tx1"/>
        </a:solidFill>
        <a:latin typeface="+mn-lt"/>
        <a:ea typeface="+mn-ea"/>
        <a:cs typeface="+mn-cs"/>
      </a:defRPr>
    </a:lvl6pPr>
    <a:lvl7pPr marL="2742963" algn="l" defTabSz="914321" rtl="0" eaLnBrk="1" latinLnBrk="0" hangingPunct="1">
      <a:defRPr sz="1200" kern="1200">
        <a:solidFill>
          <a:schemeClr val="tx1"/>
        </a:solidFill>
        <a:latin typeface="+mn-lt"/>
        <a:ea typeface="+mn-ea"/>
        <a:cs typeface="+mn-cs"/>
      </a:defRPr>
    </a:lvl7pPr>
    <a:lvl8pPr marL="3200123" algn="l" defTabSz="914321" rtl="0" eaLnBrk="1" latinLnBrk="0" hangingPunct="1">
      <a:defRPr sz="1200" kern="1200">
        <a:solidFill>
          <a:schemeClr val="tx1"/>
        </a:solidFill>
        <a:latin typeface="+mn-lt"/>
        <a:ea typeface="+mn-ea"/>
        <a:cs typeface="+mn-cs"/>
      </a:defRPr>
    </a:lvl8pPr>
    <a:lvl9pPr marL="3657284" algn="l" defTabSz="91432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E9476E-076D-47E8-A9F6-067FA170B44C}" type="slidenum">
              <a:rPr lang="en-US" smtClean="0"/>
              <a:t>3</a:t>
            </a:fld>
            <a:endParaRPr lang="en-US"/>
          </a:p>
        </p:txBody>
      </p:sp>
    </p:spTree>
    <p:extLst>
      <p:ext uri="{BB962C8B-B14F-4D97-AF65-F5344CB8AC3E}">
        <p14:creationId xmlns:p14="http://schemas.microsoft.com/office/powerpoint/2010/main" val="2702205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fld id="{1DC7895B-E7B3-4A04-9F7D-6BEA93822304}" type="slidenum">
              <a:rPr lang="en-US" sz="1200" smtClean="0"/>
              <a:pPr eaLnBrk="1" hangingPunct="1"/>
              <a:t>13</a:t>
            </a:fld>
            <a:endParaRPr 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085A5F-C90C-48D3-BE97-C2B0A9AAE606}" type="datetimeFigureOut">
              <a:rPr lang="en-US" smtClean="0"/>
              <a:t>19/4/2023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2086884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085A5F-C90C-48D3-BE97-C2B0A9AAE606}" type="datetimeFigureOut">
              <a:rPr lang="en-US" smtClean="0"/>
              <a:t>19/4/2023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3610139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085A5F-C90C-48D3-BE97-C2B0A9AAE606}" type="datetimeFigureOut">
              <a:rPr lang="en-US" smtClean="0"/>
              <a:t>19/4/2023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65817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085A5F-C90C-48D3-BE97-C2B0A9AAE606}" type="datetimeFigureOut">
              <a:rPr lang="en-US" smtClean="0"/>
              <a:t>19/4/2023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377575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085A5F-C90C-48D3-BE97-C2B0A9AAE606}" type="datetimeFigureOut">
              <a:rPr lang="en-US" smtClean="0"/>
              <a:t>19/4/2023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797455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085A5F-C90C-48D3-BE97-C2B0A9AAE606}" type="datetimeFigureOut">
              <a:rPr lang="en-US" smtClean="0"/>
              <a:t>19/4/2023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2821346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085A5F-C90C-48D3-BE97-C2B0A9AAE606}" type="datetimeFigureOut">
              <a:rPr lang="en-US" smtClean="0"/>
              <a:t>19/4/2023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269162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085A5F-C90C-48D3-BE97-C2B0A9AAE606}" type="datetimeFigureOut">
              <a:rPr lang="en-US" smtClean="0"/>
              <a:t>19/4/2023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37010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85A5F-C90C-48D3-BE97-C2B0A9AAE606}" type="datetimeFigureOut">
              <a:rPr lang="en-US" smtClean="0"/>
              <a:t>19/4/2023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300900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085A5F-C90C-48D3-BE97-C2B0A9AAE606}" type="datetimeFigureOut">
              <a:rPr lang="en-US" smtClean="0"/>
              <a:t>19/4/2023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870023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085A5F-C90C-48D3-BE97-C2B0A9AAE606}" type="datetimeFigureOut">
              <a:rPr lang="en-US" smtClean="0"/>
              <a:t>19/4/2023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BE8C21-061F-40B5-A574-5167A0EFBAE0}" type="slidenum">
              <a:rPr lang="en-US" smtClean="0"/>
              <a:t>‹#›</a:t>
            </a:fld>
            <a:endParaRPr lang="en-US"/>
          </a:p>
        </p:txBody>
      </p:sp>
    </p:spTree>
    <p:extLst>
      <p:ext uri="{BB962C8B-B14F-4D97-AF65-F5344CB8AC3E}">
        <p14:creationId xmlns:p14="http://schemas.microsoft.com/office/powerpoint/2010/main" val="329796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85A5F-C90C-48D3-BE97-C2B0A9AAE606}" type="datetimeFigureOut">
              <a:rPr lang="en-US" smtClean="0"/>
              <a:t>19/4/2023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BE8C21-061F-40B5-A574-5167A0EFBAE0}" type="slidenum">
              <a:rPr lang="en-US" smtClean="0"/>
              <a:t>‹#›</a:t>
            </a:fld>
            <a:endParaRPr lang="en-US"/>
          </a:p>
        </p:txBody>
      </p:sp>
    </p:spTree>
    <p:extLst>
      <p:ext uri="{BB962C8B-B14F-4D97-AF65-F5344CB8AC3E}">
        <p14:creationId xmlns:p14="http://schemas.microsoft.com/office/powerpoint/2010/main" val="333859158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064"/>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57200" y="2247741"/>
            <a:ext cx="4038600" cy="3230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9" name="Picture 7" descr="XMASCA~1"/>
          <p:cNvPicPr>
            <a:picLocks noGrp="1" noChangeAspect="1" noChangeArrowheads="1" noCrop="1"/>
          </p:cNvPicPr>
          <p:nvPr>
            <p:ph sz="half" idx="2"/>
          </p:nvPr>
        </p:nvPicPr>
        <p:blipFill>
          <a:blip r:embed="rId3">
            <a:extLst>
              <a:ext uri="{28A0092B-C50C-407E-A947-70E740481C1C}">
                <a14:useLocalDpi xmlns:a14="http://schemas.microsoft.com/office/drawing/2010/main" val="0"/>
              </a:ext>
            </a:extLst>
          </a:blip>
          <a:stretch>
            <a:fillRect/>
          </a:stretch>
        </p:blipFill>
        <p:spPr>
          <a:xfrm>
            <a:off x="5719762" y="3286919"/>
            <a:ext cx="1895475" cy="1152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Text Box 3"/>
          <p:cNvSpPr txBox="1">
            <a:spLocks noChangeArrowheads="1"/>
          </p:cNvSpPr>
          <p:nvPr/>
        </p:nvSpPr>
        <p:spPr bwMode="auto">
          <a:xfrm>
            <a:off x="838200" y="3352800"/>
            <a:ext cx="7315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400">
                <a:solidFill>
                  <a:srgbClr val="FF6600"/>
                </a:solidFill>
              </a:rPr>
              <a:t>      </a:t>
            </a:r>
          </a:p>
        </p:txBody>
      </p:sp>
      <p:sp>
        <p:nvSpPr>
          <p:cNvPr id="3076" name="WordArt 4" descr="1262531"/>
          <p:cNvSpPr>
            <a:spLocks noChangeArrowheads="1" noChangeShapeType="1" noTextEdit="1"/>
          </p:cNvSpPr>
          <p:nvPr/>
        </p:nvSpPr>
        <p:spPr bwMode="auto">
          <a:xfrm>
            <a:off x="609600" y="1981200"/>
            <a:ext cx="7467600" cy="914400"/>
          </a:xfrm>
          <a:prstGeom prst="rect">
            <a:avLst/>
          </a:prstGeom>
        </p:spPr>
        <p:txBody>
          <a:bodyPr wrap="none" lIns="91432" tIns="45716" rIns="91432" bIns="45716" fromWordArt="1">
            <a:prstTxWarp prst="textPlain">
              <a:avLst>
                <a:gd name="adj" fmla="val 49384"/>
              </a:avLst>
            </a:prstTxWarp>
            <a:scene3d>
              <a:camera prst="legacyObliqueTopRight">
                <a:rot lat="19799994" lon="0" rev="0"/>
              </a:camera>
              <a:lightRig rig="legacyFlat3" dir="b"/>
            </a:scene3d>
            <a:sp3d extrusionH="430200" prstMaterial="legacyMatte">
              <a:extrusionClr>
                <a:srgbClr val="FF0000"/>
              </a:extrusionClr>
            </a:sp3d>
          </a:bodyPr>
          <a:lstStyle/>
          <a:p>
            <a:pPr algn="ctr"/>
            <a:r>
              <a:rPr lang="en-US" sz="3600" kern="10" dirty="0" err="1">
                <a:ln w="9525">
                  <a:round/>
                  <a:headEnd/>
                  <a:tailEnd/>
                </a:ln>
                <a:blipFill dpi="0" rotWithShape="0">
                  <a:blip r:embed="rId4"/>
                  <a:srcRect/>
                  <a:stretch>
                    <a:fillRect/>
                  </a:stretch>
                </a:blipFill>
                <a:latin typeface="Times New Roman"/>
                <a:cs typeface="Times New Roman"/>
              </a:rPr>
              <a:t>Môn</a:t>
            </a:r>
            <a:r>
              <a:rPr lang="en-US" sz="3600" kern="10" dirty="0">
                <a:ln w="9525">
                  <a:round/>
                  <a:headEnd/>
                  <a:tailEnd/>
                </a:ln>
                <a:blipFill dpi="0" rotWithShape="0">
                  <a:blip r:embed="rId4"/>
                  <a:srcRect/>
                  <a:stretch>
                    <a:fillRect/>
                  </a:stretch>
                </a:blipFill>
                <a:latin typeface="Times New Roman"/>
                <a:cs typeface="Times New Roman"/>
              </a:rPr>
              <a:t> : T</a:t>
            </a:r>
            <a:r>
              <a:rPr lang="vi-VN" sz="3600" kern="10" dirty="0">
                <a:ln w="9525">
                  <a:round/>
                  <a:headEnd/>
                  <a:tailEnd/>
                </a:ln>
                <a:blipFill dpi="0" rotWithShape="0">
                  <a:blip r:embed="rId4"/>
                  <a:srcRect/>
                  <a:stretch>
                    <a:fillRect/>
                  </a:stretch>
                </a:blipFill>
                <a:latin typeface="Times New Roman"/>
                <a:cs typeface="Times New Roman"/>
              </a:rPr>
              <a:t>iếng Việt</a:t>
            </a:r>
            <a:endParaRPr lang="en-US" sz="3600" kern="10" dirty="0">
              <a:ln w="9525">
                <a:round/>
                <a:headEnd/>
                <a:tailEnd/>
              </a:ln>
              <a:blipFill dpi="0" rotWithShape="0">
                <a:blip r:embed="rId4"/>
                <a:srcRect/>
                <a:stretch>
                  <a:fillRect/>
                </a:stretch>
              </a:blipFill>
              <a:latin typeface="Times New Roman"/>
              <a:cs typeface="Times New Roman"/>
            </a:endParaRPr>
          </a:p>
        </p:txBody>
      </p:sp>
      <p:sp>
        <p:nvSpPr>
          <p:cNvPr id="3077" name="WordArt 5" descr="1262520"/>
          <p:cNvSpPr>
            <a:spLocks noChangeArrowheads="1" noChangeShapeType="1" noTextEdit="1"/>
          </p:cNvSpPr>
          <p:nvPr/>
        </p:nvSpPr>
        <p:spPr bwMode="auto">
          <a:xfrm>
            <a:off x="457200" y="609600"/>
            <a:ext cx="8077200" cy="762000"/>
          </a:xfrm>
          <a:prstGeom prst="rect">
            <a:avLst/>
          </a:prstGeom>
        </p:spPr>
        <p:txBody>
          <a:bodyPr wrap="none" lIns="91432" tIns="45716" rIns="91432" bIns="45716" fromWordArt="1">
            <a:prstTxWarp prst="textCanUp">
              <a:avLst>
                <a:gd name="adj" fmla="val 73958"/>
              </a:avLst>
            </a:prstTxWarp>
            <a:scene3d>
              <a:camera prst="legacyObliqueTopRight">
                <a:rot lat="19799994" lon="0" rev="0"/>
              </a:camera>
              <a:lightRig rig="legacyFlat3" dir="b"/>
            </a:scene3d>
            <a:sp3d extrusionH="430200" prstMaterial="legacyMatte">
              <a:extrusionClr>
                <a:srgbClr val="0000FF"/>
              </a:extrusionClr>
            </a:sp3d>
          </a:bodyPr>
          <a:lstStyle/>
          <a:p>
            <a:pPr algn="ctr"/>
            <a:r>
              <a:rPr lang="vi-VN" sz="4000" b="1" i="1" kern="10" dirty="0">
                <a:ln w="9525">
                  <a:round/>
                  <a:headEnd/>
                  <a:tailEnd/>
                </a:ln>
                <a:blipFill dpi="0" rotWithShape="1">
                  <a:blip r:embed="rId5"/>
                  <a:srcRect/>
                  <a:stretch>
                    <a:fillRect/>
                  </a:stretch>
                </a:blipFill>
                <a:latin typeface="Times New Roman"/>
                <a:cs typeface="Times New Roman"/>
              </a:rPr>
              <a:t>KẾ HOẠCH</a:t>
            </a:r>
            <a:r>
              <a:rPr lang="en-US" sz="4000" b="1" i="1" kern="10" dirty="0">
                <a:ln w="9525">
                  <a:round/>
                  <a:headEnd/>
                  <a:tailEnd/>
                </a:ln>
                <a:blipFill dpi="0" rotWithShape="1">
                  <a:blip r:embed="rId5"/>
                  <a:srcRect/>
                  <a:stretch>
                    <a:fillRect/>
                  </a:stretch>
                </a:blipFill>
                <a:latin typeface="Times New Roman"/>
                <a:cs typeface="Times New Roman"/>
              </a:rPr>
              <a:t> BÀI DẠY</a:t>
            </a:r>
          </a:p>
        </p:txBody>
      </p:sp>
      <p:sp>
        <p:nvSpPr>
          <p:cNvPr id="3078" name="Text Box 6"/>
          <p:cNvSpPr txBox="1">
            <a:spLocks noChangeArrowheads="1"/>
          </p:cNvSpPr>
          <p:nvPr/>
        </p:nvSpPr>
        <p:spPr bwMode="auto">
          <a:xfrm>
            <a:off x="2514600" y="5410200"/>
            <a:ext cx="4572000" cy="579438"/>
          </a:xfrm>
          <a:prstGeom prst="rect">
            <a:avLst/>
          </a:prstGeom>
          <a:solidFill>
            <a:srgbClr val="FF0066"/>
          </a:solidFill>
          <a:ln w="9525">
            <a:miter lim="800000"/>
            <a:headEnd/>
            <a:tailEnd/>
          </a:ln>
          <a:effectLst/>
          <a:scene3d>
            <a:camera prst="legacyObliqueTopRight">
              <a:rot lat="19199995" lon="0" rev="0"/>
            </a:camera>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32" tIns="45716" rIns="91432" bIns="45716">
            <a:spAutoFit/>
            <a:flatTx/>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200" b="1">
                <a:solidFill>
                  <a:srgbClr val="FFFF00"/>
                </a:solidFill>
                <a:latin typeface="Times New Roman" pitchFamily="18" charset="0"/>
              </a:rPr>
              <a:t>GV: Lê Thị Lan</a:t>
            </a:r>
          </a:p>
        </p:txBody>
      </p:sp>
      <p:sp>
        <p:nvSpPr>
          <p:cNvPr id="3080" name="WordArt 8" descr="S128x128P_677"/>
          <p:cNvSpPr>
            <a:spLocks noChangeArrowheads="1" noChangeShapeType="1" noTextEdit="1"/>
          </p:cNvSpPr>
          <p:nvPr/>
        </p:nvSpPr>
        <p:spPr bwMode="auto">
          <a:xfrm>
            <a:off x="914400" y="3124200"/>
            <a:ext cx="7239000" cy="838200"/>
          </a:xfrm>
          <a:prstGeom prst="rect">
            <a:avLst/>
          </a:prstGeom>
        </p:spPr>
        <p:txBody>
          <a:bodyPr wrap="none" lIns="91432" tIns="45716" rIns="91432" bIns="45716" fromWordArt="1">
            <a:prstTxWarp prst="textPlain">
              <a:avLst>
                <a:gd name="adj" fmla="val 50306"/>
              </a:avLst>
            </a:prstTxWarp>
            <a:scene3d>
              <a:camera prst="legacyObliqueTopRight">
                <a:rot lat="18600000" lon="0" rev="0"/>
              </a:camera>
              <a:lightRig rig="legacyFlat3" dir="b"/>
            </a:scene3d>
            <a:sp3d extrusionH="430200" prstMaterial="legacyMatte">
              <a:extrusionClr>
                <a:srgbClr val="00FF00"/>
              </a:extrusionClr>
            </a:sp3d>
          </a:bodyPr>
          <a:lstStyle/>
          <a:p>
            <a:pPr algn="ctr"/>
            <a:r>
              <a:rPr lang="en-US" sz="3600" kern="10" dirty="0" err="1">
                <a:ln w="9525">
                  <a:round/>
                  <a:headEnd/>
                  <a:tailEnd/>
                </a:ln>
                <a:blipFill dpi="0" rotWithShape="0">
                  <a:blip r:embed="rId6"/>
                  <a:srcRect/>
                  <a:stretch>
                    <a:fillRect/>
                  </a:stretch>
                </a:blipFill>
                <a:latin typeface="Times New Roman"/>
                <a:cs typeface="Times New Roman"/>
              </a:rPr>
              <a:t>Bài</a:t>
            </a:r>
            <a:r>
              <a:rPr lang="vi-VN" sz="3600" kern="10" dirty="0">
                <a:ln w="9525">
                  <a:round/>
                  <a:headEnd/>
                  <a:tailEnd/>
                </a:ln>
                <a:blipFill dpi="0" rotWithShape="0">
                  <a:blip r:embed="rId6"/>
                  <a:srcRect/>
                  <a:stretch>
                    <a:fillRect/>
                  </a:stretch>
                </a:blipFill>
                <a:latin typeface="Times New Roman"/>
                <a:cs typeface="Times New Roman"/>
              </a:rPr>
              <a:t> 5</a:t>
            </a:r>
            <a:r>
              <a:rPr lang="en-US" sz="3600" kern="10" dirty="0">
                <a:ln w="9525">
                  <a:round/>
                  <a:headEnd/>
                  <a:tailEnd/>
                </a:ln>
                <a:blipFill dpi="0" rotWithShape="0">
                  <a:blip r:embed="rId6"/>
                  <a:srcRect/>
                  <a:stretch>
                    <a:fillRect/>
                  </a:stretch>
                </a:blipFill>
                <a:latin typeface="Times New Roman"/>
                <a:cs typeface="Times New Roman"/>
              </a:rPr>
              <a:t>:</a:t>
            </a:r>
            <a:r>
              <a:rPr lang="vi-VN" sz="3600" kern="10" dirty="0">
                <a:ln w="9525">
                  <a:round/>
                  <a:headEnd/>
                  <a:tailEnd/>
                </a:ln>
                <a:blipFill dpi="0" rotWithShape="0">
                  <a:blip r:embed="rId6"/>
                  <a:srcRect/>
                  <a:stretch>
                    <a:fillRect/>
                  </a:stretch>
                </a:blipFill>
                <a:latin typeface="Times New Roman"/>
                <a:cs typeface="Times New Roman"/>
              </a:rPr>
              <a:t> Những cánh cò (Tiết 2)</a:t>
            </a:r>
            <a:r>
              <a:rPr lang="en-US" sz="3600" kern="10" dirty="0">
                <a:ln w="9525">
                  <a:round/>
                  <a:headEnd/>
                  <a:tailEnd/>
                </a:ln>
                <a:blipFill dpi="0" rotWithShape="0">
                  <a:blip r:embed="rId6"/>
                  <a:srcRect/>
                  <a:stretch>
                    <a:fillRect/>
                  </a:stretch>
                </a:blipFill>
                <a:latin typeface="Times New Roman"/>
                <a:cs typeface="Times New Roman"/>
              </a:rPr>
              <a:t> </a:t>
            </a:r>
          </a:p>
        </p:txBody>
      </p:sp>
    </p:spTree>
    <p:extLst>
      <p:ext uri="{BB962C8B-B14F-4D97-AF65-F5344CB8AC3E}">
        <p14:creationId xmlns:p14="http://schemas.microsoft.com/office/powerpoint/2010/main" val="628710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16632"/>
            <a:ext cx="8604448" cy="1323431"/>
          </a:xfrm>
          <a:prstGeom prst="rect">
            <a:avLst/>
          </a:prstGeom>
          <a:noFill/>
        </p:spPr>
        <p:txBody>
          <a:bodyPr wrap="square" lIns="91432" tIns="45716" rIns="91432" bIns="45716" rtlCol="0">
            <a:spAutoFit/>
          </a:bodyPr>
          <a:lstStyle/>
          <a:p>
            <a:r>
              <a:rPr lang="vi-VN" sz="4000" b="1" dirty="0">
                <a:latin typeface="AvantGarde" panose="00000400000000000000" pitchFamily="2" charset="0"/>
                <a:ea typeface="AvantGarde" panose="00000400000000000000" pitchFamily="2" charset="0"/>
                <a:cs typeface="AvantGarde" panose="00000400000000000000" pitchFamily="2" charset="0"/>
              </a:rPr>
              <a:t>4/ Viết vào vở câu trả lời cho câu hỏi a và c ở mục 3</a:t>
            </a:r>
            <a:endParaRPr lang="en-US" sz="4000" b="1" dirty="0">
              <a:latin typeface="AvantGarde" panose="00000400000000000000" pitchFamily="2" charset="0"/>
              <a:ea typeface="AvantGarde" panose="00000400000000000000" pitchFamily="2" charset="0"/>
              <a:cs typeface="AvantGarde" panose="00000400000000000000" pitchFamily="2" charset="0"/>
            </a:endParaRPr>
          </a:p>
        </p:txBody>
      </p:sp>
      <p:sp>
        <p:nvSpPr>
          <p:cNvPr id="6" name="TextBox 5"/>
          <p:cNvSpPr txBox="1"/>
          <p:nvPr/>
        </p:nvSpPr>
        <p:spPr>
          <a:xfrm>
            <a:off x="251520" y="1529034"/>
            <a:ext cx="8892480" cy="1446542"/>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  </a:t>
            </a:r>
            <a:r>
              <a:rPr lang="vi-VN" sz="4400" dirty="0">
                <a:solidFill>
                  <a:srgbClr val="0070C0"/>
                </a:solidFill>
                <a:latin typeface="AvantGarde" pitchFamily="2" charset="0"/>
                <a:ea typeface="AvantGarde" pitchFamily="2" charset="0"/>
                <a:cs typeface="AvantGarde" pitchFamily="2" charset="0"/>
              </a:rPr>
              <a:t>a/ Hằng ngày, cò đi mò tôm, bắt c</a:t>
            </a:r>
            <a:r>
              <a:rPr lang="en-US" sz="4400" dirty="0">
                <a:solidFill>
                  <a:srgbClr val="0070C0"/>
                </a:solidFill>
                <a:latin typeface="AvantGarde" pitchFamily="2" charset="0"/>
                <a:ea typeface="AvantGarde" pitchFamily="2" charset="0"/>
                <a:cs typeface="AvantGarde" pitchFamily="2" charset="0"/>
              </a:rPr>
              <a:t>á</a:t>
            </a:r>
            <a:r>
              <a:rPr lang="vi-VN" sz="4400" dirty="0">
                <a:solidFill>
                  <a:srgbClr val="0070C0"/>
                </a:solidFill>
                <a:latin typeface="AvantGarde" pitchFamily="2" charset="0"/>
                <a:ea typeface="AvantGarde" pitchFamily="2" charset="0"/>
                <a:cs typeface="AvantGarde" pitchFamily="2" charset="0"/>
              </a:rPr>
              <a:t> ở (... )</a:t>
            </a:r>
            <a:r>
              <a:rPr lang="en-US" sz="4400" dirty="0">
                <a:solidFill>
                  <a:srgbClr val="0070C0"/>
                </a:solidFill>
                <a:latin typeface="AvantGarde" pitchFamily="2" charset="0"/>
                <a:ea typeface="AvantGarde" pitchFamily="2" charset="0"/>
                <a:cs typeface="AvantGarde" pitchFamily="2" charset="0"/>
              </a:rPr>
              <a:t>.</a:t>
            </a:r>
          </a:p>
        </p:txBody>
      </p:sp>
      <p:sp>
        <p:nvSpPr>
          <p:cNvPr id="8" name="TextBox 7"/>
          <p:cNvSpPr txBox="1"/>
          <p:nvPr/>
        </p:nvSpPr>
        <p:spPr>
          <a:xfrm>
            <a:off x="435006" y="2788079"/>
            <a:ext cx="8123068" cy="784937"/>
          </a:xfrm>
          <a:prstGeom prst="rect">
            <a:avLst/>
          </a:prstGeom>
          <a:noFill/>
        </p:spPr>
        <p:txBody>
          <a:bodyPr wrap="square" lIns="91432" tIns="45716" rIns="91432" bIns="45716" rtlCol="0">
            <a:spAutoFit/>
          </a:bodyPr>
          <a:lstStyle/>
          <a:p>
            <a:r>
              <a:rPr lang="vi-VN" sz="4400" dirty="0">
                <a:solidFill>
                  <a:srgbClr val="0070C0"/>
                </a:solidFill>
                <a:latin typeface="AvantGarde" pitchFamily="2" charset="0"/>
                <a:ea typeface="AvantGarde" pitchFamily="2" charset="0"/>
                <a:cs typeface="AvantGarde" pitchFamily="2" charset="0"/>
              </a:rPr>
              <a:t>c/ ( ... ) khiến đàn cò sợ hãi</a:t>
            </a:r>
            <a:r>
              <a:rPr lang="en-US" sz="4400" dirty="0">
                <a:solidFill>
                  <a:srgbClr val="0070C0"/>
                </a:solidFill>
                <a:latin typeface="AvantGarde" pitchFamily="2" charset="0"/>
                <a:ea typeface="AvantGarde" pitchFamily="2" charset="0"/>
                <a:cs typeface="AvantGarde" pitchFamily="2" charset="0"/>
              </a:rPr>
              <a:t>.</a:t>
            </a:r>
          </a:p>
        </p:txBody>
      </p:sp>
      <p:sp>
        <p:nvSpPr>
          <p:cNvPr id="9" name="Rectangle 8"/>
          <p:cNvSpPr/>
          <p:nvPr/>
        </p:nvSpPr>
        <p:spPr>
          <a:xfrm>
            <a:off x="-195309" y="1579977"/>
            <a:ext cx="9206144" cy="1993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r>
              <a:rPr lang="vi-VN" sz="4800" dirty="0">
                <a:solidFill>
                  <a:srgbClr val="0070C0"/>
                </a:solidFill>
                <a:latin typeface="Amazone" pitchFamily="34" charset="0"/>
                <a:ea typeface="Amazone" pitchFamily="34" charset="0"/>
                <a:cs typeface="Amazone" pitchFamily="34"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a</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Hằng</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ngày, cò đi mò</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tôm, </a:t>
            </a:r>
            <a:endPar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endParaRPr>
          </a:p>
          <a:p>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bắt cá ở </a:t>
            </a:r>
            <a:r>
              <a:rPr lang="vi-VN"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các  ao, hồ, đầm</a:t>
            </a:r>
            <a:r>
              <a:rPr lang="vi-VN" sz="5400" b="1" dirty="0">
                <a:solidFill>
                  <a:schemeClr val="tx1"/>
                </a:solidFill>
                <a:latin typeface="HP001 4H" panose="020B0603050302020204" pitchFamily="34" charset="0"/>
                <a:ea typeface="AvantGarde" panose="00000400000000000000" pitchFamily="2" charset="0"/>
                <a:cs typeface="AvantGarde" panose="00000400000000000000" pitchFamily="2" charset="0"/>
              </a:rPr>
              <a:t>.</a:t>
            </a:r>
            <a:endParaRPr lang="en-US" sz="5400" b="1" dirty="0">
              <a:solidFill>
                <a:schemeClr val="tx1"/>
              </a:solidFill>
              <a:latin typeface="HP001 4H" panose="020B0603050302020204" pitchFamily="34" charset="0"/>
              <a:ea typeface="AvantGarde" panose="00000400000000000000" pitchFamily="2" charset="0"/>
              <a:cs typeface="AvantGarde" panose="00000400000000000000" pitchFamily="2" charset="0"/>
            </a:endParaRPr>
          </a:p>
        </p:txBody>
      </p:sp>
      <p:sp>
        <p:nvSpPr>
          <p:cNvPr id="11" name="Rectangle 10"/>
          <p:cNvSpPr/>
          <p:nvPr/>
        </p:nvSpPr>
        <p:spPr>
          <a:xfrm>
            <a:off x="149542" y="1628800"/>
            <a:ext cx="8892480" cy="14961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r>
              <a:rPr lang="en-US" sz="6000" b="1" dirty="0">
                <a:solidFill>
                  <a:srgbClr val="0070C0"/>
                </a:solidFill>
                <a:latin typeface="HP001 4H" panose="020B0603050302020204" pitchFamily="34" charset="0"/>
                <a:ea typeface="AvantGarde" panose="00000400000000000000" pitchFamily="2" charset="0"/>
                <a:cs typeface="AvantGarde" panose="00000400000000000000" pitchFamily="2" charset="0"/>
              </a:rPr>
              <a:t>c.</a:t>
            </a:r>
            <a:r>
              <a:rPr lang="vi-VN"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Những âm thanh ồn ào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khiến đàn cò sợ hãi.</a:t>
            </a:r>
            <a:endPar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endParaRPr>
          </a:p>
        </p:txBody>
      </p:sp>
    </p:spTree>
    <p:extLst>
      <p:ext uri="{BB962C8B-B14F-4D97-AF65-F5344CB8AC3E}">
        <p14:creationId xmlns:p14="http://schemas.microsoft.com/office/powerpoint/2010/main" val="16896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0"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1"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heel(1)">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2" nodeType="clickEffect">
                                  <p:stCondLst>
                                    <p:cond delay="0"/>
                                  </p:stCondLst>
                                  <p:childTnLst>
                                    <p:animEffect transition="out" filter="barn(inVertical)">
                                      <p:cBhvr>
                                        <p:cTn id="31" dur="500"/>
                                        <p:tgtEl>
                                          <p:spTgt spid="8"/>
                                        </p:tgtEl>
                                      </p:cBhvr>
                                    </p:animEffect>
                                    <p:set>
                                      <p:cBhvr>
                                        <p:cTn id="32" dur="1" fill="hold">
                                          <p:stCondLst>
                                            <p:cond delay="499"/>
                                          </p:stCondLst>
                                        </p:cTn>
                                        <p:tgtEl>
                                          <p:spTgt spid="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down)">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8" grpId="1"/>
      <p:bldP spid="8" grpId="2"/>
      <p:bldP spid="9" grpId="0"/>
      <p:bldP spid="9" grpId="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27384"/>
            <a:ext cx="8604448" cy="1323431"/>
          </a:xfrm>
          <a:prstGeom prst="rect">
            <a:avLst/>
          </a:prstGeom>
          <a:noFill/>
        </p:spPr>
        <p:txBody>
          <a:bodyPr wrap="square" lIns="91432" tIns="45716" rIns="91432" bIns="45716" rtlCol="0">
            <a:spAutoFit/>
          </a:bodyPr>
          <a:lstStyle/>
          <a:p>
            <a:r>
              <a:rPr lang="vi-VN" sz="4000" b="1" dirty="0">
                <a:latin typeface="AvantGarde" panose="00000400000000000000" pitchFamily="2" charset="0"/>
                <a:ea typeface="AvantGarde" panose="00000400000000000000" pitchFamily="2" charset="0"/>
                <a:cs typeface="AvantGarde" panose="00000400000000000000" pitchFamily="2" charset="0"/>
              </a:rPr>
              <a:t>4/ Viết vào vở câu trả lời cho câu hỏi a và c ở mục 3</a:t>
            </a:r>
            <a:endParaRPr lang="en-US" sz="4000" b="1" dirty="0">
              <a:latin typeface="AvantGarde" panose="00000400000000000000" pitchFamily="2" charset="0"/>
              <a:ea typeface="AvantGarde" panose="00000400000000000000" pitchFamily="2" charset="0"/>
              <a:cs typeface="AvantGarde" panose="00000400000000000000" pitchFamily="2" charset="0"/>
            </a:endParaRPr>
          </a:p>
        </p:txBody>
      </p:sp>
      <p:sp>
        <p:nvSpPr>
          <p:cNvPr id="6" name="TextBox 5"/>
          <p:cNvSpPr txBox="1"/>
          <p:nvPr/>
        </p:nvSpPr>
        <p:spPr>
          <a:xfrm>
            <a:off x="251520" y="1529034"/>
            <a:ext cx="8892480" cy="1446542"/>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  </a:t>
            </a:r>
            <a:r>
              <a:rPr lang="vi-VN" sz="4400" dirty="0">
                <a:solidFill>
                  <a:srgbClr val="0070C0"/>
                </a:solidFill>
                <a:latin typeface="AvantGarde" pitchFamily="2" charset="0"/>
                <a:ea typeface="AvantGarde" pitchFamily="2" charset="0"/>
                <a:cs typeface="AvantGarde" pitchFamily="2" charset="0"/>
              </a:rPr>
              <a:t>a/ Hằng ngày, cò đi mò tôm, bắt c</a:t>
            </a:r>
            <a:r>
              <a:rPr lang="en-US" sz="4400" dirty="0">
                <a:solidFill>
                  <a:srgbClr val="0070C0"/>
                </a:solidFill>
                <a:latin typeface="AvantGarde" pitchFamily="2" charset="0"/>
                <a:ea typeface="AvantGarde" pitchFamily="2" charset="0"/>
                <a:cs typeface="AvantGarde" pitchFamily="2" charset="0"/>
              </a:rPr>
              <a:t>á</a:t>
            </a:r>
            <a:r>
              <a:rPr lang="vi-VN" sz="4400" dirty="0">
                <a:solidFill>
                  <a:srgbClr val="0070C0"/>
                </a:solidFill>
                <a:latin typeface="AvantGarde" pitchFamily="2" charset="0"/>
                <a:ea typeface="AvantGarde" pitchFamily="2" charset="0"/>
                <a:cs typeface="AvantGarde" pitchFamily="2" charset="0"/>
              </a:rPr>
              <a:t> ở (... )</a:t>
            </a:r>
            <a:r>
              <a:rPr lang="en-US" sz="4400" dirty="0">
                <a:solidFill>
                  <a:srgbClr val="0070C0"/>
                </a:solidFill>
                <a:latin typeface="AvantGarde" pitchFamily="2" charset="0"/>
                <a:ea typeface="AvantGarde" pitchFamily="2" charset="0"/>
                <a:cs typeface="AvantGarde" pitchFamily="2" charset="0"/>
              </a:rPr>
              <a:t>.</a:t>
            </a:r>
          </a:p>
        </p:txBody>
      </p:sp>
      <p:sp>
        <p:nvSpPr>
          <p:cNvPr id="8" name="TextBox 7"/>
          <p:cNvSpPr txBox="1"/>
          <p:nvPr/>
        </p:nvSpPr>
        <p:spPr>
          <a:xfrm>
            <a:off x="435006" y="2803583"/>
            <a:ext cx="8105312" cy="769433"/>
          </a:xfrm>
          <a:prstGeom prst="rect">
            <a:avLst/>
          </a:prstGeom>
          <a:noFill/>
        </p:spPr>
        <p:txBody>
          <a:bodyPr wrap="square" lIns="91432" tIns="45716" rIns="91432" bIns="45716" rtlCol="0">
            <a:spAutoFit/>
          </a:bodyPr>
          <a:lstStyle/>
          <a:p>
            <a:r>
              <a:rPr lang="vi-VN" sz="4400" dirty="0">
                <a:solidFill>
                  <a:srgbClr val="0070C0"/>
                </a:solidFill>
                <a:latin typeface="AvantGarde" pitchFamily="2" charset="0"/>
                <a:ea typeface="AvantGarde" pitchFamily="2" charset="0"/>
                <a:cs typeface="AvantGarde" pitchFamily="2" charset="0"/>
              </a:rPr>
              <a:t>c/ ( ... ) khiến đàn cò sợ hãi</a:t>
            </a:r>
            <a:r>
              <a:rPr lang="en-US" sz="4400" dirty="0">
                <a:solidFill>
                  <a:srgbClr val="0070C0"/>
                </a:solidFill>
                <a:latin typeface="AvantGarde" pitchFamily="2" charset="0"/>
                <a:ea typeface="AvantGarde" pitchFamily="2" charset="0"/>
                <a:cs typeface="AvantGarde" pitchFamily="2" charset="0"/>
              </a:rPr>
              <a:t>.</a:t>
            </a:r>
          </a:p>
        </p:txBody>
      </p:sp>
      <p:sp>
        <p:nvSpPr>
          <p:cNvPr id="9" name="Rectangle 8"/>
          <p:cNvSpPr/>
          <p:nvPr/>
        </p:nvSpPr>
        <p:spPr>
          <a:xfrm>
            <a:off x="-168676" y="1340768"/>
            <a:ext cx="9197266" cy="1993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r>
              <a:rPr lang="vi-VN" sz="4800" dirty="0">
                <a:solidFill>
                  <a:srgbClr val="0070C0"/>
                </a:solidFill>
                <a:latin typeface="Amazone" pitchFamily="34" charset="0"/>
                <a:ea typeface="Amazone" pitchFamily="34" charset="0"/>
                <a:cs typeface="Amazone" pitchFamily="34" charset="0"/>
              </a:rPr>
              <a:t> </a:t>
            </a:r>
            <a:r>
              <a:rPr lang="en-US" sz="4800" dirty="0">
                <a:solidFill>
                  <a:srgbClr val="0070C0"/>
                </a:solidFill>
                <a:latin typeface="Amazone" pitchFamily="34" charset="0"/>
                <a:ea typeface="Amazone" pitchFamily="34" charset="0"/>
                <a:cs typeface="Amazone" pitchFamily="34"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a</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Hằng</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ngày, cò đi mò</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tôm, </a:t>
            </a:r>
            <a:endPar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endParaRPr>
          </a:p>
          <a:p>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bắt cá ở </a:t>
            </a:r>
            <a:r>
              <a:rPr lang="vi-VN"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các</a:t>
            </a:r>
            <a:r>
              <a:rPr lang="en-US"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 </a:t>
            </a:r>
            <a:r>
              <a:rPr lang="vi-VN"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ao, hồ, đầm</a:t>
            </a:r>
            <a:r>
              <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a:t>
            </a:r>
          </a:p>
        </p:txBody>
      </p:sp>
      <p:sp>
        <p:nvSpPr>
          <p:cNvPr id="11" name="Rectangle 10"/>
          <p:cNvSpPr/>
          <p:nvPr/>
        </p:nvSpPr>
        <p:spPr>
          <a:xfrm>
            <a:off x="149541" y="3249972"/>
            <a:ext cx="8905681" cy="1547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r>
              <a:rPr lang="en-US" sz="6000" b="1" dirty="0">
                <a:solidFill>
                  <a:srgbClr val="0070C0"/>
                </a:solidFill>
                <a:latin typeface="HP001 4H" panose="020B0603050302020204" pitchFamily="34" charset="0"/>
                <a:ea typeface="AvantGarde" panose="00000400000000000000" pitchFamily="2" charset="0"/>
                <a:cs typeface="AvantGarde" panose="00000400000000000000" pitchFamily="2" charset="0"/>
              </a:rPr>
              <a:t>c. </a:t>
            </a:r>
            <a:r>
              <a:rPr lang="vi-VN" sz="5400" b="1" dirty="0">
                <a:solidFill>
                  <a:srgbClr val="FF0000"/>
                </a:solidFill>
                <a:latin typeface="HP001 4H" panose="020B0603050302020204" pitchFamily="34" charset="0"/>
                <a:ea typeface="AvantGarde" panose="00000400000000000000" pitchFamily="2" charset="0"/>
                <a:cs typeface="AvantGarde" panose="00000400000000000000" pitchFamily="2" charset="0"/>
              </a:rPr>
              <a:t>Những âm thanh ồn ào </a:t>
            </a:r>
            <a:r>
              <a:rPr lang="vi-VN" sz="5400" b="1" dirty="0">
                <a:solidFill>
                  <a:srgbClr val="0070C0"/>
                </a:solidFill>
                <a:latin typeface="HP001 4H" panose="020B0603050302020204" pitchFamily="34" charset="0"/>
                <a:ea typeface="AvantGarde" panose="00000400000000000000" pitchFamily="2" charset="0"/>
                <a:cs typeface="AvantGarde" panose="00000400000000000000" pitchFamily="2" charset="0"/>
              </a:rPr>
              <a:t>khiến đàn cò sợ hãi.</a:t>
            </a:r>
            <a:endParaRPr lang="en-US" sz="5400" b="1" dirty="0">
              <a:solidFill>
                <a:srgbClr val="0070C0"/>
              </a:solidFill>
              <a:latin typeface="HP001 4H" panose="020B0603050302020204" pitchFamily="34" charset="0"/>
              <a:ea typeface="AvantGarde" panose="00000400000000000000" pitchFamily="2" charset="0"/>
              <a:cs typeface="AvantGarde" panose="00000400000000000000" pitchFamily="2" charset="0"/>
            </a:endParaRPr>
          </a:p>
        </p:txBody>
      </p:sp>
    </p:spTree>
    <p:extLst>
      <p:ext uri="{BB962C8B-B14F-4D97-AF65-F5344CB8AC3E}">
        <p14:creationId xmlns:p14="http://schemas.microsoft.com/office/powerpoint/2010/main" val="218092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52" y="116633"/>
            <a:ext cx="8136904" cy="2062095"/>
          </a:xfrm>
          <a:prstGeom prst="rect">
            <a:avLst/>
          </a:prstGeom>
          <a:noFill/>
        </p:spPr>
        <p:txBody>
          <a:bodyPr wrap="square" lIns="91432" tIns="45716" rIns="91432" bIns="45716" rtlCol="0">
            <a:spAutoFit/>
          </a:bodyPr>
          <a:lstStyle/>
          <a:p>
            <a:pPr marL="457200" indent="-457200">
              <a:buFont typeface="Arial" panose="020B0604020202020204" pitchFamily="34" charset="0"/>
              <a:buChar char="•"/>
            </a:pPr>
            <a:r>
              <a:rPr lang="vi-VN" sz="3200" b="1" dirty="0">
                <a:solidFill>
                  <a:schemeClr val="accent4">
                    <a:lumMod val="50000"/>
                  </a:schemeClr>
                </a:solidFill>
                <a:latin typeface="AvantGarde" pitchFamily="2" charset="0"/>
                <a:ea typeface="AvantGarde" pitchFamily="2" charset="0"/>
                <a:cs typeface="AvantGarde" pitchFamily="2" charset="0"/>
              </a:rPr>
              <a:t>Giáo dục</a:t>
            </a:r>
            <a:r>
              <a:rPr lang="en-US" sz="3200" b="1" dirty="0">
                <a:solidFill>
                  <a:schemeClr val="accent4">
                    <a:lumMod val="50000"/>
                  </a:schemeClr>
                </a:solidFill>
                <a:latin typeface="AvantGarde" pitchFamily="2" charset="0"/>
                <a:ea typeface="AvantGarde" pitchFamily="2" charset="0"/>
                <a:cs typeface="AvantGarde" pitchFamily="2" charset="0"/>
              </a:rPr>
              <a:t>:</a:t>
            </a:r>
          </a:p>
          <a:p>
            <a:r>
              <a:rPr lang="en-US" sz="3200" b="1" dirty="0">
                <a:solidFill>
                  <a:schemeClr val="accent4">
                    <a:lumMod val="50000"/>
                  </a:schemeClr>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Các</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em</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cần</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phải</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biết</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giữ</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gìn</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và</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bảo</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vệ</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môi</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trường</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sống</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cho</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các</a:t>
            </a:r>
            <a:r>
              <a:rPr lang="en-US" sz="3200" b="1" dirty="0">
                <a:solidFill>
                  <a:srgbClr val="0070C0"/>
                </a:solidFill>
                <a:latin typeface="AvantGarde" pitchFamily="2" charset="0"/>
                <a:ea typeface="AvantGarde" pitchFamily="2" charset="0"/>
                <a:cs typeface="AvantGarde" pitchFamily="2" charset="0"/>
              </a:rPr>
              <a:t> con </a:t>
            </a:r>
            <a:r>
              <a:rPr lang="en-US" sz="3200" b="1" dirty="0" err="1">
                <a:solidFill>
                  <a:srgbClr val="0070C0"/>
                </a:solidFill>
                <a:latin typeface="AvantGarde" pitchFamily="2" charset="0"/>
                <a:ea typeface="AvantGarde" pitchFamily="2" charset="0"/>
                <a:cs typeface="AvantGarde" pitchFamily="2" charset="0"/>
              </a:rPr>
              <a:t>vật</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hoang</a:t>
            </a:r>
            <a:r>
              <a:rPr lang="en-US" sz="3200" b="1" dirty="0">
                <a:solidFill>
                  <a:srgbClr val="0070C0"/>
                </a:solidFill>
                <a:latin typeface="AvantGarde" pitchFamily="2" charset="0"/>
                <a:ea typeface="AvantGarde" pitchFamily="2" charset="0"/>
                <a:cs typeface="AvantGarde" pitchFamily="2" charset="0"/>
              </a:rPr>
              <a:t> </a:t>
            </a:r>
            <a:r>
              <a:rPr lang="en-US" sz="3200" b="1" dirty="0" err="1">
                <a:solidFill>
                  <a:srgbClr val="0070C0"/>
                </a:solidFill>
                <a:latin typeface="AvantGarde" pitchFamily="2" charset="0"/>
                <a:ea typeface="AvantGarde" pitchFamily="2" charset="0"/>
                <a:cs typeface="AvantGarde" pitchFamily="2" charset="0"/>
              </a:rPr>
              <a:t>dã</a:t>
            </a:r>
            <a:r>
              <a:rPr lang="en-US" sz="3200" b="1" dirty="0">
                <a:solidFill>
                  <a:srgbClr val="0070C0"/>
                </a:solidFill>
                <a:latin typeface="AvantGarde" pitchFamily="2" charset="0"/>
                <a:ea typeface="AvantGarde" pitchFamily="2" charset="0"/>
                <a:cs typeface="AvantGarde" pitchFamily="2" charset="0"/>
              </a:rPr>
              <a:t>.</a:t>
            </a:r>
          </a:p>
        </p:txBody>
      </p:sp>
      <p:sp>
        <p:nvSpPr>
          <p:cNvPr id="8" name="TextBox 7"/>
          <p:cNvSpPr txBox="1"/>
          <p:nvPr/>
        </p:nvSpPr>
        <p:spPr>
          <a:xfrm>
            <a:off x="620485" y="116632"/>
            <a:ext cx="4887619" cy="584775"/>
          </a:xfrm>
          <a:prstGeom prst="rect">
            <a:avLst/>
          </a:prstGeom>
          <a:noFill/>
        </p:spPr>
        <p:txBody>
          <a:bodyPr wrap="square" lIns="91432" tIns="45716" rIns="91432" bIns="45716" rtlCol="0">
            <a:spAutoFit/>
          </a:bodyPr>
          <a:lstStyle/>
          <a:p>
            <a:r>
              <a:rPr lang="vi-VN" sz="3200" b="1" dirty="0">
                <a:solidFill>
                  <a:srgbClr val="CC00CC"/>
                </a:solidFill>
                <a:latin typeface="Umbra" pitchFamily="18" charset="0"/>
                <a:ea typeface="Umbra" pitchFamily="18" charset="0"/>
                <a:cs typeface="Umbra" pitchFamily="18" charset="0"/>
              </a:rPr>
              <a:t>3/ Củng cố, dặn dò:</a:t>
            </a:r>
            <a:endParaRPr lang="en-US" sz="3200" b="1" dirty="0">
              <a:solidFill>
                <a:srgbClr val="CC00CC"/>
              </a:solidFill>
              <a:latin typeface="Umbra" pitchFamily="18" charset="0"/>
              <a:ea typeface="Umbra" pitchFamily="18" charset="0"/>
              <a:cs typeface="Umbra" pitchFamily="18" charset="0"/>
            </a:endParaRPr>
          </a:p>
        </p:txBody>
      </p:sp>
      <p:sp>
        <p:nvSpPr>
          <p:cNvPr id="9" name="TextBox 8"/>
          <p:cNvSpPr txBox="1"/>
          <p:nvPr/>
        </p:nvSpPr>
        <p:spPr>
          <a:xfrm>
            <a:off x="755576" y="692696"/>
            <a:ext cx="7416824" cy="584775"/>
          </a:xfrm>
          <a:prstGeom prst="rect">
            <a:avLst/>
          </a:prstGeom>
          <a:noFill/>
        </p:spPr>
        <p:txBody>
          <a:bodyPr wrap="square" lIns="91432" tIns="45716" rIns="91432" bIns="45716" rtlCol="0">
            <a:spAutoFit/>
          </a:bodyPr>
          <a:lstStyle/>
          <a:p>
            <a:r>
              <a:rPr lang="vi-VN" sz="3200" dirty="0">
                <a:latin typeface="AvantGarde" pitchFamily="2" charset="0"/>
                <a:ea typeface="AvantGarde" pitchFamily="2" charset="0"/>
                <a:cs typeface="AvantGarde" pitchFamily="2" charset="0"/>
              </a:rPr>
              <a:t>Hôm nay, các em học </a:t>
            </a:r>
            <a:r>
              <a:rPr lang="en-US" sz="3200" dirty="0" err="1">
                <a:latin typeface="AvantGarde" pitchFamily="2" charset="0"/>
                <a:ea typeface="AvantGarde" pitchFamily="2" charset="0"/>
                <a:cs typeface="AvantGarde" pitchFamily="2" charset="0"/>
              </a:rPr>
              <a:t>Tiếng</a:t>
            </a:r>
            <a:r>
              <a:rPr lang="vi-VN" sz="3200" dirty="0">
                <a:latin typeface="AvantGarde" pitchFamily="2" charset="0"/>
                <a:ea typeface="AvantGarde" pitchFamily="2" charset="0"/>
                <a:cs typeface="AvantGarde" pitchFamily="2" charset="0"/>
              </a:rPr>
              <a:t> Việt bài gì?</a:t>
            </a:r>
            <a:endParaRPr lang="en-US" sz="3200" dirty="0">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2981814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icture115"/>
          <p:cNvPicPr>
            <a:picLocks noChangeAspect="1" noChangeArrowheads="1"/>
          </p:cNvPicPr>
          <p:nvPr/>
        </p:nvPicPr>
        <p:blipFill>
          <a:blip r:embed="rId3">
            <a:extLst>
              <a:ext uri="{28A0092B-C50C-407E-A947-70E740481C1C}">
                <a14:useLocalDpi xmlns:a14="http://schemas.microsoft.com/office/drawing/2010/main" val="0"/>
              </a:ext>
            </a:extLst>
          </a:blip>
          <a:srcRect l="545" r="2411" b="1479"/>
          <a:stretch>
            <a:fillRect/>
          </a:stretch>
        </p:blipFill>
        <p:spPr bwMode="auto">
          <a:xfrm>
            <a:off x="439739" y="857250"/>
            <a:ext cx="8440738"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3" descr="PinkFlower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53388" y="5485211"/>
            <a:ext cx="1125537" cy="51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4" descr="Flower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97876" y="928687"/>
            <a:ext cx="5270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5" descr="FloralCorner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0800000">
            <a:off x="439739" y="942975"/>
            <a:ext cx="1631950" cy="901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6" name="Picture 6" descr="Flower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91514" y="1556147"/>
            <a:ext cx="5270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7" name="Picture 7" descr="FloralCorner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471885" y="4605735"/>
            <a:ext cx="1083469" cy="153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8" descr="Flower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61263" y="971550"/>
            <a:ext cx="5270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9" name="WordArt 9"/>
          <p:cNvSpPr>
            <a:spLocks noChangeArrowheads="1" noChangeShapeType="1" noTextEdit="1"/>
          </p:cNvSpPr>
          <p:nvPr/>
        </p:nvSpPr>
        <p:spPr bwMode="auto">
          <a:xfrm>
            <a:off x="843197" y="2571750"/>
            <a:ext cx="7554678" cy="1433435"/>
          </a:xfrm>
          <a:prstGeom prst="rect">
            <a:avLst/>
          </a:prstGeom>
        </p:spPr>
        <p:txBody>
          <a:bodyPr wrap="none" fromWordArt="1">
            <a:prstTxWarp prst="textFadeUp">
              <a:avLst>
                <a:gd name="adj" fmla="val 0"/>
              </a:avLst>
            </a:prstTxWarp>
          </a:bodyPr>
          <a:lstStyle/>
          <a:p>
            <a:pPr algn="ctr"/>
            <a:r>
              <a:rPr lang="vi-VN" sz="2700" b="1" kern="10"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Times New Roman"/>
                <a:cs typeface="Times New Roman"/>
              </a:rPr>
              <a:t>TIẾT HỌC ĐẾN ĐÂY KẾT THÚC </a:t>
            </a:r>
          </a:p>
          <a:p>
            <a:pPr algn="ctr"/>
            <a:r>
              <a:rPr lang="vi-VN" sz="2700" b="1" kern="10"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Times New Roman"/>
                <a:cs typeface="Times New Roman"/>
              </a:rPr>
              <a:t>XIN CHÂN THÀNH CẢM ƠN QUÝ THẦY CÔ.</a:t>
            </a:r>
          </a:p>
          <a:p>
            <a:pPr algn="ctr"/>
            <a:r>
              <a:rPr lang="vi-VN" sz="2700" b="1" kern="10"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Times New Roman"/>
                <a:cs typeface="Times New Roman"/>
              </a:rPr>
              <a:t>CHÀO TẠM BIỆT HẸN GẶP LẠI!</a:t>
            </a:r>
            <a:endParaRPr lang="en-US" sz="2700" b="1" kern="10"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Times New Roman"/>
              <a:cs typeface="Times New Roman"/>
            </a:endParaRPr>
          </a:p>
        </p:txBody>
      </p:sp>
    </p:spTree>
    <p:extLst>
      <p:ext uri="{BB962C8B-B14F-4D97-AF65-F5344CB8AC3E}">
        <p14:creationId xmlns:p14="http://schemas.microsoft.com/office/powerpoint/2010/main" val="348358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5400600" cy="1143000"/>
          </a:xfrm>
        </p:spPr>
        <p:txBody>
          <a:bodyPr>
            <a:normAutofit/>
          </a:bodyPr>
          <a:lstStyle/>
          <a:p>
            <a:r>
              <a:rPr lang="vi-VN" sz="3200" b="1" dirty="0">
                <a:solidFill>
                  <a:srgbClr val="CC00CC"/>
                </a:solidFill>
                <a:latin typeface="Umbra" pitchFamily="18" charset="0"/>
                <a:ea typeface="Umbra" pitchFamily="18" charset="0"/>
                <a:cs typeface="Umbra" pitchFamily="18" charset="0"/>
              </a:rPr>
              <a:t>1. Ôn và khởi động</a:t>
            </a:r>
            <a:endParaRPr lang="en-US" sz="3200" b="1" dirty="0">
              <a:solidFill>
                <a:srgbClr val="CC00CC"/>
              </a:solidFill>
              <a:latin typeface="Umbra" pitchFamily="18" charset="0"/>
              <a:ea typeface="Umbra" pitchFamily="18" charset="0"/>
              <a:cs typeface="Umbra" pitchFamily="18" charset="0"/>
            </a:endParaRPr>
          </a:p>
        </p:txBody>
      </p:sp>
      <p:sp>
        <p:nvSpPr>
          <p:cNvPr id="6" name="TextBox 5"/>
          <p:cNvSpPr txBox="1"/>
          <p:nvPr/>
        </p:nvSpPr>
        <p:spPr>
          <a:xfrm>
            <a:off x="827584" y="1196753"/>
            <a:ext cx="5544616" cy="923322"/>
          </a:xfrm>
          <a:prstGeom prst="rect">
            <a:avLst/>
          </a:prstGeom>
          <a:noFill/>
        </p:spPr>
        <p:txBody>
          <a:bodyPr wrap="square" lIns="91432" tIns="45716" rIns="91432" bIns="45716" rtlCol="0">
            <a:spAutoFit/>
          </a:bodyPr>
          <a:lstStyle/>
          <a:p>
            <a:r>
              <a:rPr lang="vi-VN" sz="5400" b="1" dirty="0">
                <a:solidFill>
                  <a:srgbClr val="0070C0"/>
                </a:solidFill>
                <a:latin typeface="Amazone" pitchFamily="34" charset="0"/>
                <a:ea typeface="Amazone" pitchFamily="34" charset="0"/>
                <a:cs typeface="Amazone" pitchFamily="34" charset="0"/>
              </a:rPr>
              <a:t>Trò chơi:  Bắn tên</a:t>
            </a:r>
            <a:endParaRPr lang="en-US" sz="5400" b="1" dirty="0">
              <a:solidFill>
                <a:srgbClr val="0070C0"/>
              </a:solidFill>
              <a:latin typeface="Amazone" pitchFamily="34" charset="0"/>
              <a:ea typeface="Amazone" pitchFamily="34" charset="0"/>
              <a:cs typeface="Amazone" pitchFamily="34" charset="0"/>
            </a:endParaRPr>
          </a:p>
        </p:txBody>
      </p:sp>
    </p:spTree>
    <p:extLst>
      <p:ext uri="{BB962C8B-B14F-4D97-AF65-F5344CB8AC3E}">
        <p14:creationId xmlns:p14="http://schemas.microsoft.com/office/powerpoint/2010/main" val="82228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4016" y="910469"/>
            <a:ext cx="8964488" cy="646323"/>
          </a:xfrm>
          <a:prstGeom prst="rect">
            <a:avLst/>
          </a:prstGeom>
          <a:noFill/>
        </p:spPr>
        <p:txBody>
          <a:bodyPr wrap="square" lIns="91432" tIns="45716" rIns="91432" bIns="45716" rtlCol="0">
            <a:spAutoFit/>
          </a:bodyPr>
          <a:lstStyle/>
          <a:p>
            <a:r>
              <a:rPr lang="en-US" sz="3600" b="1" dirty="0">
                <a:solidFill>
                  <a:srgbClr val="0070C0"/>
                </a:solidFill>
                <a:latin typeface="HP001 4H" panose="020B0603050302020204" pitchFamily="34" charset="0"/>
                <a:ea typeface="Amazone" pitchFamily="34" charset="0"/>
                <a:cs typeface="Amazone" pitchFamily="34" charset="0"/>
              </a:rPr>
              <a:t> </a:t>
            </a:r>
            <a:r>
              <a:rPr lang="vi-VN" sz="3600" b="1" dirty="0">
                <a:solidFill>
                  <a:srgbClr val="0070C0"/>
                </a:solidFill>
                <a:latin typeface="HP001 4H" panose="020B0603050302020204" pitchFamily="34" charset="0"/>
                <a:ea typeface="Amazone" pitchFamily="34" charset="0"/>
                <a:cs typeface="Amazone" pitchFamily="34" charset="0"/>
              </a:rPr>
              <a:t>TiếngViệt: </a:t>
            </a:r>
            <a:r>
              <a:rPr lang="vi-VN" sz="3600" b="1" dirty="0">
                <a:solidFill>
                  <a:srgbClr val="002060"/>
                </a:solidFill>
                <a:latin typeface="HP001 4H" panose="020B0603050302020204" pitchFamily="34" charset="0"/>
                <a:ea typeface="Amazone" pitchFamily="34" charset="0"/>
                <a:cs typeface="Amazone" pitchFamily="34" charset="0"/>
              </a:rPr>
              <a:t>Bài5:</a:t>
            </a:r>
            <a:r>
              <a:rPr lang="en-US" sz="3600" b="1" dirty="0">
                <a:solidFill>
                  <a:srgbClr val="002060"/>
                </a:solidFill>
                <a:latin typeface="HP001 4H" panose="020B0603050302020204" pitchFamily="34" charset="0"/>
                <a:ea typeface="Amazone" pitchFamily="34" charset="0"/>
                <a:cs typeface="Amazone" pitchFamily="34" charset="0"/>
              </a:rPr>
              <a:t> </a:t>
            </a:r>
            <a:r>
              <a:rPr lang="vi-VN" sz="3600" b="1" dirty="0">
                <a:solidFill>
                  <a:srgbClr val="FF0000"/>
                </a:solidFill>
                <a:latin typeface="HP001 4H" panose="020B0603050302020204" pitchFamily="34" charset="0"/>
                <a:ea typeface="Allegie" pitchFamily="2" charset="0"/>
                <a:cs typeface="Allegie" pitchFamily="2" charset="0"/>
              </a:rPr>
              <a:t>N</a:t>
            </a:r>
            <a:r>
              <a:rPr lang="vi-VN" sz="3600" b="1" dirty="0">
                <a:solidFill>
                  <a:srgbClr val="FF0000"/>
                </a:solidFill>
                <a:latin typeface="HP001 4H" panose="020B0603050302020204" pitchFamily="34" charset="0"/>
                <a:ea typeface="Amazone" pitchFamily="34" charset="0"/>
                <a:cs typeface="Amazone" pitchFamily="34" charset="0"/>
              </a:rPr>
              <a:t>hững</a:t>
            </a:r>
            <a:r>
              <a:rPr lang="en-US" sz="3600" b="1" dirty="0">
                <a:solidFill>
                  <a:srgbClr val="FF0000"/>
                </a:solidFill>
                <a:latin typeface="HP001 4H" panose="020B0603050302020204" pitchFamily="34" charset="0"/>
                <a:ea typeface="Amazone" pitchFamily="34" charset="0"/>
                <a:cs typeface="Amazone" pitchFamily="34" charset="0"/>
              </a:rPr>
              <a:t> </a:t>
            </a:r>
            <a:r>
              <a:rPr lang="vi-VN" sz="3600" b="1" dirty="0">
                <a:solidFill>
                  <a:srgbClr val="FF0000"/>
                </a:solidFill>
                <a:latin typeface="HP001 4H" panose="020B0603050302020204" pitchFamily="34" charset="0"/>
                <a:ea typeface="Amazone" pitchFamily="34" charset="0"/>
                <a:cs typeface="Amazone" pitchFamily="34" charset="0"/>
              </a:rPr>
              <a:t>cánh cò</a:t>
            </a:r>
            <a:r>
              <a:rPr lang="en-US" sz="3600" b="1" dirty="0">
                <a:solidFill>
                  <a:srgbClr val="FF0000"/>
                </a:solidFill>
                <a:latin typeface="HP001 4H" panose="020B0603050302020204" pitchFamily="34" charset="0"/>
                <a:ea typeface="Amazone" pitchFamily="34" charset="0"/>
                <a:cs typeface="Amazone" pitchFamily="34" charset="0"/>
              </a:rPr>
              <a:t> </a:t>
            </a:r>
            <a:r>
              <a:rPr lang="vi-VN" sz="3600" b="1" dirty="0">
                <a:solidFill>
                  <a:srgbClr val="FF0000"/>
                </a:solidFill>
                <a:latin typeface="HP001 4H" panose="020B0603050302020204" pitchFamily="34" charset="0"/>
                <a:ea typeface="Amazone" pitchFamily="34" charset="0"/>
                <a:cs typeface="Amazone" pitchFamily="34" charset="0"/>
              </a:rPr>
              <a:t>(tiết 2)</a:t>
            </a:r>
          </a:p>
        </p:txBody>
      </p:sp>
      <p:cxnSp>
        <p:nvCxnSpPr>
          <p:cNvPr id="7" name="Straight Connector 6"/>
          <p:cNvCxnSpPr/>
          <p:nvPr/>
        </p:nvCxnSpPr>
        <p:spPr>
          <a:xfrm>
            <a:off x="500763" y="1340768"/>
            <a:ext cx="18002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31912" y="764704"/>
            <a:ext cx="6976392" cy="584767"/>
          </a:xfrm>
          <a:prstGeom prst="rect">
            <a:avLst/>
          </a:prstGeom>
          <a:noFill/>
        </p:spPr>
        <p:txBody>
          <a:bodyPr wrap="square" lIns="91432" tIns="45716" rIns="91432" bIns="45716" rtlCol="0">
            <a:spAutoFit/>
          </a:bodyPr>
          <a:lstStyle/>
          <a:p>
            <a:r>
              <a:rPr lang="vi-VN" sz="3200" b="1" dirty="0">
                <a:solidFill>
                  <a:srgbClr val="0070C0"/>
                </a:solidFill>
                <a:latin typeface="AvantGarde" pitchFamily="2" charset="0"/>
                <a:ea typeface="AvantGarde" pitchFamily="2" charset="0"/>
                <a:cs typeface="AvantGarde" pitchFamily="2" charset="0"/>
              </a:rPr>
              <a:t>Tiếng Việt: </a:t>
            </a:r>
            <a:r>
              <a:rPr lang="vi-VN" sz="3200" b="1" dirty="0">
                <a:solidFill>
                  <a:srgbClr val="002060"/>
                </a:solidFill>
                <a:latin typeface="AvantGarde" pitchFamily="2" charset="0"/>
                <a:ea typeface="AvantGarde" pitchFamily="2" charset="0"/>
                <a:cs typeface="AvantGarde" pitchFamily="2" charset="0"/>
              </a:rPr>
              <a:t>     </a:t>
            </a:r>
            <a:r>
              <a:rPr lang="vi-VN" sz="3200" b="1" dirty="0">
                <a:solidFill>
                  <a:srgbClr val="FF0000"/>
                </a:solidFill>
                <a:latin typeface="AvantGarde" pitchFamily="2" charset="0"/>
                <a:ea typeface="AvantGarde" pitchFamily="2" charset="0"/>
                <a:cs typeface="AvantGarde" pitchFamily="2" charset="0"/>
              </a:rPr>
              <a:t>Những cánh cò </a:t>
            </a:r>
            <a:endParaRPr lang="en-US" sz="3200" b="1" dirty="0">
              <a:solidFill>
                <a:srgbClr val="FF0000"/>
              </a:solidFill>
              <a:latin typeface="AvantGarde" pitchFamily="2" charset="0"/>
              <a:ea typeface="AvantGarde" pitchFamily="2" charset="0"/>
              <a:cs typeface="AvantGarde" pitchFamily="2" charset="0"/>
            </a:endParaRPr>
          </a:p>
        </p:txBody>
      </p:sp>
      <p:cxnSp>
        <p:nvCxnSpPr>
          <p:cNvPr id="10" name="Straight Connector 9"/>
          <p:cNvCxnSpPr/>
          <p:nvPr/>
        </p:nvCxnSpPr>
        <p:spPr>
          <a:xfrm>
            <a:off x="531367" y="1268760"/>
            <a:ext cx="1769596"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79512" y="1268760"/>
            <a:ext cx="8703231" cy="5646847"/>
          </a:xfrm>
          <a:prstGeom prst="rect">
            <a:avLst/>
          </a:prstGeom>
          <a:noFill/>
        </p:spPr>
        <p:txBody>
          <a:bodyPr wrap="square" lIns="91432" tIns="45716" rIns="91432" bIns="45716" rtlCol="0">
            <a:spAutoFit/>
          </a:bodyPr>
          <a:lstStyle/>
          <a:p>
            <a:pPr algn="just"/>
            <a:r>
              <a:rPr lang="vi-VN" sz="2800" dirty="0">
                <a:latin typeface="AvantGarde" pitchFamily="2" charset="0"/>
                <a:ea typeface="AvantGarde" pitchFamily="2" charset="0"/>
                <a:cs typeface="AvantGarde" pitchFamily="2" charset="0"/>
              </a:rPr>
              <a:t>      Ông kể ngày xưa, quê của bé có rất nhiều cò. Mùa xuân, từng đàn cò trắng duyên dáng bay tới. Chúng lượn trên bầu trời trong xanh rồi hạ cánh xuống những lũy tre. Hằng ngày, cò đi mò tôm, bắt cá ở các ao, hồ, đầm.</a:t>
            </a:r>
          </a:p>
          <a:p>
            <a:pPr algn="just"/>
            <a:r>
              <a:rPr lang="en-US" sz="2800" dirty="0">
                <a:latin typeface="AvantGarde" pitchFamily="2" charset="0"/>
                <a:ea typeface="AvantGarde" pitchFamily="2" charset="0"/>
                <a:cs typeface="AvantGarde" pitchFamily="2" charset="0"/>
              </a:rPr>
              <a:t>      </a:t>
            </a:r>
            <a:r>
              <a:rPr lang="vi-VN" sz="2800" dirty="0">
                <a:latin typeface="AvantGarde" pitchFamily="2" charset="0"/>
                <a:ea typeface="AvantGarde" pitchFamily="2" charset="0"/>
                <a:cs typeface="AvantGarde" pitchFamily="2" charset="0"/>
              </a:rPr>
              <a:t>Bây giờ, ao, hồ, đầm phải nhường chỗ cho những tòa nhà cao vút, những con đường cao tốc, những nhà máy tỏa khói mịt mù. Cò chẳng còn nơi kiếm ăn. Cò sợ những âm thanh ồn ào. Thế là chúng bay đi.</a:t>
            </a:r>
          </a:p>
          <a:p>
            <a:pPr algn="just"/>
            <a:r>
              <a:rPr lang="en-US" sz="2800" dirty="0">
                <a:latin typeface="AvantGarde" pitchFamily="2" charset="0"/>
                <a:ea typeface="AvantGarde" pitchFamily="2" charset="0"/>
                <a:cs typeface="AvantGarde" pitchFamily="2" charset="0"/>
              </a:rPr>
              <a:t>      </a:t>
            </a:r>
            <a:r>
              <a:rPr lang="vi-VN" sz="2800" dirty="0">
                <a:latin typeface="AvantGarde" pitchFamily="2" charset="0"/>
                <a:ea typeface="AvantGarde" pitchFamily="2" charset="0"/>
                <a:cs typeface="AvantGarde" pitchFamily="2" charset="0"/>
              </a:rPr>
              <a:t>Bé ước ao được thấy những cánh cò trên đồng quê.</a:t>
            </a:r>
          </a:p>
          <a:p>
            <a:r>
              <a:rPr lang="vi-VN" sz="2400" dirty="0"/>
              <a:t>                                                             (</a:t>
            </a:r>
            <a:r>
              <a:rPr lang="vi-VN" sz="2400" b="1" dirty="0">
                <a:latin typeface="AvantGarde" pitchFamily="2" charset="0"/>
                <a:ea typeface="AvantGarde" pitchFamily="2" charset="0"/>
                <a:cs typeface="AvantGarde" pitchFamily="2" charset="0"/>
              </a:rPr>
              <a:t>Theo Hoài Nam)</a:t>
            </a:r>
            <a:endParaRPr lang="en-US" sz="2400" b="1" dirty="0">
              <a:latin typeface="AvantGarde" pitchFamily="2" charset="0"/>
              <a:ea typeface="AvantGarde" pitchFamily="2" charset="0"/>
              <a:cs typeface="AvantGarde" pitchFamily="2" charset="0"/>
            </a:endParaRPr>
          </a:p>
        </p:txBody>
      </p:sp>
      <p:sp>
        <p:nvSpPr>
          <p:cNvPr id="4" name="TextBox 3">
            <a:extLst>
              <a:ext uri="{FF2B5EF4-FFF2-40B4-BE49-F238E27FC236}">
                <a16:creationId xmlns:a16="http://schemas.microsoft.com/office/drawing/2014/main" id="{2EFDA389-AC2A-13F0-964B-6140A784087F}"/>
              </a:ext>
            </a:extLst>
          </p:cNvPr>
          <p:cNvSpPr txBox="1"/>
          <p:nvPr/>
        </p:nvSpPr>
        <p:spPr>
          <a:xfrm>
            <a:off x="274209" y="262389"/>
            <a:ext cx="4585823" cy="646331"/>
          </a:xfrm>
          <a:prstGeom prst="rect">
            <a:avLst/>
          </a:prstGeom>
          <a:noFill/>
        </p:spPr>
        <p:txBody>
          <a:bodyPr wrap="square">
            <a:spAutoFit/>
          </a:bodyPr>
          <a:lstStyle/>
          <a:p>
            <a:r>
              <a:rPr lang="en-US" sz="3600" b="1" dirty="0">
                <a:solidFill>
                  <a:srgbClr val="CC00CC"/>
                </a:solidFill>
                <a:latin typeface="Umbra" pitchFamily="18" charset="0"/>
                <a:ea typeface="Umbra" pitchFamily="18" charset="0"/>
                <a:cs typeface="Umbra" pitchFamily="18" charset="0"/>
              </a:rPr>
              <a:t>2</a:t>
            </a:r>
            <a:r>
              <a:rPr lang="vi-VN" sz="3600" b="1" dirty="0">
                <a:solidFill>
                  <a:srgbClr val="CC00CC"/>
                </a:solidFill>
                <a:latin typeface="Umbra" pitchFamily="18" charset="0"/>
                <a:ea typeface="Umbra" pitchFamily="18" charset="0"/>
                <a:cs typeface="Umbra" pitchFamily="18" charset="0"/>
              </a:rPr>
              <a:t>. </a:t>
            </a:r>
            <a:r>
              <a:rPr lang="en-US" sz="3600" b="1" dirty="0">
                <a:solidFill>
                  <a:srgbClr val="CC00CC"/>
                </a:solidFill>
                <a:latin typeface="Umbra" pitchFamily="18" charset="0"/>
                <a:ea typeface="Umbra" pitchFamily="18" charset="0"/>
                <a:cs typeface="Umbra" pitchFamily="18" charset="0"/>
              </a:rPr>
              <a:t>KHÁM PHÁ</a:t>
            </a:r>
            <a:endParaRPr lang="en-US" sz="3600" dirty="0"/>
          </a:p>
        </p:txBody>
      </p:sp>
    </p:spTree>
    <p:extLst>
      <p:ext uri="{BB962C8B-B14F-4D97-AF65-F5344CB8AC3E}">
        <p14:creationId xmlns:p14="http://schemas.microsoft.com/office/powerpoint/2010/main" val="762644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xit" presetSubtype="32" fill="hold" grpId="1" nodeType="clickEffect">
                                  <p:stCondLst>
                                    <p:cond delay="0"/>
                                  </p:stCondLst>
                                  <p:childTnLst>
                                    <p:animEffect transition="out" filter="circle(out)">
                                      <p:cBhvr>
                                        <p:cTn id="24" dur="2000"/>
                                        <p:tgtEl>
                                          <p:spTgt spid="5"/>
                                        </p:tgtEl>
                                      </p:cBhvr>
                                    </p:animEffect>
                                    <p:set>
                                      <p:cBhvr>
                                        <p:cTn id="25" dur="1" fill="hold">
                                          <p:stCondLst>
                                            <p:cond delay="1999"/>
                                          </p:stCondLst>
                                        </p:cTn>
                                        <p:tgtEl>
                                          <p:spTgt spid="5"/>
                                        </p:tgtEl>
                                        <p:attrNameLst>
                                          <p:attrName>style.visibility</p:attrName>
                                        </p:attrNameLst>
                                      </p:cBhvr>
                                      <p:to>
                                        <p:strVal val="hidden"/>
                                      </p:to>
                                    </p:set>
                                  </p:childTnLst>
                                </p:cTn>
                              </p:par>
                              <p:par>
                                <p:cTn id="26" presetID="6" presetClass="exit" presetSubtype="32" fill="hold" nodeType="withEffect">
                                  <p:stCondLst>
                                    <p:cond delay="0"/>
                                  </p:stCondLst>
                                  <p:childTnLst>
                                    <p:animEffect transition="out" filter="circle(out)">
                                      <p:cBhvr>
                                        <p:cTn id="27" dur="2000"/>
                                        <p:tgtEl>
                                          <p:spTgt spid="7"/>
                                        </p:tgtEl>
                                      </p:cBhvr>
                                    </p:animEffect>
                                    <p:set>
                                      <p:cBhvr>
                                        <p:cTn id="28" dur="1" fill="hold">
                                          <p:stCondLst>
                                            <p:cond delay="1999"/>
                                          </p:stCondLst>
                                        </p:cTn>
                                        <p:tgtEl>
                                          <p:spTgt spid="7"/>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par>
                                <p:cTn id="34" presetID="10" presetClass="entr" presetSubtype="0"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9" grpId="0"/>
      <p:bldP spid="12" grpId="0"/>
      <p:bldP spid="4" grpId="0"/>
      <p:bldP spid="4"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1" y="476672"/>
            <a:ext cx="8640960" cy="3539430"/>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200" dirty="0">
                <a:latin typeface="AvantGarde" pitchFamily="2" charset="0"/>
                <a:ea typeface="AvantGarde" pitchFamily="2" charset="0"/>
                <a:cs typeface="AvantGarde" pitchFamily="2" charset="0"/>
              </a:rPr>
              <a:t>                    </a:t>
            </a:r>
            <a:r>
              <a:rPr lang="vi-VN" sz="3200" dirty="0">
                <a:solidFill>
                  <a:srgbClr val="FF0000"/>
                </a:solidFill>
                <a:latin typeface="AvantGarde" pitchFamily="2" charset="0"/>
                <a:ea typeface="AvantGarde" pitchFamily="2" charset="0"/>
                <a:cs typeface="AvantGarde" pitchFamily="2" charset="0"/>
              </a:rPr>
              <a:t>Những cánh cò</a:t>
            </a:r>
          </a:p>
          <a:p>
            <a:pPr algn="just"/>
            <a:r>
              <a:rPr lang="vi-VN" dirty="0">
                <a:latin typeface="AvantGarde" pitchFamily="2" charset="0"/>
                <a:ea typeface="AvantGarde" pitchFamily="2" charset="0"/>
                <a:cs typeface="AvantGarde" pitchFamily="2" charset="0"/>
              </a:rPr>
              <a:t>         </a:t>
            </a:r>
            <a:r>
              <a:rPr lang="vi-VN" sz="3200" dirty="0">
                <a:latin typeface="AvantGarde" pitchFamily="2" charset="0"/>
                <a:ea typeface="AvantGarde" pitchFamily="2" charset="0"/>
                <a:cs typeface="AvantGarde" pitchFamily="2" charset="0"/>
              </a:rPr>
              <a:t>Ông kể ngày xưa, quê của bé có rất nhiều cò. Mùa xuân, từng đàn cò trắng duyên dáng bay tới. Chúng lượn trên bầu trời trong xanh rồi hạ cánh xuống những lũy tre. Hằng ngày, cò đi mò tôm, bắt cá ở các ao, hồ, đầm.</a:t>
            </a:r>
            <a:endParaRPr lang="en-US" sz="3200" dirty="0"/>
          </a:p>
        </p:txBody>
      </p:sp>
      <p:sp>
        <p:nvSpPr>
          <p:cNvPr id="6" name="TextBox 5"/>
          <p:cNvSpPr txBox="1"/>
          <p:nvPr/>
        </p:nvSpPr>
        <p:spPr>
          <a:xfrm>
            <a:off x="251520" y="4016102"/>
            <a:ext cx="8136904" cy="1077218"/>
          </a:xfrm>
          <a:prstGeom prst="rect">
            <a:avLst/>
          </a:prstGeom>
          <a:noFill/>
        </p:spPr>
        <p:txBody>
          <a:bodyPr wrap="square" lIns="91432" tIns="45716" rIns="91432" bIns="45716" rtlCol="0">
            <a:spAutoFit/>
          </a:bodyPr>
          <a:lstStyle/>
          <a:p>
            <a:r>
              <a:rPr lang="vi-VN" sz="3200" dirty="0"/>
              <a:t> </a:t>
            </a:r>
            <a:r>
              <a:rPr lang="vi-VN" sz="3200" dirty="0">
                <a:solidFill>
                  <a:srgbClr val="0070C0"/>
                </a:solidFill>
                <a:latin typeface="AvantGarde" pitchFamily="2" charset="0"/>
                <a:ea typeface="AvantGarde" pitchFamily="2" charset="0"/>
                <a:cs typeface="AvantGarde" pitchFamily="2" charset="0"/>
              </a:rPr>
              <a:t>a/ Hằng ngày, cò đi mò tôm, bắt cá ở  đâu?  </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93445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47608" y="3244334"/>
            <a:ext cx="252451" cy="369478"/>
          </a:xfrm>
          <a:prstGeom prst="rect">
            <a:avLst/>
          </a:prstGeom>
        </p:spPr>
        <p:txBody>
          <a:bodyPr wrap="none" lIns="91432" tIns="45716" rIns="91432" bIns="45716">
            <a:spAutoFit/>
          </a:bodyPr>
          <a:lstStyle/>
          <a:p>
            <a:r>
              <a:rPr lang="vi-VN" dirty="0">
                <a:latin typeface="AvantGarde" pitchFamily="2" charset="0"/>
                <a:ea typeface="AvantGarde" pitchFamily="2" charset="0"/>
                <a:cs typeface="AvantGarde" pitchFamily="2" charset="0"/>
              </a:rPr>
              <a:t> </a:t>
            </a:r>
            <a:endParaRPr lang="en-US" dirty="0"/>
          </a:p>
        </p:txBody>
      </p:sp>
      <p:sp>
        <p:nvSpPr>
          <p:cNvPr id="6" name="Rectangle 5"/>
          <p:cNvSpPr/>
          <p:nvPr/>
        </p:nvSpPr>
        <p:spPr>
          <a:xfrm>
            <a:off x="4447608" y="3244334"/>
            <a:ext cx="252451" cy="369478"/>
          </a:xfrm>
          <a:prstGeom prst="rect">
            <a:avLst/>
          </a:prstGeom>
        </p:spPr>
        <p:txBody>
          <a:bodyPr wrap="none" lIns="91432" tIns="45716" rIns="91432" bIns="45716">
            <a:spAutoFit/>
          </a:bodyPr>
          <a:lstStyle/>
          <a:p>
            <a:r>
              <a:rPr lang="vi-VN" dirty="0">
                <a:latin typeface="AvantGarde" pitchFamily="2" charset="0"/>
                <a:ea typeface="AvantGarde" pitchFamily="2" charset="0"/>
                <a:cs typeface="AvantGarde" pitchFamily="2" charset="0"/>
              </a:rPr>
              <a:t> </a:t>
            </a:r>
            <a:endParaRPr lang="en-US" dirty="0"/>
          </a:p>
        </p:txBody>
      </p:sp>
      <p:sp>
        <p:nvSpPr>
          <p:cNvPr id="7" name="Rectangle 6"/>
          <p:cNvSpPr/>
          <p:nvPr/>
        </p:nvSpPr>
        <p:spPr>
          <a:xfrm>
            <a:off x="251521" y="476672"/>
            <a:ext cx="8640960" cy="3539430"/>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200" dirty="0">
                <a:latin typeface="AvantGarde" pitchFamily="2" charset="0"/>
                <a:ea typeface="AvantGarde" pitchFamily="2" charset="0"/>
                <a:cs typeface="AvantGarde" pitchFamily="2" charset="0"/>
              </a:rPr>
              <a:t>                    </a:t>
            </a:r>
            <a:r>
              <a:rPr lang="vi-VN" sz="3200" dirty="0">
                <a:solidFill>
                  <a:srgbClr val="FF0000"/>
                </a:solidFill>
                <a:latin typeface="AvantGarde" pitchFamily="2" charset="0"/>
                <a:ea typeface="AvantGarde" pitchFamily="2" charset="0"/>
                <a:cs typeface="AvantGarde" pitchFamily="2" charset="0"/>
              </a:rPr>
              <a:t>Những cánh cò</a:t>
            </a:r>
          </a:p>
          <a:p>
            <a:pPr algn="just"/>
            <a:r>
              <a:rPr lang="vi-VN" dirty="0">
                <a:latin typeface="AvantGarde" pitchFamily="2" charset="0"/>
                <a:ea typeface="AvantGarde" pitchFamily="2" charset="0"/>
                <a:cs typeface="AvantGarde" pitchFamily="2" charset="0"/>
              </a:rPr>
              <a:t>         </a:t>
            </a:r>
            <a:r>
              <a:rPr lang="vi-VN" sz="3200" dirty="0">
                <a:latin typeface="AvantGarde" pitchFamily="2" charset="0"/>
                <a:ea typeface="AvantGarde" pitchFamily="2" charset="0"/>
                <a:cs typeface="AvantGarde" pitchFamily="2" charset="0"/>
              </a:rPr>
              <a:t>Ông kể ngày xưa, quê của bé có rất nhiều cò. Mùa xuân, từng đàn cò trắng duyên dáng bay tới. Chúng lượn trên bầu trời trong xanh rồi hạ cánh xuống những lũy tre. Hằng ngày, cò đi mò tôm, bắt cá </a:t>
            </a:r>
            <a:r>
              <a:rPr lang="vi-VN" sz="3200" dirty="0">
                <a:solidFill>
                  <a:srgbClr val="FF0000"/>
                </a:solidFill>
                <a:latin typeface="AvantGarde" pitchFamily="2" charset="0"/>
                <a:ea typeface="AvantGarde" pitchFamily="2" charset="0"/>
                <a:cs typeface="AvantGarde" pitchFamily="2" charset="0"/>
              </a:rPr>
              <a:t>ở các ao, hồ, đầm.</a:t>
            </a:r>
            <a:endParaRPr lang="en-US" sz="3200" dirty="0">
              <a:solidFill>
                <a:srgbClr val="FF0000"/>
              </a:solidFill>
            </a:endParaRPr>
          </a:p>
        </p:txBody>
      </p:sp>
      <p:sp>
        <p:nvSpPr>
          <p:cNvPr id="8" name="TextBox 7"/>
          <p:cNvSpPr txBox="1"/>
          <p:nvPr/>
        </p:nvSpPr>
        <p:spPr>
          <a:xfrm>
            <a:off x="251520" y="4016102"/>
            <a:ext cx="8136904" cy="1077218"/>
          </a:xfrm>
          <a:prstGeom prst="rect">
            <a:avLst/>
          </a:prstGeom>
          <a:noFill/>
        </p:spPr>
        <p:txBody>
          <a:bodyPr wrap="square" lIns="91432" tIns="45716" rIns="91432" bIns="45716" rtlCol="0">
            <a:spAutoFit/>
          </a:bodyPr>
          <a:lstStyle/>
          <a:p>
            <a:r>
              <a:rPr lang="vi-VN" sz="3200" dirty="0"/>
              <a:t> </a:t>
            </a:r>
            <a:r>
              <a:rPr lang="vi-VN" sz="3200" dirty="0">
                <a:solidFill>
                  <a:srgbClr val="0070C0"/>
                </a:solidFill>
                <a:latin typeface="AvantGarde" pitchFamily="2" charset="0"/>
                <a:ea typeface="AvantGarde" pitchFamily="2" charset="0"/>
                <a:cs typeface="AvantGarde" pitchFamily="2" charset="0"/>
              </a:rPr>
              <a:t>a/ Hằng ngày, cò đi mò tôm, bắt cá ở  đâu?  </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798863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4625"/>
            <a:ext cx="9144000" cy="3108543"/>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600" dirty="0">
                <a:solidFill>
                  <a:srgbClr val="FF0000"/>
                </a:solidFill>
                <a:latin typeface="AvantGarde" pitchFamily="2" charset="0"/>
                <a:ea typeface="AvantGarde" pitchFamily="2" charset="0"/>
                <a:cs typeface="AvantGarde" pitchFamily="2" charset="0"/>
              </a:rPr>
              <a:t>Những cánh cò</a:t>
            </a:r>
          </a:p>
          <a:p>
            <a:pPr algn="just"/>
            <a:r>
              <a:rPr lang="vi-VN" sz="3200" dirty="0">
                <a:latin typeface="AvantGarde" pitchFamily="2" charset="0"/>
                <a:ea typeface="AvantGarde" pitchFamily="2" charset="0"/>
                <a:cs typeface="AvantGarde" pitchFamily="2" charset="0"/>
              </a:rPr>
              <a:t>      Bây giờ, ao, hồ, đầm phải nhường chỗ cho những tòa nhà cao vút, những con đường cao tốc, những nhà máy tỏa khói mịt mù. Cò chẳng còn nơi kiếm ăn. Cò sợ những âm thanh ồn ào. Thế là chúng bay đi.</a:t>
            </a:r>
          </a:p>
        </p:txBody>
      </p:sp>
      <p:sp>
        <p:nvSpPr>
          <p:cNvPr id="6" name="TextBox 5"/>
          <p:cNvSpPr txBox="1"/>
          <p:nvPr/>
        </p:nvSpPr>
        <p:spPr>
          <a:xfrm>
            <a:off x="323529" y="3153167"/>
            <a:ext cx="9001000" cy="1077218"/>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b/ Bây giờ ở quê của bé, những gì đã thay thế ao, hồ, đầm?</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131095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4625"/>
            <a:ext cx="9144000" cy="3108543"/>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600" dirty="0">
                <a:solidFill>
                  <a:srgbClr val="FF0000"/>
                </a:solidFill>
                <a:latin typeface="AvantGarde" pitchFamily="2" charset="0"/>
                <a:ea typeface="AvantGarde" pitchFamily="2" charset="0"/>
                <a:cs typeface="AvantGarde" pitchFamily="2" charset="0"/>
              </a:rPr>
              <a:t>Những cánh cò</a:t>
            </a:r>
          </a:p>
          <a:p>
            <a:pPr algn="just"/>
            <a:r>
              <a:rPr lang="vi-VN" sz="3200" dirty="0">
                <a:latin typeface="AvantGarde" pitchFamily="2" charset="0"/>
                <a:ea typeface="AvantGarde" pitchFamily="2" charset="0"/>
                <a:cs typeface="AvantGarde" pitchFamily="2" charset="0"/>
              </a:rPr>
              <a:t>      Bây giờ, ao, hồ, đầm phải nhường chỗ cho </a:t>
            </a:r>
            <a:r>
              <a:rPr lang="vi-VN" sz="3200" dirty="0">
                <a:solidFill>
                  <a:srgbClr val="FF0000"/>
                </a:solidFill>
                <a:latin typeface="AvantGarde" pitchFamily="2" charset="0"/>
                <a:ea typeface="AvantGarde" pitchFamily="2" charset="0"/>
                <a:cs typeface="AvantGarde" pitchFamily="2" charset="0"/>
              </a:rPr>
              <a:t>những tòa nhà cao vút, những con đường cao tốc, những nhà máy tỏa khói mịt mù. </a:t>
            </a:r>
            <a:r>
              <a:rPr lang="vi-VN" sz="3200" dirty="0">
                <a:latin typeface="AvantGarde" pitchFamily="2" charset="0"/>
                <a:ea typeface="AvantGarde" pitchFamily="2" charset="0"/>
                <a:cs typeface="AvantGarde" pitchFamily="2" charset="0"/>
              </a:rPr>
              <a:t>Cò chẳng còn nơi kiếm ăn. Cò sợ những âm thanh ồn ào. Thế là chúng bay đi.</a:t>
            </a:r>
          </a:p>
        </p:txBody>
      </p:sp>
      <p:sp>
        <p:nvSpPr>
          <p:cNvPr id="6" name="TextBox 5"/>
          <p:cNvSpPr txBox="1"/>
          <p:nvPr/>
        </p:nvSpPr>
        <p:spPr>
          <a:xfrm>
            <a:off x="323529" y="3153167"/>
            <a:ext cx="9001000" cy="1077218"/>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b/ Bây giờ ở quê của bé, những gì đã thay thế ao, hồ, đầm?</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417489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4625"/>
            <a:ext cx="9144000" cy="3108543"/>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600" dirty="0">
                <a:solidFill>
                  <a:srgbClr val="FF0000"/>
                </a:solidFill>
                <a:latin typeface="AvantGarde" pitchFamily="2" charset="0"/>
                <a:ea typeface="AvantGarde" pitchFamily="2" charset="0"/>
                <a:cs typeface="AvantGarde" pitchFamily="2" charset="0"/>
              </a:rPr>
              <a:t>Những cánh cò</a:t>
            </a:r>
          </a:p>
          <a:p>
            <a:pPr algn="just"/>
            <a:r>
              <a:rPr lang="vi-VN" sz="3200" dirty="0">
                <a:latin typeface="AvantGarde" pitchFamily="2" charset="0"/>
                <a:ea typeface="AvantGarde" pitchFamily="2" charset="0"/>
                <a:cs typeface="AvantGarde" pitchFamily="2" charset="0"/>
              </a:rPr>
              <a:t>      Bây giờ, ao, hồ, đầm phải nhường chỗ cho những tòa nhà cao vút, những con đường cao tốc, những nhà máy tỏa khói mịt mù. Cò chẳng còn nơi kiếm ăn. Cò sợ những âm thanh ồn ào. Thế là chúng bay đi.</a:t>
            </a:r>
          </a:p>
        </p:txBody>
      </p:sp>
      <p:sp>
        <p:nvSpPr>
          <p:cNvPr id="6" name="TextBox 5"/>
          <p:cNvSpPr txBox="1"/>
          <p:nvPr/>
        </p:nvSpPr>
        <p:spPr>
          <a:xfrm>
            <a:off x="323529" y="3153168"/>
            <a:ext cx="9001000" cy="584775"/>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c/ Điều gì khiến đàn cò sợ hãi?</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199860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4625"/>
            <a:ext cx="9144000" cy="3108543"/>
          </a:xfrm>
          <a:prstGeom prst="rect">
            <a:avLst/>
          </a:prstGeom>
        </p:spPr>
        <p:txBody>
          <a:bodyPr wrap="square" lIns="91432" tIns="45716" rIns="91432" bIns="45716">
            <a:spAutoFit/>
          </a:bodyPr>
          <a:lstStyle/>
          <a:p>
            <a:pPr algn="just"/>
            <a:r>
              <a:rPr lang="vi-VN" dirty="0">
                <a:latin typeface="AvantGarde" pitchFamily="2" charset="0"/>
                <a:ea typeface="AvantGarde" pitchFamily="2" charset="0"/>
                <a:cs typeface="AvantGarde" pitchFamily="2" charset="0"/>
              </a:rPr>
              <a:t>                                    </a:t>
            </a:r>
            <a:r>
              <a:rPr lang="vi-VN" sz="3600" dirty="0">
                <a:solidFill>
                  <a:srgbClr val="FF0000"/>
                </a:solidFill>
                <a:latin typeface="AvantGarde" pitchFamily="2" charset="0"/>
                <a:ea typeface="AvantGarde" pitchFamily="2" charset="0"/>
                <a:cs typeface="AvantGarde" pitchFamily="2" charset="0"/>
              </a:rPr>
              <a:t>Những cánh cò</a:t>
            </a:r>
          </a:p>
          <a:p>
            <a:pPr algn="just"/>
            <a:r>
              <a:rPr lang="vi-VN" sz="3200" dirty="0">
                <a:latin typeface="AvantGarde" pitchFamily="2" charset="0"/>
                <a:ea typeface="AvantGarde" pitchFamily="2" charset="0"/>
                <a:cs typeface="AvantGarde" pitchFamily="2" charset="0"/>
              </a:rPr>
              <a:t>      Bây giờ, ao, hồ, đầm phải nhường chỗ cho những tòa nhà cao vút, những con đường cao tốc, những nhà máy tỏa khói mịt mù. Cò chẳng còn nơi kiếm ăn. Cò sợ </a:t>
            </a:r>
            <a:r>
              <a:rPr lang="vi-VN" sz="3200" dirty="0">
                <a:solidFill>
                  <a:srgbClr val="FF0000"/>
                </a:solidFill>
                <a:latin typeface="AvantGarde" pitchFamily="2" charset="0"/>
                <a:ea typeface="AvantGarde" pitchFamily="2" charset="0"/>
                <a:cs typeface="AvantGarde" pitchFamily="2" charset="0"/>
              </a:rPr>
              <a:t>những âm thanh ồn ào. </a:t>
            </a:r>
            <a:r>
              <a:rPr lang="vi-VN" sz="3200" dirty="0">
                <a:latin typeface="AvantGarde" pitchFamily="2" charset="0"/>
                <a:ea typeface="AvantGarde" pitchFamily="2" charset="0"/>
                <a:cs typeface="AvantGarde" pitchFamily="2" charset="0"/>
              </a:rPr>
              <a:t>Thế là chúng bay đi.</a:t>
            </a:r>
          </a:p>
        </p:txBody>
      </p:sp>
      <p:sp>
        <p:nvSpPr>
          <p:cNvPr id="6" name="TextBox 5"/>
          <p:cNvSpPr txBox="1"/>
          <p:nvPr/>
        </p:nvSpPr>
        <p:spPr>
          <a:xfrm>
            <a:off x="323529" y="3153168"/>
            <a:ext cx="9001000" cy="584775"/>
          </a:xfrm>
          <a:prstGeom prst="rect">
            <a:avLst/>
          </a:prstGeom>
          <a:noFill/>
        </p:spPr>
        <p:txBody>
          <a:bodyPr wrap="square" lIns="91432" tIns="45716" rIns="91432" bIns="45716" rtlCol="0">
            <a:spAutoFit/>
          </a:bodyPr>
          <a:lstStyle/>
          <a:p>
            <a:r>
              <a:rPr lang="vi-VN" sz="3200" dirty="0">
                <a:solidFill>
                  <a:srgbClr val="0070C0"/>
                </a:solidFill>
                <a:latin typeface="AvantGarde" pitchFamily="2" charset="0"/>
                <a:ea typeface="AvantGarde" pitchFamily="2" charset="0"/>
                <a:cs typeface="AvantGarde" pitchFamily="2" charset="0"/>
              </a:rPr>
              <a:t>c/ Điều gì khiến đàn cò sợ hãi?</a:t>
            </a:r>
            <a:endParaRPr lang="en-US" sz="3200" dirty="0">
              <a:solidFill>
                <a:srgbClr val="0070C0"/>
              </a:solidFill>
              <a:latin typeface="AvantGarde" pitchFamily="2" charset="0"/>
              <a:ea typeface="AvantGarde" pitchFamily="2" charset="0"/>
              <a:cs typeface="AvantGarde" pitchFamily="2" charset="0"/>
            </a:endParaRPr>
          </a:p>
        </p:txBody>
      </p:sp>
    </p:spTree>
    <p:extLst>
      <p:ext uri="{BB962C8B-B14F-4D97-AF65-F5344CB8AC3E}">
        <p14:creationId xmlns:p14="http://schemas.microsoft.com/office/powerpoint/2010/main" val="2709903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TotalTime>
  <Words>871</Words>
  <Application>Microsoft Office PowerPoint</Application>
  <PresentationFormat>On-screen Show (4:3)</PresentationFormat>
  <Paragraphs>55</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Amazone</vt:lpstr>
      <vt:lpstr>Arial</vt:lpstr>
      <vt:lpstr>AvantGarde</vt:lpstr>
      <vt:lpstr>Calibri</vt:lpstr>
      <vt:lpstr>HP001 4H</vt:lpstr>
      <vt:lpstr>Times New Roman</vt:lpstr>
      <vt:lpstr>Umbra</vt:lpstr>
      <vt:lpstr>Office Theme</vt:lpstr>
      <vt:lpstr>PowerPoint Presentation</vt:lpstr>
      <vt:lpstr>1. Ôn và khởi động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35</cp:revision>
  <dcterms:created xsi:type="dcterms:W3CDTF">2023-04-11T01:49:32Z</dcterms:created>
  <dcterms:modified xsi:type="dcterms:W3CDTF">2023-04-19T05:54:39Z</dcterms:modified>
</cp:coreProperties>
</file>