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7" r:id="rId3"/>
    <p:sldId id="258" r:id="rId4"/>
    <p:sldId id="259" r:id="rId5"/>
    <p:sldId id="260" r:id="rId6"/>
    <p:sldId id="279" r:id="rId7"/>
    <p:sldId id="261" r:id="rId8"/>
    <p:sldId id="282" r:id="rId9"/>
    <p:sldId id="280" r:id="rId10"/>
    <p:sldId id="281" r:id="rId11"/>
    <p:sldId id="283" r:id="rId12"/>
    <p:sldId id="285" r:id="rId13"/>
    <p:sldId id="286" r:id="rId14"/>
    <p:sldId id="287" r:id="rId15"/>
    <p:sldId id="264" r:id="rId16"/>
    <p:sldId id="284" r:id="rId17"/>
    <p:sldId id="288"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2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17384C5-3C17-40BD-9554-9BE13D6E24E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8300" y="428625"/>
            <a:ext cx="1219200" cy="1219200"/>
          </a:xfrm>
          <a:prstGeom prst="rect">
            <a:avLst/>
          </a:prstGeom>
        </p:spPr>
      </p:pic>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229036D-A4F5-464C-88A5-75727A818B1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28750" y="304800"/>
            <a:ext cx="1162050" cy="1162050"/>
          </a:xfrm>
          <a:prstGeom prst="rect">
            <a:avLst/>
          </a:prstGeom>
        </p:spPr>
      </p:pic>
    </p:spTree>
    <p:extLst>
      <p:ext uri="{BB962C8B-B14F-4D97-AF65-F5344CB8AC3E}">
        <p14:creationId xmlns:p14="http://schemas.microsoft.com/office/powerpoint/2010/main" val="639476132"/>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TextBox 4">
            <a:extLst>
              <a:ext uri="{FF2B5EF4-FFF2-40B4-BE49-F238E27FC236}">
                <a16:creationId xmlns:a16="http://schemas.microsoft.com/office/drawing/2014/main" id="{42632F69-D75D-4152-9EE4-B046CAFDEB5E}"/>
              </a:ext>
            </a:extLst>
          </p:cNvPr>
          <p:cNvSpPr txBox="1"/>
          <p:nvPr/>
        </p:nvSpPr>
        <p:spPr>
          <a:xfrm>
            <a:off x="3924300" y="1038225"/>
            <a:ext cx="6696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Thứ</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ngày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tháng</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năm</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a:extLst>
              <a:ext uri="{FF2B5EF4-FFF2-40B4-BE49-F238E27FC236}">
                <a16:creationId xmlns:a16="http://schemas.microsoft.com/office/drawing/2014/main" id="{9A5AE75D-B3CA-49F7-97B2-D3EEFBAD7FF4}"/>
              </a:ext>
            </a:extLst>
          </p:cNvPr>
          <p:cNvPicPr>
            <a:picLocks noChangeAspect="1"/>
          </p:cNvPicPr>
          <p:nvPr/>
        </p:nvPicPr>
        <p:blipFill>
          <a:blip r:embed="rId4"/>
          <a:stretch>
            <a:fillRect/>
          </a:stretch>
        </p:blipFill>
        <p:spPr>
          <a:xfrm>
            <a:off x="3235961" y="1709124"/>
            <a:ext cx="5834378" cy="963251"/>
          </a:xfrm>
          <a:prstGeom prst="rect">
            <a:avLst/>
          </a:prstGeom>
        </p:spPr>
      </p:pic>
      <p:pic>
        <p:nvPicPr>
          <p:cNvPr id="3" name="Picture 2">
            <a:extLst>
              <a:ext uri="{FF2B5EF4-FFF2-40B4-BE49-F238E27FC236}">
                <a16:creationId xmlns:a16="http://schemas.microsoft.com/office/drawing/2014/main" id="{7214091B-AE54-4EFC-B7E1-634B5EAAEDE3}"/>
              </a:ext>
            </a:extLst>
          </p:cNvPr>
          <p:cNvPicPr>
            <a:picLocks noChangeAspect="1"/>
          </p:cNvPicPr>
          <p:nvPr/>
        </p:nvPicPr>
        <p:blipFill>
          <a:blip r:embed="rId5"/>
          <a:stretch>
            <a:fillRect/>
          </a:stretch>
        </p:blipFill>
        <p:spPr>
          <a:xfrm>
            <a:off x="2371762" y="2631489"/>
            <a:ext cx="7943776" cy="1804572"/>
          </a:xfrm>
          <a:prstGeom prst="rect">
            <a:avLst/>
          </a:prstGeom>
        </p:spPr>
      </p:pic>
      <p:sp>
        <p:nvSpPr>
          <p:cNvPr id="8" name="TextBox 7">
            <a:extLst>
              <a:ext uri="{FF2B5EF4-FFF2-40B4-BE49-F238E27FC236}">
                <a16:creationId xmlns:a16="http://schemas.microsoft.com/office/drawing/2014/main" id="{5D229A65-8570-40BC-8F3E-CA9AFA3ED5F9}"/>
              </a:ext>
            </a:extLst>
          </p:cNvPr>
          <p:cNvSpPr txBox="1"/>
          <p:nvPr/>
        </p:nvSpPr>
        <p:spPr>
          <a:xfrm>
            <a:off x="5524500" y="4419600"/>
            <a:ext cx="185737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1)</a:t>
            </a:r>
          </a:p>
        </p:txBody>
      </p:sp>
      <p:pic>
        <p:nvPicPr>
          <p:cNvPr id="9" name="图片 16">
            <a:extLst>
              <a:ext uri="{FF2B5EF4-FFF2-40B4-BE49-F238E27FC236}">
                <a16:creationId xmlns:a16="http://schemas.microsoft.com/office/drawing/2014/main" id="{FF062F23-13D2-43EE-8B33-414580702E0E}"/>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45301 h 871790"/>
                <a:gd name="connsiteX1" fmla="*/ 145301 w 11233279"/>
                <a:gd name="connsiteY1" fmla="*/ 0 h 871790"/>
                <a:gd name="connsiteX2" fmla="*/ 11087978 w 11233279"/>
                <a:gd name="connsiteY2" fmla="*/ 0 h 871790"/>
                <a:gd name="connsiteX3" fmla="*/ 11233279 w 11233279"/>
                <a:gd name="connsiteY3" fmla="*/ 145301 h 871790"/>
                <a:gd name="connsiteX4" fmla="*/ 11233279 w 11233279"/>
                <a:gd name="connsiteY4" fmla="*/ 726489 h 871790"/>
                <a:gd name="connsiteX5" fmla="*/ 11087978 w 11233279"/>
                <a:gd name="connsiteY5" fmla="*/ 871790 h 871790"/>
                <a:gd name="connsiteX6" fmla="*/ 145301 w 11233279"/>
                <a:gd name="connsiteY6" fmla="*/ 871790 h 871790"/>
                <a:gd name="connsiteX7" fmla="*/ 0 w 11233279"/>
                <a:gd name="connsiteY7" fmla="*/ 726489 h 871790"/>
                <a:gd name="connsiteX8" fmla="*/ 0 w 11233279"/>
                <a:gd name="connsiteY8" fmla="*/ 145301 h 8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871790" fill="none" extrusionOk="0">
                  <a:moveTo>
                    <a:pt x="0" y="145301"/>
                  </a:moveTo>
                  <a:cubicBezTo>
                    <a:pt x="-8172" y="61635"/>
                    <a:pt x="74010" y="10196"/>
                    <a:pt x="145301" y="0"/>
                  </a:cubicBezTo>
                  <a:cubicBezTo>
                    <a:pt x="3070857" y="-61902"/>
                    <a:pt x="8107704" y="-101778"/>
                    <a:pt x="11087978" y="0"/>
                  </a:cubicBezTo>
                  <a:cubicBezTo>
                    <a:pt x="11163160" y="-1588"/>
                    <a:pt x="11235314" y="62341"/>
                    <a:pt x="11233279" y="145301"/>
                  </a:cubicBezTo>
                  <a:cubicBezTo>
                    <a:pt x="11229186" y="327596"/>
                    <a:pt x="11188684" y="562712"/>
                    <a:pt x="11233279" y="726489"/>
                  </a:cubicBezTo>
                  <a:cubicBezTo>
                    <a:pt x="11230677" y="805463"/>
                    <a:pt x="11166819" y="865285"/>
                    <a:pt x="11087978" y="871790"/>
                  </a:cubicBezTo>
                  <a:cubicBezTo>
                    <a:pt x="9266555" y="729398"/>
                    <a:pt x="3637933" y="982891"/>
                    <a:pt x="145301" y="871790"/>
                  </a:cubicBezTo>
                  <a:cubicBezTo>
                    <a:pt x="59118" y="874760"/>
                    <a:pt x="-2795" y="819480"/>
                    <a:pt x="0" y="726489"/>
                  </a:cubicBezTo>
                  <a:cubicBezTo>
                    <a:pt x="44131" y="465267"/>
                    <a:pt x="20827" y="209131"/>
                    <a:pt x="0" y="145301"/>
                  </a:cubicBezTo>
                  <a:close/>
                </a:path>
                <a:path w="11233279" h="871790" stroke="0" extrusionOk="0">
                  <a:moveTo>
                    <a:pt x="0" y="145301"/>
                  </a:moveTo>
                  <a:cubicBezTo>
                    <a:pt x="-9212" y="52879"/>
                    <a:pt x="57013" y="-13448"/>
                    <a:pt x="145301" y="0"/>
                  </a:cubicBezTo>
                  <a:cubicBezTo>
                    <a:pt x="4855495" y="-164947"/>
                    <a:pt x="5976684" y="-52288"/>
                    <a:pt x="11087978" y="0"/>
                  </a:cubicBezTo>
                  <a:cubicBezTo>
                    <a:pt x="11167665" y="-8780"/>
                    <a:pt x="11220407" y="67114"/>
                    <a:pt x="11233279" y="145301"/>
                  </a:cubicBezTo>
                  <a:cubicBezTo>
                    <a:pt x="11204213" y="251558"/>
                    <a:pt x="11275518" y="633108"/>
                    <a:pt x="11233279" y="726489"/>
                  </a:cubicBezTo>
                  <a:cubicBezTo>
                    <a:pt x="11235483" y="809583"/>
                    <a:pt x="11161718" y="859948"/>
                    <a:pt x="11087978" y="871790"/>
                  </a:cubicBezTo>
                  <a:cubicBezTo>
                    <a:pt x="8776603" y="1030331"/>
                    <a:pt x="5397735" y="729954"/>
                    <a:pt x="145301" y="871790"/>
                  </a:cubicBezTo>
                  <a:cubicBezTo>
                    <a:pt x="64562" y="880415"/>
                    <a:pt x="8010" y="803952"/>
                    <a:pt x="0" y="726489"/>
                  </a:cubicBezTo>
                  <a:cubicBezTo>
                    <a:pt x="-14917" y="480869"/>
                    <a:pt x="33894" y="230434"/>
                    <a:pt x="0" y="145301"/>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dirty="0">
                  <a:solidFill>
                    <a:srgbClr val="000000"/>
                  </a:solidFill>
                  <a:latin typeface="Calibri"/>
                  <a:cs typeface="Arial" panose="020B0604020202020204" pitchFamily="34" charset="0"/>
                </a:rPr>
                <a:t>.</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Quan sát từ hình 3 đến hình 6, chỉ và nói tên các đới khí hậu. Từng đới khí hậu có đặc điểm gì?</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43817"/>
          </a:xfrm>
          <a:custGeom>
            <a:avLst/>
            <a:gdLst>
              <a:gd name="connsiteX0" fmla="*/ 0 w 3124200"/>
              <a:gd name="connsiteY0" fmla="*/ 520710 h 4343817"/>
              <a:gd name="connsiteX1" fmla="*/ 520710 w 3124200"/>
              <a:gd name="connsiteY1" fmla="*/ 0 h 4343817"/>
              <a:gd name="connsiteX2" fmla="*/ 1083061 w 3124200"/>
              <a:gd name="connsiteY2" fmla="*/ 0 h 4343817"/>
              <a:gd name="connsiteX3" fmla="*/ 1624583 w 3124200"/>
              <a:gd name="connsiteY3" fmla="*/ 0 h 4343817"/>
              <a:gd name="connsiteX4" fmla="*/ 2603490 w 3124200"/>
              <a:gd name="connsiteY4" fmla="*/ 0 h 4343817"/>
              <a:gd name="connsiteX5" fmla="*/ 3124200 w 3124200"/>
              <a:gd name="connsiteY5" fmla="*/ 520710 h 4343817"/>
              <a:gd name="connsiteX6" fmla="*/ 3124200 w 3124200"/>
              <a:gd name="connsiteY6" fmla="*/ 972038 h 4343817"/>
              <a:gd name="connsiteX7" fmla="*/ 3124200 w 3124200"/>
              <a:gd name="connsiteY7" fmla="*/ 1489413 h 4343817"/>
              <a:gd name="connsiteX8" fmla="*/ 3124200 w 3124200"/>
              <a:gd name="connsiteY8" fmla="*/ 2105861 h 4343817"/>
              <a:gd name="connsiteX9" fmla="*/ 3124200 w 3124200"/>
              <a:gd name="connsiteY9" fmla="*/ 2656260 h 4343817"/>
              <a:gd name="connsiteX10" fmla="*/ 3124200 w 3124200"/>
              <a:gd name="connsiteY10" fmla="*/ 3140612 h 4343817"/>
              <a:gd name="connsiteX11" fmla="*/ 3124200 w 3124200"/>
              <a:gd name="connsiteY11" fmla="*/ 3823107 h 4343817"/>
              <a:gd name="connsiteX12" fmla="*/ 2603490 w 3124200"/>
              <a:gd name="connsiteY12" fmla="*/ 4343817 h 4343817"/>
              <a:gd name="connsiteX13" fmla="*/ 2124451 w 3124200"/>
              <a:gd name="connsiteY13" fmla="*/ 4343817 h 4343817"/>
              <a:gd name="connsiteX14" fmla="*/ 1666239 w 3124200"/>
              <a:gd name="connsiteY14" fmla="*/ 4343817 h 4343817"/>
              <a:gd name="connsiteX15" fmla="*/ 1208027 w 3124200"/>
              <a:gd name="connsiteY15" fmla="*/ 4343817 h 4343817"/>
              <a:gd name="connsiteX16" fmla="*/ 520710 w 3124200"/>
              <a:gd name="connsiteY16" fmla="*/ 4343817 h 4343817"/>
              <a:gd name="connsiteX17" fmla="*/ 0 w 3124200"/>
              <a:gd name="connsiteY17" fmla="*/ 3823107 h 4343817"/>
              <a:gd name="connsiteX18" fmla="*/ 0 w 3124200"/>
              <a:gd name="connsiteY18" fmla="*/ 3272708 h 4343817"/>
              <a:gd name="connsiteX19" fmla="*/ 0 w 3124200"/>
              <a:gd name="connsiteY19" fmla="*/ 2821380 h 4343817"/>
              <a:gd name="connsiteX20" fmla="*/ 0 w 3124200"/>
              <a:gd name="connsiteY20" fmla="*/ 2370052 h 4343817"/>
              <a:gd name="connsiteX21" fmla="*/ 0 w 3124200"/>
              <a:gd name="connsiteY21" fmla="*/ 1819653 h 4343817"/>
              <a:gd name="connsiteX22" fmla="*/ 0 w 3124200"/>
              <a:gd name="connsiteY22" fmla="*/ 1236229 h 4343817"/>
              <a:gd name="connsiteX23" fmla="*/ 0 w 3124200"/>
              <a:gd name="connsiteY23" fmla="*/ 520710 h 43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43817"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32732" y="692526"/>
                  <a:pt x="3120971" y="806349"/>
                  <a:pt x="3124200" y="972038"/>
                </a:cubicBezTo>
                <a:cubicBezTo>
                  <a:pt x="3127429" y="1137727"/>
                  <a:pt x="3099213" y="1235197"/>
                  <a:pt x="3124200" y="1489413"/>
                </a:cubicBezTo>
                <a:cubicBezTo>
                  <a:pt x="3149187" y="1743629"/>
                  <a:pt x="3078756" y="1847434"/>
                  <a:pt x="3124200" y="2105861"/>
                </a:cubicBezTo>
                <a:cubicBezTo>
                  <a:pt x="3169644" y="2364288"/>
                  <a:pt x="3059231" y="2464242"/>
                  <a:pt x="3124200" y="2656260"/>
                </a:cubicBezTo>
                <a:cubicBezTo>
                  <a:pt x="3189169" y="2848278"/>
                  <a:pt x="3097499" y="2975808"/>
                  <a:pt x="3124200" y="3140612"/>
                </a:cubicBezTo>
                <a:cubicBezTo>
                  <a:pt x="3150901" y="3305416"/>
                  <a:pt x="3086178" y="3581596"/>
                  <a:pt x="3124200" y="3823107"/>
                </a:cubicBezTo>
                <a:cubicBezTo>
                  <a:pt x="3168612" y="4092842"/>
                  <a:pt x="2845671" y="4303899"/>
                  <a:pt x="2603490" y="4343817"/>
                </a:cubicBezTo>
                <a:cubicBezTo>
                  <a:pt x="2368239" y="4381609"/>
                  <a:pt x="2339096" y="4323941"/>
                  <a:pt x="2124451" y="4343817"/>
                </a:cubicBezTo>
                <a:cubicBezTo>
                  <a:pt x="1909806" y="4363693"/>
                  <a:pt x="1835201" y="4321762"/>
                  <a:pt x="1666239" y="4343817"/>
                </a:cubicBezTo>
                <a:cubicBezTo>
                  <a:pt x="1497277" y="4365872"/>
                  <a:pt x="1311189" y="4295380"/>
                  <a:pt x="1208027" y="4343817"/>
                </a:cubicBezTo>
                <a:cubicBezTo>
                  <a:pt x="1104865" y="4392254"/>
                  <a:pt x="676231" y="4336368"/>
                  <a:pt x="520710" y="4343817"/>
                </a:cubicBezTo>
                <a:cubicBezTo>
                  <a:pt x="238890" y="4340616"/>
                  <a:pt x="-27645" y="4103270"/>
                  <a:pt x="0" y="3823107"/>
                </a:cubicBezTo>
                <a:cubicBezTo>
                  <a:pt x="-26664" y="3576214"/>
                  <a:pt x="460" y="3429520"/>
                  <a:pt x="0" y="3272708"/>
                </a:cubicBezTo>
                <a:cubicBezTo>
                  <a:pt x="-460" y="3115896"/>
                  <a:pt x="17895" y="2948000"/>
                  <a:pt x="0" y="2821380"/>
                </a:cubicBezTo>
                <a:cubicBezTo>
                  <a:pt x="-17895" y="2694760"/>
                  <a:pt x="42271" y="2568459"/>
                  <a:pt x="0" y="2370052"/>
                </a:cubicBezTo>
                <a:cubicBezTo>
                  <a:pt x="-42271" y="2171645"/>
                  <a:pt x="31565" y="1946523"/>
                  <a:pt x="0" y="1819653"/>
                </a:cubicBezTo>
                <a:cubicBezTo>
                  <a:pt x="-31565" y="1692783"/>
                  <a:pt x="27158" y="1428589"/>
                  <a:pt x="0" y="1236229"/>
                </a:cubicBezTo>
                <a:cubicBezTo>
                  <a:pt x="-27158" y="1043869"/>
                  <a:pt x="12254" y="812133"/>
                  <a:pt x="0" y="520710"/>
                </a:cubicBezTo>
                <a:close/>
              </a:path>
              <a:path w="3124200" h="4343817"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62475" y="740499"/>
                  <a:pt x="3094215" y="851483"/>
                  <a:pt x="3124200" y="972038"/>
                </a:cubicBezTo>
                <a:cubicBezTo>
                  <a:pt x="3154185" y="1092593"/>
                  <a:pt x="3090440" y="1280695"/>
                  <a:pt x="3124200" y="1456389"/>
                </a:cubicBezTo>
                <a:cubicBezTo>
                  <a:pt x="3157960" y="1632083"/>
                  <a:pt x="3081151" y="1697430"/>
                  <a:pt x="3124200" y="1907717"/>
                </a:cubicBezTo>
                <a:cubicBezTo>
                  <a:pt x="3167249" y="2118004"/>
                  <a:pt x="3111720" y="2361548"/>
                  <a:pt x="3124200" y="2524164"/>
                </a:cubicBezTo>
                <a:cubicBezTo>
                  <a:pt x="3136680" y="2686780"/>
                  <a:pt x="3112263" y="2792769"/>
                  <a:pt x="3124200" y="3008516"/>
                </a:cubicBezTo>
                <a:cubicBezTo>
                  <a:pt x="3136137" y="3224263"/>
                  <a:pt x="3067159" y="3530874"/>
                  <a:pt x="3124200" y="3823107"/>
                </a:cubicBezTo>
                <a:cubicBezTo>
                  <a:pt x="3169756" y="4084222"/>
                  <a:pt x="2904723" y="4347133"/>
                  <a:pt x="2603490" y="4343817"/>
                </a:cubicBezTo>
                <a:cubicBezTo>
                  <a:pt x="2427098" y="4380244"/>
                  <a:pt x="2262976" y="4291530"/>
                  <a:pt x="2041139" y="4343817"/>
                </a:cubicBezTo>
                <a:cubicBezTo>
                  <a:pt x="1819302" y="4396104"/>
                  <a:pt x="1676695" y="4322079"/>
                  <a:pt x="1562100" y="4343817"/>
                </a:cubicBezTo>
                <a:cubicBezTo>
                  <a:pt x="1447505" y="4365555"/>
                  <a:pt x="1226682" y="4293888"/>
                  <a:pt x="1062233" y="4343817"/>
                </a:cubicBezTo>
                <a:cubicBezTo>
                  <a:pt x="897784" y="4393746"/>
                  <a:pt x="683407" y="4282949"/>
                  <a:pt x="520710" y="4343817"/>
                </a:cubicBezTo>
                <a:cubicBezTo>
                  <a:pt x="186404" y="4330303"/>
                  <a:pt x="-40168" y="4115106"/>
                  <a:pt x="0" y="3823107"/>
                </a:cubicBezTo>
                <a:cubicBezTo>
                  <a:pt x="-62291" y="3580218"/>
                  <a:pt x="44746" y="3417950"/>
                  <a:pt x="0" y="3272708"/>
                </a:cubicBezTo>
                <a:cubicBezTo>
                  <a:pt x="-44746" y="3127466"/>
                  <a:pt x="38327" y="2925136"/>
                  <a:pt x="0" y="2722308"/>
                </a:cubicBezTo>
                <a:cubicBezTo>
                  <a:pt x="-38327" y="2519480"/>
                  <a:pt x="52945" y="2278105"/>
                  <a:pt x="0" y="2105861"/>
                </a:cubicBezTo>
                <a:cubicBezTo>
                  <a:pt x="-52945" y="1933617"/>
                  <a:pt x="45157" y="1662702"/>
                  <a:pt x="0" y="1489413"/>
                </a:cubicBezTo>
                <a:cubicBezTo>
                  <a:pt x="-45157" y="1316124"/>
                  <a:pt x="28589" y="764639"/>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Calibri"/>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Calibri"/>
                <a:cs typeface="HappyZcool-2016" charset="-122"/>
              </a:rPr>
              <a:t>Ở</a:t>
            </a:r>
            <a:r>
              <a:rPr kumimoji="1" lang="vi-VN" altLang="zh-CN" sz="3200" dirty="0">
                <a:ln w="0"/>
                <a:effectLst>
                  <a:outerShdw blurRad="38100" dist="19050" dir="2700000" algn="tl" rotWithShape="0">
                    <a:schemeClr val="dk1">
                      <a:alpha val="40000"/>
                    </a:schemeClr>
                  </a:outerShdw>
                </a:effectLst>
                <a:latin typeface="Calibri"/>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Calibri"/>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Calibri"/>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Calibri"/>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Tree>
    <p:extLst>
      <p:ext uri="{BB962C8B-B14F-4D97-AF65-F5344CB8AC3E}">
        <p14:creationId xmlns:p14="http://schemas.microsoft.com/office/powerpoint/2010/main" val="8061168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A21F61D-3B88-4B1E-96EA-CA4597E414B0}"/>
              </a:ext>
            </a:extLst>
          </p:cNvPr>
          <p:cNvPicPr>
            <a:picLocks noChangeAspect="1"/>
          </p:cNvPicPr>
          <p:nvPr/>
        </p:nvPicPr>
        <p:blipFill>
          <a:blip r:embed="rId2"/>
          <a:stretch>
            <a:fillRect/>
          </a:stretch>
        </p:blipFill>
        <p:spPr>
          <a:xfrm>
            <a:off x="176212" y="1162049"/>
            <a:ext cx="4990529" cy="3724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72544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4ED72F8-5AC2-4AAB-A6BA-FD45B58DBB3E}"/>
              </a:ext>
            </a:extLst>
          </p:cNvPr>
          <p:cNvPicPr>
            <a:picLocks noChangeAspect="1"/>
          </p:cNvPicPr>
          <p:nvPr/>
        </p:nvPicPr>
        <p:blipFill>
          <a:blip r:embed="rId2"/>
          <a:stretch>
            <a:fillRect/>
          </a:stretch>
        </p:blipFill>
        <p:spPr>
          <a:xfrm>
            <a:off x="295275" y="1385887"/>
            <a:ext cx="4788846" cy="3309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28446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01727" y="2907266"/>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7633615" y="1761180"/>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03</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212850"/>
            <a:ext cx="3505200" cy="467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3766983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4183288" y="1305363"/>
            <a:ext cx="6977839" cy="845387"/>
            <a:chOff x="1149989" y="3194004"/>
            <a:chExt cx="6977839" cy="845387"/>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026491" y="76546"/>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libri"/>
                <a:ea typeface="LNTH-LuoLuoNotangYuanTi 1"/>
                <a:cs typeface="LNTH-LuoLuoNotangYuanTi 1" pitchFamily="2" charset="-128"/>
              </a:rPr>
              <a:t>DẶN DÒ</a:t>
            </a:r>
          </a:p>
        </p:txBody>
      </p:sp>
      <p:grpSp>
        <p:nvGrpSpPr>
          <p:cNvPr id="69" name="组合 23">
            <a:extLst>
              <a:ext uri="{FF2B5EF4-FFF2-40B4-BE49-F238E27FC236}">
                <a16:creationId xmlns:a16="http://schemas.microsoft.com/office/drawing/2014/main" id="{1D31B6F8-6E01-CA29-B64C-EC668A35E068}"/>
              </a:ext>
            </a:extLst>
          </p:cNvPr>
          <p:cNvGrpSpPr/>
          <p:nvPr/>
        </p:nvGrpSpPr>
        <p:grpSpPr>
          <a:xfrm>
            <a:off x="4159576" y="2497108"/>
            <a:ext cx="6977839" cy="845387"/>
            <a:chOff x="1149989" y="3194004"/>
            <a:chExt cx="6977839" cy="845387"/>
          </a:xfrm>
        </p:grpSpPr>
        <p:sp>
          <p:nvSpPr>
            <p:cNvPr id="70" name="文本框 32">
              <a:extLst>
                <a:ext uri="{FF2B5EF4-FFF2-40B4-BE49-F238E27FC236}">
                  <a16:creationId xmlns:a16="http://schemas.microsoft.com/office/drawing/2014/main" id="{1B0D6269-24CB-A854-8EC9-558D95B804E2}"/>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71" name="组合 25">
              <a:extLst>
                <a:ext uri="{FF2B5EF4-FFF2-40B4-BE49-F238E27FC236}">
                  <a16:creationId xmlns:a16="http://schemas.microsoft.com/office/drawing/2014/main" id="{F26E5724-101A-F174-F6B0-343EBF8D1494}"/>
                </a:ext>
              </a:extLst>
            </p:cNvPr>
            <p:cNvGrpSpPr/>
            <p:nvPr/>
          </p:nvGrpSpPr>
          <p:grpSpPr>
            <a:xfrm rot="19663740">
              <a:off x="1149989" y="3194004"/>
              <a:ext cx="654790" cy="845387"/>
              <a:chOff x="10766636" y="3941730"/>
              <a:chExt cx="1047922" cy="1352954"/>
            </a:xfrm>
          </p:grpSpPr>
          <p:sp>
            <p:nvSpPr>
              <p:cNvPr id="72" name="Freeform 108">
                <a:extLst>
                  <a:ext uri="{FF2B5EF4-FFF2-40B4-BE49-F238E27FC236}">
                    <a16:creationId xmlns:a16="http://schemas.microsoft.com/office/drawing/2014/main" id="{29B7E860-CF5B-B8B2-687F-BB648C971F1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3" name="Freeform 109">
                <a:extLst>
                  <a:ext uri="{FF2B5EF4-FFF2-40B4-BE49-F238E27FC236}">
                    <a16:creationId xmlns:a16="http://schemas.microsoft.com/office/drawing/2014/main" id="{490FBFF8-C588-05B9-376A-0A3E0C30795B}"/>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4" name="Freeform 110">
                <a:extLst>
                  <a:ext uri="{FF2B5EF4-FFF2-40B4-BE49-F238E27FC236}">
                    <a16:creationId xmlns:a16="http://schemas.microsoft.com/office/drawing/2014/main" id="{B9C4E6EE-E658-B354-2E0D-1620624579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5" name="Freeform 111">
                <a:extLst>
                  <a:ext uri="{FF2B5EF4-FFF2-40B4-BE49-F238E27FC236}">
                    <a16:creationId xmlns:a16="http://schemas.microsoft.com/office/drawing/2014/main" id="{98F74AC1-D749-9490-29BC-A21611470C1C}"/>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6" name="Freeform 112">
                <a:extLst>
                  <a:ext uri="{FF2B5EF4-FFF2-40B4-BE49-F238E27FC236}">
                    <a16:creationId xmlns:a16="http://schemas.microsoft.com/office/drawing/2014/main" id="{75EA0A0D-2A35-BA59-B754-9808F2E3098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7" name="Freeform 113">
                <a:extLst>
                  <a:ext uri="{FF2B5EF4-FFF2-40B4-BE49-F238E27FC236}">
                    <a16:creationId xmlns:a16="http://schemas.microsoft.com/office/drawing/2014/main" id="{48A8A453-50E0-FDF2-2DDB-42DA9B81646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78" name="组合 23">
            <a:extLst>
              <a:ext uri="{FF2B5EF4-FFF2-40B4-BE49-F238E27FC236}">
                <a16:creationId xmlns:a16="http://schemas.microsoft.com/office/drawing/2014/main" id="{617719EC-966F-A1D0-099C-8CC189825086}"/>
              </a:ext>
            </a:extLst>
          </p:cNvPr>
          <p:cNvGrpSpPr/>
          <p:nvPr/>
        </p:nvGrpSpPr>
        <p:grpSpPr>
          <a:xfrm>
            <a:off x="4135864" y="3688853"/>
            <a:ext cx="6977839" cy="845387"/>
            <a:chOff x="1149989" y="3194004"/>
            <a:chExt cx="6977839" cy="845387"/>
          </a:xfrm>
        </p:grpSpPr>
        <p:sp>
          <p:nvSpPr>
            <p:cNvPr id="79" name="文本框 32">
              <a:extLst>
                <a:ext uri="{FF2B5EF4-FFF2-40B4-BE49-F238E27FC236}">
                  <a16:creationId xmlns:a16="http://schemas.microsoft.com/office/drawing/2014/main" id="{CC0D848B-71DD-F1B1-D1C9-21018D221B9A}"/>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0" name="组合 25">
              <a:extLst>
                <a:ext uri="{FF2B5EF4-FFF2-40B4-BE49-F238E27FC236}">
                  <a16:creationId xmlns:a16="http://schemas.microsoft.com/office/drawing/2014/main" id="{2901A01D-9D04-9FDE-C401-329F1633608B}"/>
                </a:ext>
              </a:extLst>
            </p:cNvPr>
            <p:cNvGrpSpPr/>
            <p:nvPr/>
          </p:nvGrpSpPr>
          <p:grpSpPr>
            <a:xfrm rot="19663740">
              <a:off x="1149989" y="3194004"/>
              <a:ext cx="654790" cy="845387"/>
              <a:chOff x="10766636" y="3941730"/>
              <a:chExt cx="1047922" cy="1352954"/>
            </a:xfrm>
          </p:grpSpPr>
          <p:sp>
            <p:nvSpPr>
              <p:cNvPr id="81" name="Freeform 108">
                <a:extLst>
                  <a:ext uri="{FF2B5EF4-FFF2-40B4-BE49-F238E27FC236}">
                    <a16:creationId xmlns:a16="http://schemas.microsoft.com/office/drawing/2014/main" id="{705CC809-A7DB-A1EF-FEBD-E2158B0A798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2" name="Freeform 109">
                <a:extLst>
                  <a:ext uri="{FF2B5EF4-FFF2-40B4-BE49-F238E27FC236}">
                    <a16:creationId xmlns:a16="http://schemas.microsoft.com/office/drawing/2014/main" id="{E26CC408-EFC3-30F1-31AF-6EF26DDF22E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3" name="Freeform 110">
                <a:extLst>
                  <a:ext uri="{FF2B5EF4-FFF2-40B4-BE49-F238E27FC236}">
                    <a16:creationId xmlns:a16="http://schemas.microsoft.com/office/drawing/2014/main" id="{816A41A5-FE3E-6B0A-E869-B865E2B45C3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4" name="Freeform 111">
                <a:extLst>
                  <a:ext uri="{FF2B5EF4-FFF2-40B4-BE49-F238E27FC236}">
                    <a16:creationId xmlns:a16="http://schemas.microsoft.com/office/drawing/2014/main" id="{AC4064E1-2250-C519-F134-8719F9B0CD1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5" name="Freeform 112">
                <a:extLst>
                  <a:ext uri="{FF2B5EF4-FFF2-40B4-BE49-F238E27FC236}">
                    <a16:creationId xmlns:a16="http://schemas.microsoft.com/office/drawing/2014/main" id="{523B04CA-3E60-7EAB-DC2F-D6F994D8774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6" name="Freeform 113">
                <a:extLst>
                  <a:ext uri="{FF2B5EF4-FFF2-40B4-BE49-F238E27FC236}">
                    <a16:creationId xmlns:a16="http://schemas.microsoft.com/office/drawing/2014/main" id="{993729C3-B6B7-1F73-0788-C7B53AC167F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87" name="组合 23">
            <a:extLst>
              <a:ext uri="{FF2B5EF4-FFF2-40B4-BE49-F238E27FC236}">
                <a16:creationId xmlns:a16="http://schemas.microsoft.com/office/drawing/2014/main" id="{9A8830B5-8A4B-70AB-D74C-46D887F77625}"/>
              </a:ext>
            </a:extLst>
          </p:cNvPr>
          <p:cNvGrpSpPr/>
          <p:nvPr/>
        </p:nvGrpSpPr>
        <p:grpSpPr>
          <a:xfrm>
            <a:off x="4112152" y="4880598"/>
            <a:ext cx="6977839" cy="845387"/>
            <a:chOff x="1149989" y="3194004"/>
            <a:chExt cx="6977839" cy="845387"/>
          </a:xfrm>
        </p:grpSpPr>
        <p:sp>
          <p:nvSpPr>
            <p:cNvPr id="88" name="文本框 32">
              <a:extLst>
                <a:ext uri="{FF2B5EF4-FFF2-40B4-BE49-F238E27FC236}">
                  <a16:creationId xmlns:a16="http://schemas.microsoft.com/office/drawing/2014/main" id="{9CA1A788-4DB3-0FB0-3271-CD777E49E405}"/>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9" name="组合 25">
              <a:extLst>
                <a:ext uri="{FF2B5EF4-FFF2-40B4-BE49-F238E27FC236}">
                  <a16:creationId xmlns:a16="http://schemas.microsoft.com/office/drawing/2014/main" id="{1E5670EC-B23E-5799-2628-E36CDD21DAA0}"/>
                </a:ext>
              </a:extLst>
            </p:cNvPr>
            <p:cNvGrpSpPr/>
            <p:nvPr/>
          </p:nvGrpSpPr>
          <p:grpSpPr>
            <a:xfrm rot="19663740">
              <a:off x="1149989" y="3194004"/>
              <a:ext cx="654790" cy="845387"/>
              <a:chOff x="10766636" y="3941730"/>
              <a:chExt cx="1047922" cy="1352954"/>
            </a:xfrm>
          </p:grpSpPr>
          <p:sp>
            <p:nvSpPr>
              <p:cNvPr id="90" name="Freeform 108">
                <a:extLst>
                  <a:ext uri="{FF2B5EF4-FFF2-40B4-BE49-F238E27FC236}">
                    <a16:creationId xmlns:a16="http://schemas.microsoft.com/office/drawing/2014/main" id="{7FE64933-6E4D-CCBD-D4CE-216C4BA7E6E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1" name="Freeform 109">
                <a:extLst>
                  <a:ext uri="{FF2B5EF4-FFF2-40B4-BE49-F238E27FC236}">
                    <a16:creationId xmlns:a16="http://schemas.microsoft.com/office/drawing/2014/main" id="{7BD7119F-A6A8-FB13-E376-CC5DD0FACA5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2" name="Freeform 110">
                <a:extLst>
                  <a:ext uri="{FF2B5EF4-FFF2-40B4-BE49-F238E27FC236}">
                    <a16:creationId xmlns:a16="http://schemas.microsoft.com/office/drawing/2014/main" id="{D8742AA9-9C76-B600-DC10-8F9F2CA4755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3" name="Freeform 111">
                <a:extLst>
                  <a:ext uri="{FF2B5EF4-FFF2-40B4-BE49-F238E27FC236}">
                    <a16:creationId xmlns:a16="http://schemas.microsoft.com/office/drawing/2014/main" id="{2F5BD8A2-A100-553D-17D3-09113A99671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4" name="Freeform 112">
                <a:extLst>
                  <a:ext uri="{FF2B5EF4-FFF2-40B4-BE49-F238E27FC236}">
                    <a16:creationId xmlns:a16="http://schemas.microsoft.com/office/drawing/2014/main" id="{4E3AABB0-D822-A410-1F6C-CD41B7744F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5" name="Freeform 113">
                <a:extLst>
                  <a:ext uri="{FF2B5EF4-FFF2-40B4-BE49-F238E27FC236}">
                    <a16:creationId xmlns:a16="http://schemas.microsoft.com/office/drawing/2014/main" id="{8E3709E1-A8EF-FA13-EDD2-4C4004E97DE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1000" fill="hold"/>
                                        <p:tgtEl>
                                          <p:spTgt spid="78"/>
                                        </p:tgtEl>
                                        <p:attrNameLst>
                                          <p:attrName>ppt_w</p:attrName>
                                        </p:attrNameLst>
                                      </p:cBhvr>
                                      <p:tavLst>
                                        <p:tav tm="0">
                                          <p:val>
                                            <p:fltVal val="0"/>
                                          </p:val>
                                        </p:tav>
                                        <p:tav tm="100000">
                                          <p:val>
                                            <p:strVal val="#ppt_w"/>
                                          </p:val>
                                        </p:tav>
                                      </p:tavLst>
                                    </p:anim>
                                    <p:anim calcmode="lin" valueType="num">
                                      <p:cBhvr>
                                        <p:cTn id="24" dur="1000" fill="hold"/>
                                        <p:tgtEl>
                                          <p:spTgt spid="78"/>
                                        </p:tgtEl>
                                        <p:attrNameLst>
                                          <p:attrName>ppt_h</p:attrName>
                                        </p:attrNameLst>
                                      </p:cBhvr>
                                      <p:tavLst>
                                        <p:tav tm="0">
                                          <p:val>
                                            <p:fltVal val="0"/>
                                          </p:val>
                                        </p:tav>
                                        <p:tav tm="100000">
                                          <p:val>
                                            <p:strVal val="#ppt_h"/>
                                          </p:val>
                                        </p:tav>
                                      </p:tavLst>
                                    </p:anim>
                                    <p:anim calcmode="lin" valueType="num">
                                      <p:cBhvr>
                                        <p:cTn id="25" dur="1000" fill="hold"/>
                                        <p:tgtEl>
                                          <p:spTgt spid="78"/>
                                        </p:tgtEl>
                                        <p:attrNameLst>
                                          <p:attrName>style.rotation</p:attrName>
                                        </p:attrNameLst>
                                      </p:cBhvr>
                                      <p:tavLst>
                                        <p:tav tm="0">
                                          <p:val>
                                            <p:fltVal val="90"/>
                                          </p:val>
                                        </p:tav>
                                        <p:tav tm="100000">
                                          <p:val>
                                            <p:fltVal val="0"/>
                                          </p:val>
                                        </p:tav>
                                      </p:tavLst>
                                    </p:anim>
                                    <p:animEffect transition="in" filter="fade">
                                      <p:cBhvr>
                                        <p:cTn id="26" dur="10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1000" fill="hold"/>
                                        <p:tgtEl>
                                          <p:spTgt spid="87"/>
                                        </p:tgtEl>
                                        <p:attrNameLst>
                                          <p:attrName>ppt_w</p:attrName>
                                        </p:attrNameLst>
                                      </p:cBhvr>
                                      <p:tavLst>
                                        <p:tav tm="0">
                                          <p:val>
                                            <p:fltVal val="0"/>
                                          </p:val>
                                        </p:tav>
                                        <p:tav tm="100000">
                                          <p:val>
                                            <p:strVal val="#ppt_w"/>
                                          </p:val>
                                        </p:tav>
                                      </p:tavLst>
                                    </p:anim>
                                    <p:anim calcmode="lin" valueType="num">
                                      <p:cBhvr>
                                        <p:cTn id="32" dur="1000" fill="hold"/>
                                        <p:tgtEl>
                                          <p:spTgt spid="87"/>
                                        </p:tgtEl>
                                        <p:attrNameLst>
                                          <p:attrName>ppt_h</p:attrName>
                                        </p:attrNameLst>
                                      </p:cBhvr>
                                      <p:tavLst>
                                        <p:tav tm="0">
                                          <p:val>
                                            <p:fltVal val="0"/>
                                          </p:val>
                                        </p:tav>
                                        <p:tav tm="100000">
                                          <p:val>
                                            <p:strVal val="#ppt_h"/>
                                          </p:val>
                                        </p:tav>
                                      </p:tavLst>
                                    </p:anim>
                                    <p:anim calcmode="lin" valueType="num">
                                      <p:cBhvr>
                                        <p:cTn id="33" dur="1000" fill="hold"/>
                                        <p:tgtEl>
                                          <p:spTgt spid="87"/>
                                        </p:tgtEl>
                                        <p:attrNameLst>
                                          <p:attrName>style.rotation</p:attrName>
                                        </p:attrNameLst>
                                      </p:cBhvr>
                                      <p:tavLst>
                                        <p:tav tm="0">
                                          <p:val>
                                            <p:fltVal val="90"/>
                                          </p:val>
                                        </p:tav>
                                        <p:tav tm="100000">
                                          <p:val>
                                            <p:fltVal val="0"/>
                                          </p:val>
                                        </p:tav>
                                      </p:tavLst>
                                    </p:anim>
                                    <p:animEffect transition="in" filter="fade">
                                      <p:cBhvr>
                                        <p:cTn id="34"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473484" y="1008937"/>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grpSp>
        <p:nvGrpSpPr>
          <p:cNvPr id="14" name="组合 13"/>
          <p:cNvGrpSpPr/>
          <p:nvPr/>
        </p:nvGrpSpPr>
        <p:grpSpPr>
          <a:xfrm>
            <a:off x="2511189" y="2278858"/>
            <a:ext cx="7994886" cy="954107"/>
            <a:chOff x="2511189" y="2278858"/>
            <a:chExt cx="7994886" cy="954107"/>
          </a:xfrm>
        </p:grpSpPr>
        <p:sp>
          <p:nvSpPr>
            <p:cNvPr id="2" name="矩形 1"/>
            <p:cNvSpPr/>
            <p:nvPr/>
          </p:nvSpPr>
          <p:spPr>
            <a:xfrm>
              <a:off x="2511189" y="2674961"/>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3076921" y="2278858"/>
              <a:ext cx="7429154"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Có</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nhận</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biết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ban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về</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hình</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dạng</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Trái</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Đất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qua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quả</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địa</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a:t>
              </a:r>
            </a:p>
          </p:txBody>
        </p:sp>
      </p:grpSp>
      <p:grpSp>
        <p:nvGrpSpPr>
          <p:cNvPr id="16" name="组合 15"/>
          <p:cNvGrpSpPr/>
          <p:nvPr/>
        </p:nvGrpSpPr>
        <p:grpSpPr>
          <a:xfrm>
            <a:off x="2492139" y="3218728"/>
            <a:ext cx="7785336" cy="1384995"/>
            <a:chOff x="2511189" y="3694978"/>
            <a:chExt cx="7785336" cy="1384995"/>
          </a:xfrm>
        </p:grpSpPr>
        <p:sp>
          <p:nvSpPr>
            <p:cNvPr id="10" name="矩形 9"/>
            <p:cNvSpPr/>
            <p:nvPr/>
          </p:nvSpPr>
          <p:spPr>
            <a:xfrm>
              <a:off x="2511189" y="4157756"/>
              <a:ext cx="341194" cy="354842"/>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35100A8-3B5A-4C61-B884-CBBAD8E414BD}"/>
                </a:ext>
              </a:extLst>
            </p:cNvPr>
            <p:cNvSpPr txBox="1"/>
            <p:nvPr/>
          </p:nvSpPr>
          <p:spPr>
            <a:xfrm>
              <a:off x="3105496" y="3694978"/>
              <a:ext cx="7191029"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Chỉ được cực Bắc, cực Nam, đường Xích đạo, bán cầu Bắc, bắc cầu Nam, và các đới khí hậu trên quả địa cầu.</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grpSp>
        <p:nvGrpSpPr>
          <p:cNvPr id="18" name="组合 13">
            <a:extLst>
              <a:ext uri="{FF2B5EF4-FFF2-40B4-BE49-F238E27FC236}">
                <a16:creationId xmlns:a16="http://schemas.microsoft.com/office/drawing/2014/main" id="{63F5C2FC-23F8-42CF-8848-C88521A2FF17}"/>
              </a:ext>
            </a:extLst>
          </p:cNvPr>
          <p:cNvGrpSpPr/>
          <p:nvPr/>
        </p:nvGrpSpPr>
        <p:grpSpPr>
          <a:xfrm>
            <a:off x="2511189" y="4583908"/>
            <a:ext cx="7766286" cy="574901"/>
            <a:chOff x="2530239" y="2297908"/>
            <a:chExt cx="7766286" cy="574901"/>
          </a:xfrm>
        </p:grpSpPr>
        <p:sp>
          <p:nvSpPr>
            <p:cNvPr id="19" name="矩形 1">
              <a:extLst>
                <a:ext uri="{FF2B5EF4-FFF2-40B4-BE49-F238E27FC236}">
                  <a16:creationId xmlns:a16="http://schemas.microsoft.com/office/drawing/2014/main" id="{6A2820CA-68B5-4BAA-ADD6-57BD1CB4C377}"/>
                </a:ext>
              </a:extLst>
            </p:cNvPr>
            <p:cNvSpPr/>
            <p:nvPr/>
          </p:nvSpPr>
          <p:spPr>
            <a:xfrm>
              <a:off x="2530239" y="2398736"/>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sp>
          <p:nvSpPr>
            <p:cNvPr id="20" name="文本框 6">
              <a:extLst>
                <a:ext uri="{FF2B5EF4-FFF2-40B4-BE49-F238E27FC236}">
                  <a16:creationId xmlns:a16="http://schemas.microsoft.com/office/drawing/2014/main" id="{3D57A2E4-6CF4-4B9E-808D-9B0D126AB8F5}"/>
                </a:ext>
              </a:extLst>
            </p:cNvPr>
            <p:cNvSpPr txBox="1"/>
            <p:nvPr/>
          </p:nvSpPr>
          <p:spPr>
            <a:xfrm>
              <a:off x="2867371" y="2297908"/>
              <a:ext cx="7429154" cy="57490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b="1" dirty="0">
                  <a:effectLst/>
                  <a:latin typeface="+mj-lt"/>
                  <a:ea typeface="Times New Roman" panose="02020603050405020304" pitchFamily="18" charset="0"/>
                </a:rPr>
                <a:t>Chỉ được vị trí của Việt Nam trên quả địa cầu.</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9774231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803045" y="245805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01</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13935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2001017" y="2458059"/>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3997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02</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9262875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3047999" y="5762625"/>
            <a:ext cx="6840327" cy="864918"/>
          </a:xfrm>
          <a:custGeom>
            <a:avLst/>
            <a:gdLst>
              <a:gd name="connsiteX0" fmla="*/ 0 w 6840327"/>
              <a:gd name="connsiteY0" fmla="*/ 144156 h 864918"/>
              <a:gd name="connsiteX1" fmla="*/ 144156 w 6840327"/>
              <a:gd name="connsiteY1" fmla="*/ 0 h 864918"/>
              <a:gd name="connsiteX2" fmla="*/ 6696171 w 6840327"/>
              <a:gd name="connsiteY2" fmla="*/ 0 h 864918"/>
              <a:gd name="connsiteX3" fmla="*/ 6840327 w 6840327"/>
              <a:gd name="connsiteY3" fmla="*/ 144156 h 864918"/>
              <a:gd name="connsiteX4" fmla="*/ 6840327 w 6840327"/>
              <a:gd name="connsiteY4" fmla="*/ 720762 h 864918"/>
              <a:gd name="connsiteX5" fmla="*/ 6696171 w 6840327"/>
              <a:gd name="connsiteY5" fmla="*/ 864918 h 864918"/>
              <a:gd name="connsiteX6" fmla="*/ 144156 w 6840327"/>
              <a:gd name="connsiteY6" fmla="*/ 864918 h 864918"/>
              <a:gd name="connsiteX7" fmla="*/ 0 w 6840327"/>
              <a:gd name="connsiteY7" fmla="*/ 720762 h 864918"/>
              <a:gd name="connsiteX8" fmla="*/ 0 w 6840327"/>
              <a:gd name="connsiteY8" fmla="*/ 144156 h 86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327" h="864918" fill="none" extrusionOk="0">
                <a:moveTo>
                  <a:pt x="0" y="144156"/>
                </a:moveTo>
                <a:cubicBezTo>
                  <a:pt x="-4880" y="63268"/>
                  <a:pt x="70848" y="10169"/>
                  <a:pt x="144156" y="0"/>
                </a:cubicBezTo>
                <a:cubicBezTo>
                  <a:pt x="3396169" y="-97001"/>
                  <a:pt x="5482793" y="-161121"/>
                  <a:pt x="6696171" y="0"/>
                </a:cubicBezTo>
                <a:cubicBezTo>
                  <a:pt x="6785551" y="10066"/>
                  <a:pt x="6852595" y="57414"/>
                  <a:pt x="6840327" y="144156"/>
                </a:cubicBezTo>
                <a:cubicBezTo>
                  <a:pt x="6805319" y="252539"/>
                  <a:pt x="6790910" y="652122"/>
                  <a:pt x="6840327" y="720762"/>
                </a:cubicBezTo>
                <a:cubicBezTo>
                  <a:pt x="6833469" y="812225"/>
                  <a:pt x="6782797" y="858102"/>
                  <a:pt x="6696171" y="864918"/>
                </a:cubicBezTo>
                <a:cubicBezTo>
                  <a:pt x="4376294" y="945138"/>
                  <a:pt x="912674" y="755151"/>
                  <a:pt x="144156" y="864918"/>
                </a:cubicBezTo>
                <a:cubicBezTo>
                  <a:pt x="63355" y="870731"/>
                  <a:pt x="5905" y="797982"/>
                  <a:pt x="0" y="720762"/>
                </a:cubicBezTo>
                <a:cubicBezTo>
                  <a:pt x="39245" y="468863"/>
                  <a:pt x="9468" y="330160"/>
                  <a:pt x="0" y="144156"/>
                </a:cubicBezTo>
                <a:close/>
              </a:path>
              <a:path w="6840327" h="864918" stroke="0" extrusionOk="0">
                <a:moveTo>
                  <a:pt x="0" y="144156"/>
                </a:moveTo>
                <a:cubicBezTo>
                  <a:pt x="4464" y="51351"/>
                  <a:pt x="57256" y="3576"/>
                  <a:pt x="144156" y="0"/>
                </a:cubicBezTo>
                <a:cubicBezTo>
                  <a:pt x="3280068" y="24874"/>
                  <a:pt x="4156059" y="-137718"/>
                  <a:pt x="6696171" y="0"/>
                </a:cubicBezTo>
                <a:cubicBezTo>
                  <a:pt x="6771341" y="-2997"/>
                  <a:pt x="6844736" y="60130"/>
                  <a:pt x="6840327" y="144156"/>
                </a:cubicBezTo>
                <a:cubicBezTo>
                  <a:pt x="6848602" y="231989"/>
                  <a:pt x="6890462" y="444371"/>
                  <a:pt x="6840327" y="720762"/>
                </a:cubicBezTo>
                <a:cubicBezTo>
                  <a:pt x="6835422" y="801748"/>
                  <a:pt x="6769642" y="851141"/>
                  <a:pt x="6696171" y="864918"/>
                </a:cubicBezTo>
                <a:cubicBezTo>
                  <a:pt x="5734157" y="851912"/>
                  <a:pt x="2400774" y="737417"/>
                  <a:pt x="144156" y="864918"/>
                </a:cubicBezTo>
                <a:cubicBezTo>
                  <a:pt x="59065" y="858321"/>
                  <a:pt x="-1128" y="802703"/>
                  <a:pt x="0" y="720762"/>
                </a:cubicBezTo>
                <a:cubicBezTo>
                  <a:pt x="43833" y="437069"/>
                  <a:pt x="-3530" y="360544"/>
                  <a:pt x="0" y="144156"/>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4000" b="1" dirty="0" err="1">
                <a:solidFill>
                  <a:prstClr val="black"/>
                </a:solidFill>
                <a:cs typeface="HappyZcool-2016" charset="-122"/>
              </a:rPr>
              <a:t>Trái</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Đất</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có</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dạng</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hình</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cầu</a:t>
            </a:r>
            <a:r>
              <a:rPr kumimoji="1" lang="en-US" altLang="zh-CN" sz="4000" b="1" dirty="0">
                <a:solidFill>
                  <a:prstClr val="black"/>
                </a:solidFill>
                <a:cs typeface="HappyZcool-2016" charset="-122"/>
              </a:rPr>
              <a:t>.</a:t>
            </a:r>
            <a:endParaRPr kumimoji="1" lang="zh-CN" altLang="en-US" sz="4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22" name="Picture 21">
            <a:extLst>
              <a:ext uri="{FF2B5EF4-FFF2-40B4-BE49-F238E27FC236}">
                <a16:creationId xmlns:a16="http://schemas.microsoft.com/office/drawing/2014/main" id="{F50A099C-0C8A-4CEC-B701-0C1C2DDBA813}"/>
              </a:ext>
            </a:extLst>
          </p:cNvPr>
          <p:cNvPicPr>
            <a:picLocks noChangeAspect="1"/>
          </p:cNvPicPr>
          <p:nvPr/>
        </p:nvPicPr>
        <p:blipFill>
          <a:blip r:embed="rId4"/>
          <a:stretch>
            <a:fillRect/>
          </a:stretch>
        </p:blipFill>
        <p:spPr>
          <a:xfrm>
            <a:off x="4581524" y="1247774"/>
            <a:ext cx="3571875" cy="4212981"/>
          </a:xfrm>
          <a:prstGeom prst="rect">
            <a:avLst/>
          </a:prstGeom>
        </p:spPr>
      </p:pic>
    </p:spTree>
    <p:extLst>
      <p:ext uri="{BB962C8B-B14F-4D97-AF65-F5344CB8AC3E}">
        <p14:creationId xmlns:p14="http://schemas.microsoft.com/office/powerpoint/2010/main" val="9719233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3922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668123" cy="1428750"/>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Quan sát hình 2 và chỉ cực Bắc, cực Nam, đường Xích đạo, bán cầu Bắc, bán cầu Nam.</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6" name="Picture 5">
            <a:extLst>
              <a:ext uri="{FF2B5EF4-FFF2-40B4-BE49-F238E27FC236}">
                <a16:creationId xmlns:a16="http://schemas.microsoft.com/office/drawing/2014/main" id="{F444733F-12E6-439C-BDBF-52675E5B901C}"/>
              </a:ext>
            </a:extLst>
          </p:cNvPr>
          <p:cNvPicPr>
            <a:picLocks noChangeAspect="1"/>
          </p:cNvPicPr>
          <p:nvPr/>
        </p:nvPicPr>
        <p:blipFill>
          <a:blip r:embed="rId3"/>
          <a:stretch>
            <a:fillRect/>
          </a:stretch>
        </p:blipFill>
        <p:spPr>
          <a:xfrm>
            <a:off x="3976687" y="1928812"/>
            <a:ext cx="3405188" cy="3967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2684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02891-F386-44F2-9DCC-09BC33303927}"/>
              </a:ext>
            </a:extLst>
          </p:cNvPr>
          <p:cNvPicPr>
            <a:picLocks noChangeAspect="1"/>
          </p:cNvPicPr>
          <p:nvPr/>
        </p:nvPicPr>
        <p:blipFill>
          <a:blip r:embed="rId2"/>
          <a:stretch>
            <a:fillRect/>
          </a:stretch>
        </p:blipFill>
        <p:spPr>
          <a:xfrm>
            <a:off x="1552575" y="1443037"/>
            <a:ext cx="9220200" cy="2270231"/>
          </a:xfrm>
          <a:prstGeom prst="rect">
            <a:avLst/>
          </a:prstGeom>
        </p:spPr>
      </p:pic>
    </p:spTree>
    <p:extLst>
      <p:ext uri="{BB962C8B-B14F-4D97-AF65-F5344CB8AC3E}">
        <p14:creationId xmlns:p14="http://schemas.microsoft.com/office/powerpoint/2010/main" val="38765810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373</Words>
  <Application>Microsoft Office PowerPoint</Application>
  <PresentationFormat>Widescreen</PresentationFormat>
  <Paragraphs>40</Paragraphs>
  <Slides>17</Slides>
  <Notes>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等线</vt:lpstr>
      <vt:lpstr>字魂37号-波纹乖乖体</vt:lpstr>
      <vt:lpstr>Arial</vt:lpstr>
      <vt:lpstr>Calibri</vt:lpstr>
      <vt:lpstr>Cambria</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2023-01-23T10:04:02Z</dcterms:created>
  <dcterms:modified xsi:type="dcterms:W3CDTF">2023-01-23T13:07:01Z</dcterms:modified>
</cp:coreProperties>
</file>