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71" r:id="rId5"/>
    <p:sldId id="265" r:id="rId6"/>
    <p:sldId id="272" r:id="rId7"/>
    <p:sldId id="266" r:id="rId8"/>
    <p:sldId id="269" r:id="rId9"/>
    <p:sldId id="268"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CC"/>
    <a:srgbClr val="660066"/>
    <a:srgbClr val="FEF4EC"/>
    <a:srgbClr val="88DFE8"/>
    <a:srgbClr val="FFCC29"/>
    <a:srgbClr val="FFDB69"/>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882" y="4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3/4/2023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3/4/2023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3/4/2023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3/4/2023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3/4/2023</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1650665" y="2468120"/>
            <a:ext cx="13500099" cy="325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67: THỰC HÀNH</a:t>
            </a:r>
          </a:p>
          <a:p>
            <a:pPr algn="ctr" eaLnBrk="1" hangingPunct="1">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a:p>
            <a:pPr algn="ctr" eaLnBrk="1" hangingPunct="1">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91953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059" r="15248"/>
          <a:stretch/>
        </p:blipFill>
        <p:spPr>
          <a:xfrm>
            <a:off x="10318751" y="2050152"/>
            <a:ext cx="5439568" cy="6334983"/>
          </a:xfrm>
          <a:prstGeom prst="rect">
            <a:avLst/>
          </a:prstGeom>
        </p:spPr>
      </p:pic>
      <p:grpSp>
        <p:nvGrpSpPr>
          <p:cNvPr id="4" name="Group 3"/>
          <p:cNvGrpSpPr/>
          <p:nvPr/>
        </p:nvGrpSpPr>
        <p:grpSpPr>
          <a:xfrm rot="1733507">
            <a:off x="14061814" y="5625371"/>
            <a:ext cx="891128" cy="875584"/>
            <a:chOff x="14567223" y="3276600"/>
            <a:chExt cx="904816" cy="90481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7223" y="3276600"/>
              <a:ext cx="904816" cy="904816"/>
            </a:xfrm>
            <a:prstGeom prst="rect">
              <a:avLst/>
            </a:prstGeom>
          </p:spPr>
        </p:pic>
        <p:sp>
          <p:nvSpPr>
            <p:cNvPr id="6" name="Text Box 14"/>
            <p:cNvSpPr txBox="1">
              <a:spLocks noChangeArrowheads="1"/>
            </p:cNvSpPr>
            <p:nvPr/>
          </p:nvSpPr>
          <p:spPr bwMode="auto">
            <a:xfrm rot="19866493">
              <a:off x="14720339" y="3416504"/>
              <a:ext cx="67738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1</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7" name="Group 6"/>
          <p:cNvGrpSpPr/>
          <p:nvPr/>
        </p:nvGrpSpPr>
        <p:grpSpPr>
          <a:xfrm rot="2106069">
            <a:off x="11191241" y="5445356"/>
            <a:ext cx="886710" cy="881584"/>
            <a:chOff x="13291780" y="2858073"/>
            <a:chExt cx="982407" cy="982407"/>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1780" y="2858073"/>
              <a:ext cx="982407" cy="982407"/>
            </a:xfrm>
            <a:prstGeom prst="rect">
              <a:avLst/>
            </a:prstGeom>
          </p:spPr>
        </p:pic>
        <p:sp>
          <p:nvSpPr>
            <p:cNvPr id="9" name="Text Box 14"/>
            <p:cNvSpPr txBox="1">
              <a:spLocks noChangeArrowheads="1"/>
            </p:cNvSpPr>
            <p:nvPr/>
          </p:nvSpPr>
          <p:spPr bwMode="auto">
            <a:xfrm rot="19493931">
              <a:off x="13508769" y="3084219"/>
              <a:ext cx="6345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2</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10" name="Group 9"/>
          <p:cNvGrpSpPr/>
          <p:nvPr/>
        </p:nvGrpSpPr>
        <p:grpSpPr>
          <a:xfrm>
            <a:off x="13306797" y="5009479"/>
            <a:ext cx="898058" cy="740641"/>
            <a:chOff x="12772623" y="5565510"/>
            <a:chExt cx="911853" cy="76536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20218">
              <a:off x="12772623" y="5565510"/>
              <a:ext cx="911853" cy="765368"/>
            </a:xfrm>
            <a:prstGeom prst="rect">
              <a:avLst/>
            </a:prstGeom>
          </p:spPr>
        </p:pic>
        <p:sp>
          <p:nvSpPr>
            <p:cNvPr id="12" name="Text Box 14"/>
            <p:cNvSpPr txBox="1">
              <a:spLocks noChangeArrowheads="1"/>
            </p:cNvSpPr>
            <p:nvPr/>
          </p:nvSpPr>
          <p:spPr bwMode="auto">
            <a:xfrm>
              <a:off x="12928637" y="5605380"/>
              <a:ext cx="583015" cy="65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3</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13" name="Rectangle 95"/>
          <p:cNvSpPr>
            <a:spLocks noChangeArrowheads="1"/>
          </p:cNvSpPr>
          <p:nvPr/>
        </p:nvSpPr>
        <p:spPr bwMode="auto">
          <a:xfrm>
            <a:off x="5196057" y="1066800"/>
            <a:ext cx="55306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4000" b="1">
                <a:solidFill>
                  <a:srgbClr val="0000CC"/>
                </a:solidFill>
                <a:latin typeface="Times New Roman" pitchFamily="18" charset="0"/>
                <a:cs typeface="Times New Roman" pitchFamily="18" charset="0"/>
              </a:rPr>
              <a:t>TRÒ CHƠI: HÁI XOÀI</a:t>
            </a:r>
          </a:p>
        </p:txBody>
      </p:sp>
      <p:grpSp>
        <p:nvGrpSpPr>
          <p:cNvPr id="14" name="Group 13"/>
          <p:cNvGrpSpPr/>
          <p:nvPr/>
        </p:nvGrpSpPr>
        <p:grpSpPr>
          <a:xfrm>
            <a:off x="7453549" y="605135"/>
            <a:ext cx="1068754" cy="461665"/>
            <a:chOff x="6718466" y="641502"/>
            <a:chExt cx="1050721" cy="461665"/>
          </a:xfrm>
        </p:grpSpPr>
        <p:sp>
          <p:nvSpPr>
            <p:cNvPr id="18" name="TextBox 17"/>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cxnSp>
          <p:nvCxnSpPr>
            <p:cNvPr id="16" name="Straight Connector 15"/>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9" name="Group 18"/>
          <p:cNvGrpSpPr/>
          <p:nvPr/>
        </p:nvGrpSpPr>
        <p:grpSpPr>
          <a:xfrm>
            <a:off x="11932692" y="4654356"/>
            <a:ext cx="936334" cy="772208"/>
            <a:chOff x="12760526" y="5502002"/>
            <a:chExt cx="950717" cy="797989"/>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20218">
              <a:off x="12760526" y="5502002"/>
              <a:ext cx="950717" cy="797989"/>
            </a:xfrm>
            <a:prstGeom prst="rect">
              <a:avLst/>
            </a:prstGeom>
          </p:spPr>
        </p:pic>
        <p:sp>
          <p:nvSpPr>
            <p:cNvPr id="21" name="Text Box 14"/>
            <p:cNvSpPr txBox="1">
              <a:spLocks noChangeArrowheads="1"/>
            </p:cNvSpPr>
            <p:nvPr/>
          </p:nvSpPr>
          <p:spPr bwMode="auto">
            <a:xfrm>
              <a:off x="12928634" y="5605374"/>
              <a:ext cx="583015" cy="6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4</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22" name="Rectangle 21"/>
          <p:cNvSpPr/>
          <p:nvPr/>
        </p:nvSpPr>
        <p:spPr>
          <a:xfrm>
            <a:off x="823119" y="3037582"/>
            <a:ext cx="4025461" cy="1477328"/>
          </a:xfrm>
          <a:prstGeom prst="rect">
            <a:avLst/>
          </a:prstGeom>
        </p:spPr>
        <p:txBody>
          <a:bodyPr wrap="none">
            <a:spAutoFit/>
          </a:bodyPr>
          <a:lstStyle/>
          <a:p>
            <a:pPr>
              <a:spcBef>
                <a:spcPts val="600"/>
              </a:spcBef>
              <a:spcAft>
                <a:spcPts val="600"/>
              </a:spcAft>
            </a:pPr>
            <a:r>
              <a:rPr lang="en-US" sz="4000" b="1">
                <a:solidFill>
                  <a:srgbClr val="0000FF"/>
                </a:solidFill>
                <a:latin typeface="Times New Roman" pitchFamily="18" charset="0"/>
                <a:cs typeface="Times New Roman" pitchFamily="18" charset="0"/>
              </a:rPr>
              <a:t>Số liền trước 590 </a:t>
            </a:r>
          </a:p>
          <a:p>
            <a:pPr>
              <a:spcBef>
                <a:spcPts val="600"/>
              </a:spcBef>
              <a:spcAft>
                <a:spcPts val="600"/>
              </a:spcAft>
            </a:pPr>
            <a:r>
              <a:rPr lang="en-US" sz="4000" b="1">
                <a:solidFill>
                  <a:srgbClr val="0000FF"/>
                </a:solidFill>
                <a:latin typeface="Times New Roman" pitchFamily="18" charset="0"/>
                <a:cs typeface="Times New Roman" pitchFamily="18" charset="0"/>
              </a:rPr>
              <a:t>là:    </a:t>
            </a:r>
            <a:r>
              <a:rPr lang="en-US" sz="4000">
                <a:solidFill>
                  <a:srgbClr val="0000FF"/>
                </a:solidFill>
                <a:latin typeface="Times New Roman" pitchFamily="18" charset="0"/>
                <a:cs typeface="Times New Roman" pitchFamily="18" charset="0"/>
              </a:rPr>
              <a:t>………….</a:t>
            </a:r>
            <a:endParaRPr lang="en-US" sz="4000"/>
          </a:p>
        </p:txBody>
      </p:sp>
      <p:sp>
        <p:nvSpPr>
          <p:cNvPr id="23" name="Rectangle 22"/>
          <p:cNvSpPr/>
          <p:nvPr/>
        </p:nvSpPr>
        <p:spPr>
          <a:xfrm>
            <a:off x="5704699" y="5685472"/>
            <a:ext cx="3576620" cy="1477328"/>
          </a:xfrm>
          <a:prstGeom prst="rect">
            <a:avLst/>
          </a:prstGeom>
        </p:spPr>
        <p:txBody>
          <a:bodyPr wrap="none">
            <a:spAutoFit/>
          </a:bodyPr>
          <a:lstStyle/>
          <a:p>
            <a:pPr>
              <a:spcBef>
                <a:spcPts val="600"/>
              </a:spcBef>
              <a:spcAft>
                <a:spcPts val="600"/>
              </a:spcAft>
            </a:pPr>
            <a:r>
              <a:rPr lang="en-US" sz="4000" b="1">
                <a:solidFill>
                  <a:srgbClr val="0000FF"/>
                </a:solidFill>
                <a:latin typeface="Times New Roman" pitchFamily="18" charset="0"/>
                <a:cs typeface="Times New Roman" pitchFamily="18" charset="0"/>
              </a:rPr>
              <a:t>Số liền sau 899 </a:t>
            </a:r>
          </a:p>
          <a:p>
            <a:pPr>
              <a:spcBef>
                <a:spcPts val="600"/>
              </a:spcBef>
              <a:spcAft>
                <a:spcPts val="600"/>
              </a:spcAft>
            </a:pPr>
            <a:r>
              <a:rPr lang="en-US" sz="4000" b="1">
                <a:solidFill>
                  <a:srgbClr val="0000FF"/>
                </a:solidFill>
                <a:latin typeface="Times New Roman" pitchFamily="18" charset="0"/>
                <a:cs typeface="Times New Roman" pitchFamily="18" charset="0"/>
              </a:rPr>
              <a:t>là: </a:t>
            </a:r>
            <a:r>
              <a:rPr lang="en-US" sz="4000">
                <a:solidFill>
                  <a:srgbClr val="0000FF"/>
                </a:solidFill>
                <a:latin typeface="Times New Roman" pitchFamily="18" charset="0"/>
                <a:cs typeface="Times New Roman" pitchFamily="18" charset="0"/>
              </a:rPr>
              <a:t>  ………</a:t>
            </a:r>
            <a:endParaRPr lang="en-US" sz="4000"/>
          </a:p>
        </p:txBody>
      </p:sp>
      <p:sp>
        <p:nvSpPr>
          <p:cNvPr id="24" name="Rectangle 23"/>
          <p:cNvSpPr/>
          <p:nvPr/>
        </p:nvSpPr>
        <p:spPr>
          <a:xfrm>
            <a:off x="6085699" y="3037582"/>
            <a:ext cx="3106967" cy="707886"/>
          </a:xfrm>
          <a:prstGeom prst="rect">
            <a:avLst/>
          </a:prstGeom>
        </p:spPr>
        <p:txBody>
          <a:bodyPr wrap="square">
            <a:spAutoFit/>
          </a:bodyPr>
          <a:lstStyle/>
          <a:p>
            <a:pPr algn="ctr"/>
            <a:r>
              <a:rPr lang="en-US" sz="4000" b="1">
                <a:solidFill>
                  <a:srgbClr val="0000FF"/>
                </a:solidFill>
                <a:latin typeface="Times New Roman" pitchFamily="18" charset="0"/>
                <a:cs typeface="Times New Roman" pitchFamily="18" charset="0"/>
              </a:rPr>
              <a:t>799</a:t>
            </a:r>
            <a:r>
              <a:rPr lang="en-US" sz="4000">
                <a:solidFill>
                  <a:srgbClr val="0000FF"/>
                </a:solidFill>
                <a:latin typeface="Times New Roman" pitchFamily="18" charset="0"/>
                <a:cs typeface="Times New Roman" pitchFamily="18" charset="0"/>
              </a:rPr>
              <a:t>……..</a:t>
            </a:r>
            <a:r>
              <a:rPr lang="en-US" sz="4000" b="1">
                <a:solidFill>
                  <a:srgbClr val="0000FF"/>
                </a:solidFill>
                <a:latin typeface="Times New Roman" pitchFamily="18" charset="0"/>
                <a:cs typeface="Times New Roman" pitchFamily="18" charset="0"/>
              </a:rPr>
              <a:t>900</a:t>
            </a:r>
            <a:endParaRPr lang="en-US" sz="4000"/>
          </a:p>
        </p:txBody>
      </p:sp>
      <p:sp>
        <p:nvSpPr>
          <p:cNvPr id="25" name="Rectangle 24"/>
          <p:cNvSpPr/>
          <p:nvPr/>
        </p:nvSpPr>
        <p:spPr>
          <a:xfrm>
            <a:off x="1150938" y="5796326"/>
            <a:ext cx="3106967" cy="707886"/>
          </a:xfrm>
          <a:prstGeom prst="rect">
            <a:avLst/>
          </a:prstGeom>
        </p:spPr>
        <p:txBody>
          <a:bodyPr wrap="square">
            <a:spAutoFit/>
          </a:bodyPr>
          <a:lstStyle/>
          <a:p>
            <a:pPr algn="ctr"/>
            <a:r>
              <a:rPr lang="en-US" sz="4000" b="1">
                <a:solidFill>
                  <a:srgbClr val="0000FF"/>
                </a:solidFill>
                <a:latin typeface="Times New Roman" pitchFamily="18" charset="0"/>
                <a:cs typeface="Times New Roman" pitchFamily="18" charset="0"/>
              </a:rPr>
              <a:t>601</a:t>
            </a:r>
            <a:r>
              <a:rPr lang="en-US" sz="4000">
                <a:solidFill>
                  <a:srgbClr val="0000FF"/>
                </a:solidFill>
                <a:latin typeface="Times New Roman" pitchFamily="18" charset="0"/>
                <a:cs typeface="Times New Roman" pitchFamily="18" charset="0"/>
              </a:rPr>
              <a:t>……..</a:t>
            </a:r>
            <a:r>
              <a:rPr lang="en-US" sz="4000" b="1">
                <a:solidFill>
                  <a:srgbClr val="0000FF"/>
                </a:solidFill>
                <a:latin typeface="Times New Roman" pitchFamily="18" charset="0"/>
                <a:cs typeface="Times New Roman" pitchFamily="18" charset="0"/>
              </a:rPr>
              <a:t>597</a:t>
            </a:r>
            <a:endParaRPr lang="en-US" sz="4000"/>
          </a:p>
        </p:txBody>
      </p:sp>
      <p:sp>
        <p:nvSpPr>
          <p:cNvPr id="26" name="Rectangle 25"/>
          <p:cNvSpPr/>
          <p:nvPr/>
        </p:nvSpPr>
        <p:spPr>
          <a:xfrm>
            <a:off x="6853925" y="642538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900</a:t>
            </a:r>
            <a:endParaRPr lang="en-US" sz="4000">
              <a:solidFill>
                <a:srgbClr val="FF0000"/>
              </a:solidFill>
            </a:endParaRPr>
          </a:p>
        </p:txBody>
      </p:sp>
      <p:sp>
        <p:nvSpPr>
          <p:cNvPr id="27" name="Rectangle 26"/>
          <p:cNvSpPr/>
          <p:nvPr/>
        </p:nvSpPr>
        <p:spPr>
          <a:xfrm>
            <a:off x="7152499" y="3033236"/>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&lt;</a:t>
            </a:r>
            <a:endParaRPr lang="en-US" sz="4000">
              <a:solidFill>
                <a:srgbClr val="FF0000"/>
              </a:solidFill>
            </a:endParaRPr>
          </a:p>
        </p:txBody>
      </p:sp>
      <p:sp>
        <p:nvSpPr>
          <p:cNvPr id="28" name="Rectangle 27"/>
          <p:cNvSpPr/>
          <p:nvPr/>
        </p:nvSpPr>
        <p:spPr>
          <a:xfrm>
            <a:off x="2265756" y="5810673"/>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&gt;</a:t>
            </a:r>
            <a:endParaRPr lang="en-US" sz="4000">
              <a:solidFill>
                <a:srgbClr val="FF0000"/>
              </a:solidFill>
            </a:endParaRPr>
          </a:p>
        </p:txBody>
      </p:sp>
      <p:sp>
        <p:nvSpPr>
          <p:cNvPr id="29" name="Rectangle 28"/>
          <p:cNvSpPr/>
          <p:nvPr/>
        </p:nvSpPr>
        <p:spPr>
          <a:xfrm>
            <a:off x="2265756" y="376354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589</a:t>
            </a:r>
            <a:endParaRPr lang="en-US" sz="4000">
              <a:solidFill>
                <a:srgbClr val="FF0000"/>
              </a:solidFill>
            </a:endParaRPr>
          </a:p>
        </p:txBody>
      </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4"/>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nextCondLst>
                <p:cond evt="onClick" delay="0">
                  <p:tgtEl>
                    <p:spTgt spid="24"/>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nextCondLst>
                <p:cond evt="onClick" delay="0">
                  <p:tgtEl>
                    <p:spTgt spid="25"/>
                  </p:tgtEl>
                </p:cond>
              </p:nextCondLst>
            </p:seq>
            <p:seq concurrent="1" nextAc="seek">
              <p:cTn id="60" restart="whenNotActive" fill="hold" evtFilter="cancelBubble" nodeType="interactiveSeq">
                <p:stCondLst>
                  <p:cond evt="onClick" delay="0">
                    <p:tgtEl>
                      <p:spTgt spid="23"/>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childTnLst>
              </p:cTn>
              <p:nextCondLst>
                <p:cond evt="onClick" delay="0">
                  <p:tgtEl>
                    <p:spTgt spid="23"/>
                  </p:tgtEl>
                </p:cond>
              </p:nextCondLst>
            </p:seq>
          </p:childTnLst>
        </p:cTn>
      </p:par>
    </p:tnLst>
    <p:bldLst>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9" y="469070"/>
            <a:ext cx="1068754" cy="461665"/>
            <a:chOff x="6718466" y="641502"/>
            <a:chExt cx="1050721" cy="461665"/>
          </a:xfrm>
        </p:grpSpPr>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 </a:t>
            </a:r>
            <a:r>
              <a:rPr lang="en-US" sz="28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a:t>
            </a:r>
          </a:p>
        </p:txBody>
      </p:sp>
      <p:grpSp>
        <p:nvGrpSpPr>
          <p:cNvPr id="12" name="Group 11">
            <a:extLst>
              <a:ext uri="{FF2B5EF4-FFF2-40B4-BE49-F238E27FC236}">
                <a16:creationId xmlns:a16="http://schemas.microsoft.com/office/drawing/2014/main" id="{A856D37D-0D23-ABF8-9FB0-C8949A981BC1}"/>
              </a:ext>
            </a:extLst>
          </p:cNvPr>
          <p:cNvGrpSpPr/>
          <p:nvPr/>
        </p:nvGrpSpPr>
        <p:grpSpPr>
          <a:xfrm>
            <a:off x="703085" y="2102822"/>
            <a:ext cx="5183631" cy="707886"/>
            <a:chOff x="1470819" y="1912322"/>
            <a:chExt cx="5183631" cy="707886"/>
          </a:xfrm>
        </p:grpSpPr>
        <p:grpSp>
          <p:nvGrpSpPr>
            <p:cNvPr id="13" name="Group 12">
              <a:extLst>
                <a:ext uri="{FF2B5EF4-FFF2-40B4-BE49-F238E27FC236}">
                  <a16:creationId xmlns:a16="http://schemas.microsoft.com/office/drawing/2014/main" id="{2C15373C-B3E8-FAF8-B6D5-99EFF066A7C1}"/>
                </a:ext>
              </a:extLst>
            </p:cNvPr>
            <p:cNvGrpSpPr/>
            <p:nvPr/>
          </p:nvGrpSpPr>
          <p:grpSpPr>
            <a:xfrm>
              <a:off x="1470819" y="1943100"/>
              <a:ext cx="533400" cy="646331"/>
              <a:chOff x="1737519" y="1943100"/>
              <a:chExt cx="533400" cy="646331"/>
            </a:xfrm>
          </p:grpSpPr>
          <p:sp>
            <p:nvSpPr>
              <p:cNvPr id="15" name="Oval 14">
                <a:extLst>
                  <a:ext uri="{FF2B5EF4-FFF2-40B4-BE49-F238E27FC236}">
                    <a16:creationId xmlns:a16="http://schemas.microsoft.com/office/drawing/2014/main" id="{41D3F861-E141-3A53-9265-23AA83A40224}"/>
                  </a:ext>
                </a:extLst>
              </p:cNvPr>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16" name="TextBox 15">
                <a:extLst>
                  <a:ext uri="{FF2B5EF4-FFF2-40B4-BE49-F238E27FC236}">
                    <a16:creationId xmlns:a16="http://schemas.microsoft.com/office/drawing/2014/main" id="{2BAB77D0-BA25-6FAA-B2EC-B3B3D0033AD4}"/>
                  </a:ext>
                </a:extLst>
              </p:cNvPr>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a:t>
                </a:r>
              </a:p>
            </p:txBody>
          </p:sp>
        </p:grpSp>
        <p:sp>
          <p:nvSpPr>
            <p:cNvPr id="14" name="TextBox 13">
              <a:extLst>
                <a:ext uri="{FF2B5EF4-FFF2-40B4-BE49-F238E27FC236}">
                  <a16:creationId xmlns:a16="http://schemas.microsoft.com/office/drawing/2014/main" id="{C27131B4-253B-C464-2B60-87CBE9068DD9}"/>
                </a:ext>
              </a:extLst>
            </p:cNvPr>
            <p:cNvSpPr txBox="1"/>
            <p:nvPr/>
          </p:nvSpPr>
          <p:spPr>
            <a:xfrm>
              <a:off x="2091983" y="1912322"/>
              <a:ext cx="4562467" cy="707886"/>
            </a:xfrm>
            <a:prstGeom prst="rect">
              <a:avLst/>
            </a:prstGeom>
            <a:solidFill>
              <a:srgbClr val="FFDB69"/>
            </a:solidFill>
          </p:spPr>
          <p:txBody>
            <a:bodyPr wrap="none" rtlCol="0">
              <a:spAutoFit/>
            </a:bodyPr>
            <a:lstStyle/>
            <a:p>
              <a:pPr algn="just"/>
              <a:r>
                <a:rPr lang="en-US" sz="4000" b="1" i="0" dirty="0" err="1">
                  <a:solidFill>
                    <a:srgbClr val="FF0000"/>
                  </a:solidFill>
                  <a:effectLst/>
                  <a:latin typeface="Times New Roman" panose="02020603050405020304" pitchFamily="18" charset="0"/>
                  <a:cs typeface="Times New Roman" panose="02020603050405020304" pitchFamily="18" charset="0"/>
                </a:rPr>
                <a:t>Vào</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sáng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Chủ</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nhật</a:t>
              </a:r>
              <a:r>
                <a:rPr lang="en-US" sz="4000" b="1" i="0" dirty="0">
                  <a:solidFill>
                    <a:srgbClr val="FF0000"/>
                  </a:solidFill>
                  <a:effectLst/>
                  <a:latin typeface="Times New Roman" panose="02020603050405020304" pitchFamily="18" charset="0"/>
                  <a:cs typeface="Times New Roman" panose="02020603050405020304" pitchFamily="18" charset="0"/>
                </a:rPr>
                <a:t>:</a:t>
              </a:r>
            </a:p>
          </p:txBody>
        </p:sp>
      </p:grpSp>
      <p:sp>
        <p:nvSpPr>
          <p:cNvPr id="18" name="TextBox 17">
            <a:extLst>
              <a:ext uri="{FF2B5EF4-FFF2-40B4-BE49-F238E27FC236}">
                <a16:creationId xmlns:a16="http://schemas.microsoft.com/office/drawing/2014/main" id="{C8F3B576-9379-F390-2113-64382C7DA568}"/>
              </a:ext>
            </a:extLst>
          </p:cNvPr>
          <p:cNvSpPr txBox="1"/>
          <p:nvPr/>
        </p:nvSpPr>
        <p:spPr>
          <a:xfrm>
            <a:off x="703085" y="3043166"/>
            <a:ext cx="14598034" cy="1938992"/>
          </a:xfrm>
          <a:prstGeom prst="rect">
            <a:avLst/>
          </a:prstGeom>
          <a:noFill/>
        </p:spPr>
        <p:txBody>
          <a:bodyPr wrap="square">
            <a:spAutoFit/>
          </a:bodyPr>
          <a:lstStyle/>
          <a:p>
            <a:pPr algn="just"/>
            <a:r>
              <a:rPr lang="en-US" sz="4000" b="1" i="0" dirty="0">
                <a:effectLst/>
                <a:latin typeface="Times New Roman" panose="02020603050405020304" pitchFamily="18" charset="0"/>
                <a:cs typeface="Times New Roman" panose="02020603050405020304" pitchFamily="18" charset="0"/>
              </a:rPr>
              <a:t>a) </a:t>
            </a:r>
            <a:r>
              <a:rPr lang="en-US" sz="4000" b="1" i="0" dirty="0" err="1">
                <a:effectLst/>
                <a:latin typeface="Times New Roman" panose="02020603050405020304" pitchFamily="18" charset="0"/>
                <a:cs typeface="Times New Roman" panose="02020603050405020304" pitchFamily="18" charset="0"/>
              </a:rPr>
              <a:t>Bạn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thức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dậy</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lúc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mấy</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giờ</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Ăn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sáng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vào</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lúc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nào</a:t>
            </a:r>
            <a:r>
              <a:rPr lang="en-US" sz="4000" b="1" i="0" dirty="0">
                <a:effectLst/>
                <a:latin typeface="Times New Roman" panose="02020603050405020304" pitchFamily="18" charset="0"/>
                <a:cs typeface="Times New Roman" panose="02020603050405020304" pitchFamily="18" charset="0"/>
              </a:rPr>
              <a:t>?</a:t>
            </a:r>
          </a:p>
          <a:p>
            <a:pPr algn="just"/>
            <a:r>
              <a:rPr lang="en-US" sz="4000" b="1" i="0" dirty="0">
                <a:effectLst/>
                <a:latin typeface="Times New Roman" panose="02020603050405020304" pitchFamily="18" charset="0"/>
                <a:cs typeface="Times New Roman" panose="02020603050405020304" pitchFamily="18" charset="0"/>
              </a:rPr>
              <a:t>b) </a:t>
            </a:r>
            <a:r>
              <a:rPr lang="en-US" sz="4000" b="1" i="0" dirty="0" err="1">
                <a:effectLst/>
                <a:latin typeface="Times New Roman" panose="02020603050405020304" pitchFamily="18" charset="0"/>
                <a:cs typeface="Times New Roman" panose="02020603050405020304" pitchFamily="18" charset="0"/>
              </a:rPr>
              <a:t>Việc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đầu</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tiên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bạn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muốn</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làm</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cùng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bố</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mẹ</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là</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gì</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Bắt</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đầu</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vào</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lúc</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nào</a:t>
            </a:r>
            <a:r>
              <a:rPr lang="en-US" sz="4000" b="1" i="0" dirty="0">
                <a:effectLst/>
                <a:latin typeface="Times New Roman" panose="02020603050405020304" pitchFamily="18" charset="0"/>
                <a:cs typeface="Times New Roman" panose="02020603050405020304" pitchFamily="18" charset="0"/>
              </a:rPr>
              <a:t>? Quay </a:t>
            </a:r>
            <a:r>
              <a:rPr lang="en-US" sz="4000" b="1" i="0" dirty="0" err="1">
                <a:effectLst/>
                <a:latin typeface="Times New Roman" panose="02020603050405020304" pitchFamily="18" charset="0"/>
                <a:cs typeface="Times New Roman" panose="02020603050405020304" pitchFamily="18" charset="0"/>
              </a:rPr>
              <a:t>kim</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giờ</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kim</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phút</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để</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đồng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hồ</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chỉ</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những</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thời</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điểm</a:t>
            </a:r>
            <a:r>
              <a:rPr lang="en-US" sz="4000" b="1" i="0" dirty="0">
                <a:effectLst/>
                <a:latin typeface="Times New Roman" panose="02020603050405020304" pitchFamily="18" charset="0"/>
                <a:cs typeface="Times New Roman" panose="02020603050405020304" pitchFamily="18" charset="0"/>
              </a:rPr>
              <a:t> </a:t>
            </a:r>
            <a:r>
              <a:rPr lang="en-US" sz="4000" b="1" i="0" dirty="0" err="1">
                <a:effectLst/>
                <a:latin typeface="Times New Roman" panose="02020603050405020304" pitchFamily="18" charset="0"/>
                <a:cs typeface="Times New Roman" panose="02020603050405020304" pitchFamily="18" charset="0"/>
              </a:rPr>
              <a:t>đó</a:t>
            </a:r>
            <a:r>
              <a:rPr lang="en-US" sz="4000" b="1" i="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9" y="469070"/>
            <a:ext cx="1068754" cy="461665"/>
            <a:chOff x="6718466" y="641502"/>
            <a:chExt cx="1050721" cy="461665"/>
          </a:xfrm>
        </p:grpSpPr>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 ( </a:t>
            </a:r>
            <a:r>
              <a:rPr lang="en-US" sz="28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a:t>
            </a:r>
          </a:p>
        </p:txBody>
      </p:sp>
      <p:grpSp>
        <p:nvGrpSpPr>
          <p:cNvPr id="10" name="Group 9">
            <a:extLst>
              <a:ext uri="{FF2B5EF4-FFF2-40B4-BE49-F238E27FC236}">
                <a16:creationId xmlns:a16="http://schemas.microsoft.com/office/drawing/2014/main" id="{EFF7CE81-5CDE-34BC-DE56-8D894BC62FB8}"/>
              </a:ext>
            </a:extLst>
          </p:cNvPr>
          <p:cNvGrpSpPr/>
          <p:nvPr/>
        </p:nvGrpSpPr>
        <p:grpSpPr>
          <a:xfrm>
            <a:off x="594519" y="1951715"/>
            <a:ext cx="5679608" cy="707886"/>
            <a:chOff x="1470819" y="1922251"/>
            <a:chExt cx="5679608" cy="707886"/>
          </a:xfrm>
        </p:grpSpPr>
        <p:grpSp>
          <p:nvGrpSpPr>
            <p:cNvPr id="11" name="Group 10">
              <a:extLst>
                <a:ext uri="{FF2B5EF4-FFF2-40B4-BE49-F238E27FC236}">
                  <a16:creationId xmlns:a16="http://schemas.microsoft.com/office/drawing/2014/main" id="{1807B302-4941-23CC-8CE0-2B6076FC401A}"/>
                </a:ext>
              </a:extLst>
            </p:cNvPr>
            <p:cNvGrpSpPr/>
            <p:nvPr/>
          </p:nvGrpSpPr>
          <p:grpSpPr>
            <a:xfrm>
              <a:off x="1470819" y="1943100"/>
              <a:ext cx="533400" cy="646331"/>
              <a:chOff x="1737519" y="1943100"/>
              <a:chExt cx="533400" cy="646331"/>
            </a:xfrm>
          </p:grpSpPr>
          <p:sp>
            <p:nvSpPr>
              <p:cNvPr id="13" name="Oval 12">
                <a:extLst>
                  <a:ext uri="{FF2B5EF4-FFF2-40B4-BE49-F238E27FC236}">
                    <a16:creationId xmlns:a16="http://schemas.microsoft.com/office/drawing/2014/main" id="{D2996823-5229-8B70-88E5-D6DB2C908710}"/>
                  </a:ext>
                </a:extLst>
              </p:cNvPr>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14" name="TextBox 13">
                <a:extLst>
                  <a:ext uri="{FF2B5EF4-FFF2-40B4-BE49-F238E27FC236}">
                    <a16:creationId xmlns:a16="http://schemas.microsoft.com/office/drawing/2014/main" id="{3770EC3F-ABF1-00D0-BF5A-B814EFE6C425}"/>
                  </a:ext>
                </a:extLst>
              </p:cNvPr>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2</a:t>
                </a:r>
              </a:p>
            </p:txBody>
          </p:sp>
        </p:grpSp>
        <p:sp>
          <p:nvSpPr>
            <p:cNvPr id="12" name="TextBox 11">
              <a:extLst>
                <a:ext uri="{FF2B5EF4-FFF2-40B4-BE49-F238E27FC236}">
                  <a16:creationId xmlns:a16="http://schemas.microsoft.com/office/drawing/2014/main" id="{26349E16-B58C-C133-82DC-8C37A002E87B}"/>
                </a:ext>
              </a:extLst>
            </p:cNvPr>
            <p:cNvSpPr txBox="1"/>
            <p:nvPr/>
          </p:nvSpPr>
          <p:spPr>
            <a:xfrm>
              <a:off x="2020497" y="1922251"/>
              <a:ext cx="5129930" cy="707886"/>
            </a:xfrm>
            <a:prstGeom prst="rect">
              <a:avLst/>
            </a:prstGeom>
            <a:solidFill>
              <a:srgbClr val="FFDB69"/>
            </a:solidFill>
          </p:spPr>
          <p:txBody>
            <a:bodyPr wrap="none" rtlCol="0">
              <a:spAutoFit/>
            </a:bodyPr>
            <a:lstStyle/>
            <a:p>
              <a:r>
                <a:rPr lang="en-US" sz="4000" b="1" i="0" dirty="0" err="1">
                  <a:solidFill>
                    <a:srgbClr val="FF0000"/>
                  </a:solidFill>
                  <a:effectLst/>
                  <a:latin typeface="Times New Roman" panose="02020603050405020304" pitchFamily="18" charset="0"/>
                  <a:cs typeface="Times New Roman" panose="02020603050405020304" pitchFamily="18" charset="0"/>
                </a:rPr>
                <a:t>Chọn</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câu</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trả</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lời</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đúng</a:t>
              </a:r>
              <a:r>
                <a:rPr lang="en-US" sz="4000" b="1" i="0" dirty="0">
                  <a:solidFill>
                    <a:srgbClr val="FF0000"/>
                  </a:solidFill>
                  <a:effectLst/>
                  <a:latin typeface="Times New Roman" panose="02020603050405020304" pitchFamily="18" charset="0"/>
                  <a:cs typeface="Times New Roman" panose="02020603050405020304" pitchFamily="18" charset="0"/>
                </a:rPr>
                <a:t>.</a:t>
              </a:r>
            </a:p>
          </p:txBody>
        </p:sp>
      </p:grpSp>
      <p:sp>
        <p:nvSpPr>
          <p:cNvPr id="16" name="TextBox 15">
            <a:extLst>
              <a:ext uri="{FF2B5EF4-FFF2-40B4-BE49-F238E27FC236}">
                <a16:creationId xmlns:a16="http://schemas.microsoft.com/office/drawing/2014/main" id="{76FB419C-9F68-38F3-1330-69FA1B33A486}"/>
              </a:ext>
            </a:extLst>
          </p:cNvPr>
          <p:cNvSpPr txBox="1"/>
          <p:nvPr/>
        </p:nvSpPr>
        <p:spPr>
          <a:xfrm>
            <a:off x="534401" y="2735801"/>
            <a:ext cx="15528717" cy="2308324"/>
          </a:xfrm>
          <a:prstGeom prst="rect">
            <a:avLst/>
          </a:prstGeom>
          <a:noFill/>
        </p:spPr>
        <p:txBody>
          <a:bodyPr wrap="square">
            <a:spAutoFit/>
          </a:bodyPr>
          <a:lstStyle/>
          <a:p>
            <a:pPr algn="just"/>
            <a:r>
              <a:rPr lang="vi-VN" sz="3600" b="1" i="0" dirty="0">
                <a:effectLst/>
                <a:latin typeface="Times New Roman" panose="02020603050405020304" pitchFamily="18" charset="0"/>
                <a:cs typeface="Times New Roman" panose="02020603050405020304" pitchFamily="18" charset="0"/>
              </a:rPr>
              <a:t>Bữa trưa Chủ nhật, cả nhà sẽ cùng nhau vào bếp và nấu các món ăn: cơm, rau trộn, gà nướng và canh rau củ thập cẩm</a:t>
            </a:r>
          </a:p>
          <a:p>
            <a:pPr algn="just"/>
            <a:r>
              <a:rPr lang="vi-VN" sz="3600" b="1" i="0" dirty="0">
                <a:effectLst/>
                <a:latin typeface="Times New Roman" panose="02020603050405020304" pitchFamily="18" charset="0"/>
                <a:cs typeface="Times New Roman" panose="02020603050405020304" pitchFamily="18" charset="0"/>
              </a:rPr>
              <a:t>a) Nồi cơm được cắm điện vào lúc 10 giờ 10 phút. Sau 40 phút nữa, điện sẽ </a:t>
            </a:r>
            <a:r>
              <a:rPr lang="en-US" sz="3600" b="1" i="0" dirty="0">
                <a:effectLst/>
                <a:latin typeface="Times New Roman" panose="02020603050405020304" pitchFamily="18" charset="0"/>
                <a:cs typeface="Times New Roman" panose="02020603050405020304" pitchFamily="18" charset="0"/>
              </a:rPr>
              <a:t>            </a:t>
            </a:r>
          </a:p>
          <a:p>
            <a:pPr algn="just"/>
            <a:r>
              <a:rPr lang="en-US" sz="3600" b="1" i="0" dirty="0">
                <a:effectLst/>
                <a:latin typeface="Times New Roman" panose="02020603050405020304" pitchFamily="18" charset="0"/>
                <a:cs typeface="Times New Roman" panose="02020603050405020304" pitchFamily="18" charset="0"/>
              </a:rPr>
              <a:t>    </a:t>
            </a:r>
            <a:r>
              <a:rPr lang="vi-VN" sz="3600" b="1" i="0" dirty="0">
                <a:effectLst/>
                <a:latin typeface="Times New Roman" panose="02020603050405020304" pitchFamily="18" charset="0"/>
                <a:cs typeface="Times New Roman" panose="02020603050405020304" pitchFamily="18" charset="0"/>
              </a:rPr>
              <a:t>tự ngắt và cơm sẽ chín. Hỏi đồng hồ nào dưới đây chỉ lúc cơm chín?</a:t>
            </a:r>
          </a:p>
        </p:txBody>
      </p:sp>
      <p:pic>
        <p:nvPicPr>
          <p:cNvPr id="1026" name="Picture 2" descr="Toán lớp 3 trang 81, 82, 83, 84 Bài 68: Thực hành xem đồng hồ, xem lịch | Kết nối tri thức">
            <a:extLst>
              <a:ext uri="{FF2B5EF4-FFF2-40B4-BE49-F238E27FC236}">
                <a16:creationId xmlns:a16="http://schemas.microsoft.com/office/drawing/2014/main" id="{7003E432-0C1E-B18A-2E49-B6BE0B50F67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19980" y="5428837"/>
            <a:ext cx="12604645" cy="3526896"/>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C152F916-3A72-8EEC-AA23-4B4B45D0A07A}"/>
              </a:ext>
            </a:extLst>
          </p:cNvPr>
          <p:cNvSpPr/>
          <p:nvPr/>
        </p:nvSpPr>
        <p:spPr>
          <a:xfrm>
            <a:off x="9739716" y="8106919"/>
            <a:ext cx="974322" cy="848814"/>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72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9" y="469070"/>
            <a:ext cx="1068754" cy="461665"/>
            <a:chOff x="6718466" y="641502"/>
            <a:chExt cx="1050721" cy="461665"/>
          </a:xfrm>
        </p:grpSpPr>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 ( </a:t>
            </a:r>
            <a:r>
              <a:rPr lang="en-US" sz="28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a:t>
            </a:r>
          </a:p>
        </p:txBody>
      </p:sp>
      <p:pic>
        <p:nvPicPr>
          <p:cNvPr id="2050" name="Picture 2" descr="Toán lớp 3 trang 81, 82, 83, 84 Bài 68: Thực hành xem đồng hồ, xem lịch | Kết nối tri thức">
            <a:extLst>
              <a:ext uri="{FF2B5EF4-FFF2-40B4-BE49-F238E27FC236}">
                <a16:creationId xmlns:a16="http://schemas.microsoft.com/office/drawing/2014/main" id="{A3D96ABF-FEF0-8803-68FC-EDDDF1F024F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0719" y="4407730"/>
            <a:ext cx="14541854" cy="4267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F29B59D-4493-79F3-6040-153D0CD9E433}"/>
              </a:ext>
            </a:extLst>
          </p:cNvPr>
          <p:cNvSpPr txBox="1"/>
          <p:nvPr/>
        </p:nvSpPr>
        <p:spPr>
          <a:xfrm>
            <a:off x="365919" y="2846779"/>
            <a:ext cx="15621000" cy="1323439"/>
          </a:xfrm>
          <a:prstGeom prst="rect">
            <a:avLst/>
          </a:prstGeom>
          <a:noFill/>
        </p:spPr>
        <p:txBody>
          <a:bodyPr wrap="square">
            <a:spAutoFit/>
          </a:bodyPr>
          <a:lstStyle/>
          <a:p>
            <a:r>
              <a:rPr lang="vi-VN" sz="4000" b="1" i="0" dirty="0">
                <a:effectLst/>
                <a:latin typeface="Times New Roman" panose="02020603050405020304" pitchFamily="18" charset="0"/>
                <a:cs typeface="Times New Roman" panose="02020603050405020304" pitchFamily="18" charset="0"/>
              </a:rPr>
              <a:t>b) Mẹ làm món rau trộn mất 7 phút. Mẹ bắt đầu làm vào lúc 10 giờ 50 phút. Hỏi đồng hồ nào dưới đây chỉ lúc mẹ làm xong món rau trộn?</a:t>
            </a:r>
            <a:endParaRPr lang="en-US" sz="4000" b="1" dirty="0">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117BAFFB-5FD6-5193-0594-DE55BE8F1326}"/>
              </a:ext>
            </a:extLst>
          </p:cNvPr>
          <p:cNvSpPr/>
          <p:nvPr/>
        </p:nvSpPr>
        <p:spPr>
          <a:xfrm>
            <a:off x="5699919" y="7696200"/>
            <a:ext cx="974322" cy="848814"/>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0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9" y="469070"/>
            <a:ext cx="1068754" cy="461665"/>
            <a:chOff x="6718466" y="641502"/>
            <a:chExt cx="1050721" cy="461665"/>
          </a:xfrm>
        </p:grpSpPr>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 ( </a:t>
            </a:r>
            <a:r>
              <a:rPr lang="en-US" sz="28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a:t>
            </a:r>
          </a:p>
        </p:txBody>
      </p:sp>
      <p:pic>
        <p:nvPicPr>
          <p:cNvPr id="3074" name="Picture 2" descr="Toán lớp 3 trang 81, 82, 83, 84 Bài 68: Thực hành xem đồng hồ, xem lịch | Kết nối tri thức">
            <a:extLst>
              <a:ext uri="{FF2B5EF4-FFF2-40B4-BE49-F238E27FC236}">
                <a16:creationId xmlns:a16="http://schemas.microsoft.com/office/drawing/2014/main" id="{0F2503B1-30EC-BAEE-B954-C58CCD51069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66319" y="3195851"/>
            <a:ext cx="8382000" cy="37305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E04EA0B-E1E6-FEB7-2446-A1F8D74DB1F9}"/>
              </a:ext>
            </a:extLst>
          </p:cNvPr>
          <p:cNvSpPr txBox="1"/>
          <p:nvPr/>
        </p:nvSpPr>
        <p:spPr>
          <a:xfrm>
            <a:off x="452270" y="1962408"/>
            <a:ext cx="15372098" cy="1323439"/>
          </a:xfrm>
          <a:prstGeom prst="rect">
            <a:avLst/>
          </a:prstGeom>
          <a:noFill/>
        </p:spPr>
        <p:txBody>
          <a:bodyPr wrap="square">
            <a:spAutoFit/>
          </a:bodyPr>
          <a:lstStyle/>
          <a:p>
            <a:r>
              <a:rPr lang="vi-VN" sz="4000" b="1" i="0" dirty="0">
                <a:solidFill>
                  <a:srgbClr val="FF0000"/>
                </a:solidFill>
                <a:effectLst/>
                <a:latin typeface="Times New Roman" panose="02020603050405020304" pitchFamily="18" charset="0"/>
                <a:cs typeface="Times New Roman" panose="02020603050405020304" pitchFamily="18" charset="0"/>
              </a:rPr>
              <a:t>c) Món gà được nướng bằng lò điện. Thời gian bắt đầu và kết thúc như sau:</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4A7B6C6-25AF-FF4E-623B-C59390026A32}"/>
              </a:ext>
            </a:extLst>
          </p:cNvPr>
          <p:cNvSpPr txBox="1"/>
          <p:nvPr/>
        </p:nvSpPr>
        <p:spPr>
          <a:xfrm>
            <a:off x="71270" y="6969143"/>
            <a:ext cx="16134098" cy="1323439"/>
          </a:xfrm>
          <a:prstGeom prst="rect">
            <a:avLst/>
          </a:prstGeom>
          <a:solidFill>
            <a:schemeClr val="bg1"/>
          </a:solidFill>
        </p:spPr>
        <p:txBody>
          <a:bodyPr wrap="square">
            <a:spAutoFit/>
          </a:bodyPr>
          <a:lstStyle/>
          <a:p>
            <a:pPr algn="just"/>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Hỏi món gà được nướng trong bao nhiêu phút?</a:t>
            </a:r>
          </a:p>
          <a:p>
            <a:pPr algn="just"/>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A. 20 phút</a:t>
            </a:r>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B. 25 phút</a:t>
            </a:r>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C. 30 phút</a:t>
            </a:r>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D. 35 phút</a:t>
            </a:r>
          </a:p>
        </p:txBody>
      </p:sp>
      <p:sp>
        <p:nvSpPr>
          <p:cNvPr id="14" name="Oval 13">
            <a:extLst>
              <a:ext uri="{FF2B5EF4-FFF2-40B4-BE49-F238E27FC236}">
                <a16:creationId xmlns:a16="http://schemas.microsoft.com/office/drawing/2014/main" id="{642E4538-4E26-F1B3-7A9A-143F2A1AA0BB}"/>
              </a:ext>
            </a:extLst>
          </p:cNvPr>
          <p:cNvSpPr/>
          <p:nvPr/>
        </p:nvSpPr>
        <p:spPr>
          <a:xfrm>
            <a:off x="8671719" y="7630862"/>
            <a:ext cx="748706" cy="704432"/>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0182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9" y="469070"/>
            <a:ext cx="1068754" cy="461665"/>
            <a:chOff x="6718466" y="641502"/>
            <a:chExt cx="1050721" cy="461665"/>
          </a:xfrm>
        </p:grpSpPr>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 ( </a:t>
            </a:r>
            <a:r>
              <a:rPr lang="en-US" sz="28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a:t>
            </a:r>
          </a:p>
        </p:txBody>
      </p:sp>
      <p:grpSp>
        <p:nvGrpSpPr>
          <p:cNvPr id="12" name="Group 11"/>
          <p:cNvGrpSpPr/>
          <p:nvPr/>
        </p:nvGrpSpPr>
        <p:grpSpPr>
          <a:xfrm>
            <a:off x="506453" y="2044280"/>
            <a:ext cx="15065541" cy="719282"/>
            <a:chOff x="1470819" y="1943100"/>
            <a:chExt cx="15065541" cy="719282"/>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3</a:t>
                </a:r>
              </a:p>
            </p:txBody>
          </p:sp>
        </p:grpSp>
        <p:sp>
          <p:nvSpPr>
            <p:cNvPr id="11" name="TextBox 10"/>
            <p:cNvSpPr txBox="1"/>
            <p:nvPr/>
          </p:nvSpPr>
          <p:spPr>
            <a:xfrm>
              <a:off x="2097792" y="1954496"/>
              <a:ext cx="14438568" cy="707886"/>
            </a:xfrm>
            <a:prstGeom prst="rect">
              <a:avLst/>
            </a:prstGeom>
            <a:solidFill>
              <a:srgbClr val="FFDB69"/>
            </a:solidFill>
          </p:spPr>
          <p:txBody>
            <a:bodyPr wrap="none" rtlCol="0">
              <a:spAutoFit/>
            </a:bodyPr>
            <a:lstStyle/>
            <a:p>
              <a:pPr algn="just"/>
              <a:r>
                <a:rPr lang="en-US" sz="4000" b="1" i="0" dirty="0" err="1">
                  <a:solidFill>
                    <a:srgbClr val="FF0000"/>
                  </a:solidFill>
                  <a:effectLst/>
                  <a:latin typeface="Times New Roman" panose="02020603050405020304" pitchFamily="18" charset="0"/>
                  <a:cs typeface="Times New Roman" panose="02020603050405020304" pitchFamily="18" charset="0"/>
                </a:rPr>
                <a:t>Vào</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buổi</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chiều</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Chủ</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nhật</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cả</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nhà</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sẽ</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cùng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nhau</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làm</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các</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công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việc</a:t>
              </a:r>
              <a:r>
                <a:rPr lang="en-US" sz="4000" b="1" i="0" dirty="0">
                  <a:solidFill>
                    <a:srgbClr val="FF0000"/>
                  </a:solidFill>
                  <a:effectLst/>
                  <a:latin typeface="Times New Roman" panose="02020603050405020304" pitchFamily="18" charset="0"/>
                  <a:cs typeface="Times New Roman" panose="02020603050405020304" pitchFamily="18" charset="0"/>
                </a:rPr>
                <a:t>:</a:t>
              </a:r>
            </a:p>
          </p:txBody>
        </p:sp>
      </p:grpSp>
      <p:sp>
        <p:nvSpPr>
          <p:cNvPr id="34" name="TextBox 33">
            <a:extLst>
              <a:ext uri="{FF2B5EF4-FFF2-40B4-BE49-F238E27FC236}">
                <a16:creationId xmlns:a16="http://schemas.microsoft.com/office/drawing/2014/main" id="{E1019068-3208-D798-F374-B5B7114587B6}"/>
              </a:ext>
            </a:extLst>
          </p:cNvPr>
          <p:cNvSpPr txBox="1"/>
          <p:nvPr/>
        </p:nvSpPr>
        <p:spPr>
          <a:xfrm>
            <a:off x="1307564" y="6005100"/>
            <a:ext cx="14969074" cy="1736053"/>
          </a:xfrm>
          <a:prstGeom prst="rect">
            <a:avLst/>
          </a:prstGeom>
          <a:noFill/>
        </p:spPr>
        <p:txBody>
          <a:bodyPr wrap="square">
            <a:spAutoFit/>
          </a:bodyPr>
          <a:lstStyle/>
          <a:p>
            <a:pPr algn="just">
              <a:lnSpc>
                <a:spcPct val="150000"/>
              </a:lnSpc>
            </a:pPr>
            <a:r>
              <a:rPr lang="en-US" sz="3600" b="1" dirty="0" err="1">
                <a:solidFill>
                  <a:srgbClr val="FF0000"/>
                </a:solidFill>
                <a:latin typeface="Times New Roman" panose="02020603050405020304" pitchFamily="18" charset="0"/>
                <a:cs typeface="Times New Roman" panose="02020603050405020304" pitchFamily="18" charset="0"/>
              </a:rPr>
              <a:t>Hỏi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theo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a:p>
            <a:pPr algn="ctr">
              <a:lnSpc>
                <a:spcPct val="150000"/>
              </a:lnSpc>
            </a:pPr>
            <a:r>
              <a:rPr lang="en-US" sz="4000" b="1" dirty="0" err="1">
                <a:solidFill>
                  <a:srgbClr val="0000FF"/>
                </a:solidFill>
                <a:latin typeface="Times New Roman" panose="02020603050405020304" pitchFamily="18" charset="0"/>
                <a:cs typeface="Times New Roman" panose="02020603050405020304" pitchFamily="18" charset="0"/>
              </a:rPr>
              <a:t>Dọn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xem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bóng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đá</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nấu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bữa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tối</a:t>
            </a:r>
            <a:endParaRPr lang="en-US" sz="4000" b="1" dirty="0">
              <a:solidFill>
                <a:srgbClr val="0000FF"/>
              </a:solidFill>
              <a:latin typeface="Times New Roman" panose="02020603050405020304" pitchFamily="18" charset="0"/>
              <a:cs typeface="Times New Roman" panose="02020603050405020304" pitchFamily="18" charset="0"/>
            </a:endParaRPr>
          </a:p>
        </p:txBody>
      </p:sp>
      <p:pic>
        <p:nvPicPr>
          <p:cNvPr id="4098" name="Picture 2" descr="Toán lớp 3 trang 81, 82, 83, 84 Bài 68: Thực hành xem đồng hồ, xem lịch | Kết nối tri thức">
            <a:extLst>
              <a:ext uri="{FF2B5EF4-FFF2-40B4-BE49-F238E27FC236}">
                <a16:creationId xmlns:a16="http://schemas.microsoft.com/office/drawing/2014/main" id="{544BB420-0B65-2A05-558B-B6258701E9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80380" y="2914238"/>
            <a:ext cx="10692712" cy="309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fade">
                                      <p:cBhvr>
                                        <p:cTn id="12"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9" y="469070"/>
            <a:ext cx="1068754" cy="461665"/>
            <a:chOff x="6718466" y="641502"/>
            <a:chExt cx="1050721" cy="461665"/>
          </a:xfrm>
        </p:grpSpPr>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 ( </a:t>
            </a:r>
            <a:r>
              <a:rPr lang="en-US" sz="28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a:t>
            </a:r>
          </a:p>
        </p:txBody>
      </p:sp>
      <p:grpSp>
        <p:nvGrpSpPr>
          <p:cNvPr id="10" name="Group 9"/>
          <p:cNvGrpSpPr/>
          <p:nvPr/>
        </p:nvGrpSpPr>
        <p:grpSpPr>
          <a:xfrm>
            <a:off x="219699" y="1944788"/>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4</a:t>
              </a:r>
            </a:p>
          </p:txBody>
        </p:sp>
      </p:grpSp>
      <p:sp>
        <p:nvSpPr>
          <p:cNvPr id="33" name="TextBox 32">
            <a:extLst>
              <a:ext uri="{FF2B5EF4-FFF2-40B4-BE49-F238E27FC236}">
                <a16:creationId xmlns:a16="http://schemas.microsoft.com/office/drawing/2014/main" id="{012F6925-399D-373D-CE36-BDFB70EE7B20}"/>
              </a:ext>
            </a:extLst>
          </p:cNvPr>
          <p:cNvSpPr txBox="1"/>
          <p:nvPr/>
        </p:nvSpPr>
        <p:spPr>
          <a:xfrm>
            <a:off x="769377" y="1944788"/>
            <a:ext cx="15011400" cy="1754326"/>
          </a:xfrm>
          <a:prstGeom prst="rect">
            <a:avLst/>
          </a:prstGeom>
          <a:noFill/>
        </p:spPr>
        <p:txBody>
          <a:bodyPr wrap="square">
            <a:spAutoFit/>
          </a:bodyPr>
          <a:lstStyle/>
          <a:p>
            <a:pPr algn="just"/>
            <a:r>
              <a:rPr lang="vi-VN" sz="3600" b="1" dirty="0">
                <a:latin typeface="Times New Roman" panose="02020603050405020304" pitchFamily="18" charset="0"/>
                <a:cs typeface="Times New Roman" panose="02020603050405020304" pitchFamily="18" charset="0"/>
              </a:rPr>
              <a:t>Buổi tối, cả nhà cùng nhau lên kế hoạch đi chơi vào một ngày Chủ nhật trong tháng sau (tháng 5). Quan sát tờ lịch dưới đây và cho biết cả nhà có thể chọn đi chơi vào những ngày nào trong tháng 5</a:t>
            </a:r>
            <a:endParaRPr lang="en-US" sz="3600" b="1" i="0" dirty="0">
              <a:effectLst/>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77762AA-9372-EB18-9623-A5AC692E3A1C}"/>
              </a:ext>
            </a:extLst>
          </p:cNvPr>
          <p:cNvPicPr>
            <a:picLocks noChangeAspect="1"/>
          </p:cNvPicPr>
          <p:nvPr/>
        </p:nvPicPr>
        <p:blipFill>
          <a:blip r:embed="rId2"/>
          <a:stretch>
            <a:fillRect/>
          </a:stretch>
        </p:blipFill>
        <p:spPr>
          <a:xfrm>
            <a:off x="219699" y="3712969"/>
            <a:ext cx="12027504" cy="5320195"/>
          </a:xfrm>
          <a:prstGeom prst="rect">
            <a:avLst/>
          </a:prstGeom>
        </p:spPr>
      </p:pic>
      <p:sp>
        <p:nvSpPr>
          <p:cNvPr id="19" name="TextBox 18">
            <a:extLst>
              <a:ext uri="{FF2B5EF4-FFF2-40B4-BE49-F238E27FC236}">
                <a16:creationId xmlns:a16="http://schemas.microsoft.com/office/drawing/2014/main" id="{0B14ABDA-4A84-6658-041E-1F4D8F31C0AB}"/>
              </a:ext>
            </a:extLst>
          </p:cNvPr>
          <p:cNvSpPr txBox="1"/>
          <p:nvPr/>
        </p:nvSpPr>
        <p:spPr>
          <a:xfrm>
            <a:off x="12247203" y="4558145"/>
            <a:ext cx="3794919" cy="2554545"/>
          </a:xfrm>
          <a:prstGeom prst="rect">
            <a:avLst/>
          </a:prstGeom>
          <a:noFill/>
        </p:spPr>
        <p:txBody>
          <a:bodyPr wrap="square">
            <a:spAutoFit/>
          </a:bodyPr>
          <a:lstStyle/>
          <a:p>
            <a:pPr algn="ctr"/>
            <a:r>
              <a:rPr lang="vi-VN" sz="4000" b="1" i="0" dirty="0">
                <a:solidFill>
                  <a:srgbClr val="0000FF"/>
                </a:solidFill>
                <a:effectLst/>
                <a:latin typeface="Times New Roman" panose="02020603050405020304" pitchFamily="18" charset="0"/>
                <a:cs typeface="Times New Roman" panose="02020603050405020304" pitchFamily="18" charset="0"/>
              </a:rPr>
              <a:t>Cả nhà có thể chọn đi chơi vào các ngày: </a:t>
            </a:r>
            <a:endParaRPr lang="en-US" sz="4000" b="1" i="0" dirty="0">
              <a:solidFill>
                <a:srgbClr val="0000FF"/>
              </a:solidFill>
              <a:effectLst/>
              <a:latin typeface="Times New Roman" panose="02020603050405020304" pitchFamily="18" charset="0"/>
              <a:cs typeface="Times New Roman" panose="02020603050405020304" pitchFamily="18" charset="0"/>
            </a:endParaRPr>
          </a:p>
          <a:p>
            <a:pPr algn="ctr"/>
            <a:r>
              <a:rPr lang="vi-VN" sz="4000" b="1" i="0" dirty="0">
                <a:solidFill>
                  <a:srgbClr val="FF0000"/>
                </a:solidFill>
                <a:effectLst/>
                <a:latin typeface="Times New Roman" panose="02020603050405020304" pitchFamily="18" charset="0"/>
                <a:cs typeface="Times New Roman" panose="02020603050405020304" pitchFamily="18" charset="0"/>
              </a:rPr>
              <a:t>5, 12, 19, 26</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42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TotalTime>
  <Words>495</Words>
  <Application>Microsoft Office PowerPoint</Application>
  <PresentationFormat>Custom</PresentationFormat>
  <Paragraphs>62</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169</cp:revision>
  <dcterms:created xsi:type="dcterms:W3CDTF">2022-07-10T01:37:20Z</dcterms:created>
  <dcterms:modified xsi:type="dcterms:W3CDTF">2023-04-03T15:12:12Z</dcterms:modified>
</cp:coreProperties>
</file>