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61" r:id="rId2"/>
  </p:sldMasterIdLst>
  <p:notesMasterIdLst>
    <p:notesMasterId r:id="rId33"/>
  </p:notesMasterIdLst>
  <p:sldIdLst>
    <p:sldId id="310" r:id="rId3"/>
    <p:sldId id="489" r:id="rId4"/>
    <p:sldId id="470" r:id="rId5"/>
    <p:sldId id="456" r:id="rId6"/>
    <p:sldId id="486" r:id="rId7"/>
    <p:sldId id="440" r:id="rId8"/>
    <p:sldId id="441" r:id="rId9"/>
    <p:sldId id="491" r:id="rId10"/>
    <p:sldId id="503" r:id="rId11"/>
    <p:sldId id="505" r:id="rId12"/>
    <p:sldId id="507" r:id="rId13"/>
    <p:sldId id="497" r:id="rId14"/>
    <p:sldId id="498" r:id="rId15"/>
    <p:sldId id="462" r:id="rId16"/>
    <p:sldId id="484" r:id="rId17"/>
    <p:sldId id="485" r:id="rId18"/>
    <p:sldId id="511" r:id="rId19"/>
    <p:sldId id="513" r:id="rId20"/>
    <p:sldId id="464" r:id="rId21"/>
    <p:sldId id="446" r:id="rId22"/>
    <p:sldId id="482" r:id="rId23"/>
    <p:sldId id="483" r:id="rId24"/>
    <p:sldId id="475" r:id="rId25"/>
    <p:sldId id="453" r:id="rId26"/>
    <p:sldId id="434" r:id="rId27"/>
    <p:sldId id="433" r:id="rId28"/>
    <p:sldId id="432" r:id="rId29"/>
    <p:sldId id="459" r:id="rId30"/>
    <p:sldId id="422" r:id="rId31"/>
    <p:sldId id="261" r:id="rId32"/>
  </p:sldIdLst>
  <p:sldSz cx="9144000" cy="5143500" type="screen16x9"/>
  <p:notesSz cx="6858000" cy="9144000"/>
  <p:embeddedFontLst>
    <p:embeddedFont>
      <p:font typeface="Calibri Light" pitchFamily="34" charset="0"/>
      <p:regular r:id="rId34"/>
      <p:italic r:id="rId35"/>
    </p:embeddedFont>
    <p:embeddedFont>
      <p:font typeface="Lato" charset="0"/>
      <p:regular r:id="rId36"/>
      <p:bold r:id="rId37"/>
      <p:italic r:id="rId38"/>
      <p:boldItalic r:id="rId39"/>
    </p:embeddedFont>
    <p:embeddedFont>
      <p:font typeface="Arial-Rounded" charset="0"/>
      <p:regular r:id="rId40"/>
      <p:bold r:id="rId41"/>
    </p:embeddedFont>
    <p:embeddedFont>
      <p:font typeface="Quicksand Medium" charset="0"/>
      <p:regular r:id="rId42"/>
    </p:embeddedFont>
    <p:embeddedFont>
      <p:font typeface="HP001 4 hàng" charset="0"/>
      <p:regular r:id="rId43"/>
      <p:bold r:id="rId44"/>
    </p:embeddedFont>
    <p:embeddedFont>
      <p:font typeface="Calibri" pitchFamily="34" charset="0"/>
      <p:regular r:id="rId45"/>
      <p:bold r:id="rId46"/>
      <p:italic r:id="rId47"/>
      <p:boldItalic r:id="rId48"/>
    </p:embeddedFont>
    <p:embeddedFont>
      <p:font typeface="Arial Black" pitchFamily="34" charset="0"/>
      <p:bold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00518E"/>
    <a:srgbClr val="002F8E"/>
    <a:srgbClr val="FF3399"/>
    <a:srgbClr val="CC0099"/>
    <a:srgbClr val="FF3B3B"/>
    <a:srgbClr val="E14B84"/>
    <a:srgbClr val="D4588D"/>
    <a:srgbClr val="159BFF"/>
    <a:srgbClr val="8E44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7281" autoAdjust="0"/>
    <p:restoredTop sz="94306" autoAdjust="0"/>
  </p:normalViewPr>
  <p:slideViewPr>
    <p:cSldViewPr snapToGrid="0">
      <p:cViewPr>
        <p:scale>
          <a:sx n="95" d="100"/>
          <a:sy n="95" d="100"/>
        </p:scale>
        <p:origin x="-432" y="-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6.fntdata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1.fntdata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8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49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0197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28/03/2021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45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28/03/2021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5414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28/03/2021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3505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28/03/2021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1125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28/03/2021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4484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28/03/2021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3192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28/03/2021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1452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28/03/2021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9906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1343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28/03/2021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452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28/03/2021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99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28/03/2021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081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28/03/2021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100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8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4" r:id="rId3"/>
    <p:sldLayoutId id="2147483655" r:id="rId4"/>
    <p:sldLayoutId id="2147483657" r:id="rId5"/>
    <p:sldLayoutId id="214748367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28/03/2021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846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AutoShape 8" descr="Water droplets"/>
          <p:cNvSpPr>
            <a:spLocks noChangeArrowheads="1"/>
          </p:cNvSpPr>
          <p:nvPr/>
        </p:nvSpPr>
        <p:spPr bwMode="auto">
          <a:xfrm>
            <a:off x="650240" y="518160"/>
            <a:ext cx="7924800" cy="967740"/>
          </a:xfrm>
          <a:prstGeom prst="ellipseRibbon">
            <a:avLst>
              <a:gd name="adj1" fmla="val 12319"/>
              <a:gd name="adj2" fmla="val 69194"/>
              <a:gd name="adj3" fmla="val 5074"/>
            </a:avLst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accent6">
                <a:lumMod val="60000"/>
                <a:lumOff val="4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ln w="10541" cmpd="sng">
                  <a:solidFill>
                    <a:srgbClr val="996633"/>
                  </a:solidFill>
                  <a:prstDash val="solid"/>
                </a:ln>
                <a:blipFill dpi="0" rotWithShape="1">
                  <a:blip r:embed="rId4"/>
                  <a:srcRect/>
                  <a:tile tx="0" ty="0" sx="100000" sy="100000" flip="none" algn="tl"/>
                </a:blipFill>
                <a:effectLst>
                  <a:glow rad="127000">
                    <a:srgbClr val="FFC000"/>
                  </a:glow>
                </a:effectLst>
                <a:latin typeface="Arial Black" pitchFamily="34" charset="0"/>
                <a:cs typeface="Times New Roman" pitchFamily="18" charset="0"/>
              </a:rPr>
              <a:t>LỚP 1C CHÀO MỪNG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ln w="10541" cmpd="sng">
                  <a:solidFill>
                    <a:srgbClr val="996633"/>
                  </a:solidFill>
                  <a:prstDash val="solid"/>
                </a:ln>
                <a:blipFill dpi="0" rotWithShape="1">
                  <a:blip r:embed="rId4"/>
                  <a:srcRect/>
                  <a:tile tx="0" ty="0" sx="100000" sy="100000" flip="none" algn="tl"/>
                </a:blipFill>
                <a:effectLst>
                  <a:glow rad="127000">
                    <a:srgbClr val="FFC000"/>
                  </a:glow>
                </a:effectLst>
                <a:latin typeface="Arial Black" pitchFamily="34" charset="0"/>
                <a:cs typeface="Times New Roman" pitchFamily="18" charset="0"/>
              </a:rPr>
              <a:t>QUÝ THẦY CÔ ĐẾN DỰ GIỜ</a:t>
            </a:r>
          </a:p>
        </p:txBody>
      </p:sp>
      <p:sp>
        <p:nvSpPr>
          <p:cNvPr id="7" name="WordArt 9"/>
          <p:cNvSpPr>
            <a:spLocks noChangeArrowheads="1" noChangeShapeType="1" noTextEdit="1"/>
          </p:cNvSpPr>
          <p:nvPr/>
        </p:nvSpPr>
        <p:spPr bwMode="auto">
          <a:xfrm>
            <a:off x="2247900" y="1657350"/>
            <a:ext cx="46482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Môn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Tiếng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Việt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45677" y="2400597"/>
            <a:ext cx="4572000" cy="484748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n w="1905"/>
                <a:solidFill>
                  <a:srgbClr val="9966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n w="1905"/>
                <a:solidFill>
                  <a:srgbClr val="9966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dirty="0" smtClean="0">
                <a:ln w="1905"/>
                <a:solidFill>
                  <a:srgbClr val="9966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 smtClean="0">
                <a:ln w="1905"/>
                <a:solidFill>
                  <a:srgbClr val="9966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b="1" dirty="0" smtClean="0">
                <a:ln w="1905"/>
                <a:solidFill>
                  <a:srgbClr val="9966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n w="1905"/>
                <a:solidFill>
                  <a:srgbClr val="9966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 smtClean="0">
                <a:ln w="1905"/>
                <a:solidFill>
                  <a:srgbClr val="9966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n w="1905"/>
                <a:solidFill>
                  <a:srgbClr val="9966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b="1" dirty="0" smtClean="0">
                <a:ln w="1905"/>
                <a:solidFill>
                  <a:srgbClr val="9966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n w="1905"/>
                <a:solidFill>
                  <a:srgbClr val="9966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bồ</a:t>
            </a:r>
            <a:r>
              <a:rPr lang="en-US" b="1" dirty="0" smtClean="0">
                <a:ln w="1905"/>
                <a:solidFill>
                  <a:srgbClr val="9966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n w="1905"/>
                <a:solidFill>
                  <a:srgbClr val="9966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 smtClean="0">
                <a:ln w="1905"/>
                <a:solidFill>
                  <a:srgbClr val="9966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b="1" dirty="0">
              <a:ln w="1905"/>
              <a:solidFill>
                <a:srgbClr val="99663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81200" y="3230002"/>
            <a:ext cx="4572000" cy="484748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en-US" b="1" dirty="0" err="1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Phạm</a:t>
            </a:r>
            <a:r>
              <a:rPr lang="en-US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̣ </a:t>
            </a:r>
            <a:r>
              <a:rPr lang="en-US" b="1" dirty="0" err="1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Hiền</a:t>
            </a:r>
            <a:r>
              <a:rPr lang="en-US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7103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33047" y="30776"/>
            <a:ext cx="315823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Kiến</a:t>
            </a:r>
            <a:r>
              <a:rPr lang="en-US" altLang="zh-CN" sz="24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</a:t>
            </a:r>
            <a:r>
              <a:rPr lang="en-US" altLang="zh-CN" sz="24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chim</a:t>
            </a:r>
            <a:r>
              <a:rPr lang="en-US" altLang="zh-CN" sz="24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bồ</a:t>
            </a:r>
            <a:r>
              <a:rPr lang="en-US" altLang="zh-CN" sz="24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câu</a:t>
            </a:r>
            <a:endParaRPr lang="en-US" altLang="zh-CN" sz="24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4" name="Text Box 1"/>
          <p:cNvSpPr txBox="1"/>
          <p:nvPr/>
        </p:nvSpPr>
        <p:spPr>
          <a:xfrm>
            <a:off x="0" y="483889"/>
            <a:ext cx="914400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FF0000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1)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may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2)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vẫy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3)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</a:p>
          <a:p>
            <a:pPr algn="just"/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4)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leo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smtClean="0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5)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  <a:p>
            <a:pPr algn="just"/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6)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tức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cắn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</a:t>
            </a:r>
            <a:r>
              <a:rPr lang="en-US" sz="2400" b="1" dirty="0" smtClean="0">
                <a:solidFill>
                  <a:srgbClr val="FF0000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7)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giật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8)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b="1" dirty="0" smtClean="0">
                <a:solidFill>
                  <a:srgbClr val="FF0000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9)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10) 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-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thoát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11)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                                   </a:t>
            </a:r>
            <a:r>
              <a:rPr lang="en-US" sz="23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</a:t>
            </a:r>
          </a:p>
          <a:p>
            <a:pPr algn="just"/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                                                             (</a:t>
            </a:r>
            <a:r>
              <a:rPr lang="en-US" sz="2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Ê-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dốp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07760" y="30776"/>
            <a:ext cx="26416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7030A0"/>
                </a:solidFill>
              </a:rPr>
              <a:t>Đọc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nối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tiếp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câu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lần</a:t>
            </a:r>
            <a:r>
              <a:rPr lang="en-US" sz="2000" dirty="0" smtClean="0">
                <a:solidFill>
                  <a:srgbClr val="7030A0"/>
                </a:solidFill>
              </a:rPr>
              <a:t> 2</a:t>
            </a:r>
            <a:endParaRPr lang="en-US" sz="2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81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2376" y="339543"/>
            <a:ext cx="36856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6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47532" y="1115991"/>
            <a:ext cx="723093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en-US" sz="2800" dirty="0"/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5454820" y="1091779"/>
            <a:ext cx="96819" cy="5232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6169795" y="1566716"/>
            <a:ext cx="175709" cy="539491"/>
            <a:chOff x="8299525" y="1442232"/>
            <a:chExt cx="175709" cy="539491"/>
          </a:xfrm>
        </p:grpSpPr>
        <p:cxnSp>
          <p:nvCxnSpPr>
            <p:cNvPr id="19" name="Straight Connector 18"/>
            <p:cNvCxnSpPr/>
            <p:nvPr/>
          </p:nvCxnSpPr>
          <p:spPr>
            <a:xfrm flipH="1">
              <a:off x="8378415" y="1458503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8299525" y="1442232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Straight Connector 20"/>
          <p:cNvCxnSpPr/>
          <p:nvPr/>
        </p:nvCxnSpPr>
        <p:spPr>
          <a:xfrm flipH="1">
            <a:off x="7986045" y="1088017"/>
            <a:ext cx="96819" cy="5232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3674511" y="1574852"/>
            <a:ext cx="96819" cy="5232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2169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33047" y="30776"/>
            <a:ext cx="315823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Kiến</a:t>
            </a:r>
            <a:r>
              <a:rPr lang="en-US" altLang="zh-CN" sz="24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</a:t>
            </a:r>
            <a:r>
              <a:rPr lang="en-US" altLang="zh-CN" sz="24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chim</a:t>
            </a:r>
            <a:r>
              <a:rPr lang="en-US" altLang="zh-CN" sz="24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bồ</a:t>
            </a:r>
            <a:r>
              <a:rPr lang="en-US" altLang="zh-CN" sz="24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câu</a:t>
            </a:r>
            <a:endParaRPr lang="en-US" altLang="zh-CN" sz="24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4" name="Text Box 1"/>
          <p:cNvSpPr txBox="1"/>
          <p:nvPr/>
        </p:nvSpPr>
        <p:spPr>
          <a:xfrm>
            <a:off x="0" y="483889"/>
            <a:ext cx="9144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solidFill>
                  <a:srgbClr val="FF0000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may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vẫy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bám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leo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24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smtClean="0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tức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cắn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giật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0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b="1" dirty="0" smtClean="0">
                <a:solidFill>
                  <a:srgbClr val="C00000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b="1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- 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thoát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                            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 </a:t>
            </a:r>
            <a:r>
              <a:rPr lang="en-US" sz="2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Ê-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dốp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00750" y="30776"/>
            <a:ext cx="306324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C</a:t>
            </a:r>
            <a:r>
              <a:rPr lang="en-US" sz="2000" dirty="0" smtClean="0">
                <a:solidFill>
                  <a:srgbClr val="7030A0"/>
                </a:solidFill>
              </a:rPr>
              <a:t>hia </a:t>
            </a:r>
            <a:r>
              <a:rPr lang="en-US" sz="2000" dirty="0" err="1" smtClean="0">
                <a:solidFill>
                  <a:srgbClr val="7030A0"/>
                </a:solidFill>
              </a:rPr>
              <a:t>đoạn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endParaRPr lang="en-US" sz="2000" dirty="0">
              <a:solidFill>
                <a:srgbClr val="7030A0"/>
              </a:solidFill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49213" y="500697"/>
            <a:ext cx="339407" cy="38324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1"/>
          <p:cNvSpPr/>
          <p:nvPr/>
        </p:nvSpPr>
        <p:spPr>
          <a:xfrm>
            <a:off x="80009" y="3074669"/>
            <a:ext cx="387985" cy="36925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/>
          <p:cNvSpPr/>
          <p:nvPr/>
        </p:nvSpPr>
        <p:spPr>
          <a:xfrm>
            <a:off x="1745" y="1960879"/>
            <a:ext cx="386875" cy="45402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084195" y="1566716"/>
            <a:ext cx="175709" cy="539491"/>
            <a:chOff x="8299525" y="1442232"/>
            <a:chExt cx="175709" cy="539491"/>
          </a:xfrm>
        </p:grpSpPr>
        <p:cxnSp>
          <p:nvCxnSpPr>
            <p:cNvPr id="13" name="Straight Connector 12"/>
            <p:cNvCxnSpPr/>
            <p:nvPr/>
          </p:nvCxnSpPr>
          <p:spPr>
            <a:xfrm flipH="1">
              <a:off x="8378415" y="1458503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8299525" y="1442232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3407545" y="2679236"/>
            <a:ext cx="175709" cy="539491"/>
            <a:chOff x="8299525" y="1442232"/>
            <a:chExt cx="175709" cy="539491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8378415" y="1458503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8299525" y="1442232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4758193" y="4523276"/>
            <a:ext cx="175709" cy="539491"/>
            <a:chOff x="8299525" y="1442232"/>
            <a:chExt cx="175709" cy="539491"/>
          </a:xfrm>
        </p:grpSpPr>
        <p:cxnSp>
          <p:nvCxnSpPr>
            <p:cNvPr id="21" name="Straight Connector 20"/>
            <p:cNvCxnSpPr/>
            <p:nvPr/>
          </p:nvCxnSpPr>
          <p:spPr>
            <a:xfrm flipH="1">
              <a:off x="8378415" y="1458503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8299525" y="1442232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43740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33047" y="30776"/>
            <a:ext cx="315823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Kiến</a:t>
            </a:r>
            <a:r>
              <a:rPr lang="en-US" altLang="zh-CN" sz="24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</a:t>
            </a:r>
            <a:r>
              <a:rPr lang="en-US" altLang="zh-CN" sz="24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chim</a:t>
            </a:r>
            <a:r>
              <a:rPr lang="en-US" altLang="zh-CN" sz="24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bồ</a:t>
            </a:r>
            <a:r>
              <a:rPr lang="en-US" altLang="zh-CN" sz="24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câu</a:t>
            </a:r>
            <a:endParaRPr lang="en-US" altLang="zh-CN" sz="24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4" name="Text Box 1"/>
          <p:cNvSpPr txBox="1"/>
          <p:nvPr/>
        </p:nvSpPr>
        <p:spPr>
          <a:xfrm>
            <a:off x="0" y="483889"/>
            <a:ext cx="9144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solidFill>
                  <a:srgbClr val="FF0000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may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vẫy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0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just"/>
            <a:r>
              <a:rPr lang="en-US" sz="2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bám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leo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24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smtClean="0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  <a:p>
            <a:pPr algn="just"/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tức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cắn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just"/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giật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0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b="1" dirty="0" smtClean="0">
                <a:solidFill>
                  <a:srgbClr val="C00000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b="1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  - 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thoát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                            </a:t>
            </a:r>
          </a:p>
          <a:p>
            <a:pPr algn="just"/>
            <a:r>
              <a:rPr lang="en-US" sz="2400" dirty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                                        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 </a:t>
            </a:r>
            <a:r>
              <a:rPr lang="en-US" sz="2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Ê-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dốp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00750" y="30776"/>
            <a:ext cx="306324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7030A0"/>
                </a:solidFill>
              </a:rPr>
              <a:t>Luyện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đọc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nối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tiếp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đoạn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endParaRPr lang="en-US" sz="2000" dirty="0">
              <a:solidFill>
                <a:srgbClr val="7030A0"/>
              </a:solidFill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49213" y="500697"/>
            <a:ext cx="339407" cy="38324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1"/>
          <p:cNvSpPr/>
          <p:nvPr/>
        </p:nvSpPr>
        <p:spPr>
          <a:xfrm>
            <a:off x="80009" y="3074669"/>
            <a:ext cx="387985" cy="36925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/>
          <p:cNvSpPr/>
          <p:nvPr/>
        </p:nvSpPr>
        <p:spPr>
          <a:xfrm>
            <a:off x="112273" y="1960879"/>
            <a:ext cx="386875" cy="45402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697123" y="1566716"/>
            <a:ext cx="175709" cy="539491"/>
            <a:chOff x="8299525" y="1442232"/>
            <a:chExt cx="175709" cy="539491"/>
          </a:xfrm>
        </p:grpSpPr>
        <p:cxnSp>
          <p:nvCxnSpPr>
            <p:cNvPr id="13" name="Straight Connector 12"/>
            <p:cNvCxnSpPr/>
            <p:nvPr/>
          </p:nvCxnSpPr>
          <p:spPr>
            <a:xfrm flipH="1">
              <a:off x="8378415" y="1458503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8299525" y="1442232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5497529" y="2679236"/>
            <a:ext cx="175709" cy="539491"/>
            <a:chOff x="8299525" y="1442232"/>
            <a:chExt cx="175709" cy="539491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8378415" y="1458503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8299525" y="1442232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4838577" y="4191692"/>
            <a:ext cx="175709" cy="539491"/>
            <a:chOff x="8299525" y="1442232"/>
            <a:chExt cx="175709" cy="539491"/>
          </a:xfrm>
        </p:grpSpPr>
        <p:cxnSp>
          <p:nvCxnSpPr>
            <p:cNvPr id="21" name="Straight Connector 20"/>
            <p:cNvCxnSpPr/>
            <p:nvPr/>
          </p:nvCxnSpPr>
          <p:spPr>
            <a:xfrm flipH="1">
              <a:off x="8378415" y="1458503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8299525" y="1442232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76992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4083419"/>
            <a:ext cx="798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mạnh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thoát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khỏi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trạng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endParaRPr lang="en-US" sz="2400" dirty="0">
              <a:solidFill>
                <a:srgbClr val="FF3399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845" y="0"/>
            <a:ext cx="7787718" cy="397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361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354" y="0"/>
            <a:ext cx="8197518" cy="41883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56343" y="2372062"/>
            <a:ext cx="460452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uy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phó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endParaRPr lang="en-US" sz="2400" dirty="0">
              <a:solidFill>
                <a:srgbClr val="FF3399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474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053" y="187890"/>
            <a:ext cx="8911947" cy="49556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22521" y="2250196"/>
            <a:ext cx="40083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gười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chuyên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2400" dirty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lang="en-US" sz="2400" dirty="0">
              <a:solidFill>
                <a:srgbClr val="FF3399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690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33047" y="30776"/>
            <a:ext cx="315823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Kiến</a:t>
            </a:r>
            <a:r>
              <a:rPr lang="en-US" altLang="zh-CN" sz="24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</a:t>
            </a:r>
            <a:r>
              <a:rPr lang="en-US" altLang="zh-CN" sz="24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chim</a:t>
            </a:r>
            <a:r>
              <a:rPr lang="en-US" altLang="zh-CN" sz="24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bồ</a:t>
            </a:r>
            <a:r>
              <a:rPr lang="en-US" altLang="zh-CN" sz="24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câu</a:t>
            </a:r>
            <a:endParaRPr lang="en-US" altLang="zh-CN" sz="24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4" name="Text Box 1"/>
          <p:cNvSpPr txBox="1"/>
          <p:nvPr/>
        </p:nvSpPr>
        <p:spPr>
          <a:xfrm>
            <a:off x="0" y="483889"/>
            <a:ext cx="9144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solidFill>
                  <a:srgbClr val="FF0000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may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vẫy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0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just"/>
            <a:r>
              <a:rPr lang="en-US" sz="2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bám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leo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24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smtClean="0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  <a:p>
            <a:pPr algn="just"/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tức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cắn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just"/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giật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0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b="1" dirty="0" smtClean="0">
                <a:solidFill>
                  <a:srgbClr val="C00000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b="1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  - 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thoát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                            </a:t>
            </a:r>
          </a:p>
          <a:p>
            <a:pPr algn="just"/>
            <a:r>
              <a:rPr lang="en-US" sz="2400" dirty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                                        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 </a:t>
            </a:r>
            <a:r>
              <a:rPr lang="en-US" sz="2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Ê-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dốp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49213" y="500697"/>
            <a:ext cx="339407" cy="38324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1"/>
          <p:cNvSpPr/>
          <p:nvPr/>
        </p:nvSpPr>
        <p:spPr>
          <a:xfrm>
            <a:off x="80009" y="3074669"/>
            <a:ext cx="387985" cy="36925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/>
          <p:cNvSpPr/>
          <p:nvPr/>
        </p:nvSpPr>
        <p:spPr>
          <a:xfrm>
            <a:off x="112273" y="1960879"/>
            <a:ext cx="386875" cy="45402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697123" y="1566716"/>
            <a:ext cx="175709" cy="539491"/>
            <a:chOff x="8299525" y="1442232"/>
            <a:chExt cx="175709" cy="539491"/>
          </a:xfrm>
        </p:grpSpPr>
        <p:cxnSp>
          <p:nvCxnSpPr>
            <p:cNvPr id="13" name="Straight Connector 12"/>
            <p:cNvCxnSpPr/>
            <p:nvPr/>
          </p:nvCxnSpPr>
          <p:spPr>
            <a:xfrm flipH="1">
              <a:off x="8378415" y="1458503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8299525" y="1442232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5497529" y="2679236"/>
            <a:ext cx="175709" cy="539491"/>
            <a:chOff x="8299525" y="1442232"/>
            <a:chExt cx="175709" cy="539491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8378415" y="1458503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8299525" y="1442232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4245745" y="4191692"/>
            <a:ext cx="175709" cy="539491"/>
            <a:chOff x="8299525" y="1442232"/>
            <a:chExt cx="175709" cy="539491"/>
          </a:xfrm>
        </p:grpSpPr>
        <p:cxnSp>
          <p:nvCxnSpPr>
            <p:cNvPr id="21" name="Straight Connector 20"/>
            <p:cNvCxnSpPr/>
            <p:nvPr/>
          </p:nvCxnSpPr>
          <p:spPr>
            <a:xfrm flipH="1">
              <a:off x="8378415" y="1458503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8299525" y="1442232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/>
          <p:cNvSpPr txBox="1"/>
          <p:nvPr/>
        </p:nvSpPr>
        <p:spPr>
          <a:xfrm>
            <a:off x="5751374" y="30776"/>
            <a:ext cx="339262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7030A0"/>
                </a:solidFill>
              </a:rPr>
              <a:t>Luyện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đọc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đoạn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theo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nhóm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endParaRPr lang="en-US" sz="2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80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33047" y="30776"/>
            <a:ext cx="315823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Kiến</a:t>
            </a:r>
            <a:r>
              <a:rPr lang="en-US" altLang="zh-CN" sz="24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</a:t>
            </a:r>
            <a:r>
              <a:rPr lang="en-US" altLang="zh-CN" sz="24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chim</a:t>
            </a:r>
            <a:r>
              <a:rPr lang="en-US" altLang="zh-CN" sz="24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bồ</a:t>
            </a:r>
            <a:r>
              <a:rPr lang="en-US" altLang="zh-CN" sz="24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câu</a:t>
            </a:r>
            <a:endParaRPr lang="en-US" altLang="zh-CN" sz="24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4" name="Text Box 1"/>
          <p:cNvSpPr txBox="1"/>
          <p:nvPr/>
        </p:nvSpPr>
        <p:spPr>
          <a:xfrm>
            <a:off x="0" y="483889"/>
            <a:ext cx="9144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solidFill>
                  <a:srgbClr val="FF0000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may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vẫy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0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just"/>
            <a:r>
              <a:rPr lang="en-US" sz="2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bám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leo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24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smtClean="0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  <a:p>
            <a:pPr algn="just"/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tức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cắn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just"/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giật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0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b="1" dirty="0" smtClean="0">
                <a:solidFill>
                  <a:srgbClr val="C00000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b="1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  - 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thoát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                            </a:t>
            </a:r>
          </a:p>
          <a:p>
            <a:pPr algn="just"/>
            <a:r>
              <a:rPr lang="en-US" sz="2400" dirty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                                        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 </a:t>
            </a:r>
            <a:r>
              <a:rPr lang="en-US" sz="2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Ê-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dốp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49213" y="500697"/>
            <a:ext cx="339407" cy="38324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1"/>
          <p:cNvSpPr/>
          <p:nvPr/>
        </p:nvSpPr>
        <p:spPr>
          <a:xfrm>
            <a:off x="80009" y="3074669"/>
            <a:ext cx="387985" cy="36925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/>
          <p:cNvSpPr/>
          <p:nvPr/>
        </p:nvSpPr>
        <p:spPr>
          <a:xfrm>
            <a:off x="112273" y="1960879"/>
            <a:ext cx="386875" cy="45402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697123" y="1566716"/>
            <a:ext cx="175709" cy="539491"/>
            <a:chOff x="8299525" y="1442232"/>
            <a:chExt cx="175709" cy="539491"/>
          </a:xfrm>
        </p:grpSpPr>
        <p:cxnSp>
          <p:nvCxnSpPr>
            <p:cNvPr id="13" name="Straight Connector 12"/>
            <p:cNvCxnSpPr/>
            <p:nvPr/>
          </p:nvCxnSpPr>
          <p:spPr>
            <a:xfrm flipH="1">
              <a:off x="8378415" y="1458503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8299525" y="1442232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5497529" y="2679236"/>
            <a:ext cx="175709" cy="539491"/>
            <a:chOff x="8299525" y="1442232"/>
            <a:chExt cx="175709" cy="539491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8378415" y="1458503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8299525" y="1442232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4245745" y="4191692"/>
            <a:ext cx="175709" cy="539491"/>
            <a:chOff x="8299525" y="1442232"/>
            <a:chExt cx="175709" cy="539491"/>
          </a:xfrm>
        </p:grpSpPr>
        <p:cxnSp>
          <p:nvCxnSpPr>
            <p:cNvPr id="21" name="Straight Connector 20"/>
            <p:cNvCxnSpPr/>
            <p:nvPr/>
          </p:nvCxnSpPr>
          <p:spPr>
            <a:xfrm flipH="1">
              <a:off x="8378415" y="1458503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8299525" y="1442232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/>
          <p:cNvSpPr txBox="1"/>
          <p:nvPr/>
        </p:nvSpPr>
        <p:spPr>
          <a:xfrm>
            <a:off x="6555215" y="30776"/>
            <a:ext cx="204256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7030A0"/>
                </a:solidFill>
              </a:rPr>
              <a:t>Thi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đọc</a:t>
            </a:r>
            <a:r>
              <a:rPr lang="en-US" sz="2000" dirty="0" smtClean="0">
                <a:solidFill>
                  <a:srgbClr val="7030A0"/>
                </a:solidFill>
              </a:rPr>
              <a:t>  </a:t>
            </a:r>
            <a:r>
              <a:rPr lang="en-US" sz="2000" dirty="0" err="1" smtClean="0">
                <a:solidFill>
                  <a:srgbClr val="7030A0"/>
                </a:solidFill>
              </a:rPr>
              <a:t>nhóm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endParaRPr lang="en-US" sz="2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81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82321" y="72796"/>
            <a:ext cx="8230949" cy="5539662"/>
            <a:chOff x="1036932" y="-69704"/>
            <a:chExt cx="7389024" cy="5539662"/>
          </a:xfrm>
        </p:grpSpPr>
        <p:sp>
          <p:nvSpPr>
            <p:cNvPr id="6" name="TextBox 5"/>
            <p:cNvSpPr txBox="1"/>
            <p:nvPr/>
          </p:nvSpPr>
          <p:spPr>
            <a:xfrm>
              <a:off x="2535997" y="-69704"/>
              <a:ext cx="3639138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Kiến</a:t>
              </a:r>
              <a:r>
                <a:rPr lang="en-US" altLang="zh-CN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và</a:t>
              </a:r>
              <a:r>
                <a:rPr lang="en-US" altLang="zh-CN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chim</a:t>
              </a:r>
              <a:r>
                <a:rPr lang="en-US" altLang="zh-CN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bồ</a:t>
              </a:r>
              <a:r>
                <a:rPr lang="en-US" altLang="zh-CN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endPara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449756" y="4454504"/>
              <a:ext cx="177845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endParaRPr lang="en-US" sz="2000" dirty="0">
                <a:solidFill>
                  <a:srgbClr val="002060"/>
                </a:solidFill>
              </a:endParaRPr>
            </a:p>
          </p:txBody>
        </p:sp>
        <p:sp>
          <p:nvSpPr>
            <p:cNvPr id="14" name="Text Box 1"/>
            <p:cNvSpPr txBox="1"/>
            <p:nvPr/>
          </p:nvSpPr>
          <p:spPr>
            <a:xfrm>
              <a:off x="1036932" y="437811"/>
              <a:ext cx="7389024" cy="50321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</a:t>
              </a:r>
              <a:r>
                <a:rPr lang="en-US" sz="23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lang="en-US" sz="23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con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kiến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may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bị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rơi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xuống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nước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vùng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vẫy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la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lên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</a:p>
            <a:p>
              <a:pPr algn="just"/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- 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Cứu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tôi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cứu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tôi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</a:p>
            <a:p>
              <a:pPr algn="just"/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Nghe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kêu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cứu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kiến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bồ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nhanh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trí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nhặt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chiếc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lá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thả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xuống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nước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Kiến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bám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chiếc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lá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leo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được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lên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bờ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r>
                <a:rPr lang="en-US" sz="23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</a:t>
              </a:r>
            </a:p>
            <a:p>
              <a:pPr algn="just"/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</a:t>
              </a:r>
              <a:r>
                <a:rPr lang="en-US" sz="23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lang="en-US" sz="23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hôm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kiến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thợ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săn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đang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ngắm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bắn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bồ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Ngay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lập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tức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bò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cắn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chân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anh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ta.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thợ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săn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giật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mình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Bồ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động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liền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bay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23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algn="just"/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</a:t>
              </a:r>
              <a:r>
                <a:rPr lang="en-US" sz="23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Bồ</a:t>
              </a:r>
              <a:r>
                <a:rPr lang="en-US" sz="23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tìm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chỗ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kiến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cảm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động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</a:p>
            <a:p>
              <a:pPr algn="just"/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- 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Cảm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ơn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cậu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cứu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tớ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algn="just"/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Kiến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đáp</a:t>
              </a:r>
              <a:r>
                <a:rPr lang="en-US" sz="23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   - 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Cậu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cũng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giúp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tớ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thoát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chết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mà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algn="just"/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hai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rất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vì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giúp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nhau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23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                       ( </a:t>
              </a:r>
              <a:r>
                <a:rPr lang="en-US" sz="2300" i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Theo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Ê-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dốp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)</a:t>
              </a:r>
            </a:p>
            <a:p>
              <a:pPr algn="just"/>
              <a:endPara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  </a:t>
              </a:r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                                                  </a:t>
              </a:r>
              <a:endPara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6555215" y="30776"/>
            <a:ext cx="204256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7030A0"/>
                </a:solidFill>
              </a:rPr>
              <a:t>Thi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đọc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toàn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bài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endParaRPr lang="en-US" sz="2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488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61938" y="753666"/>
            <a:ext cx="2218135" cy="636984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en-US" sz="27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2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53654" y="1744266"/>
            <a:ext cx="7608094" cy="1315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2700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GB" altLang="en-US" sz="27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GB" alt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7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GB" altLang="en-US" sz="27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GB" altLang="en-US" sz="27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GB" alt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700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GB" alt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7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GB" alt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7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GB" alt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70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GB" altLang="en-US" sz="27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GB" altLang="en-US" sz="2700" dirty="0" err="1" smtClean="0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GB" alt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700" dirty="0" err="1" smtClean="0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GB" alt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700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GB" alt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7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GB" alt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700" dirty="0" err="1" smtClean="0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GB" alt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700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GB" altLang="en-US" sz="2700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GB" altLang="en-US" sz="2700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GB" alt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700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GB" alt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7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GB" alt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700" dirty="0" err="1" smtClean="0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GB" alt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700" dirty="0" err="1" smtClean="0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GB" alt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700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GB" alt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700" dirty="0" err="1" smtClean="0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GB" alt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700" dirty="0" err="1" smtClean="0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GB" alt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700" dirty="0" err="1" smtClean="0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GB" alt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7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GB" alt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700" i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GB" altLang="en-US" sz="27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429000" y="691754"/>
            <a:ext cx="4277916" cy="760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4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GB" altLang="en-US" sz="4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GB" altLang="en-US" sz="4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53654" y="2997994"/>
            <a:ext cx="7608094" cy="1315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2700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GB" altLang="en-US" sz="27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GB" alt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7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GB" alt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700" dirty="0" smtClean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GB" altLang="en-US" sz="27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GB" alt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700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GB" alt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7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GB" alt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7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GB" alt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70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GB" altLang="en-US" sz="27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GB" altLang="en-US" sz="2700" dirty="0" err="1" smtClean="0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GB" alt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7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GB" alt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7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GB" alt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700" dirty="0" err="1" smtClean="0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GB" alt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700" dirty="0" err="1" smtClean="0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GB" alt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700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GB" alt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700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GB" alt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700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GB" alt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7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GB" alt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7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GB" altLang="en-US" sz="27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GB" altLang="en-US" sz="27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alt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700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GB" alt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700" dirty="0" err="1" smtClean="0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GB" alt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7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GB" alt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7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GB" alt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700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GB" alt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7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GB" alt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700" i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GB" altLang="en-US" sz="27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597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6216626" y="2028287"/>
            <a:ext cx="3131596" cy="313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892287" y="1709530"/>
            <a:ext cx="4125201" cy="1630018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 2</a:t>
            </a:r>
            <a:endParaRPr lang="en-US" sz="54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0" y="0"/>
            <a:ext cx="2064103" cy="20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390" y="-35406"/>
            <a:ext cx="1746607" cy="198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4954887" y="164387"/>
            <a:ext cx="3901437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856324" y="164387"/>
            <a:ext cx="0" cy="1900719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48432" y="4911048"/>
            <a:ext cx="632702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68090" y="1709530"/>
            <a:ext cx="0" cy="3143391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2064103" y="1953039"/>
            <a:ext cx="1212574" cy="1143000"/>
          </a:xfrm>
          <a:prstGeom prst="ellipse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4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38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934989" y="11108"/>
            <a:ext cx="7177908" cy="5203566"/>
            <a:chOff x="1934989" y="11108"/>
            <a:chExt cx="7177908" cy="520356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41999" y="11108"/>
              <a:ext cx="5570898" cy="5132392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1934989" y="3060238"/>
              <a:ext cx="6013004" cy="21544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4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con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kiến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may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bị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rơi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xuống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nước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vùng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vẫy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la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lên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</a:p>
            <a:p>
              <a:pPr algn="just"/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- 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Cứu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tôi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cứu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tôi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</a:p>
            <a:p>
              <a:pPr algn="just"/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Nghe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kêu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cứu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kiến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bồ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nhanh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trí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nhặt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chiếc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lá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thả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xuống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nước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Kiến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bám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chiếc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lá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leo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được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lên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bờ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941491" y="119860"/>
              <a:ext cx="277191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4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Kiến</a:t>
              </a:r>
              <a:r>
                <a:rPr lang="en-US" altLang="zh-CN" sz="24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và</a:t>
              </a:r>
              <a:r>
                <a:rPr lang="en-US" altLang="zh-CN" sz="24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chim</a:t>
              </a:r>
              <a:r>
                <a:rPr lang="en-US" altLang="zh-CN" sz="24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bồ</a:t>
              </a:r>
              <a:r>
                <a:rPr lang="en-US" altLang="zh-CN" sz="24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endParaRPr lang="en-US" altLang="zh-CN" sz="2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722790" y="89549"/>
            <a:ext cx="269016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   </a:t>
            </a:r>
            <a:r>
              <a:rPr lang="en-US" sz="2400" dirty="0" err="1" smtClean="0">
                <a:solidFill>
                  <a:schemeClr val="tx1"/>
                </a:solidFill>
              </a:rPr>
              <a:t>Trả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lời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câu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hỏi</a:t>
            </a:r>
            <a:r>
              <a:rPr lang="en-US" sz="2400" dirty="0" smtClean="0">
                <a:solidFill>
                  <a:schemeClr val="tx1"/>
                </a:solidFill>
              </a:rPr>
              <a:t>                                           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2633609" y="3500826"/>
            <a:ext cx="5182632" cy="0"/>
          </a:xfrm>
          <a:prstGeom prst="line">
            <a:avLst/>
          </a:prstGeom>
          <a:ln w="28575">
            <a:solidFill>
              <a:srgbClr val="D50D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Callout 3"/>
          <p:cNvSpPr/>
          <p:nvPr/>
        </p:nvSpPr>
        <p:spPr>
          <a:xfrm>
            <a:off x="438411" y="629654"/>
            <a:ext cx="2443169" cy="2113593"/>
          </a:xfrm>
          <a:prstGeom prst="wedgeEllipseCallou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18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18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18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lang="en-US" sz="18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18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18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18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18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18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xảy</a:t>
            </a:r>
            <a:r>
              <a:rPr lang="en-US" sz="18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18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18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18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1800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312" y="2724137"/>
            <a:ext cx="1822878" cy="2019752"/>
          </a:xfrm>
          <a:prstGeom prst="rect">
            <a:avLst/>
          </a:prstGeom>
        </p:spPr>
      </p:pic>
      <p:sp>
        <p:nvSpPr>
          <p:cNvPr id="12" name="Oval Callout 11"/>
          <p:cNvSpPr/>
          <p:nvPr/>
        </p:nvSpPr>
        <p:spPr>
          <a:xfrm>
            <a:off x="716476" y="648765"/>
            <a:ext cx="1586923" cy="2109668"/>
          </a:xfrm>
          <a:prstGeom prst="wedgeEllipseCallou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000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2303399" y="4532259"/>
            <a:ext cx="5512842" cy="0"/>
          </a:xfrm>
          <a:prstGeom prst="line">
            <a:avLst/>
          </a:prstGeom>
          <a:ln w="28575">
            <a:solidFill>
              <a:srgbClr val="D50D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044087" y="4859805"/>
            <a:ext cx="4015519" cy="0"/>
          </a:xfrm>
          <a:prstGeom prst="line">
            <a:avLst/>
          </a:prstGeom>
          <a:ln w="28575">
            <a:solidFill>
              <a:srgbClr val="D50D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1524000" y="73407"/>
            <a:ext cx="410989" cy="389048"/>
          </a:xfrm>
          <a:prstGeom prst="ellipse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631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959930" y="119860"/>
            <a:ext cx="273504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ĐỌC THẦM ĐOẠN 2</a:t>
            </a:r>
            <a:endParaRPr lang="en-US" altLang="zh-CN" sz="24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22790" y="68529"/>
            <a:ext cx="269016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   </a:t>
            </a:r>
            <a:r>
              <a:rPr lang="en-US" sz="2400" dirty="0" err="1" smtClean="0">
                <a:solidFill>
                  <a:schemeClr val="tx1"/>
                </a:solidFill>
              </a:rPr>
              <a:t>Trả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lời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câu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hỏi</a:t>
            </a:r>
            <a:r>
              <a:rPr lang="en-US" sz="2400" dirty="0" smtClean="0">
                <a:solidFill>
                  <a:schemeClr val="tx1"/>
                </a:solidFill>
              </a:rPr>
              <a:t>                                           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Oval Callout 3"/>
          <p:cNvSpPr/>
          <p:nvPr/>
        </p:nvSpPr>
        <p:spPr>
          <a:xfrm>
            <a:off x="1187592" y="629655"/>
            <a:ext cx="1586923" cy="2109668"/>
          </a:xfrm>
          <a:prstGeom prst="wedgeEllipseCallou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000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50" y="3066037"/>
            <a:ext cx="1822878" cy="201975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12301" y="899659"/>
            <a:ext cx="58559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tức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cắn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giật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3067874" y="3063197"/>
            <a:ext cx="58559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400" dirty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US" sz="2400" dirty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400" dirty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en-US" sz="2400" dirty="0">
              <a:solidFill>
                <a:srgbClr val="FF3399"/>
              </a:solidFill>
            </a:endParaRPr>
          </a:p>
        </p:txBody>
      </p:sp>
      <p:sp>
        <p:nvSpPr>
          <p:cNvPr id="12" name="Oval Callout 11"/>
          <p:cNvSpPr/>
          <p:nvPr/>
        </p:nvSpPr>
        <p:spPr>
          <a:xfrm>
            <a:off x="1138329" y="648766"/>
            <a:ext cx="1586923" cy="2109668"/>
          </a:xfrm>
          <a:prstGeom prst="wedgeEllipseCallou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iến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000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12301" y="3063197"/>
            <a:ext cx="58559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2400" dirty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400" dirty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tức</a:t>
            </a:r>
            <a:r>
              <a:rPr lang="en-US" sz="2400" dirty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2400" dirty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cắn</a:t>
            </a:r>
            <a:r>
              <a:rPr lang="en-US" sz="2400" dirty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dirty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dirty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en-US" sz="2400" dirty="0">
              <a:solidFill>
                <a:srgbClr val="FF3399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524000" y="73407"/>
            <a:ext cx="410989" cy="389048"/>
          </a:xfrm>
          <a:prstGeom prst="ellipse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195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/>
      <p:bldP spid="5" grpId="1"/>
      <p:bldP spid="12" grpId="0" animBg="1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291599" y="71720"/>
            <a:ext cx="269016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   </a:t>
            </a:r>
            <a:r>
              <a:rPr lang="en-US" sz="2400" dirty="0" err="1" smtClean="0">
                <a:solidFill>
                  <a:schemeClr val="tx1"/>
                </a:solidFill>
              </a:rPr>
              <a:t>Trả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lời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câu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hỏi</a:t>
            </a:r>
            <a:r>
              <a:rPr lang="en-US" sz="2400" dirty="0" smtClean="0">
                <a:solidFill>
                  <a:schemeClr val="tx1"/>
                </a:solidFill>
              </a:rPr>
              <a:t>                                           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22949" y="1538994"/>
            <a:ext cx="3917635" cy="1754326"/>
          </a:xfrm>
          <a:prstGeom prst="rect">
            <a:avLst/>
          </a:prstGeom>
          <a:solidFill>
            <a:srgbClr val="FFE48F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tx1"/>
                </a:solidFill>
              </a:rPr>
              <a:t>  </a:t>
            </a:r>
            <a:r>
              <a:rPr lang="en-US" sz="24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24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24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24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4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4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lang="en-US" sz="24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24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4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lang="en-US" sz="24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24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hoạn</a:t>
            </a:r>
            <a:r>
              <a:rPr lang="en-US" sz="24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nạn</a:t>
            </a:r>
            <a:r>
              <a:rPr lang="en-US" sz="24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4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1754231" y="611826"/>
            <a:ext cx="1938080" cy="2109668"/>
          </a:xfrm>
          <a:prstGeom prst="wedgeEllipseCallou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24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4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24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24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751" y="2780824"/>
            <a:ext cx="2226247" cy="2019752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3082503" y="89537"/>
            <a:ext cx="410989" cy="389048"/>
          </a:xfrm>
          <a:prstGeom prst="ellipse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028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6216626" y="2028287"/>
            <a:ext cx="3131596" cy="313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892287" y="1709530"/>
            <a:ext cx="4125201" cy="1630018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Viết</a:t>
            </a:r>
            <a:endParaRPr lang="en-US" sz="5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0" y="0"/>
            <a:ext cx="2064103" cy="20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390" y="-35406"/>
            <a:ext cx="1746607" cy="198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4954887" y="164387"/>
            <a:ext cx="3901437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856324" y="164387"/>
            <a:ext cx="0" cy="1900719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48432" y="4911048"/>
            <a:ext cx="632702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68090" y="1709530"/>
            <a:ext cx="0" cy="3143391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2064103" y="1953039"/>
            <a:ext cx="1212574" cy="1143000"/>
          </a:xfrm>
          <a:prstGeom prst="ellipse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4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23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150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O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998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173267" y="1319645"/>
            <a:ext cx="7512839" cy="1664805"/>
            <a:chOff x="119232" y="1438628"/>
            <a:chExt cx="8826648" cy="219447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8120" y="1438628"/>
              <a:ext cx="8641080" cy="800101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8120" y="2604249"/>
              <a:ext cx="8747760" cy="809978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 flipH="1">
              <a:off x="119232" y="1588863"/>
              <a:ext cx="1099787" cy="1054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600" b="1" dirty="0" smtClean="0">
                  <a:solidFill>
                    <a:srgbClr val="002060"/>
                  </a:solidFill>
                  <a:latin typeface="HP001 4 hàng" panose="020B0603050302020204" pitchFamily="34" charset="0"/>
                </a:rPr>
                <a:t>O</a:t>
              </a:r>
              <a:endParaRPr lang="en-US" sz="4600" b="1" dirty="0">
                <a:solidFill>
                  <a:srgbClr val="002060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 flipH="1">
              <a:off x="119841" y="3024553"/>
              <a:ext cx="568360" cy="608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002060"/>
                  </a:solidFill>
                  <a:latin typeface="HP001 4 hàng" panose="020B0603050302020204" pitchFamily="34" charset="0"/>
                </a:rPr>
                <a:t>O</a:t>
              </a:r>
              <a:endParaRPr lang="en-US" sz="2400" b="1" dirty="0">
                <a:solidFill>
                  <a:srgbClr val="002060"/>
                </a:solidFill>
                <a:latin typeface="HP001 4 hàng" panose="020B0603050302020204" pitchFamily="34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 flipH="1">
            <a:off x="3271476" y="2522785"/>
            <a:ext cx="483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O</a:t>
            </a:r>
            <a:endParaRPr lang="en-US" sz="24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flipH="1">
            <a:off x="7494569" y="2526875"/>
            <a:ext cx="483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</a:rPr>
              <a:t>Ô</a:t>
            </a:r>
          </a:p>
        </p:txBody>
      </p:sp>
      <p:sp>
        <p:nvSpPr>
          <p:cNvPr id="18" name="TextBox 17"/>
          <p:cNvSpPr txBox="1"/>
          <p:nvPr/>
        </p:nvSpPr>
        <p:spPr>
          <a:xfrm flipH="1">
            <a:off x="3244592" y="1434227"/>
            <a:ext cx="93608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O</a:t>
            </a:r>
            <a:endParaRPr lang="en-US" sz="46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 flipH="1">
            <a:off x="5331505" y="1424488"/>
            <a:ext cx="93608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Ô</a:t>
            </a:r>
          </a:p>
        </p:txBody>
      </p:sp>
      <p:sp>
        <p:nvSpPr>
          <p:cNvPr id="20" name="TextBox 19"/>
          <p:cNvSpPr txBox="1"/>
          <p:nvPr/>
        </p:nvSpPr>
        <p:spPr>
          <a:xfrm flipH="1">
            <a:off x="7415356" y="1424489"/>
            <a:ext cx="93608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Ô</a:t>
            </a:r>
          </a:p>
        </p:txBody>
      </p:sp>
      <p:sp>
        <p:nvSpPr>
          <p:cNvPr id="23" name="TextBox 22"/>
          <p:cNvSpPr txBox="1"/>
          <p:nvPr/>
        </p:nvSpPr>
        <p:spPr>
          <a:xfrm flipH="1">
            <a:off x="5370496" y="2523692"/>
            <a:ext cx="483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</a:rPr>
              <a:t>Ô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535693" y="374997"/>
            <a:ext cx="1147324" cy="646331"/>
            <a:chOff x="1252329" y="361310"/>
            <a:chExt cx="1147324" cy="646331"/>
          </a:xfrm>
        </p:grpSpPr>
        <p:sp>
          <p:nvSpPr>
            <p:cNvPr id="13" name="TextBox 12"/>
            <p:cNvSpPr txBox="1"/>
            <p:nvPr/>
          </p:nvSpPr>
          <p:spPr>
            <a:xfrm>
              <a:off x="1660348" y="361310"/>
              <a:ext cx="7393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Tô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1252329" y="471329"/>
              <a:ext cx="480776" cy="426292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</a:rPr>
                <a:t>1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693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75722" y="1479504"/>
            <a:ext cx="7464402" cy="2124344"/>
            <a:chOff x="875722" y="1253081"/>
            <a:chExt cx="7464402" cy="2124344"/>
          </a:xfrm>
        </p:grpSpPr>
        <p:grpSp>
          <p:nvGrpSpPr>
            <p:cNvPr id="2" name="Group 1"/>
            <p:cNvGrpSpPr/>
            <p:nvPr/>
          </p:nvGrpSpPr>
          <p:grpSpPr>
            <a:xfrm>
              <a:off x="875722" y="1253081"/>
              <a:ext cx="7464402" cy="2124344"/>
              <a:chOff x="875722" y="1253081"/>
              <a:chExt cx="7464402" cy="2124344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918086" y="1253081"/>
                <a:ext cx="7422038" cy="1075462"/>
                <a:chOff x="1173267" y="1319645"/>
                <a:chExt cx="7422038" cy="1075462"/>
              </a:xfrm>
            </p:grpSpPr>
            <p:pic>
              <p:nvPicPr>
                <p:cNvPr id="3" name="Picture 2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240413" y="1319645"/>
                  <a:ext cx="7354892" cy="606985"/>
                </a:xfrm>
                <a:prstGeom prst="rect">
                  <a:avLst/>
                </a:prstGeom>
              </p:spPr>
            </p:pic>
            <p:sp>
              <p:nvSpPr>
                <p:cNvPr id="5" name="TextBox 4"/>
                <p:cNvSpPr txBox="1"/>
                <p:nvPr/>
              </p:nvSpPr>
              <p:spPr>
                <a:xfrm flipH="1">
                  <a:off x="1173267" y="1433619"/>
                  <a:ext cx="936088" cy="8002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sz="4600" b="1" dirty="0">
                    <a:latin typeface="HP001 4 hàng" panose="020B0603050302020204" pitchFamily="34" charset="0"/>
                  </a:endParaRPr>
                </a:p>
              </p:txBody>
            </p:sp>
            <p:pic>
              <p:nvPicPr>
                <p:cNvPr id="25" name="Picture 24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240413" y="1788122"/>
                  <a:ext cx="7354892" cy="606985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16"/>
              <p:cNvGrpSpPr/>
              <p:nvPr/>
            </p:nvGrpSpPr>
            <p:grpSpPr>
              <a:xfrm>
                <a:off x="918086" y="2301963"/>
                <a:ext cx="7422038" cy="1075462"/>
                <a:chOff x="1173267" y="1319645"/>
                <a:chExt cx="7422038" cy="1075462"/>
              </a:xfrm>
            </p:grpSpPr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240413" y="1319645"/>
                  <a:ext cx="7354892" cy="606985"/>
                </a:xfrm>
                <a:prstGeom prst="rect">
                  <a:avLst/>
                </a:prstGeom>
              </p:spPr>
            </p:pic>
            <p:sp>
              <p:nvSpPr>
                <p:cNvPr id="19" name="TextBox 18"/>
                <p:cNvSpPr txBox="1"/>
                <p:nvPr/>
              </p:nvSpPr>
              <p:spPr>
                <a:xfrm flipH="1">
                  <a:off x="1173267" y="1433619"/>
                  <a:ext cx="936088" cy="8002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sz="4600" b="1" dirty="0">
                    <a:latin typeface="HP001 4 hàng" panose="020B0603050302020204" pitchFamily="34" charset="0"/>
                  </a:endParaRPr>
                </a:p>
              </p:txBody>
            </p:sp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240413" y="1788122"/>
                  <a:ext cx="7354892" cy="606985"/>
                </a:xfrm>
                <a:prstGeom prst="rect">
                  <a:avLst/>
                </a:prstGeom>
              </p:spPr>
            </p:pic>
          </p:grpSp>
          <p:sp>
            <p:nvSpPr>
              <p:cNvPr id="21" name="TextBox 20"/>
              <p:cNvSpPr txBox="1"/>
              <p:nvPr/>
            </p:nvSpPr>
            <p:spPr>
              <a:xfrm flipH="1">
                <a:off x="875722" y="1598336"/>
                <a:ext cx="164200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2400" b="1" dirty="0">
                    <a:solidFill>
                      <a:srgbClr val="0418AC"/>
                    </a:solidFill>
                    <a:latin typeface="HP001 4 hàng" panose="020B0603050302020204" pitchFamily="34" charset="0"/>
                  </a:rPr>
                  <a:t> η</a:t>
                </a:r>
                <a:r>
                  <a:rPr lang="en-US" sz="2400" b="1" dirty="0">
                    <a:solidFill>
                      <a:srgbClr val="0418AC"/>
                    </a:solidFill>
                    <a:latin typeface="HP001 4 hàng" panose="020B0603050302020204" pitchFamily="34" charset="0"/>
                  </a:rPr>
                  <a:t>a</a:t>
                </a:r>
                <a:r>
                  <a:rPr lang="el-GR" sz="2400" b="1" dirty="0">
                    <a:solidFill>
                      <a:srgbClr val="0418AC"/>
                    </a:solidFill>
                    <a:latin typeface="HP001 4 hàng" panose="020B0603050302020204" pitchFamily="34" charset="0"/>
                  </a:rPr>
                  <a:t>ζ </a:t>
                </a:r>
                <a:r>
                  <a:rPr lang="en-US" sz="2400" b="1" dirty="0" err="1">
                    <a:solidFill>
                      <a:srgbClr val="0418AC"/>
                    </a:solidFill>
                    <a:latin typeface="HP001 4 hàng" panose="020B0603050302020204" pitchFamily="34" charset="0"/>
                  </a:rPr>
                  <a:t>Ǉrí</a:t>
                </a:r>
                <a:endParaRPr lang="en-US" sz="2400" b="1" dirty="0">
                  <a:solidFill>
                    <a:srgbClr val="0418AC"/>
                  </a:solidFill>
                  <a:latin typeface="HP001 4 hàng" panose="020B0603050302020204" pitchFamily="34" charset="0"/>
                </a:endParaRP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 flipH="1">
              <a:off x="3346825" y="1586604"/>
              <a:ext cx="16868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400" b="1" dirty="0">
                  <a:solidFill>
                    <a:srgbClr val="0418AC"/>
                  </a:solidFill>
                  <a:latin typeface="HP001 4 hàng" panose="020B0603050302020204" pitchFamily="34" charset="0"/>
                </a:rPr>
                <a:t> η</a:t>
              </a:r>
              <a:r>
                <a:rPr lang="en-US" sz="2400" b="1" dirty="0">
                  <a:solidFill>
                    <a:srgbClr val="0418AC"/>
                  </a:solidFill>
                  <a:latin typeface="HP001 4 hàng" panose="020B0603050302020204" pitchFamily="34" charset="0"/>
                </a:rPr>
                <a:t>a</a:t>
              </a:r>
              <a:r>
                <a:rPr lang="el-GR" sz="2400" b="1" dirty="0">
                  <a:solidFill>
                    <a:srgbClr val="0418AC"/>
                  </a:solidFill>
                  <a:latin typeface="HP001 4 hàng" panose="020B0603050302020204" pitchFamily="34" charset="0"/>
                </a:rPr>
                <a:t>ζ </a:t>
              </a:r>
              <a:r>
                <a:rPr lang="en-US" sz="2400" b="1" dirty="0" err="1">
                  <a:solidFill>
                    <a:srgbClr val="0418AC"/>
                  </a:solidFill>
                  <a:latin typeface="HP001 4 hàng" panose="020B0603050302020204" pitchFamily="34" charset="0"/>
                </a:rPr>
                <a:t>Ǉrí</a:t>
              </a:r>
              <a:endParaRPr lang="en-US" sz="2400" b="1" dirty="0">
                <a:solidFill>
                  <a:srgbClr val="0418AC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 flipH="1">
              <a:off x="5947560" y="1586234"/>
              <a:ext cx="17058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400" b="1" dirty="0">
                  <a:solidFill>
                    <a:srgbClr val="0418AC"/>
                  </a:solidFill>
                  <a:latin typeface="HP001 4 hàng" panose="020B0603050302020204" pitchFamily="34" charset="0"/>
                </a:rPr>
                <a:t> η</a:t>
              </a:r>
              <a:r>
                <a:rPr lang="en-US" sz="2400" b="1" dirty="0">
                  <a:solidFill>
                    <a:srgbClr val="0418AC"/>
                  </a:solidFill>
                  <a:latin typeface="HP001 4 hàng" panose="020B0603050302020204" pitchFamily="34" charset="0"/>
                </a:rPr>
                <a:t>a</a:t>
              </a:r>
              <a:r>
                <a:rPr lang="el-GR" sz="2400" b="1" dirty="0">
                  <a:solidFill>
                    <a:srgbClr val="0418AC"/>
                  </a:solidFill>
                  <a:latin typeface="HP001 4 hàng" panose="020B0603050302020204" pitchFamily="34" charset="0"/>
                </a:rPr>
                <a:t>ζ </a:t>
              </a:r>
              <a:r>
                <a:rPr lang="en-US" sz="2400" b="1" dirty="0" err="1">
                  <a:solidFill>
                    <a:srgbClr val="0418AC"/>
                  </a:solidFill>
                  <a:latin typeface="HP001 4 hàng" panose="020B0603050302020204" pitchFamily="34" charset="0"/>
                </a:rPr>
                <a:t>Ǉrí</a:t>
              </a:r>
              <a:endParaRPr lang="en-US" sz="2400" b="1" dirty="0">
                <a:solidFill>
                  <a:srgbClr val="0418AC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 flipH="1">
              <a:off x="931255" y="2627795"/>
              <a:ext cx="14581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400" b="1" dirty="0">
                  <a:solidFill>
                    <a:srgbClr val="0418AC"/>
                  </a:solidFill>
                  <a:latin typeface="HP001 4 hàng" panose="020B0603050302020204" pitchFamily="34" charset="0"/>
                </a:rPr>
                <a:t>κ</a:t>
              </a:r>
              <a:r>
                <a:rPr lang="en-US" sz="2400" b="1" dirty="0">
                  <a:solidFill>
                    <a:srgbClr val="0418AC"/>
                  </a:solidFill>
                  <a:latin typeface="HP001 4 hàng" panose="020B0603050302020204" pitchFamily="34" charset="0"/>
                </a:rPr>
                <a:t>ợ </a:t>
              </a:r>
              <a:r>
                <a:rPr lang="en-US" sz="2400" b="1" dirty="0" err="1">
                  <a:solidFill>
                    <a:srgbClr val="0418AC"/>
                  </a:solidFill>
                  <a:latin typeface="HP001 4 hàng" panose="020B0603050302020204" pitchFamily="34" charset="0"/>
                </a:rPr>
                <a:t>săn</a:t>
              </a:r>
              <a:endParaRPr lang="en-US" sz="2400" b="1" dirty="0">
                <a:solidFill>
                  <a:srgbClr val="0418AC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 flipH="1">
              <a:off x="3544560" y="2627795"/>
              <a:ext cx="14581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400" b="1" dirty="0">
                  <a:solidFill>
                    <a:srgbClr val="0418AC"/>
                  </a:solidFill>
                  <a:latin typeface="HP001 4 hàng" panose="020B0603050302020204" pitchFamily="34" charset="0"/>
                </a:rPr>
                <a:t>κ</a:t>
              </a:r>
              <a:r>
                <a:rPr lang="en-US" sz="2400" b="1" dirty="0">
                  <a:solidFill>
                    <a:srgbClr val="0418AC"/>
                  </a:solidFill>
                  <a:latin typeface="HP001 4 hàng" panose="020B0603050302020204" pitchFamily="34" charset="0"/>
                </a:rPr>
                <a:t>ợ </a:t>
              </a:r>
              <a:r>
                <a:rPr lang="en-US" sz="2400" b="1" dirty="0" err="1">
                  <a:solidFill>
                    <a:srgbClr val="0418AC"/>
                  </a:solidFill>
                  <a:latin typeface="HP001 4 hàng" panose="020B0603050302020204" pitchFamily="34" charset="0"/>
                </a:rPr>
                <a:t>săn</a:t>
              </a:r>
              <a:endParaRPr lang="en-US" sz="2400" b="1" dirty="0">
                <a:solidFill>
                  <a:srgbClr val="0418AC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 flipH="1">
              <a:off x="6082345" y="2629969"/>
              <a:ext cx="14581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400" b="1" dirty="0">
                  <a:solidFill>
                    <a:srgbClr val="0418AC"/>
                  </a:solidFill>
                  <a:latin typeface="HP001 4 hàng" panose="020B0603050302020204" pitchFamily="34" charset="0"/>
                </a:rPr>
                <a:t>κ</a:t>
              </a:r>
              <a:r>
                <a:rPr lang="en-US" sz="2400" b="1" dirty="0">
                  <a:solidFill>
                    <a:srgbClr val="0418AC"/>
                  </a:solidFill>
                  <a:latin typeface="HP001 4 hàng" panose="020B0603050302020204" pitchFamily="34" charset="0"/>
                </a:rPr>
                <a:t>ợ </a:t>
              </a:r>
              <a:r>
                <a:rPr lang="en-US" sz="2400" b="1" dirty="0" err="1">
                  <a:solidFill>
                    <a:srgbClr val="0418AC"/>
                  </a:solidFill>
                  <a:latin typeface="HP001 4 hàng" panose="020B0603050302020204" pitchFamily="34" charset="0"/>
                </a:rPr>
                <a:t>săn</a:t>
              </a:r>
              <a:endParaRPr lang="en-US" sz="2400" b="1" dirty="0">
                <a:solidFill>
                  <a:srgbClr val="0418AC"/>
                </a:solidFill>
                <a:latin typeface="HP001 4 hàng" panose="020B06030503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623092" y="360382"/>
            <a:ext cx="2886872" cy="646331"/>
            <a:chOff x="1623092" y="360382"/>
            <a:chExt cx="2886872" cy="646331"/>
          </a:xfrm>
        </p:grpSpPr>
        <p:sp>
          <p:nvSpPr>
            <p:cNvPr id="13" name="TextBox 12"/>
            <p:cNvSpPr txBox="1"/>
            <p:nvPr/>
          </p:nvSpPr>
          <p:spPr>
            <a:xfrm>
              <a:off x="2183686" y="360382"/>
              <a:ext cx="232627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36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36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ngữ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1623092" y="438641"/>
              <a:ext cx="535300" cy="536312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</a:rPr>
                <a:t>2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483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76491" y="138843"/>
            <a:ext cx="7278447" cy="520995"/>
            <a:chOff x="1476491" y="138843"/>
            <a:chExt cx="7278447" cy="520995"/>
          </a:xfrm>
        </p:grpSpPr>
        <p:sp>
          <p:nvSpPr>
            <p:cNvPr id="4" name="TextBox 3"/>
            <p:cNvSpPr txBox="1"/>
            <p:nvPr/>
          </p:nvSpPr>
          <p:spPr>
            <a:xfrm>
              <a:off x="1716879" y="161069"/>
              <a:ext cx="7038059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tx1"/>
                  </a:solidFill>
                </a:rPr>
                <a:t>  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2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lang="en-US" sz="2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vở</a:t>
              </a:r>
              <a:r>
                <a:rPr lang="en-US" sz="2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trả</a:t>
              </a:r>
              <a:r>
                <a:rPr lang="en-US" sz="2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lang="en-US" sz="2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lang="en-US" sz="2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lang="en-US" sz="2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b ở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mục</a:t>
              </a:r>
              <a:r>
                <a:rPr lang="en-US" sz="2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3</a:t>
              </a:r>
              <a:endPara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476491" y="138843"/>
              <a:ext cx="480776" cy="520995"/>
            </a:xfrm>
            <a:prstGeom prst="ellipse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</a:rPr>
                <a:t>4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72965" y="1427917"/>
            <a:ext cx="7593874" cy="2360311"/>
            <a:chOff x="194040" y="1650177"/>
            <a:chExt cx="8743950" cy="2742293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040" y="2245147"/>
              <a:ext cx="8743950" cy="2147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749794" y="2701929"/>
              <a:ext cx="8082518" cy="6078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2800" b="1" dirty="0">
                  <a:solidFill>
                    <a:srgbClr val="002F8E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K</a:t>
              </a:r>
              <a:r>
                <a:rPr lang="el-GR" sz="2800" b="1" dirty="0">
                  <a:solidFill>
                    <a:srgbClr val="002F8E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Η</a:t>
              </a:r>
              <a:r>
                <a:rPr lang="vi-VN" sz="2800" b="1" dirty="0">
                  <a:solidFill>
                    <a:srgbClr val="002F8E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Ğn bò </a:t>
              </a:r>
              <a:r>
                <a:rPr lang="el-GR" sz="2800" b="1" dirty="0">
                  <a:solidFill>
                    <a:srgbClr val="002F8E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Α</a:t>
              </a:r>
              <a:r>
                <a:rPr lang="vi-VN" sz="2800" b="1" dirty="0">
                  <a:solidFill>
                    <a:srgbClr val="002F8E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Ğn </a:t>
              </a:r>
              <a:r>
                <a:rPr lang="el-GR" sz="2800" b="1" dirty="0">
                  <a:solidFill>
                    <a:srgbClr val="002F8E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ε</a:t>
              </a:r>
              <a:r>
                <a:rPr lang="vi-VN" sz="2800" b="1" dirty="0">
                  <a:solidFill>
                    <a:srgbClr val="002F8E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ỗ wgưƟ </a:t>
              </a:r>
              <a:r>
                <a:rPr lang="el-GR" sz="2800" b="1" dirty="0">
                  <a:solidFill>
                    <a:srgbClr val="002F8E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κ</a:t>
              </a:r>
              <a:r>
                <a:rPr lang="vi-VN" sz="2800" b="1" dirty="0">
                  <a:solidFill>
                    <a:srgbClr val="002F8E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ợ săn và </a:t>
              </a:r>
              <a:r>
                <a:rPr lang="vi-VN" sz="2800" b="1" dirty="0" smtClean="0">
                  <a:solidFill>
                    <a:srgbClr val="002F8E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cắn</a:t>
              </a:r>
              <a:r>
                <a:rPr lang="en-US" sz="2800" b="1" dirty="0" smtClean="0">
                  <a:solidFill>
                    <a:srgbClr val="002F8E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vi-VN" sz="2800" b="1" dirty="0" smtClean="0">
                  <a:solidFill>
                    <a:srgbClr val="002F8E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vào</a:t>
              </a:r>
              <a:endParaRPr lang="en-US" sz="2800" b="1" dirty="0">
                <a:solidFill>
                  <a:srgbClr val="002F8E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14788" y="1650177"/>
              <a:ext cx="1277421" cy="536379"/>
            </a:xfrm>
            <a:prstGeom prst="rect">
              <a:avLst/>
            </a:prstGeom>
            <a:solidFill>
              <a:srgbClr val="009242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smtClean="0">
                  <a:solidFill>
                    <a:schemeClr val="bg1"/>
                  </a:solidFill>
                </a:rPr>
                <a:t>   Viết</a:t>
              </a:r>
              <a:endParaRPr lang="en-US" sz="2400">
                <a:solidFill>
                  <a:schemeClr val="bg1"/>
                </a:solidFill>
              </a:endParaRPr>
            </a:p>
          </p:txBody>
        </p:sp>
      </p:grp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126329" y="785056"/>
            <a:ext cx="82191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(….                            )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84168" y="821923"/>
            <a:ext cx="258115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>
                <a:solidFill>
                  <a:srgbClr val="0418A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2200" dirty="0" err="1" smtClean="0">
                <a:solidFill>
                  <a:srgbClr val="0418A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ắn</a:t>
            </a:r>
            <a:r>
              <a:rPr lang="en-US" sz="2200" dirty="0" smtClean="0">
                <a:solidFill>
                  <a:srgbClr val="0418A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418A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200" dirty="0" smtClean="0">
                <a:solidFill>
                  <a:srgbClr val="0418A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418A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200" dirty="0" smtClean="0">
                <a:solidFill>
                  <a:srgbClr val="0418A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418A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200" dirty="0" smtClean="0">
                <a:solidFill>
                  <a:srgbClr val="0418A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</a:t>
            </a:r>
            <a:endParaRPr lang="en-US" sz="2200" dirty="0">
              <a:solidFill>
                <a:srgbClr val="0418A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72965" y="2906817"/>
            <a:ext cx="70194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800" b="1" dirty="0">
                <a:solidFill>
                  <a:srgbClr val="002F8E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ε</a:t>
            </a:r>
            <a:r>
              <a:rPr lang="vi-VN" sz="2800" b="1" dirty="0">
                <a:solidFill>
                  <a:srgbClr val="002F8E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ân a</a:t>
            </a:r>
            <a:r>
              <a:rPr lang="el-GR" sz="2800" b="1" dirty="0">
                <a:solidFill>
                  <a:srgbClr val="002F8E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ζ </a:t>
            </a:r>
            <a:r>
              <a:rPr lang="vi-VN" sz="2800" b="1" dirty="0" smtClean="0">
                <a:solidFill>
                  <a:srgbClr val="002F8E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Ǉa.</a:t>
            </a:r>
            <a:endParaRPr lang="en-US" sz="2800" b="1" dirty="0">
              <a:solidFill>
                <a:srgbClr val="002F8E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30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6216626" y="2028287"/>
            <a:ext cx="3131596" cy="313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892287" y="1709530"/>
            <a:ext cx="4125201" cy="1630018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Khởi</a:t>
            </a:r>
            <a:r>
              <a:rPr lang="en-US" sz="5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động</a:t>
            </a:r>
            <a:endParaRPr lang="en-US" sz="5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064103" y="1953039"/>
            <a:ext cx="1212574" cy="1143000"/>
          </a:xfrm>
          <a:prstGeom prst="ellipse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0" y="0"/>
            <a:ext cx="2064103" cy="20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390" y="-35406"/>
            <a:ext cx="1746607" cy="198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4954887" y="164387"/>
            <a:ext cx="3901437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856324" y="164387"/>
            <a:ext cx="0" cy="1900719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48432" y="4911048"/>
            <a:ext cx="632702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68090" y="1709530"/>
            <a:ext cx="0" cy="3143391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336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44AB88F-3A6B-44F3-A7AE-A3AB23060D0C}"/>
              </a:ext>
            </a:extLst>
          </p:cNvPr>
          <p:cNvSpPr/>
          <p:nvPr/>
        </p:nvSpPr>
        <p:spPr>
          <a:xfrm>
            <a:off x="329610" y="977266"/>
            <a:ext cx="5401338" cy="3188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1480" y="2976914"/>
            <a:ext cx="2952520" cy="2166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582" y="1097280"/>
            <a:ext cx="7598786" cy="4046220"/>
          </a:xfrm>
          <a:prstGeom prst="rect">
            <a:avLst/>
          </a:prstGeom>
        </p:spPr>
      </p:pic>
      <p:sp>
        <p:nvSpPr>
          <p:cNvPr id="6" name="矩形 8"/>
          <p:cNvSpPr/>
          <p:nvPr/>
        </p:nvSpPr>
        <p:spPr>
          <a:xfrm>
            <a:off x="699248" y="94389"/>
            <a:ext cx="84447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Quan</a:t>
            </a:r>
            <a:r>
              <a:rPr lang="en-US" altLang="zh-C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sát</a:t>
            </a:r>
            <a:r>
              <a:rPr lang="en-US" altLang="zh-C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tranh</a:t>
            </a:r>
            <a:r>
              <a:rPr lang="en-US" altLang="zh-C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</a:t>
            </a:r>
            <a:r>
              <a:rPr lang="en-US" altLang="zh-C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cho</a:t>
            </a:r>
            <a:r>
              <a:rPr lang="en-US" altLang="zh-C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biết</a:t>
            </a:r>
            <a:r>
              <a:rPr lang="en-US" altLang="zh-C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bức</a:t>
            </a:r>
            <a:r>
              <a:rPr lang="en-US" altLang="zh-C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tranh</a:t>
            </a:r>
            <a:r>
              <a:rPr lang="en-US" altLang="zh-C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này</a:t>
            </a:r>
            <a:r>
              <a:rPr lang="en-US" altLang="zh-C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nhắc</a:t>
            </a:r>
            <a:r>
              <a:rPr lang="en-US" altLang="zh-C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tới</a:t>
            </a:r>
            <a:r>
              <a:rPr lang="en-US" altLang="zh-C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thiên</a:t>
            </a:r>
            <a:r>
              <a:rPr lang="en-US" altLang="zh-C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tai </a:t>
            </a:r>
            <a:r>
              <a:rPr lang="en-US" altLang="zh-CN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nào</a:t>
            </a:r>
            <a:r>
              <a:rPr lang="en-US" altLang="zh-C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?</a:t>
            </a:r>
            <a:endParaRPr lang="zh-CN" altLang="en-US" sz="2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9" name="Oval 8"/>
          <p:cNvSpPr/>
          <p:nvPr/>
        </p:nvSpPr>
        <p:spPr>
          <a:xfrm>
            <a:off x="322730" y="122577"/>
            <a:ext cx="376518" cy="371922"/>
          </a:xfrm>
          <a:prstGeom prst="ellipse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1861541" y="465619"/>
            <a:ext cx="50574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Những</a:t>
            </a:r>
            <a:r>
              <a:rPr lang="en-US" altLang="zh-C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người</a:t>
            </a:r>
            <a:r>
              <a:rPr lang="en-US" altLang="zh-C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</a:t>
            </a:r>
            <a:r>
              <a:rPr lang="en-US" altLang="zh-C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tranh</a:t>
            </a:r>
            <a:r>
              <a:rPr lang="en-US" altLang="zh-C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đang</a:t>
            </a:r>
            <a:r>
              <a:rPr lang="en-US" altLang="zh-C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làm</a:t>
            </a:r>
            <a:r>
              <a:rPr lang="en-US" altLang="zh-C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gì</a:t>
            </a:r>
            <a:r>
              <a:rPr lang="en-US" altLang="zh-C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?</a:t>
            </a:r>
            <a:endParaRPr lang="zh-CN" altLang="en-US" sz="2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3169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7"/>
          <p:cNvSpPr/>
          <p:nvPr/>
        </p:nvSpPr>
        <p:spPr>
          <a:xfrm>
            <a:off x="-32399" y="-10982"/>
            <a:ext cx="9290700" cy="145766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F0B4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/>
            <a:endParaRPr lang="en-US" sz="1050"/>
          </a:p>
        </p:txBody>
      </p:sp>
      <p:sp>
        <p:nvSpPr>
          <p:cNvPr id="4" name="TextBox 3"/>
          <p:cNvSpPr txBox="1"/>
          <p:nvPr/>
        </p:nvSpPr>
        <p:spPr>
          <a:xfrm>
            <a:off x="2825327" y="471063"/>
            <a:ext cx="6120313" cy="761711"/>
          </a:xfrm>
          <a:prstGeom prst="rect">
            <a:avLst/>
          </a:prstGeom>
          <a:noFill/>
        </p:spPr>
        <p:txBody>
          <a:bodyPr wrap="square" lIns="68543" tIns="34272" rIns="68543" bIns="34272" rtlCol="0">
            <a:spAutoFit/>
          </a:bodyPr>
          <a:lstStyle/>
          <a:p>
            <a:pPr algn="ctr"/>
            <a:r>
              <a:rPr lang="en-US" sz="4500" b="1" dirty="0" err="1" smtClean="0">
                <a:ln w="3175">
                  <a:solidFill>
                    <a:schemeClr val="bg1"/>
                  </a:solidFill>
                </a:ln>
                <a:solidFill>
                  <a:srgbClr val="00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Kiến</a:t>
            </a:r>
            <a:r>
              <a:rPr lang="en-US" sz="4500" b="1" dirty="0" smtClean="0">
                <a:ln w="3175">
                  <a:solidFill>
                    <a:schemeClr val="bg1"/>
                  </a:solidFill>
                </a:ln>
                <a:solidFill>
                  <a:srgbClr val="00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500" b="1" dirty="0" err="1" smtClean="0">
                <a:ln w="3175">
                  <a:solidFill>
                    <a:schemeClr val="bg1"/>
                  </a:solidFill>
                </a:ln>
                <a:solidFill>
                  <a:srgbClr val="00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4500" b="1" dirty="0" smtClean="0">
                <a:ln w="3175">
                  <a:solidFill>
                    <a:schemeClr val="bg1"/>
                  </a:solidFill>
                </a:ln>
                <a:solidFill>
                  <a:srgbClr val="00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500" b="1" dirty="0" err="1" smtClean="0">
                <a:ln w="3175">
                  <a:solidFill>
                    <a:schemeClr val="bg1"/>
                  </a:solidFill>
                </a:ln>
                <a:solidFill>
                  <a:srgbClr val="00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4500" b="1" dirty="0" smtClean="0">
                <a:ln w="3175">
                  <a:solidFill>
                    <a:schemeClr val="bg1"/>
                  </a:solidFill>
                </a:ln>
                <a:solidFill>
                  <a:srgbClr val="00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500" b="1" dirty="0" err="1" smtClean="0">
                <a:ln w="3175">
                  <a:solidFill>
                    <a:schemeClr val="bg1"/>
                  </a:solidFill>
                </a:ln>
                <a:solidFill>
                  <a:srgbClr val="00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bồ</a:t>
            </a:r>
            <a:r>
              <a:rPr lang="en-US" sz="4500" b="1" dirty="0" smtClean="0">
                <a:ln w="3175">
                  <a:solidFill>
                    <a:schemeClr val="bg1"/>
                  </a:solidFill>
                </a:ln>
                <a:solidFill>
                  <a:srgbClr val="00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500" b="1" dirty="0" err="1" smtClean="0">
                <a:ln w="3175">
                  <a:solidFill>
                    <a:schemeClr val="bg1"/>
                  </a:solidFill>
                </a:ln>
                <a:solidFill>
                  <a:srgbClr val="00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endParaRPr lang="en-US" sz="4500" b="1" dirty="0">
              <a:ln w="3175">
                <a:solidFill>
                  <a:schemeClr val="bg1"/>
                </a:solidFill>
              </a:ln>
              <a:solidFill>
                <a:srgbClr val="000066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Rectangle 10"/>
          <p:cNvSpPr/>
          <p:nvPr/>
        </p:nvSpPr>
        <p:spPr>
          <a:xfrm>
            <a:off x="2821132" y="2083628"/>
            <a:ext cx="4436918" cy="569573"/>
          </a:xfrm>
          <a:custGeom>
            <a:avLst/>
            <a:gdLst>
              <a:gd name="connsiteX0" fmla="*/ 0 w 5334000"/>
              <a:gd name="connsiteY0" fmla="*/ 0 h 724766"/>
              <a:gd name="connsiteX1" fmla="*/ 5334000 w 5334000"/>
              <a:gd name="connsiteY1" fmla="*/ 0 h 724766"/>
              <a:gd name="connsiteX2" fmla="*/ 5334000 w 5334000"/>
              <a:gd name="connsiteY2" fmla="*/ 724766 h 724766"/>
              <a:gd name="connsiteX3" fmla="*/ 0 w 5334000"/>
              <a:gd name="connsiteY3" fmla="*/ 724766 h 724766"/>
              <a:gd name="connsiteX4" fmla="*/ 0 w 5334000"/>
              <a:gd name="connsiteY4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869873 w 5334002"/>
              <a:gd name="connsiteY2" fmla="*/ 506124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849092 w 5334002"/>
              <a:gd name="connsiteY2" fmla="*/ 454170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002" h="724766">
                <a:moveTo>
                  <a:pt x="0" y="0"/>
                </a:moveTo>
                <a:lnTo>
                  <a:pt x="5334000" y="0"/>
                </a:lnTo>
                <a:cubicBezTo>
                  <a:pt x="5335154" y="102899"/>
                  <a:pt x="4847938" y="351271"/>
                  <a:pt x="4849092" y="454170"/>
                </a:cubicBezTo>
                <a:lnTo>
                  <a:pt x="5334000" y="724766"/>
                </a:lnTo>
                <a:lnTo>
                  <a:pt x="0" y="72476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6" rIns="68571" bIns="34286" spcCol="0" rtlCol="0" anchor="ctr"/>
          <a:lstStyle/>
          <a:p>
            <a:pPr algn="ctr"/>
            <a:endParaRPr lang="en-US" sz="1050"/>
          </a:p>
        </p:txBody>
      </p:sp>
      <p:sp>
        <p:nvSpPr>
          <p:cNvPr id="14" name="TextBox 13"/>
          <p:cNvSpPr txBox="1"/>
          <p:nvPr/>
        </p:nvSpPr>
        <p:spPr>
          <a:xfrm>
            <a:off x="321675" y="603367"/>
            <a:ext cx="2361361" cy="561656"/>
          </a:xfrm>
          <a:prstGeom prst="rect">
            <a:avLst/>
          </a:prstGeom>
          <a:noFill/>
        </p:spPr>
        <p:txBody>
          <a:bodyPr wrap="square" lIns="68543" tIns="34272" rIns="68543" bIns="34272" rtlCol="0">
            <a:spAutoFit/>
          </a:bodyPr>
          <a:lstStyle/>
          <a:p>
            <a:pPr algn="ctr"/>
            <a:r>
              <a:rPr lang="en-US" sz="3200" b="1" u="sng" dirty="0" err="1" smtClean="0">
                <a:ln w="3175">
                  <a:solidFill>
                    <a:schemeClr val="bg1"/>
                  </a:solidFill>
                </a:ln>
                <a:solidFill>
                  <a:srgbClr val="00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3200" b="1" u="sng" dirty="0" smtClean="0">
                <a:ln w="3175">
                  <a:solidFill>
                    <a:schemeClr val="bg1"/>
                  </a:solidFill>
                </a:ln>
                <a:solidFill>
                  <a:srgbClr val="00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u="sng" dirty="0" err="1" smtClean="0">
                <a:ln w="3175">
                  <a:solidFill>
                    <a:schemeClr val="bg1"/>
                  </a:solidFill>
                </a:ln>
                <a:solidFill>
                  <a:srgbClr val="00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Việt</a:t>
            </a:r>
            <a:r>
              <a:rPr lang="en-US" sz="3200" b="1" u="sng" dirty="0" smtClean="0">
                <a:ln w="3175">
                  <a:solidFill>
                    <a:schemeClr val="bg1"/>
                  </a:solidFill>
                </a:ln>
                <a:solidFill>
                  <a:srgbClr val="00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  <a:endParaRPr lang="en-US" sz="3200" b="1" u="sng" dirty="0">
              <a:ln w="3175">
                <a:solidFill>
                  <a:schemeClr val="bg1"/>
                </a:solidFill>
              </a:ln>
              <a:solidFill>
                <a:srgbClr val="000066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39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6216626" y="2028287"/>
            <a:ext cx="3131596" cy="313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892287" y="1709530"/>
            <a:ext cx="4125201" cy="1630018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Đọc</a:t>
            </a:r>
            <a:endParaRPr lang="en-US" sz="54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064103" y="1953039"/>
            <a:ext cx="1212574" cy="1143000"/>
          </a:xfrm>
          <a:prstGeom prst="ellipse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48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0" y="0"/>
            <a:ext cx="2064103" cy="20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390" y="-35406"/>
            <a:ext cx="1746607" cy="198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4954887" y="164387"/>
            <a:ext cx="3901437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856324" y="164387"/>
            <a:ext cx="0" cy="1900719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48432" y="4911048"/>
            <a:ext cx="632702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68090" y="1709530"/>
            <a:ext cx="0" cy="3143391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077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43278" y="30776"/>
            <a:ext cx="3424335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CN" sz="3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Kiến</a:t>
            </a:r>
            <a:r>
              <a:rPr lang="en-US" altLang="zh-CN" sz="3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</a:t>
            </a:r>
            <a:r>
              <a:rPr lang="en-US" altLang="zh-CN" sz="3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chim</a:t>
            </a:r>
            <a:r>
              <a:rPr lang="en-US" altLang="zh-CN" sz="3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bồ</a:t>
            </a:r>
            <a:r>
              <a:rPr lang="en-US" altLang="zh-CN" sz="3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câu</a:t>
            </a:r>
            <a:endParaRPr lang="en-US" altLang="zh-CN" sz="3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4" name="Text Box 1"/>
          <p:cNvSpPr txBox="1"/>
          <p:nvPr/>
        </p:nvSpPr>
        <p:spPr>
          <a:xfrm>
            <a:off x="386080" y="605809"/>
            <a:ext cx="824435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may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vẫy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bám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leo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tức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cắn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giật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- 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thoát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                                     ( </a:t>
            </a:r>
            <a:r>
              <a:rPr lang="en-US" sz="2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Ê-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dốp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88764" y="30776"/>
            <a:ext cx="121058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7030A0"/>
                </a:solidFill>
              </a:rPr>
              <a:t>Đọc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mẫu</a:t>
            </a:r>
            <a:endParaRPr lang="en-US" sz="2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18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33047" y="30776"/>
            <a:ext cx="315823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Kiến</a:t>
            </a:r>
            <a:r>
              <a:rPr lang="en-US" altLang="zh-CN" sz="24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</a:t>
            </a:r>
            <a:r>
              <a:rPr lang="en-US" altLang="zh-CN" sz="24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chim</a:t>
            </a:r>
            <a:r>
              <a:rPr lang="en-US" altLang="zh-CN" sz="24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bồ</a:t>
            </a:r>
            <a:r>
              <a:rPr lang="en-US" altLang="zh-CN" sz="24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câu</a:t>
            </a:r>
            <a:endParaRPr lang="en-US" altLang="zh-CN" sz="24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4" name="Text Box 1"/>
          <p:cNvSpPr txBox="1"/>
          <p:nvPr/>
        </p:nvSpPr>
        <p:spPr>
          <a:xfrm>
            <a:off x="0" y="483889"/>
            <a:ext cx="914400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FF0000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1)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may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2)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vẫy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3)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</a:p>
          <a:p>
            <a:pPr algn="just"/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4)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leo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smtClean="0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5)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  <a:p>
            <a:pPr algn="just"/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6)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tức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cắn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</a:t>
            </a:r>
            <a:r>
              <a:rPr lang="en-US" sz="2400" b="1" dirty="0" smtClean="0">
                <a:solidFill>
                  <a:srgbClr val="FF0000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7)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giật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8)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b="1" dirty="0" smtClean="0">
                <a:solidFill>
                  <a:srgbClr val="FF0000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9)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10) 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-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thoát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11)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                                   </a:t>
            </a:r>
            <a:r>
              <a:rPr lang="en-US" sz="23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</a:t>
            </a:r>
          </a:p>
          <a:p>
            <a:pPr algn="just"/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                                                             (</a:t>
            </a:r>
            <a:r>
              <a:rPr lang="en-US" sz="2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Ê-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dốp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07760" y="30776"/>
            <a:ext cx="26416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7030A0"/>
                </a:solidFill>
              </a:rPr>
              <a:t>Đọc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nối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tiếp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câu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lần</a:t>
            </a:r>
            <a:r>
              <a:rPr lang="en-US" sz="2000" dirty="0" smtClean="0">
                <a:solidFill>
                  <a:srgbClr val="7030A0"/>
                </a:solidFill>
              </a:rPr>
              <a:t> 1</a:t>
            </a:r>
            <a:endParaRPr lang="en-US" sz="2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490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66136" y="339543"/>
            <a:ext cx="34259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6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54252" y="1678679"/>
            <a:ext cx="361546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endParaRPr lang="en-US" sz="3600" b="1" dirty="0" smtClean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endParaRPr lang="en-US" sz="3600" b="1" dirty="0" smtClean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thoát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1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5738</TotalTime>
  <Words>1870</Words>
  <Application>Microsoft Office PowerPoint</Application>
  <PresentationFormat>On-screen Show (16:9)</PresentationFormat>
  <Paragraphs>196</Paragraphs>
  <Slides>30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Arial</vt:lpstr>
      <vt:lpstr>Calibri Light</vt:lpstr>
      <vt:lpstr>Lato</vt:lpstr>
      <vt:lpstr>Arial-Rounded</vt:lpstr>
      <vt:lpstr>Times New Roman</vt:lpstr>
      <vt:lpstr>Quicksand Medium</vt:lpstr>
      <vt:lpstr>HP001 4 hàng</vt:lpstr>
      <vt:lpstr>Calibri</vt:lpstr>
      <vt:lpstr>Arial Black</vt:lpstr>
      <vt:lpstr>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Admin</dc:creator>
  <cp:lastModifiedBy>Dell</cp:lastModifiedBy>
  <cp:revision>651</cp:revision>
  <dcterms:modified xsi:type="dcterms:W3CDTF">2021-03-28T16:54:16Z</dcterms:modified>
</cp:coreProperties>
</file>