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85" r:id="rId4"/>
    <p:sldId id="286" r:id="rId5"/>
    <p:sldId id="287" r:id="rId6"/>
    <p:sldId id="288" r:id="rId7"/>
    <p:sldId id="289" r:id="rId8"/>
    <p:sldId id="294" r:id="rId9"/>
    <p:sldId id="309" r:id="rId10"/>
    <p:sldId id="296" r:id="rId11"/>
    <p:sldId id="298" r:id="rId12"/>
    <p:sldId id="300" r:id="rId13"/>
    <p:sldId id="268" r:id="rId14"/>
    <p:sldId id="265" r:id="rId15"/>
    <p:sldId id="270" r:id="rId16"/>
    <p:sldId id="269" r:id="rId17"/>
    <p:sldId id="311" r:id="rId18"/>
    <p:sldId id="271" r:id="rId19"/>
    <p:sldId id="313" r:id="rId20"/>
    <p:sldId id="305" r:id="rId21"/>
    <p:sldId id="307" r:id="rId22"/>
    <p:sldId id="280" r:id="rId23"/>
    <p:sldId id="281" r:id="rId24"/>
    <p:sldId id="31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1FE75-D35A-46EA-9AC9-D74BF9C7268B}" type="datetimeFigureOut">
              <a:rPr lang="vi-VN" smtClean="0"/>
              <a:t>02/01/2023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12B7-EA20-4895-976D-80771F7565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49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54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32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82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F5C88AE-84C7-4AD8-A979-A815CCCF4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A175C5-CE42-4293-B03B-355823713CF6}" type="slidenum">
              <a:rPr lang="en-US" altLang="en-US">
                <a:cs typeface="Times New Roman" panose="02020603050405020304" pitchFamily="18" charset="0"/>
              </a:rPr>
              <a:pPr eaLnBrk="1" hangingPunct="1"/>
              <a:t>20</a:t>
            </a:fld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C9AF861-670C-4F9A-BC53-20B36B1D6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DB76DE8-BAFF-48BC-A9A6-85D27C524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4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9D9C924-8CC6-3AC0-8B7B-66CA1C618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A27AEE7-0FD0-3455-D2F3-142C61BAD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C4E98DA3-57EE-781B-C31D-3D53707D5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C725543-2744-4006-9FCD-58E44B28C01F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39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1393E7ED-311E-DFF9-1161-810D73F3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6E5E692-6340-82E4-B706-1FD80F490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3F3B599-242E-494F-3784-0386D94D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D74A112-363B-45B9-BAC6-27068CB0F91F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2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7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AC6F3DD-560C-78BD-CA05-8D15795654A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5954"/>
            <a:ext cx="9169401" cy="5155407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371EE-B8D3-BA22-56A2-58B509B4EAB2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C95111-F22B-302F-1555-B0855FBC623C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8837C74-B312-375F-2882-ED475696305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5F85509-0B9F-9A5B-9D39-13772BD00AE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DCC26068-C58A-2CDC-7EDA-86FBCAE1E152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A995481-67D2-924A-51A2-0FD740CE2B80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F4CC14EC-3F4B-ECB9-F754-089038A1203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FE22514-4811-F91C-86E2-36E6250C5967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C96EA461-F3BC-DBE0-A177-0ACE4A53D18A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418ADF4-866B-B76C-EF70-FC533BFD6C34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1803400"/>
            <a:ext cx="582671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3038126"/>
            <a:ext cx="5826719" cy="82267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CFC49BB-5040-8490-C7B9-4045B3B4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AE1019E-1A45-6C78-973B-086A963B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80E5B2-9817-8EB2-B75D-40E4528F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50DF52-0A00-4AA3-AE26-4FCE43739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10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03B09-4B30-4F43-DCDE-5EAD6BB7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319E-4DC6-B36C-B134-58D936E6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26BC-98B3-DA89-62E7-6E611ABD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9ADF-9D57-4858-BE3A-FF53341E8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77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25651"/>
            <a:ext cx="6347715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6453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1A2E6-B049-40C8-D870-24066D3F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DE76A-F574-F38D-CEDE-24CF6D4A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66865-B1D7-763B-A58C-53B728B5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C3F0-3BA8-4409-A5A9-3777069F9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13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20442"/>
            <a:ext cx="3088109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577599-368C-07DC-CF92-A233526B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4E8FB9-7ED5-3F0F-394F-F073E6E7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26D3F4-7353-5AFB-603E-7AB53CC7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A5DB-B723-4479-8F18-7CBEB019A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062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4131D4-A726-2D74-E838-89649BD0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AB51A2-9C0A-FA4F-AD3A-6A811222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7E1089-8C32-EC50-1773-3BF8599D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3F98-AB70-49AC-9A49-0723A89CF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07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DFC90C-E3E0-B9EF-B92D-8EA1EFA7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91BD1-C93F-D84A-E8A9-8C417ED2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965D69-627A-43AB-C084-5E506200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A030-2DA2-4AE6-8035-232C64FAB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177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883C9A-2334-AA77-03E9-FD04827C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EBCDDD-E03D-D618-F954-A438FA8E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4CD9FB-F0B2-79EF-EEC2-E196CE68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1E81-3B72-41CC-BB36-BE6E832D4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922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3"/>
            <a:ext cx="2790182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386194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02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5C6C8F-B03D-6BDC-F1E2-79AA8653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92508D-B304-FD78-71AA-7DE13ADB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FF3D3E-C135-5362-87D6-3C6EC894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0B59-047D-43A3-AA78-858C0E688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14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0"/>
            <a:ext cx="634771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0"/>
            <a:ext cx="6347714" cy="2884289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DBB98F-C426-DFA4-0AC4-48E4F106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2F5EF5-841E-F2A1-0E96-97B88B9A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3FFF26-72A4-653C-72B8-C3ECF60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DA64-7EA6-4665-9F88-4C0588B88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925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C6D7-9D12-E75C-FEB7-5C737871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7C19-0C6E-379E-6E51-89ABDFA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2D6EC-BDC9-3C96-6B96-0472DEE6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F97D-B737-41FD-B23C-2D78C3EAF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91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586BB6-65B2-3742-2FF0-319442135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92931"/>
            <a:ext cx="457200" cy="4381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>
                <a:solidFill>
                  <a:srgbClr val="C0E474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8F80E-80D3-3F9A-BBEE-A0E28F1E5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164556"/>
            <a:ext cx="457200" cy="4393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>
                <a:solidFill>
                  <a:srgbClr val="C0E474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52800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6408D70-2EE1-A1D2-E27F-1FFA8F747E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ECFDA0-E458-008D-7C05-EC3A006065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09E41C-752F-2B45-F564-4CA7784404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70F0B1-9A60-40BB-9C2E-A2EBCE61F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511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8991"/>
            <a:ext cx="6347715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5930-BBCC-AAA0-5E9B-BC394F6A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2FAC9-B77A-33A0-FECA-32682734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498D8-1BB2-2E4F-115F-0EDB19C4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8E3B-87C7-4264-A8E5-DDA4DDE63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723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1AE1EE-531E-5285-3620-4A4DED3C3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92931"/>
            <a:ext cx="457200" cy="4381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>
                <a:solidFill>
                  <a:srgbClr val="C0E474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8BFFB-91F8-5398-7D9C-440C8C83B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164556"/>
            <a:ext cx="457200" cy="4393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>
                <a:solidFill>
                  <a:srgbClr val="C0E474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9550C08-25DE-D5EA-D2DD-634836E663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6D8A90-6EB3-F7BD-98AB-21B6DD404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FF74927-1EEF-D093-DE54-8D7F3B7085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D4C80D-3EC4-4C95-A68B-EBB543457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25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2993C-4A2E-3219-5F92-A7AF1F6389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59979-65D6-0C79-97EC-A0F867B575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95BA8-A16F-C067-17D8-4C70D98177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108B-65ED-4654-B44A-75257FC945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645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37E86-792A-79A2-5377-B06BB074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D001-6088-A940-3BAA-014DDA9D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472BF-EBB8-CF0F-BE61-936CBAD7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361E-D928-4ED1-8DAC-1F08EF676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76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73BA5-2E44-A410-0EE2-EBC8696A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FAC55-F07D-07D5-9E92-6EF178DA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51434-C316-92C9-43CB-38437451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DC5F-40EA-4A9A-9B80-E79AC7D03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85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36410524-5BBA-1342-548D-0D6A4072895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5954"/>
            <a:ext cx="9169401" cy="5155407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383939-065B-8C14-4346-154BDD0104BE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7797354-2659-F85E-C6EC-42C194738FA4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AE1521C-30D6-263B-B03A-8F576AE010A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B812085-ED04-2CAC-83E1-4A72BFFF5F1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F21B94-EC98-4629-3787-383528CC5DC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92B1741-316B-C69D-6CB7-44BA5A13B9FC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7CE86A8-6DA8-1CE8-D527-C3974F67CF0A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A1F482-AC59-D6C6-E768-EC3CDD5BDDB6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419266-5734-208B-A20E-813F26692061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5F83E6-56B8-69C0-6DE7-4B5CB8447D0B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83091F2-41F3-1603-9B9A-4F7A0E546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57200"/>
            <a:ext cx="63484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1CCDC43-7276-9F44-9F1B-1FB8F5A09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20441"/>
            <a:ext cx="6348413" cy="291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3127-0841-73F6-E437-6156FCFC9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4531519"/>
            <a:ext cx="684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kopmk;mk;,l;,l;,l;,l;,l;,l;;;,l;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39262-96F4-33E7-54BA-3B74E94E4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4531519"/>
            <a:ext cx="4622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C039D-28A7-ED18-D896-C697E9ABF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1" y="4531519"/>
            <a:ext cx="5127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39FCDC-502D-41EC-9DBB-A9145C664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06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3" Type="http://schemas.microsoft.com/office/2007/relationships/media" Target="../media/media1.mp3"/><Relationship Id="rId21" Type="http://schemas.openxmlformats.org/officeDocument/2006/relationships/image" Target="../media/image22.png"/><Relationship Id="rId7" Type="http://schemas.openxmlformats.org/officeDocument/2006/relationships/audio" Target="../media/audio1.wav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2.png"/><Relationship Id="rId19" Type="http://schemas.openxmlformats.org/officeDocument/2006/relationships/image" Target="../media/image20.png"/><Relationship Id="rId4" Type="http://schemas.openxmlformats.org/officeDocument/2006/relationships/audio" Target="../media/media1.mp3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18" Type="http://schemas.openxmlformats.org/officeDocument/2006/relationships/image" Target="../media/image21.png"/><Relationship Id="rId3" Type="http://schemas.microsoft.com/office/2007/relationships/media" Target="../media/media1.mp3"/><Relationship Id="rId21" Type="http://schemas.openxmlformats.org/officeDocument/2006/relationships/image" Target="../media/image18.png"/><Relationship Id="rId7" Type="http://schemas.openxmlformats.org/officeDocument/2006/relationships/audio" Target="../media/audio1.wav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audio" Target="../media/media2.wav"/><Relationship Id="rId16" Type="http://schemas.openxmlformats.org/officeDocument/2006/relationships/image" Target="../media/image19.emf"/><Relationship Id="rId20" Type="http://schemas.openxmlformats.org/officeDocument/2006/relationships/image" Target="../media/image9.png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2.png"/><Relationship Id="rId19" Type="http://schemas.openxmlformats.org/officeDocument/2006/relationships/image" Target="../media/image22.png"/><Relationship Id="rId4" Type="http://schemas.openxmlformats.org/officeDocument/2006/relationships/audio" Target="../media/media1.mp3"/><Relationship Id="rId9" Type="http://schemas.openxmlformats.org/officeDocument/2006/relationships/image" Target="../media/image11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21.png"/><Relationship Id="rId3" Type="http://schemas.microsoft.com/office/2007/relationships/media" Target="../media/media1.mp3"/><Relationship Id="rId21" Type="http://schemas.openxmlformats.org/officeDocument/2006/relationships/image" Target="../media/image18.png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20.png"/><Relationship Id="rId2" Type="http://schemas.openxmlformats.org/officeDocument/2006/relationships/audio" Target="../media/media2.wav"/><Relationship Id="rId16" Type="http://schemas.openxmlformats.org/officeDocument/2006/relationships/image" Target="../media/image19.emf"/><Relationship Id="rId20" Type="http://schemas.openxmlformats.org/officeDocument/2006/relationships/image" Target="../media/image9.png"/><Relationship Id="rId1" Type="http://schemas.microsoft.com/office/2007/relationships/media" Target="../media/media2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2.png"/><Relationship Id="rId19" Type="http://schemas.openxmlformats.org/officeDocument/2006/relationships/image" Target="../media/image22.png"/><Relationship Id="rId4" Type="http://schemas.openxmlformats.org/officeDocument/2006/relationships/audio" Target="../media/media1.mp3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18" Type="http://schemas.openxmlformats.org/officeDocument/2006/relationships/image" Target="../media/image20.png"/><Relationship Id="rId3" Type="http://schemas.microsoft.com/office/2007/relationships/media" Target="../media/media1.mp3"/><Relationship Id="rId21" Type="http://schemas.openxmlformats.org/officeDocument/2006/relationships/image" Target="../media/image9.png"/><Relationship Id="rId7" Type="http://schemas.openxmlformats.org/officeDocument/2006/relationships/audio" Target="../media/audio1.wav"/><Relationship Id="rId12" Type="http://schemas.openxmlformats.org/officeDocument/2006/relationships/image" Target="../media/image13.png"/><Relationship Id="rId17" Type="http://schemas.openxmlformats.org/officeDocument/2006/relationships/image" Target="../media/image19.emf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20" Type="http://schemas.openxmlformats.org/officeDocument/2006/relationships/image" Target="../media/image22.png"/><Relationship Id="rId1" Type="http://schemas.microsoft.com/office/2007/relationships/media" Target="../media/media2.wav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6.png"/><Relationship Id="rId10" Type="http://schemas.openxmlformats.org/officeDocument/2006/relationships/image" Target="../media/image2.png"/><Relationship Id="rId19" Type="http://schemas.openxmlformats.org/officeDocument/2006/relationships/image" Target="../media/image21.png"/><Relationship Id="rId4" Type="http://schemas.openxmlformats.org/officeDocument/2006/relationships/audio" Target="../media/media1.mp3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6">
            <a:extLst>
              <a:ext uri="{FF2B5EF4-FFF2-40B4-BE49-F238E27FC236}">
                <a16:creationId xmlns:a16="http://schemas.microsoft.com/office/drawing/2014/main" id="{3AE71CC8-D9EE-433D-895E-A389C8E00540}"/>
              </a:ext>
            </a:extLst>
          </p:cNvPr>
          <p:cNvSpPr/>
          <p:nvPr/>
        </p:nvSpPr>
        <p:spPr>
          <a:xfrm>
            <a:off x="1280529" y="1792567"/>
            <a:ext cx="5867400" cy="875119"/>
          </a:xfrm>
          <a:prstGeom prst="roundRect">
            <a:avLst>
              <a:gd name="adj" fmla="val 50000"/>
            </a:avLst>
          </a:prstGeom>
          <a:solidFill>
            <a:srgbClr val="F3F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5AA909"/>
                </a:solidFill>
                <a:latin typeface="Calibri"/>
                <a:sym typeface="+mn-lt"/>
              </a:rPr>
              <a:t>LUYỆN TỪ </a:t>
            </a:r>
            <a:r>
              <a:rPr lang="en-US" altLang="zh-CN" sz="5400" b="1" smtClean="0">
                <a:solidFill>
                  <a:srgbClr val="5AA909"/>
                </a:solidFill>
                <a:latin typeface="Calibri"/>
                <a:sym typeface="+mn-lt"/>
              </a:rPr>
              <a:t>VÀ </a:t>
            </a:r>
            <a:r>
              <a:rPr lang="en-US" altLang="zh-CN" sz="5400" b="1">
                <a:solidFill>
                  <a:srgbClr val="5AA909"/>
                </a:solidFill>
                <a:latin typeface="Calibri"/>
                <a:sym typeface="+mn-lt"/>
              </a:rPr>
              <a:t>CÂU</a:t>
            </a:r>
            <a:endParaRPr lang="zh-CN" altLang="en-US" sz="5400" b="1" dirty="0">
              <a:solidFill>
                <a:srgbClr val="5AA909"/>
              </a:solidFill>
              <a:latin typeface="Calibri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329" y="263023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</a:t>
            </a:r>
            <a:r>
              <a:rPr lang="en-US" sz="3200" b="1" dirty="0" smtClean="0"/>
              <a:t>LUYỆN TẬP VỀ TỪ TRÁI NGHĨA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8129" y="768188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TRƯỜNG TIỂU HỌC PHƯỢNG MAO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52461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/>
              <a:t>  </a:t>
            </a:r>
            <a:r>
              <a:rPr lang="en-US" sz="4000" b="1" dirty="0" smtClean="0"/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GV: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Hoàng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Văn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Quang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429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+mj-lt"/>
              </a:rPr>
              <a:t>3</a:t>
            </a:r>
            <a:r>
              <a:rPr lang="vi-VN" sz="3200" b="1">
                <a:solidFill>
                  <a:srgbClr val="00B050"/>
                </a:solidFill>
                <a:latin typeface="+mj-lt"/>
              </a:rPr>
              <a:t>. </a:t>
            </a:r>
            <a:r>
              <a:rPr lang="vi-VN" sz="3200" b="1" dirty="0">
                <a:solidFill>
                  <a:srgbClr val="00B050"/>
                </a:solidFill>
                <a:latin typeface="+mj-lt"/>
              </a:rPr>
              <a:t>Tìm từ </a:t>
            </a:r>
            <a:r>
              <a:rPr lang="vi-VN" sz="3200" b="1" u="sng" dirty="0">
                <a:solidFill>
                  <a:srgbClr val="00B050"/>
                </a:solidFill>
                <a:latin typeface="+mj-lt"/>
              </a:rPr>
              <a:t>trái nghĩa</a:t>
            </a:r>
            <a:r>
              <a:rPr lang="vi-VN" sz="3200" b="1" dirty="0">
                <a:solidFill>
                  <a:srgbClr val="00B050"/>
                </a:solidFill>
                <a:latin typeface="+mj-lt"/>
              </a:rPr>
              <a:t> thích hợp điền vào mỗi chỗ trống sau:</a:t>
            </a:r>
          </a:p>
          <a:p>
            <a:pPr algn="just"/>
            <a:r>
              <a:rPr lang="vi-VN" sz="3200" b="1" dirty="0">
                <a:solidFill>
                  <a:srgbClr val="7030A0"/>
                </a:solidFill>
                <a:latin typeface="+mj-lt"/>
              </a:rPr>
              <a:t>a. Việc ......... nghĩa lớn.</a:t>
            </a:r>
          </a:p>
          <a:p>
            <a:pPr algn="just"/>
            <a:r>
              <a:rPr lang="vi-VN" sz="3200" b="1" dirty="0">
                <a:solidFill>
                  <a:srgbClr val="7030A0"/>
                </a:solidFill>
                <a:latin typeface="+mj-lt"/>
              </a:rPr>
              <a:t>b. Áo rách khéo vá, hơn lành ............. may.</a:t>
            </a:r>
          </a:p>
          <a:p>
            <a:pPr algn="just"/>
            <a:r>
              <a:rPr lang="vi-VN" sz="3200" b="1" dirty="0">
                <a:solidFill>
                  <a:srgbClr val="7030A0"/>
                </a:solidFill>
                <a:latin typeface="+mj-lt"/>
              </a:rPr>
              <a:t>c. Thức ............... dậy sớm.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5581" y="1276350"/>
            <a:ext cx="100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nhỏ</a:t>
            </a:r>
            <a:endParaRPr lang="en-US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758375"/>
            <a:ext cx="125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vụng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9177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khuya</a:t>
            </a:r>
            <a:endParaRPr lang="en-US" sz="3200" b="1" dirty="0">
              <a:latin typeface="+mj-lt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71851"/>
            <a:ext cx="1485900" cy="17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091563"/>
            <a:ext cx="1314450" cy="10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50" y="3960074"/>
            <a:ext cx="1314450" cy="11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1850" y="4073128"/>
            <a:ext cx="1314450" cy="10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3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71450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Arial"/>
              </a:rPr>
              <a:t>4</a:t>
            </a:r>
            <a:r>
              <a:rPr lang="vi-VN" sz="3200" b="1">
                <a:solidFill>
                  <a:srgbClr val="00B050"/>
                </a:solidFill>
                <a:latin typeface="Arial"/>
              </a:rPr>
              <a:t>. </a:t>
            </a:r>
            <a:r>
              <a:rPr lang="vi-VN" sz="3200" b="1" dirty="0">
                <a:solidFill>
                  <a:srgbClr val="00B050"/>
                </a:solidFill>
                <a:latin typeface="Arial"/>
              </a:rPr>
              <a:t>Tìm và ghi lại các từ </a:t>
            </a:r>
            <a:r>
              <a:rPr lang="vi-VN" sz="3200" b="1" u="sng" dirty="0">
                <a:solidFill>
                  <a:srgbClr val="00B050"/>
                </a:solidFill>
                <a:latin typeface="Arial"/>
              </a:rPr>
              <a:t>trái nghĩa</a:t>
            </a:r>
            <a:r>
              <a:rPr lang="vi-VN" sz="3200" b="1" dirty="0">
                <a:solidFill>
                  <a:srgbClr val="00B050"/>
                </a:solidFill>
                <a:latin typeface="Arial"/>
              </a:rPr>
              <a:t> nhau:</a:t>
            </a:r>
          </a:p>
          <a:p>
            <a:pPr marL="514350" indent="-514350" algn="just">
              <a:buAutoNum type="alphaLcPeriod"/>
            </a:pPr>
            <a:r>
              <a:rPr lang="vi-VN" sz="3200" b="1">
                <a:solidFill>
                  <a:srgbClr val="7030A0"/>
                </a:solidFill>
                <a:latin typeface="Arial"/>
              </a:rPr>
              <a:t>Tả </a:t>
            </a:r>
            <a:r>
              <a:rPr lang="vi-VN" sz="3200" b="1" dirty="0">
                <a:solidFill>
                  <a:srgbClr val="7030A0"/>
                </a:solidFill>
                <a:latin typeface="Arial"/>
              </a:rPr>
              <a:t>hình dáng. </a:t>
            </a:r>
            <a:r>
              <a:rPr lang="vi-VN" sz="3200" b="1" dirty="0">
                <a:solidFill>
                  <a:srgbClr val="C00000"/>
                </a:solidFill>
                <a:latin typeface="Arial"/>
              </a:rPr>
              <a:t>M: cao – </a:t>
            </a:r>
            <a:r>
              <a:rPr lang="vi-VN" sz="3200" b="1">
                <a:solidFill>
                  <a:srgbClr val="C00000"/>
                </a:solidFill>
                <a:latin typeface="Arial"/>
              </a:rPr>
              <a:t>thấp.</a:t>
            </a:r>
            <a:endParaRPr lang="en-US" sz="3200" b="1">
              <a:solidFill>
                <a:srgbClr val="C00000"/>
              </a:solidFill>
              <a:latin typeface="Arial"/>
            </a:endParaRPr>
          </a:p>
          <a:p>
            <a:pPr algn="just"/>
            <a:endParaRPr lang="vi-VN" sz="3200" b="1" dirty="0">
              <a:solidFill>
                <a:srgbClr val="C00000"/>
              </a:solidFill>
              <a:latin typeface="Arial"/>
            </a:endParaRPr>
          </a:p>
          <a:p>
            <a:pPr algn="just"/>
            <a:r>
              <a:rPr lang="vi-VN" sz="3200" b="1" dirty="0">
                <a:solidFill>
                  <a:srgbClr val="7030A0"/>
                </a:solidFill>
                <a:latin typeface="Arial"/>
              </a:rPr>
              <a:t>b.Tả hành động. </a:t>
            </a:r>
            <a:r>
              <a:rPr lang="vi-VN" sz="3200" b="1" dirty="0">
                <a:solidFill>
                  <a:srgbClr val="C00000"/>
                </a:solidFill>
                <a:latin typeface="Arial"/>
              </a:rPr>
              <a:t>M: khóc – </a:t>
            </a:r>
            <a:r>
              <a:rPr lang="vi-VN" sz="3200" b="1">
                <a:solidFill>
                  <a:srgbClr val="C00000"/>
                </a:solidFill>
                <a:latin typeface="Arial"/>
              </a:rPr>
              <a:t>cười.</a:t>
            </a:r>
            <a:endParaRPr lang="en-US" sz="3200" b="1">
              <a:solidFill>
                <a:srgbClr val="C00000"/>
              </a:solidFill>
              <a:latin typeface="Arial"/>
            </a:endParaRPr>
          </a:p>
          <a:p>
            <a:pPr algn="just"/>
            <a:endParaRPr lang="vi-VN" sz="3200" b="1" dirty="0">
              <a:solidFill>
                <a:srgbClr val="C00000"/>
              </a:solidFill>
              <a:latin typeface="Arial"/>
            </a:endParaRPr>
          </a:p>
          <a:p>
            <a:pPr algn="just"/>
            <a:r>
              <a:rPr lang="vi-VN" sz="3200" b="1" dirty="0">
                <a:solidFill>
                  <a:srgbClr val="7030A0"/>
                </a:solidFill>
                <a:latin typeface="Arial"/>
              </a:rPr>
              <a:t>c. Tả trạng thái. </a:t>
            </a:r>
            <a:r>
              <a:rPr lang="vi-VN" sz="3200" b="1" dirty="0">
                <a:solidFill>
                  <a:srgbClr val="C00000"/>
                </a:solidFill>
                <a:latin typeface="Arial"/>
              </a:rPr>
              <a:t>M: buồn – </a:t>
            </a:r>
            <a:r>
              <a:rPr lang="vi-VN" sz="3200" b="1">
                <a:solidFill>
                  <a:srgbClr val="C00000"/>
                </a:solidFill>
                <a:latin typeface="Arial"/>
              </a:rPr>
              <a:t>vui.</a:t>
            </a:r>
            <a:endParaRPr lang="en-US" sz="3200" b="1">
              <a:solidFill>
                <a:srgbClr val="C00000"/>
              </a:solidFill>
              <a:latin typeface="Arial"/>
            </a:endParaRPr>
          </a:p>
          <a:p>
            <a:pPr algn="just"/>
            <a:endParaRPr lang="vi-VN" sz="3200" b="1" dirty="0">
              <a:solidFill>
                <a:srgbClr val="C00000"/>
              </a:solidFill>
              <a:latin typeface="Arial"/>
            </a:endParaRPr>
          </a:p>
          <a:p>
            <a:pPr algn="just"/>
            <a:r>
              <a:rPr lang="vi-VN" sz="3200" b="1" dirty="0">
                <a:solidFill>
                  <a:srgbClr val="7030A0"/>
                </a:solidFill>
                <a:latin typeface="Arial"/>
              </a:rPr>
              <a:t>d. Tả phẩm chất. </a:t>
            </a:r>
            <a:r>
              <a:rPr lang="vi-VN" sz="3200" b="1" dirty="0">
                <a:solidFill>
                  <a:srgbClr val="C00000"/>
                </a:solidFill>
                <a:latin typeface="Arial"/>
              </a:rPr>
              <a:t>M: tốt – xấu.</a:t>
            </a:r>
          </a:p>
        </p:txBody>
      </p:sp>
      <p:pic>
        <p:nvPicPr>
          <p:cNvPr id="3" name="Picture 2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3358091" y="4101450"/>
            <a:ext cx="2711615" cy="12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F8E2A183-3E81-D99C-3CB1-FCDB1A378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28700"/>
            <a:ext cx="1143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5B47F8A7-898C-C817-8AF6-5073AA87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1950"/>
            <a:ext cx="3200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dáng</a:t>
            </a:r>
            <a:endParaRPr lang="en-US" altLang="en-US" sz="32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A4A22E7A-A4D7-B61A-CA19-3DADEADA3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00175"/>
            <a:ext cx="201811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cao / thấp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defTabSz="3429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err="1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/ lùn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defTabSz="3429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/ bé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defTabSz="3429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/ nhỏ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defTabSz="3429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éo / gầy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defTabSz="3429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srgbClr val="54A02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>
            <a:extLst>
              <a:ext uri="{FF2B5EF4-FFF2-40B4-BE49-F238E27FC236}">
                <a16:creationId xmlns:a16="http://schemas.microsoft.com/office/drawing/2014/main" id="{5C3B5EDC-CFCA-3D3D-59A4-7BBA4E3A7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28700"/>
            <a:ext cx="1143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3A8BFD4F-1F0E-8A91-DD10-BA18C22F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5862"/>
            <a:ext cx="3200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2800" b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0E274D90-B9F8-741C-7D52-BF795D51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66825"/>
            <a:ext cx="36385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err="1">
                <a:solidFill>
                  <a:schemeClr val="tx1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/ cười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err="1">
                <a:solidFill>
                  <a:schemeClr val="tx1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ngồi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err="1">
                <a:solidFill>
                  <a:schemeClr val="tx1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/ xuống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err="1">
                <a:solidFill>
                  <a:schemeClr val="tx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/ ra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err="1">
                <a:solidFill>
                  <a:schemeClr val="tx1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/ đứng 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>
            <a:extLst>
              <a:ext uri="{FF2B5EF4-FFF2-40B4-BE49-F238E27FC236}">
                <a16:creationId xmlns:a16="http://schemas.microsoft.com/office/drawing/2014/main" id="{59E16500-E07F-AE67-774E-BD48805C6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28700"/>
            <a:ext cx="1143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7C25D59E-4534-AA0B-1148-6ED99D3A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17932"/>
            <a:ext cx="3200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thái</a:t>
            </a:r>
            <a:endParaRPr lang="en-US" altLang="en-US" sz="3200" b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7214ED48-4F64-ED19-2B89-61BA125F0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5200"/>
            <a:ext cx="3429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    -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buồn</a:t>
            </a:r>
            <a:endParaRPr lang="en-US" alt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sướng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khổ</a:t>
            </a:r>
            <a:endParaRPr lang="en-US" alt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khoẻ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  -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yếu</a:t>
            </a:r>
            <a:endParaRPr lang="en-US" alt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khoẻ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đau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46EB9995-1CE7-34C2-2C2B-5FED1130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794" y="1434890"/>
            <a:ext cx="4267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chấn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ỉu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xìu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sướng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bã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hạnh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khoắn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mỏi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8" grpId="0"/>
      <p:bldP spid="409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>
            <a:extLst>
              <a:ext uri="{FF2B5EF4-FFF2-40B4-BE49-F238E27FC236}">
                <a16:creationId xmlns:a16="http://schemas.microsoft.com/office/drawing/2014/main" id="{AC78CF8D-FC81-1223-B509-BDB5ECF42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28700"/>
            <a:ext cx="1143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B6EF5A75-C16C-0557-9C59-4984679C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571500"/>
            <a:ext cx="3200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chemeClr val="tx1"/>
                </a:solidFill>
                <a:latin typeface="Times New Roman" panose="02020603050405020304" pitchFamily="18" charset="0"/>
              </a:rPr>
              <a:t>d) Tả phẩm chất</a:t>
            </a:r>
          </a:p>
        </p:txBody>
      </p:sp>
      <p:sp>
        <p:nvSpPr>
          <p:cNvPr id="39946" name="Text Box 10">
            <a:extLst>
              <a:ext uri="{FF2B5EF4-FFF2-40B4-BE49-F238E27FC236}">
                <a16:creationId xmlns:a16="http://schemas.microsoft.com/office/drawing/2014/main" id="{09A15376-C3FB-6FCC-0C34-09EBA28F9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90625"/>
            <a:ext cx="34861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-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xấu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-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dữ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-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ác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-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hư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khiêm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kiêu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căng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C1438E47-F9D1-F828-2F2D-F0FBC1C2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190625"/>
            <a:ext cx="3962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cảm</a:t>
            </a:r>
            <a:endParaRPr lang="en-US" alt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- 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trá</a:t>
            </a:r>
            <a:endParaRPr lang="en-US" alt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bội</a:t>
            </a:r>
            <a:endParaRPr lang="en-US" alt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thượng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hạ</a:t>
            </a:r>
            <a:endParaRPr lang="en-US" alt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nhị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- 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thô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lỗ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  <p:bldP spid="39946" grpId="0"/>
      <p:bldP spid="39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48700"/>
              </p:ext>
            </p:extLst>
          </p:nvPr>
        </p:nvGraphicFramePr>
        <p:xfrm>
          <a:off x="152400" y="457200"/>
          <a:ext cx="8839200" cy="4229100"/>
        </p:xfrm>
        <a:graphic>
          <a:graphicData uri="http://schemas.openxmlformats.org/drawingml/2006/table">
            <a:tbl>
              <a:tblPr/>
              <a:tblGrid>
                <a:gridCol w="217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011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Tả</a:t>
                      </a:r>
                      <a:r>
                        <a:rPr lang="en-US" sz="27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7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dáng</a:t>
                      </a:r>
                      <a:endParaRPr lang="en-US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Tả hành động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Tả</a:t>
                      </a:r>
                      <a:r>
                        <a:rPr lang="en-US" sz="27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trạng</a:t>
                      </a:r>
                      <a:r>
                        <a:rPr lang="en-US" sz="27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thái</a:t>
                      </a:r>
                      <a:endParaRPr lang="en-US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Tả</a:t>
                      </a:r>
                      <a:r>
                        <a:rPr lang="en-US" sz="27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phẩm</a:t>
                      </a:r>
                      <a:r>
                        <a:rPr lang="en-US" sz="27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endParaRPr lang="en-US" sz="27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99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lớn - </a:t>
                      </a:r>
                      <a:r>
                        <a:rPr lang="vi-VN" sz="2400" b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bé,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vi-VN" sz="2400" b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mập - gầy,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nhỏ nhắn - lực lưỡng,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cao – lùn, 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béo múp– gầy tong, ...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đứng - ngồi,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đóng- mở, 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lên - xuống,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 – vào, đi-ở,  ...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buồn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vui, phấn chấn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ỉu xìu, sướng-khổ, khỏe mạnh-ốm đau, ...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trung thực - gian dối,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khiêm tốn - kiêu căng,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hiền lành - độc ác,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cao thượng-hèn hạ, ...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6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>
            <a:extLst>
              <a:ext uri="{FF2B5EF4-FFF2-40B4-BE49-F238E27FC236}">
                <a16:creationId xmlns:a16="http://schemas.microsoft.com/office/drawing/2014/main" id="{F0CB4498-2EF6-F115-15A0-1FD15C6E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28700"/>
            <a:ext cx="1143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B2D99ABA-B087-6253-24EE-247649B3A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342900"/>
            <a:ext cx="6686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FF2323"/>
                </a:solidFill>
                <a:latin typeface="Times New Roman" panose="02020603050405020304" pitchFamily="18" charset="0"/>
              </a:rPr>
              <a:t>Bài 5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Đặt câu để phân biệt các từ trong một cặp từ trái nghĩa vừa tìm được ở bài tập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EE404-0C45-55D8-7CC6-5908E6352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1828800"/>
            <a:ext cx="6629400" cy="2514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Mai và Lan là hai chị em sinh đôi mà Mai thì mập mạp còn Lan thì ốm yếu.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- Cô ấy lúc vui, lúc buồn.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- Các bạn thiếu nhi thế giới yêu hòa bình nhưng lại rất ghét chiến tranh.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50866-7713-4A27-B65D-EB3992D8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2" y="-247650"/>
            <a:ext cx="89154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90550"/>
            <a:ext cx="7620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200" b="1" dirty="0">
              <a:ln w="11430"/>
              <a:solidFill>
                <a:prstClr val="whit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4/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5/ </a:t>
            </a:r>
            <a:r>
              <a:rPr lang="vi-VN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3-5 câu có sử dụng cặp từ trái nghĩa vừa tìm được ở bài 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>
              <a:defRPr/>
            </a:pPr>
            <a:endParaRPr lang="vi-VN" sz="3200" b="1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90639"/>
            <a:ext cx="70104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vi-VN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Yến Nhi là lớp trưởng lớp em. 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vi-VN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ạn </a:t>
            </a: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ấy </a:t>
            </a:r>
            <a:r>
              <a:rPr lang="vi-VN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không </a:t>
            </a:r>
            <a:r>
              <a:rPr lang="vi-VN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bao giờ </a:t>
            </a:r>
            <a:r>
              <a:rPr lang="vi-VN" sz="28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khóc</a:t>
            </a:r>
            <a:r>
              <a:rPr lang="vi-VN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chỉ</a:t>
            </a:r>
            <a:r>
              <a:rPr lang="vi-VN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vi-VN" sz="2800" b="1" i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cười</a:t>
            </a:r>
            <a:r>
              <a:rPr lang="vi-VN" sz="2800" b="1" i="1">
                <a:latin typeface="Times New Roman"/>
                <a:ea typeface="Calibri"/>
                <a:cs typeface="Times New Roman"/>
              </a:rPr>
              <a:t> </a:t>
            </a:r>
            <a:r>
              <a:rPr lang="vi-VN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thôi.</a:t>
            </a: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Nhi</a:t>
            </a:r>
            <a:r>
              <a:rPr lang="vi-VN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luôn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ngoan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ngoãn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lười</a:t>
            </a:r>
            <a:r>
              <a:rPr lang="en-US" sz="2800" b="1" i="1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biếng</a:t>
            </a:r>
            <a:r>
              <a:rPr lang="en-US" sz="2800" b="1" i="1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lại thường giúp đỡ bạn bè</a:t>
            </a: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vậy</a:t>
            </a: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các bạn</a:t>
            </a:r>
            <a:r>
              <a:rPr lang="vi-VN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 </a:t>
            </a:r>
            <a:r>
              <a:rPr lang="vi-VN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lớp </a:t>
            </a: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ai cũng yêu quý bạn ấy. </a:t>
            </a:r>
            <a:endParaRPr lang="en-US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1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6"/>
          <a:stretch/>
        </p:blipFill>
        <p:spPr>
          <a:xfrm>
            <a:off x="1" y="1398"/>
            <a:ext cx="9151502" cy="5137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5" y="675563"/>
            <a:ext cx="2890299" cy="3976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5" y="444639"/>
            <a:ext cx="5315000" cy="1749283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3" y="2375046"/>
            <a:ext cx="1470605" cy="557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7" y="3070578"/>
            <a:ext cx="1046315" cy="717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8" y="3622012"/>
            <a:ext cx="1470605" cy="4405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3" y="3070578"/>
            <a:ext cx="1046315" cy="7171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5" y="3622012"/>
            <a:ext cx="1470605" cy="440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8" y="3795737"/>
            <a:ext cx="1046315" cy="7171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0" y="4347171"/>
            <a:ext cx="1470605" cy="4405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1" y="3776631"/>
            <a:ext cx="1046315" cy="717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3" y="4328065"/>
            <a:ext cx="1470605" cy="4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138931"/>
            <a:ext cx="9144000" cy="4570"/>
          </a:xfrm>
          <a:prstGeom prst="rect">
            <a:avLst/>
          </a:prstGeom>
        </p:spPr>
      </p:pic>
      <p:pic>
        <p:nvPicPr>
          <p:cNvPr id="16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14340" y="4493784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7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2">
            <a:extLst>
              <a:ext uri="{FF2B5EF4-FFF2-40B4-BE49-F238E27FC236}">
                <a16:creationId xmlns:a16="http://schemas.microsoft.com/office/drawing/2014/main" id="{C7BA579D-B018-4D63-9D5E-C02BF98C0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3078" y="668818"/>
            <a:ext cx="4543425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sz="1350"/>
          </a:p>
        </p:txBody>
      </p:sp>
      <p:sp>
        <p:nvSpPr>
          <p:cNvPr id="15363" name="Line 13">
            <a:extLst>
              <a:ext uri="{FF2B5EF4-FFF2-40B4-BE49-F238E27FC236}">
                <a16:creationId xmlns:a16="http://schemas.microsoft.com/office/drawing/2014/main" id="{A68B0ECD-EA83-4177-A4F3-7BEB2A536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742950"/>
            <a:ext cx="0" cy="325755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sz="1350"/>
          </a:p>
        </p:txBody>
      </p:sp>
      <p:sp>
        <p:nvSpPr>
          <p:cNvPr id="15364" name="Line 14">
            <a:extLst>
              <a:ext uri="{FF2B5EF4-FFF2-40B4-BE49-F238E27FC236}">
                <a16:creationId xmlns:a16="http://schemas.microsoft.com/office/drawing/2014/main" id="{FB858C95-A3CA-4B00-A086-6B147EB02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7300" y="1061234"/>
            <a:ext cx="0" cy="32575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sz="1350"/>
          </a:p>
        </p:txBody>
      </p:sp>
      <p:sp>
        <p:nvSpPr>
          <p:cNvPr id="15365" name="Line 15">
            <a:extLst>
              <a:ext uri="{FF2B5EF4-FFF2-40B4-BE49-F238E27FC236}">
                <a16:creationId xmlns:a16="http://schemas.microsoft.com/office/drawing/2014/main" id="{2A828546-EFA4-43C3-9DD1-2E16C9652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100262"/>
            <a:ext cx="0" cy="2014538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sp>
        <p:nvSpPr>
          <p:cNvPr id="15366" name="Line 16">
            <a:extLst>
              <a:ext uri="{FF2B5EF4-FFF2-40B4-BE49-F238E27FC236}">
                <a16:creationId xmlns:a16="http://schemas.microsoft.com/office/drawing/2014/main" id="{21C99F21-81E5-45C8-A819-6DCA22E8D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89" y="4114800"/>
            <a:ext cx="1872556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sp>
        <p:nvSpPr>
          <p:cNvPr id="15367" name="Line 17">
            <a:extLst>
              <a:ext uri="{FF2B5EF4-FFF2-40B4-BE49-F238E27FC236}">
                <a16:creationId xmlns:a16="http://schemas.microsoft.com/office/drawing/2014/main" id="{555973DC-2A8C-41BE-AE15-7F804ACD5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14563" y="4198739"/>
            <a:ext cx="214312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pic>
        <p:nvPicPr>
          <p:cNvPr id="15368" name="Picture 19" descr="HinhDongLoGo7">
            <a:extLst>
              <a:ext uri="{FF2B5EF4-FFF2-40B4-BE49-F238E27FC236}">
                <a16:creationId xmlns:a16="http://schemas.microsoft.com/office/drawing/2014/main" id="{3E4B35EA-0539-498B-8ADF-E6F62D24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317932"/>
            <a:ext cx="1276053" cy="95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23">
            <a:extLst>
              <a:ext uri="{FF2B5EF4-FFF2-40B4-BE49-F238E27FC236}">
                <a16:creationId xmlns:a16="http://schemas.microsoft.com/office/drawing/2014/main" id="{437627F6-5E15-473F-9EEF-8C58992D8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1132" y="5143500"/>
            <a:ext cx="4543425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sz="1350"/>
          </a:p>
        </p:txBody>
      </p:sp>
      <p:pic>
        <p:nvPicPr>
          <p:cNvPr id="15370" name="Picture 24" descr="HinhDongLoGo7">
            <a:extLst>
              <a:ext uri="{FF2B5EF4-FFF2-40B4-BE49-F238E27FC236}">
                <a16:creationId xmlns:a16="http://schemas.microsoft.com/office/drawing/2014/main" id="{8B75B088-F92C-4C90-AEF1-56237619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9" y="-55089"/>
            <a:ext cx="1276946" cy="95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25">
            <a:extLst>
              <a:ext uri="{FF2B5EF4-FFF2-40B4-BE49-F238E27FC236}">
                <a16:creationId xmlns:a16="http://schemas.microsoft.com/office/drawing/2014/main" id="{49DBDB92-0769-4208-BC1A-F1278FF73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710" y="668818"/>
            <a:ext cx="4263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66"/>
                </a:solidFill>
                <a:cs typeface="Times New Roman" panose="02020603050405020304" pitchFamily="18" charset="0"/>
              </a:rPr>
              <a:t>           </a:t>
            </a:r>
            <a:endParaRPr lang="en-US" altLang="en-US" sz="24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5372" name="Text Box 26">
            <a:extLst>
              <a:ext uri="{FF2B5EF4-FFF2-40B4-BE49-F238E27FC236}">
                <a16:creationId xmlns:a16="http://schemas.microsoft.com/office/drawing/2014/main" id="{46200A0B-94BA-4FBA-BB42-B37C91295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92" y="994090"/>
            <a:ext cx="548458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>
                <a:solidFill>
                  <a:srgbClr val="FF0066"/>
                </a:solidFill>
                <a:cs typeface="Times New Roman" panose="02020603050405020304" pitchFamily="18" charset="0"/>
              </a:rPr>
              <a:t>                      </a:t>
            </a:r>
            <a:endParaRPr lang="en-US" altLang="en-US" sz="24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5374" name="Text Box 28">
            <a:extLst>
              <a:ext uri="{FF2B5EF4-FFF2-40B4-BE49-F238E27FC236}">
                <a16:creationId xmlns:a16="http://schemas.microsoft.com/office/drawing/2014/main" id="{3AB9B9A6-B952-44C4-A4CE-FCDD033D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938" y="1058254"/>
            <a:ext cx="64040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cs typeface="Times New Roman" panose="02020603050405020304" pitchFamily="18" charset="0"/>
              </a:rPr>
              <a:t>                    </a:t>
            </a:r>
            <a:r>
              <a:rPr lang="en-US" altLang="en-US" sz="3600" b="1" u="sng" dirty="0" err="1">
                <a:cs typeface="Times New Roman" panose="02020603050405020304" pitchFamily="18" charset="0"/>
              </a:rPr>
              <a:t>Dặn</a:t>
            </a:r>
            <a:r>
              <a:rPr lang="en-US" altLang="en-US" sz="3600" b="1" u="sng" dirty="0"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cs typeface="Times New Roman" panose="02020603050405020304" pitchFamily="18" charset="0"/>
              </a:rPr>
              <a:t>dò</a:t>
            </a:r>
            <a:r>
              <a:rPr lang="en-US" altLang="en-US" sz="3600" b="1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sau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5376" name="Text Box 31">
            <a:extLst>
              <a:ext uri="{FF2B5EF4-FFF2-40B4-BE49-F238E27FC236}">
                <a16:creationId xmlns:a16="http://schemas.microsoft.com/office/drawing/2014/main" id="{AEC734E0-6149-4BE6-8D5C-3C254543F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725" y="3563839"/>
            <a:ext cx="42285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>
                <a:solidFill>
                  <a:srgbClr val="FF0066"/>
                </a:solidFill>
                <a:cs typeface="Times New Roman" panose="02020603050405020304" pitchFamily="18" charset="0"/>
              </a:rPr>
              <a:t>         </a:t>
            </a:r>
            <a:endParaRPr lang="en-US" altLang="en-US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Picture 24" descr="HinhDongLoGo7">
            <a:extLst>
              <a:ext uri="{FF2B5EF4-FFF2-40B4-BE49-F238E27FC236}">
                <a16:creationId xmlns:a16="http://schemas.microsoft.com/office/drawing/2014/main" id="{DB6F1A2F-CBB2-468B-AFF6-30867EF7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0" y="180729"/>
            <a:ext cx="1276946" cy="95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HinhDongLoGo7">
            <a:extLst>
              <a:ext uri="{FF2B5EF4-FFF2-40B4-BE49-F238E27FC236}">
                <a16:creationId xmlns:a16="http://schemas.microsoft.com/office/drawing/2014/main" id="{419DE4DF-5CAE-47FB-B517-E153D492C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322148"/>
            <a:ext cx="1276053" cy="95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7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9"/>
    </mc:Choice>
    <mc:Fallback xmlns="">
      <p:transition spd="slow" advTm="913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A27AEC-44C1-4A8D-1DFD-6DBF9BC4858E}"/>
              </a:ext>
            </a:extLst>
          </p:cNvPr>
          <p:cNvGrpSpPr>
            <a:grpSpLocks/>
          </p:cNvGrpSpPr>
          <p:nvPr/>
        </p:nvGrpSpPr>
        <p:grpSpPr bwMode="auto">
          <a:xfrm>
            <a:off x="1491853" y="0"/>
            <a:ext cx="6166247" cy="902494"/>
            <a:chOff x="635794" y="549433"/>
            <a:chExt cx="8222456" cy="1203167"/>
          </a:xfrm>
        </p:grpSpPr>
        <p:sp>
          <p:nvSpPr>
            <p:cNvPr id="31767" name="Rounded Rectangle 1">
              <a:extLst>
                <a:ext uri="{FF2B5EF4-FFF2-40B4-BE49-F238E27FC236}">
                  <a16:creationId xmlns:a16="http://schemas.microsoft.com/office/drawing/2014/main" id="{00131E55-B009-3CAF-03DC-12DE03720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94" y="990600"/>
              <a:ext cx="8222456" cy="762000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Text Box 8">
              <a:extLst>
                <a:ext uri="{FF2B5EF4-FFF2-40B4-BE49-F238E27FC236}">
                  <a16:creationId xmlns:a16="http://schemas.microsoft.com/office/drawing/2014/main" id="{DEA22CE7-D06F-D127-BEBF-3B1E5FA10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202" y="1216673"/>
              <a:ext cx="4667701" cy="4308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100" b="1" dirty="0">
                  <a:solidFill>
                    <a:srgbClr val="C00000"/>
                  </a:solidFill>
                  <a:latin typeface="+mn-lt"/>
                </a:rPr>
                <a:t>AI NHANH HƠN?</a:t>
              </a:r>
            </a:p>
          </p:txBody>
        </p:sp>
        <p:pic>
          <p:nvPicPr>
            <p:cNvPr id="31769" name="Picture 2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C2355D42-72DF-FA33-21B5-E9E85A37E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" y="549433"/>
              <a:ext cx="1574006" cy="120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22">
            <a:extLst>
              <a:ext uri="{FF2B5EF4-FFF2-40B4-BE49-F238E27FC236}">
                <a16:creationId xmlns:a16="http://schemas.microsoft.com/office/drawing/2014/main" id="{6172A6B0-9FBC-CD67-91AD-BD7BF472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7" y="1864519"/>
            <a:ext cx="4024313" cy="65008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tx1"/>
                </a:solidFill>
              </a:rPr>
              <a:t>H  Hẹp nhà rộng bụng</a:t>
            </a:r>
            <a:endParaRPr lang="vi-VN" altLang="en-US" sz="21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Rounded Rectangle 32">
            <a:extLst>
              <a:ext uri="{FF2B5EF4-FFF2-40B4-BE49-F238E27FC236}">
                <a16:creationId xmlns:a16="http://schemas.microsoft.com/office/drawing/2014/main" id="{68CDDAD9-462D-9EA8-B98D-2AD95DEA4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2" y="971551"/>
            <a:ext cx="6129338" cy="39290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4CE9AE-C504-D515-C8E3-B5FF01DB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999" y="1017985"/>
            <a:ext cx="57173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1. </a:t>
            </a:r>
            <a:r>
              <a:rPr lang="en-US" altLang="en-US" b="1" dirty="0" err="1">
                <a:solidFill>
                  <a:schemeClr val="tx1"/>
                </a:solidFill>
              </a:rPr>
              <a:t>Thành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ngữ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nào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không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có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cặp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từ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trái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nghĩa</a:t>
            </a:r>
            <a:r>
              <a:rPr lang="en-US" altLang="en-US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Oval 18">
            <a:extLst>
              <a:ext uri="{FF2B5EF4-FFF2-40B4-BE49-F238E27FC236}">
                <a16:creationId xmlns:a16="http://schemas.microsoft.com/office/drawing/2014/main" id="{71FD47F7-2D83-FC3A-40F3-F58EC2AEF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864519"/>
            <a:ext cx="685800" cy="650081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A</a:t>
            </a:r>
            <a:endParaRPr lang="vi-VN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AA279C9C-B356-8051-693B-9FE455B05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7" y="2628901"/>
            <a:ext cx="4024313" cy="65008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tx1"/>
                </a:solidFill>
              </a:rPr>
              <a:t>     Xấu người đẹp nết</a:t>
            </a:r>
            <a:endParaRPr lang="vi-VN" altLang="en-US" sz="21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Oval 18">
            <a:extLst>
              <a:ext uri="{FF2B5EF4-FFF2-40B4-BE49-F238E27FC236}">
                <a16:creationId xmlns:a16="http://schemas.microsoft.com/office/drawing/2014/main" id="{B4753BF1-27D8-589D-21D9-B84F20582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628901"/>
            <a:ext cx="685800" cy="650081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B</a:t>
            </a:r>
            <a:endParaRPr lang="vi-VN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9F7E3ED2-5BE1-6052-5AE5-2FD4425B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7" y="3396854"/>
            <a:ext cx="4024313" cy="65008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tx1"/>
                </a:solidFill>
              </a:rPr>
              <a:t>     Kính trên nhường dưới</a:t>
            </a:r>
            <a:endParaRPr lang="vi-VN" altLang="en-US" sz="21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Oval 18">
            <a:extLst>
              <a:ext uri="{FF2B5EF4-FFF2-40B4-BE49-F238E27FC236}">
                <a16:creationId xmlns:a16="http://schemas.microsoft.com/office/drawing/2014/main" id="{59B94E16-4716-AEFE-7181-3D527F254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396854"/>
            <a:ext cx="685800" cy="650081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C</a:t>
            </a:r>
            <a:endParaRPr lang="vi-VN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9" name="Rectangle 22">
            <a:extLst>
              <a:ext uri="{FF2B5EF4-FFF2-40B4-BE49-F238E27FC236}">
                <a16:creationId xmlns:a16="http://schemas.microsoft.com/office/drawing/2014/main" id="{1DAAD2E9-7276-5FE9-0D39-A4A58364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503" y="4150519"/>
            <a:ext cx="4051697" cy="65008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tx1"/>
                </a:solidFill>
              </a:rPr>
              <a:t>     Uống nước nhớ nguồn</a:t>
            </a:r>
            <a:endParaRPr lang="vi-VN" altLang="en-US" sz="21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Oval 18">
            <a:extLst>
              <a:ext uri="{FF2B5EF4-FFF2-40B4-BE49-F238E27FC236}">
                <a16:creationId xmlns:a16="http://schemas.microsoft.com/office/drawing/2014/main" id="{A544939E-A570-01D4-CC28-B2FE86168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116" y="4150519"/>
            <a:ext cx="685800" cy="650081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D</a:t>
            </a:r>
            <a:endParaRPr lang="vi-VN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54E0CD96-C375-231D-F457-1D59C8019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906" y="1428750"/>
            <a:ext cx="5772150" cy="34624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1650" b="1" i="1">
                <a:latin typeface="+mn-lt"/>
              </a:rPr>
              <a:t>Em viết kết quả vào bảng con.</a:t>
            </a:r>
          </a:p>
        </p:txBody>
      </p:sp>
      <p:sp>
        <p:nvSpPr>
          <p:cNvPr id="52" name="Oval 18">
            <a:extLst>
              <a:ext uri="{FF2B5EF4-FFF2-40B4-BE49-F238E27FC236}">
                <a16:creationId xmlns:a16="http://schemas.microsoft.com/office/drawing/2014/main" id="{0E6A8581-8D64-5143-5CEE-4EDA55AC5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829" y="4121944"/>
            <a:ext cx="714375" cy="6762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C00000"/>
                </a:solidFill>
              </a:rPr>
              <a:t>D</a:t>
            </a:r>
            <a:endParaRPr lang="vi-VN" altLang="en-US" sz="3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55" descr="Vortec space">
            <a:extLst>
              <a:ext uri="{FF2B5EF4-FFF2-40B4-BE49-F238E27FC236}">
                <a16:creationId xmlns:a16="http://schemas.microsoft.com/office/drawing/2014/main" id="{3FCF886A-2605-DAC0-DA09-209E042F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06" y="1479947"/>
            <a:ext cx="857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>
            <a:extLst>
              <a:ext uri="{FF2B5EF4-FFF2-40B4-BE49-F238E27FC236}">
                <a16:creationId xmlns:a16="http://schemas.microsoft.com/office/drawing/2014/main" id="{BD231A37-BBB8-034F-5223-EF36570EB7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7563" y="1568054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5" name="WordArt 57">
            <a:extLst>
              <a:ext uri="{FF2B5EF4-FFF2-40B4-BE49-F238E27FC236}">
                <a16:creationId xmlns:a16="http://schemas.microsoft.com/office/drawing/2014/main" id="{D98E6F6E-0D5E-5B81-F097-6C9AD7266B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56847" y="1568054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6" name="WordArt 58">
            <a:extLst>
              <a:ext uri="{FF2B5EF4-FFF2-40B4-BE49-F238E27FC236}">
                <a16:creationId xmlns:a16="http://schemas.microsoft.com/office/drawing/2014/main" id="{8D157363-CC4E-5213-7C43-3B92CA0F5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7563" y="1568054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7" name="WordArt 59">
            <a:extLst>
              <a:ext uri="{FF2B5EF4-FFF2-40B4-BE49-F238E27FC236}">
                <a16:creationId xmlns:a16="http://schemas.microsoft.com/office/drawing/2014/main" id="{069EF5EF-DB5D-336C-AE32-12A218FB03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46131" y="1568054"/>
            <a:ext cx="271463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58" name="WordArt 60">
            <a:extLst>
              <a:ext uri="{FF2B5EF4-FFF2-40B4-BE49-F238E27FC236}">
                <a16:creationId xmlns:a16="http://schemas.microsoft.com/office/drawing/2014/main" id="{AB03E057-1EE4-4B01-B0A1-14F9640267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88994" y="1568054"/>
            <a:ext cx="1714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9" name="WordArt 61">
            <a:extLst>
              <a:ext uri="{FF2B5EF4-FFF2-40B4-BE49-F238E27FC236}">
                <a16:creationId xmlns:a16="http://schemas.microsoft.com/office/drawing/2014/main" id="{2B142F9C-D9AB-180F-06F6-23FEFA6634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7563" y="1568054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0" name="WordArt 62">
            <a:extLst>
              <a:ext uri="{FF2B5EF4-FFF2-40B4-BE49-F238E27FC236}">
                <a16:creationId xmlns:a16="http://schemas.microsoft.com/office/drawing/2014/main" id="{8B34F612-12A3-E523-05D1-B987FF3B0C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8944" y="1568054"/>
            <a:ext cx="271463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E0EFEA4-2426-8F3B-4545-CA77325544AE}"/>
              </a:ext>
            </a:extLst>
          </p:cNvPr>
          <p:cNvGrpSpPr>
            <a:grpSpLocks/>
          </p:cNvGrpSpPr>
          <p:nvPr/>
        </p:nvGrpSpPr>
        <p:grpSpPr bwMode="auto">
          <a:xfrm>
            <a:off x="1491853" y="0"/>
            <a:ext cx="6166247" cy="902494"/>
            <a:chOff x="635794" y="549433"/>
            <a:chExt cx="8222456" cy="1203167"/>
          </a:xfrm>
        </p:grpSpPr>
        <p:sp>
          <p:nvSpPr>
            <p:cNvPr id="33815" name="Rounded Rectangle 1">
              <a:extLst>
                <a:ext uri="{FF2B5EF4-FFF2-40B4-BE49-F238E27FC236}">
                  <a16:creationId xmlns:a16="http://schemas.microsoft.com/office/drawing/2014/main" id="{B5263B2A-8529-AD0D-C8A6-99DC60357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94" y="990600"/>
              <a:ext cx="8222456" cy="762000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Text Box 8">
              <a:extLst>
                <a:ext uri="{FF2B5EF4-FFF2-40B4-BE49-F238E27FC236}">
                  <a16:creationId xmlns:a16="http://schemas.microsoft.com/office/drawing/2014/main" id="{DC69F368-8B49-503B-40CA-8DBFC8848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158" y="1151016"/>
              <a:ext cx="4667701" cy="4308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100" b="1" dirty="0">
                  <a:solidFill>
                    <a:srgbClr val="C00000"/>
                  </a:solidFill>
                  <a:latin typeface="+mn-lt"/>
                </a:rPr>
                <a:t>AI NHANH HƠN?</a:t>
              </a:r>
            </a:p>
          </p:txBody>
        </p:sp>
        <p:pic>
          <p:nvPicPr>
            <p:cNvPr id="33817" name="Picture 2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49EAC2F4-9A92-3008-A620-EAD6ED46D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" y="549433"/>
              <a:ext cx="1574006" cy="120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22">
            <a:extLst>
              <a:ext uri="{FF2B5EF4-FFF2-40B4-BE49-F238E27FC236}">
                <a16:creationId xmlns:a16="http://schemas.microsoft.com/office/drawing/2014/main" id="{F981AC33-6398-20D1-672E-E33A73806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7" y="1864519"/>
            <a:ext cx="4024313" cy="65008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tx1"/>
                </a:solidFill>
              </a:rPr>
              <a:t>H  Đoàn kết</a:t>
            </a:r>
            <a:endParaRPr lang="vi-VN" altLang="en-US" sz="21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Rounded Rectangle 32">
            <a:extLst>
              <a:ext uri="{FF2B5EF4-FFF2-40B4-BE49-F238E27FC236}">
                <a16:creationId xmlns:a16="http://schemas.microsoft.com/office/drawing/2014/main" id="{8BFFEB98-BE38-1DB8-28A4-50DDD073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2" y="971551"/>
            <a:ext cx="6129338" cy="39290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E2C82D-3A47-3D89-94DF-7F4180DF0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1" y="1017985"/>
            <a:ext cx="613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2. </a:t>
            </a:r>
            <a:r>
              <a:rPr lang="en-US" altLang="en-US" sz="2000" b="1" dirty="0" err="1">
                <a:solidFill>
                  <a:schemeClr val="tx1"/>
                </a:solidFill>
              </a:rPr>
              <a:t>Từ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nào</a:t>
            </a:r>
            <a:r>
              <a:rPr lang="en-US" altLang="en-US" sz="2000" b="1" dirty="0">
                <a:solidFill>
                  <a:schemeClr val="tx1"/>
                </a:solidFill>
              </a:rPr>
              <a:t>  </a:t>
            </a:r>
            <a:r>
              <a:rPr lang="en-US" altLang="en-US" sz="2000" b="1" dirty="0" err="1">
                <a:solidFill>
                  <a:schemeClr val="tx1"/>
                </a:solidFill>
              </a:rPr>
              <a:t>trái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nghĩa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với</a:t>
            </a:r>
            <a:r>
              <a:rPr lang="en-US" altLang="en-US" sz="2000" b="1" dirty="0">
                <a:solidFill>
                  <a:schemeClr val="tx1"/>
                </a:solidFill>
              </a:rPr>
              <a:t>  </a:t>
            </a:r>
            <a:r>
              <a:rPr lang="en-US" altLang="en-US" sz="2000" b="1" dirty="0" err="1">
                <a:solidFill>
                  <a:schemeClr val="tx1"/>
                </a:solidFill>
              </a:rPr>
              <a:t>từ</a:t>
            </a:r>
            <a:r>
              <a:rPr lang="en-US" altLang="en-US" sz="2000" b="1" dirty="0">
                <a:solidFill>
                  <a:schemeClr val="tx1"/>
                </a:solidFill>
              </a:rPr>
              <a:t> “ </a:t>
            </a:r>
            <a:r>
              <a:rPr lang="en-US" altLang="en-US" sz="2000" b="1" dirty="0" err="1">
                <a:solidFill>
                  <a:srgbClr val="C00000"/>
                </a:solidFill>
              </a:rPr>
              <a:t>thương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yêu</a:t>
            </a:r>
            <a:r>
              <a:rPr lang="en-US" altLang="en-US" sz="2000" b="1" dirty="0">
                <a:solidFill>
                  <a:schemeClr val="tx1"/>
                </a:solidFill>
              </a:rPr>
              <a:t>”?</a:t>
            </a:r>
          </a:p>
        </p:txBody>
      </p:sp>
      <p:sp>
        <p:nvSpPr>
          <p:cNvPr id="44" name="Oval 18">
            <a:extLst>
              <a:ext uri="{FF2B5EF4-FFF2-40B4-BE49-F238E27FC236}">
                <a16:creationId xmlns:a16="http://schemas.microsoft.com/office/drawing/2014/main" id="{E022C138-648B-5E0F-8FED-7AD01F79F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864519"/>
            <a:ext cx="685800" cy="650081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A</a:t>
            </a:r>
            <a:endParaRPr lang="vi-VN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D7638B4C-AAF8-2943-EE27-CD73E6A5F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7" y="2628901"/>
            <a:ext cx="4024313" cy="65008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tx1"/>
                </a:solidFill>
              </a:rPr>
              <a:t>     Hòa bình</a:t>
            </a:r>
            <a:endParaRPr lang="vi-VN" altLang="en-US" sz="21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Oval 18">
            <a:extLst>
              <a:ext uri="{FF2B5EF4-FFF2-40B4-BE49-F238E27FC236}">
                <a16:creationId xmlns:a16="http://schemas.microsoft.com/office/drawing/2014/main" id="{A63245CC-0FD7-574F-E239-A97CC20C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628901"/>
            <a:ext cx="685800" cy="650081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B</a:t>
            </a:r>
            <a:endParaRPr lang="vi-VN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D0E50329-50AC-AC6D-8C4A-584628A7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7" y="3396854"/>
            <a:ext cx="4024313" cy="65008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tx1"/>
                </a:solidFill>
              </a:rPr>
              <a:t>     Thù ghét</a:t>
            </a:r>
            <a:endParaRPr lang="vi-VN" altLang="en-US" sz="21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Oval 18">
            <a:extLst>
              <a:ext uri="{FF2B5EF4-FFF2-40B4-BE49-F238E27FC236}">
                <a16:creationId xmlns:a16="http://schemas.microsoft.com/office/drawing/2014/main" id="{509EE7B6-CE68-87C6-D052-3DF00F610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396854"/>
            <a:ext cx="685800" cy="650081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C</a:t>
            </a:r>
            <a:endParaRPr lang="vi-VN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9" name="Rectangle 22">
            <a:extLst>
              <a:ext uri="{FF2B5EF4-FFF2-40B4-BE49-F238E27FC236}">
                <a16:creationId xmlns:a16="http://schemas.microsoft.com/office/drawing/2014/main" id="{D9D91771-4B5E-0BCC-D6F9-9F5097896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503" y="4150519"/>
            <a:ext cx="4051697" cy="65008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tx1"/>
                </a:solidFill>
              </a:rPr>
              <a:t>     Phá hoại</a:t>
            </a:r>
            <a:endParaRPr lang="vi-VN" altLang="en-US" sz="21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Oval 18">
            <a:extLst>
              <a:ext uri="{FF2B5EF4-FFF2-40B4-BE49-F238E27FC236}">
                <a16:creationId xmlns:a16="http://schemas.microsoft.com/office/drawing/2014/main" id="{659B1180-B7BE-4F7E-78EC-A789081A9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116" y="4150519"/>
            <a:ext cx="685800" cy="650081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D</a:t>
            </a:r>
            <a:endParaRPr lang="vi-VN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E59283CA-E46D-B742-9EC6-C6C263FFC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906" y="1428750"/>
            <a:ext cx="5772150" cy="34624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1650" b="1" i="1">
                <a:latin typeface="+mn-lt"/>
              </a:rPr>
              <a:t>Em viết kết quả vào bảng con.</a:t>
            </a:r>
          </a:p>
        </p:txBody>
      </p:sp>
      <p:sp>
        <p:nvSpPr>
          <p:cNvPr id="52" name="Oval 18">
            <a:extLst>
              <a:ext uri="{FF2B5EF4-FFF2-40B4-BE49-F238E27FC236}">
                <a16:creationId xmlns:a16="http://schemas.microsoft.com/office/drawing/2014/main" id="{E2613FBA-A701-C6DE-D6C6-8461F3164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3370660"/>
            <a:ext cx="713185" cy="6762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C00000"/>
                </a:solidFill>
              </a:rPr>
              <a:t>D</a:t>
            </a:r>
            <a:endParaRPr lang="vi-VN" altLang="en-US" sz="3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55" descr="Vortec space">
            <a:extLst>
              <a:ext uri="{FF2B5EF4-FFF2-40B4-BE49-F238E27FC236}">
                <a16:creationId xmlns:a16="http://schemas.microsoft.com/office/drawing/2014/main" id="{07DD205C-5BDE-68D1-8D37-04ED6D8D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06" y="1479947"/>
            <a:ext cx="857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>
            <a:extLst>
              <a:ext uri="{FF2B5EF4-FFF2-40B4-BE49-F238E27FC236}">
                <a16:creationId xmlns:a16="http://schemas.microsoft.com/office/drawing/2014/main" id="{E4FEB983-F7AD-E4A9-41B0-FAB890C28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7563" y="1568054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5" name="WordArt 57">
            <a:extLst>
              <a:ext uri="{FF2B5EF4-FFF2-40B4-BE49-F238E27FC236}">
                <a16:creationId xmlns:a16="http://schemas.microsoft.com/office/drawing/2014/main" id="{90834429-C8E3-BCF3-430D-1CF102A219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56847" y="1568054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6" name="WordArt 58">
            <a:extLst>
              <a:ext uri="{FF2B5EF4-FFF2-40B4-BE49-F238E27FC236}">
                <a16:creationId xmlns:a16="http://schemas.microsoft.com/office/drawing/2014/main" id="{BABBB3E8-AEDF-F8C2-8B4A-8E5D10D762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7563" y="1568054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7" name="WordArt 59">
            <a:extLst>
              <a:ext uri="{FF2B5EF4-FFF2-40B4-BE49-F238E27FC236}">
                <a16:creationId xmlns:a16="http://schemas.microsoft.com/office/drawing/2014/main" id="{406BEBBC-6989-8F04-53F1-B3426104BA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46131" y="1568054"/>
            <a:ext cx="271463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58" name="WordArt 60">
            <a:extLst>
              <a:ext uri="{FF2B5EF4-FFF2-40B4-BE49-F238E27FC236}">
                <a16:creationId xmlns:a16="http://schemas.microsoft.com/office/drawing/2014/main" id="{47B2DD76-E851-A1B3-92C3-F682838F9E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88994" y="1568054"/>
            <a:ext cx="1714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9" name="WordArt 61">
            <a:extLst>
              <a:ext uri="{FF2B5EF4-FFF2-40B4-BE49-F238E27FC236}">
                <a16:creationId xmlns:a16="http://schemas.microsoft.com/office/drawing/2014/main" id="{59AE49C3-9179-901E-ACB8-A1A8851B47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7563" y="1568054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0" name="WordArt 62">
            <a:extLst>
              <a:ext uri="{FF2B5EF4-FFF2-40B4-BE49-F238E27FC236}">
                <a16:creationId xmlns:a16="http://schemas.microsoft.com/office/drawing/2014/main" id="{EA946EBC-0B68-6637-1F83-2A20545A02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8944" y="1568054"/>
            <a:ext cx="271463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6"/>
          <a:stretch/>
        </p:blipFill>
        <p:spPr>
          <a:xfrm>
            <a:off x="1" y="1398"/>
            <a:ext cx="9151502" cy="5137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5" y="675563"/>
            <a:ext cx="2890299" cy="3976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7" y="3070578"/>
            <a:ext cx="1046315" cy="717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8" y="3622012"/>
            <a:ext cx="1470605" cy="4405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3" y="3070578"/>
            <a:ext cx="1046315" cy="7171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5" y="3622012"/>
            <a:ext cx="1470605" cy="440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8" y="3795737"/>
            <a:ext cx="1046315" cy="7171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0" y="4347171"/>
            <a:ext cx="1470605" cy="4405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1" y="3776631"/>
            <a:ext cx="1046315" cy="717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3" y="4328065"/>
            <a:ext cx="1470605" cy="4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138931"/>
            <a:ext cx="9144000" cy="4570"/>
          </a:xfrm>
          <a:prstGeom prst="rect">
            <a:avLst/>
          </a:prstGeom>
        </p:spPr>
      </p:pic>
      <p:pic>
        <p:nvPicPr>
          <p:cNvPr id="16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14340" y="4493784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7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2231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5480" y="391198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2231" y="2291068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5480" y="2291068"/>
            <a:ext cx="1010500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-24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627" y="4430704"/>
            <a:ext cx="1603606" cy="2206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05441" y="1848780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Dối</a:t>
              </a:r>
              <a:r>
                <a:rPr lang="en-US" sz="4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trá</a:t>
              </a:r>
              <a:endParaRPr lang="en-US" sz="40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07869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Ngay</a:t>
              </a:r>
              <a:r>
                <a:rPr lang="en-US" sz="4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thẳng</a:t>
              </a:r>
              <a:endParaRPr lang="en-US" sz="40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532723" y="1848781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Thật</a:t>
              </a:r>
              <a:r>
                <a:rPr lang="en-US" sz="44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 </a:t>
              </a:r>
              <a:r>
                <a:rPr lang="en-US" sz="44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thà</a:t>
              </a:r>
              <a:endParaRPr lang="en-US" sz="44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37446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Thẳng</a:t>
              </a:r>
              <a:r>
                <a:rPr lang="en-US" sz="400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thắn</a:t>
              </a:r>
              <a:endParaRPr lang="en-US" sz="40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11" y="973746"/>
            <a:ext cx="470917" cy="470917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02156" y="120831"/>
            <a:ext cx="8345605" cy="1507050"/>
            <a:chOff x="150128" y="102542"/>
            <a:chExt cx="11127473" cy="2009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D9B5C9-CA06-4115-934D-476E7C929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07065" y="248001"/>
              <a:ext cx="10170536" cy="18639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697697"/>
              <a:ext cx="909211" cy="779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933759" y="3305943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923894" y="2157298"/>
            <a:ext cx="365522" cy="3655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50641" y="567197"/>
            <a:ext cx="6445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Từ trái nghĩa với từ «trung thực» là:</a:t>
            </a:r>
          </a:p>
        </p:txBody>
      </p:sp>
    </p:spTree>
    <p:extLst>
      <p:ext uri="{BB962C8B-B14F-4D97-AF65-F5344CB8AC3E}">
        <p14:creationId xmlns:p14="http://schemas.microsoft.com/office/powerpoint/2010/main" val="4732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408274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3315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4328" y="3914272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732" y="2279446"/>
            <a:ext cx="1007692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155" y="2279446"/>
            <a:ext cx="1001354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5531751" y="1841981"/>
            <a:ext cx="3679464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Chật</a:t>
              </a:r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6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hẹp</a:t>
              </a:r>
              <a:endParaRPr lang="en-US" sz="60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5434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Bát</a:t>
              </a:r>
              <a:r>
                <a:rPr lang="en-US" sz="4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ngát</a:t>
              </a:r>
              <a:endParaRPr lang="en-US" sz="40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312033" y="1844494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Bao</a:t>
              </a:r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la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29081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Rộng</a:t>
              </a:r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6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rãi</a:t>
              </a:r>
              <a:endParaRPr lang="en-US" sz="60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Trái</a:t>
                </a:r>
                <a:r>
                  <a:rPr lang="en-US" sz="36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nghĩa</a:t>
                </a:r>
                <a:r>
                  <a:rPr lang="en-US" sz="36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36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từ</a:t>
                </a:r>
                <a:r>
                  <a:rPr lang="en-US" sz="36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“</a:t>
                </a:r>
                <a:r>
                  <a:rPr lang="en-US" sz="36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mênh</a:t>
                </a:r>
                <a:r>
                  <a:rPr lang="en-US" sz="36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mông</a:t>
                </a:r>
                <a:r>
                  <a:rPr lang="en-US" sz="36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” </a:t>
                </a:r>
                <a:r>
                  <a:rPr lang="en-US" sz="36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36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79769"/>
              <a:ext cx="909211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27346" y="3305943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20951" y="2084348"/>
            <a:ext cx="365522" cy="365522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11" y="973746"/>
            <a:ext cx="470917" cy="470917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2286000" y="1527748"/>
            <a:ext cx="2069317" cy="8079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2148536" y="2646256"/>
            <a:ext cx="1761541" cy="8079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404829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2776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051" y="2270379"/>
            <a:ext cx="1001354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1685" y="2288158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6883" y="3916286"/>
            <a:ext cx="1007692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05440" y="3489623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nghĩa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trái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ngược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nhau</a:t>
              </a:r>
              <a:endParaRPr lang="en-US" sz="28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1847098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nghĩa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giống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khác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nhau</a:t>
              </a:r>
              <a:endParaRPr lang="en-US" sz="28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532723" y="1848782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nghĩa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khác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nhau</a:t>
              </a:r>
              <a:endParaRPr lang="en-US" sz="28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40228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nghĩa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giống</a:t>
              </a:r>
              <a:r>
                <a:rPr lang="en-US" sz="28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nhau</a:t>
              </a:r>
              <a:endParaRPr lang="en-US" sz="28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Em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hiểu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thế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nào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từ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trái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nghĩa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79769"/>
              <a:ext cx="909211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11" y="973746"/>
            <a:ext cx="470917" cy="470917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43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8074" y="-453616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252" y="2289232"/>
            <a:ext cx="1001354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5479" y="391198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178" y="2279446"/>
            <a:ext cx="1007692" cy="727011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11" y="973746"/>
            <a:ext cx="470917" cy="470917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550" y="3905178"/>
            <a:ext cx="1001354" cy="7270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5525217" y="3504784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Hèn</a:t>
              </a:r>
              <a:r>
                <a:rPr lang="en-US" sz="44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nhát</a:t>
              </a:r>
              <a:endParaRPr lang="en-US" sz="44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Thông</a:t>
              </a:r>
              <a:r>
                <a:rPr lang="en-US" sz="4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minh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313769" y="1835226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kiên</a:t>
              </a:r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60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trì</a:t>
              </a:r>
              <a:endParaRPr lang="en-US" sz="60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27178" y="1838148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Gan</a:t>
              </a:r>
              <a:r>
                <a:rPr lang="en-US" sz="36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dạ</a:t>
              </a:r>
              <a:r>
                <a:rPr lang="en-US" sz="36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99671" y="-323850"/>
            <a:ext cx="8345605" cy="1828098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prstClr val="white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1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400068" y="179306"/>
            <a:ext cx="75937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+mj-lt"/>
              </a:rPr>
              <a:t>T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trái ngh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</p:spTree>
    <p:extLst>
      <p:ext uri="{BB962C8B-B14F-4D97-AF65-F5344CB8AC3E}">
        <p14:creationId xmlns:p14="http://schemas.microsoft.com/office/powerpoint/2010/main" val="2760747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61950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inherit"/>
              </a:rPr>
              <a:t>2. Tìm từ trái nghĩa trong các thành ngữ, tục ngữ sau:</a:t>
            </a:r>
            <a:endParaRPr lang="vi-VN" sz="3200" b="1" dirty="0">
              <a:latin typeface="Arial"/>
            </a:endParaRPr>
          </a:p>
          <a:p>
            <a:pPr algn="just"/>
            <a:r>
              <a:rPr lang="vi-VN" sz="3200" dirty="0">
                <a:solidFill>
                  <a:srgbClr val="7030A0"/>
                </a:solidFill>
                <a:latin typeface="inherit"/>
              </a:rPr>
              <a:t>a. Ăn ít ngon nhiều.</a:t>
            </a:r>
            <a:endParaRPr lang="vi-VN" sz="3200" dirty="0">
              <a:solidFill>
                <a:srgbClr val="7030A0"/>
              </a:solidFill>
              <a:latin typeface="Arial"/>
            </a:endParaRPr>
          </a:p>
          <a:p>
            <a:pPr algn="just"/>
            <a:r>
              <a:rPr lang="vi-VN" sz="3200" dirty="0">
                <a:solidFill>
                  <a:srgbClr val="7030A0"/>
                </a:solidFill>
                <a:latin typeface="inherit"/>
              </a:rPr>
              <a:t>b. Ba chìm bảy nổi.</a:t>
            </a:r>
            <a:endParaRPr lang="vi-VN" sz="3200" dirty="0">
              <a:solidFill>
                <a:srgbClr val="7030A0"/>
              </a:solidFill>
              <a:latin typeface="Arial"/>
            </a:endParaRPr>
          </a:p>
          <a:p>
            <a:pPr algn="just"/>
            <a:r>
              <a:rPr lang="vi-VN" sz="3200" dirty="0">
                <a:solidFill>
                  <a:srgbClr val="7030A0"/>
                </a:solidFill>
                <a:latin typeface="inherit"/>
              </a:rPr>
              <a:t>c.Nắng chóng trưa, mưa chóng tối.</a:t>
            </a:r>
            <a:endParaRPr lang="vi-VN" sz="3200" dirty="0">
              <a:solidFill>
                <a:srgbClr val="7030A0"/>
              </a:solidFill>
              <a:latin typeface="Arial"/>
            </a:endParaRPr>
          </a:p>
          <a:p>
            <a:pPr algn="just"/>
            <a:r>
              <a:rPr lang="vi-VN" sz="3200" dirty="0">
                <a:solidFill>
                  <a:srgbClr val="7030A0"/>
                </a:solidFill>
                <a:latin typeface="inherit"/>
              </a:rPr>
              <a:t>d. Yêu trẻ, trẻ đến nhà; kính gìà, già để tuổi cho.</a:t>
            </a:r>
            <a:endParaRPr lang="vi-VN" sz="3200" dirty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22170"/>
            <a:ext cx="1428750" cy="17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4457701"/>
            <a:ext cx="1314450" cy="71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4457701"/>
            <a:ext cx="1314450" cy="71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1850" y="4514851"/>
            <a:ext cx="1314450" cy="6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209550"/>
            <a:ext cx="8229600" cy="39703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+mj-lt"/>
              </a:rPr>
              <a:t>1</a:t>
            </a:r>
            <a:r>
              <a:rPr lang="vi-VN" sz="3600" b="1">
                <a:solidFill>
                  <a:srgbClr val="00B050"/>
                </a:solidFill>
                <a:latin typeface="+mj-lt"/>
              </a:rPr>
              <a:t>. </a:t>
            </a:r>
            <a:r>
              <a:rPr lang="vi-VN" sz="3600" b="1" dirty="0">
                <a:solidFill>
                  <a:srgbClr val="00B050"/>
                </a:solidFill>
                <a:latin typeface="+mj-lt"/>
              </a:rPr>
              <a:t>Tìm từ trái nghĩa trong các thành ngữ, tục ngữ sau:</a:t>
            </a:r>
          </a:p>
          <a:p>
            <a:pPr algn="just"/>
            <a:r>
              <a:rPr lang="vi-VN" sz="3600" b="1" dirty="0">
                <a:solidFill>
                  <a:srgbClr val="7030A0"/>
                </a:solidFill>
                <a:latin typeface="+mj-lt"/>
              </a:rPr>
              <a:t>a. Ăn </a:t>
            </a:r>
            <a:r>
              <a:rPr lang="vi-VN" sz="3600" b="1" u="sng" dirty="0">
                <a:solidFill>
                  <a:srgbClr val="FF0000"/>
                </a:solidFill>
                <a:latin typeface="+mj-lt"/>
              </a:rPr>
              <a:t>ít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 ngon </a:t>
            </a:r>
            <a:r>
              <a:rPr lang="vi-VN" sz="3600" b="1" u="sng" dirty="0">
                <a:solidFill>
                  <a:srgbClr val="FF0000"/>
                </a:solidFill>
                <a:latin typeface="+mj-lt"/>
              </a:rPr>
              <a:t>nhiều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algn="just"/>
            <a:r>
              <a:rPr lang="vi-VN" sz="3600" b="1" dirty="0">
                <a:solidFill>
                  <a:srgbClr val="7030A0"/>
                </a:solidFill>
                <a:latin typeface="+mj-lt"/>
              </a:rPr>
              <a:t>b. Ba </a:t>
            </a:r>
            <a:r>
              <a:rPr lang="vi-VN" sz="3600" b="1" u="sng" dirty="0">
                <a:solidFill>
                  <a:srgbClr val="FF0000"/>
                </a:solidFill>
                <a:latin typeface="+mj-lt"/>
              </a:rPr>
              <a:t>chìm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 bảy </a:t>
            </a:r>
            <a:r>
              <a:rPr lang="vi-VN" sz="3600" b="1" u="sng" dirty="0">
                <a:solidFill>
                  <a:srgbClr val="FF0000"/>
                </a:solidFill>
                <a:latin typeface="+mj-lt"/>
              </a:rPr>
              <a:t>nổi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algn="just"/>
            <a:r>
              <a:rPr lang="vi-VN" sz="3600" b="1" dirty="0">
                <a:solidFill>
                  <a:srgbClr val="7030A0"/>
                </a:solidFill>
                <a:latin typeface="+mj-lt"/>
              </a:rPr>
              <a:t>c.</a:t>
            </a:r>
            <a:r>
              <a:rPr lang="vi-VN" sz="3600" b="1" u="sng" dirty="0">
                <a:solidFill>
                  <a:srgbClr val="FF0000"/>
                </a:solidFill>
                <a:latin typeface="+mj-lt"/>
              </a:rPr>
              <a:t>Nắng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 chóng trưa, </a:t>
            </a:r>
            <a:r>
              <a:rPr lang="vi-VN" sz="3600" b="1" u="sng" dirty="0">
                <a:solidFill>
                  <a:srgbClr val="FF0000"/>
                </a:solidFill>
                <a:latin typeface="+mj-lt"/>
              </a:rPr>
              <a:t>mưa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 chóng tối.</a:t>
            </a:r>
          </a:p>
          <a:p>
            <a:pPr algn="just"/>
            <a:r>
              <a:rPr lang="vi-VN" sz="3600" b="1" dirty="0">
                <a:solidFill>
                  <a:srgbClr val="7030A0"/>
                </a:solidFill>
                <a:latin typeface="+mj-lt"/>
              </a:rPr>
              <a:t>d. Yêu </a:t>
            </a:r>
            <a:r>
              <a:rPr lang="vi-VN" sz="3600" b="1" u="sng" dirty="0">
                <a:solidFill>
                  <a:srgbClr val="FF0000"/>
                </a:solidFill>
                <a:latin typeface="+mj-lt"/>
              </a:rPr>
              <a:t>trẻ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, trẻ đến nhà; kính g</a:t>
            </a:r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i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à, </a:t>
            </a:r>
            <a:r>
              <a:rPr lang="vi-VN" sz="3600" b="1" u="sng" dirty="0">
                <a:solidFill>
                  <a:srgbClr val="FF0000"/>
                </a:solidFill>
                <a:latin typeface="+mj-lt"/>
              </a:rPr>
              <a:t>già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 để tuổi cho.</a:t>
            </a:r>
          </a:p>
        </p:txBody>
      </p:sp>
    </p:spTree>
    <p:extLst>
      <p:ext uri="{BB962C8B-B14F-4D97-AF65-F5344CB8AC3E}">
        <p14:creationId xmlns:p14="http://schemas.microsoft.com/office/powerpoint/2010/main" val="22245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361950"/>
            <a:ext cx="6629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7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Điền vào chỗ trống một từ trái nghĩa với từ in đậm gạch dưới</a:t>
            </a:r>
          </a:p>
          <a:p>
            <a:pPr algn="just"/>
            <a:r>
              <a:rPr lang="vi-VN" sz="2700" dirty="0">
                <a:latin typeface="Arial" pitchFamily="34" charset="0"/>
                <a:cs typeface="Arial" pitchFamily="34" charset="0"/>
              </a:rPr>
              <a:t>a. Trần Quốc Toản tuổi </a:t>
            </a:r>
            <a:r>
              <a:rPr lang="en-US" sz="2700" b="1" i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7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mà chí ....... </a:t>
            </a:r>
          </a:p>
          <a:p>
            <a:pPr algn="just"/>
            <a:r>
              <a:rPr lang="vi-VN" sz="2700" dirty="0">
                <a:latin typeface="Arial" pitchFamily="34" charset="0"/>
                <a:cs typeface="Arial" pitchFamily="34" charset="0"/>
              </a:rPr>
              <a:t>b.</a:t>
            </a:r>
            <a:r>
              <a:rPr lang="vi-VN" sz="27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7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............  cùng đi đánh giặc.</a:t>
            </a:r>
          </a:p>
          <a:p>
            <a:pPr algn="just"/>
            <a:r>
              <a:rPr lang="vi-VN" sz="2700" dirty="0">
                <a:latin typeface="Arial" pitchFamily="34" charset="0"/>
                <a:cs typeface="Arial" pitchFamily="34" charset="0"/>
              </a:rPr>
              <a:t>c. ........</a:t>
            </a:r>
            <a:r>
              <a:rPr lang="vi-VN" sz="2700" b="1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i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 đoàn kết một lòng.</a:t>
            </a:r>
          </a:p>
          <a:p>
            <a:pPr algn="just"/>
            <a:r>
              <a:rPr lang="vi-VN" sz="2700" dirty="0">
                <a:latin typeface="Arial" pitchFamily="34" charset="0"/>
                <a:cs typeface="Arial" pitchFamily="34" charset="0"/>
              </a:rPr>
              <a:t>d. Xa-xa-cô đã </a:t>
            </a:r>
            <a:r>
              <a:rPr lang="en-US" sz="2700" b="1" i="1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 nhưng hình ảnh của em còn ............. mãi trong kí ức loài người như lời nhắc nhở về thảm hoạ của chiến tranh huỷ diệt.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71851"/>
            <a:ext cx="1485900" cy="17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4106869"/>
            <a:ext cx="1314450" cy="10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286" y="4080508"/>
            <a:ext cx="1314450" cy="10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575" y="4076819"/>
            <a:ext cx="1314450" cy="10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69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09550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cs typeface="Arial" pitchFamily="34" charset="0"/>
              </a:rPr>
              <a:t>2</a:t>
            </a:r>
            <a:r>
              <a:rPr lang="vi-VN" sz="2800" b="1">
                <a:latin typeface="Arial" pitchFamily="34" charset="0"/>
                <a:cs typeface="Arial" pitchFamily="34" charset="0"/>
              </a:rPr>
              <a:t>.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Điền vào chỗ trống một từ trái nghĩa với từ in đậm gạch dưới (màu đỏ):</a:t>
            </a:r>
          </a:p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a. Trần Quốc Toản tuổi 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nhỏ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 mà chí ....... </a:t>
            </a:r>
          </a:p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b</a:t>
            </a:r>
            <a:r>
              <a:rPr lang="vi-VN" sz="2800" i="1" dirty="0">
                <a:latin typeface="Arial" pitchFamily="34" charset="0"/>
                <a:cs typeface="Arial" pitchFamily="34" charset="0"/>
              </a:rPr>
              <a:t>. 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Trẻ 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............  cùng đi đánh giặc.</a:t>
            </a:r>
          </a:p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c. ............. 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trên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 đoàn kết một lòng.</a:t>
            </a:r>
          </a:p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d. Xa-xa-cô đã 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chết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 nhưng hình ảnh của em còn ............. mãi trong kí ức loài người như lời nhắc nhở về thảm hoạ của chiến tranh huỷ diệt.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1039742"/>
            <a:ext cx="2114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lớn.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428750"/>
            <a:ext cx="1044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già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911519"/>
            <a:ext cx="1428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b="1" dirty="0">
                <a:solidFill>
                  <a:srgbClr val="FF0000"/>
                </a:solidFill>
                <a:latin typeface="+mj-lt"/>
              </a:rPr>
              <a:t>Dưới</a:t>
            </a:r>
            <a:endParaRPr lang="en-US" sz="27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723166"/>
            <a:ext cx="171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sống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71851"/>
            <a:ext cx="1485900" cy="17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4106869"/>
            <a:ext cx="1314450" cy="10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286" y="4080508"/>
            <a:ext cx="1314450" cy="10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red_mushroom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575" y="4076819"/>
            <a:ext cx="1314450" cy="10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0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Nhac bai day\nhac beat.mp3"/>
  <p:tag name="PPSNARRATION" val="31,573138435,C:\Users\Admin\Desktop\Giao an-e - learning(15-16)\LS lop 5\Đường Trường Sơ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901</Words>
  <Application>Microsoft Office PowerPoint</Application>
  <PresentationFormat>On-screen Show (16:9)</PresentationFormat>
  <Paragraphs>182</Paragraphs>
  <Slides>23</Slides>
  <Notes>9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宋体</vt:lpstr>
      <vt:lpstr>Aaril</vt:lpstr>
      <vt:lpstr>Arial</vt:lpstr>
      <vt:lpstr>Arial Black</vt:lpstr>
      <vt:lpstr>Calibri</vt:lpstr>
      <vt:lpstr>inherit</vt:lpstr>
      <vt:lpstr>Tahoma</vt:lpstr>
      <vt:lpstr>Times New Roman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93</cp:revision>
  <dcterms:created xsi:type="dcterms:W3CDTF">2006-08-16T00:00:00Z</dcterms:created>
  <dcterms:modified xsi:type="dcterms:W3CDTF">2023-01-02T14:37:38Z</dcterms:modified>
</cp:coreProperties>
</file>