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60" r:id="rId2"/>
    <p:sldId id="257" r:id="rId3"/>
    <p:sldId id="258" r:id="rId4"/>
    <p:sldId id="259" r:id="rId5"/>
    <p:sldId id="262" r:id="rId6"/>
    <p:sldId id="280" r:id="rId7"/>
    <p:sldId id="267" r:id="rId8"/>
    <p:sldId id="269" r:id="rId9"/>
    <p:sldId id="271" r:id="rId10"/>
    <p:sldId id="281" r:id="rId11"/>
    <p:sldId id="273" r:id="rId12"/>
    <p:sldId id="274" r:id="rId13"/>
    <p:sldId id="27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8" autoAdjust="0"/>
  </p:normalViewPr>
  <p:slideViewPr>
    <p:cSldViewPr showGuides="1"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8BB7B-DA99-40EB-BA9C-CF6D9E1D0385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4986E-D045-434E-8E09-75E37AC14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3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E7C69-1645-C7D2-C716-C1C78D4B9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641C5-D45B-D0D1-47F7-414D9DD97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01FEA-4317-9ACB-9AB8-250E19CA1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B3D6-89D4-68F9-10A1-84673AA3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5F749-277D-390D-BBA8-C85B6E08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4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7801-235F-2803-0030-CD62060B3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D5592-5C6A-D859-5CD4-09221247F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89639-B252-39A6-5A34-4EB12ED8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5C46F-E5FB-EDA9-2AF6-0A59633C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86E4F-C223-74BA-5B26-F562F0B5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2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2365EC-5F0B-FE1C-6B6E-86F345A49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05F31-232C-7668-6AA7-7AB07DB5C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C67F9-B1D5-0845-4EFD-DD0DE481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B653-9A42-0C63-ED61-E1177F84F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2C629-F45E-D1A2-ED8F-AFC406C81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8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D40067AC-2E5E-4DF9-896A-E0C8D692E8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" y="0"/>
            <a:ext cx="914332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1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4B58-D514-500E-9C38-BD8B24BE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3DBB-E406-5E35-7651-6CFF2EED5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912DE-E779-506E-F5D2-94A7D986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96D95-A1B3-B32A-55DF-B435938C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B82B5-4545-A4C5-B68E-4673E937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9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0057-2019-AA2E-831F-517821A54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E3887-B18B-0C05-A31B-092CB1340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7B36F-BE33-5EA5-8FDC-93EA7BDDA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D0B02-11F4-7BE6-3E6E-3C71E26B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81407-CCA4-6865-5E94-033551FB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6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148F0-4E8D-A8FA-8857-FCD70C2E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C635E-04AD-D3EB-A2C9-0FFBFBB52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1179B-E905-2F08-12FC-BF9E0B39E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03518-61EB-F497-64A5-8BED3B962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110FB-A5E2-B556-9995-87C4D5D7C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8A5C0-AB0C-87A9-DF75-A7EFFE51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2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C378-AFB2-2C23-09C1-B301BFB40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C2565-797D-E9A8-F65B-F7E9DF8D6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043BA-250A-DEED-52B0-28BF6CF97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E7467-BB47-B8A8-2124-BDF1F00FA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165267-F279-CC04-C66B-F784D33A3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CF2841-9050-3903-CAF9-22D7D3D1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AEFEF-3BFD-D7A0-93ED-E1B90D00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073836-B892-70D1-FB29-C839FBF6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2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BF62-F496-CE87-AAC9-8236140E2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5394ED-3506-6C40-A37F-7E9B0F6EF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A3B48-F8DF-B855-C468-A2AA9925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D540E-C267-FB0B-1B43-6AAB0962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4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7A13B-BCD4-6C8F-E9CB-72C73E35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EB09B-0216-7EF5-A506-D0A64E9A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4D030-0560-FCA3-3EB6-B5451CD4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5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AE42-B314-EB3B-F4A4-723CAF400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982EB-9A54-CCCE-DBD5-3506D132B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60535-5A2B-A1E8-CFE5-C2EC160E5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7ADAB-D1CE-5A30-F035-9E2A1BE5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B656E-AFF8-01C7-063C-0D388D4F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8AB87-19B6-8810-2C6F-18714087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74405-BFD5-BB42-BE9E-B54F9A897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29628-FBC8-5972-F608-FE69BA38D6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4AEC6-7450-C78E-E751-3DA7E7268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D030E-816A-410B-A4A8-AA028B0C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497D1-4B49-8DA2-5946-8588FCC7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BF3AE-4D8C-6E4D-9168-51C6BBE6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4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9EE5E8-C712-82D1-8C7C-7C1ED7D3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55898-F008-6B1E-DF54-414BED697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FCD52-A747-BDC5-DEDE-81EA9FEED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57CA-AEFA-4A79-BF19-47464733666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7A274-A143-41F0-174B-41526B1C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8DEF7-9E53-7F05-E1D7-E520855B4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822C8-47D7-4B91-A8F1-6EF115C8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jp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8443" y="3239690"/>
            <a:ext cx="595884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KHỞI ĐỘNG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0464" y="3886021"/>
            <a:ext cx="5701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ahoma" pitchFamily="34" charset="0"/>
                <a:ea typeface="Tahoma" pitchFamily="34" charset="0"/>
                <a:cs typeface="Tahoma" pitchFamily="34" charset="0"/>
              </a:rPr>
              <a:t>TRÒ CHƠI</a:t>
            </a:r>
          </a:p>
          <a:p>
            <a:pPr algn="ctr"/>
            <a:r>
              <a:rPr lang="en-US" sz="3600" b="1">
                <a:latin typeface="Tahoma" pitchFamily="34" charset="0"/>
                <a:ea typeface="Tahoma" pitchFamily="34" charset="0"/>
                <a:cs typeface="Tahoma" pitchFamily="34" charset="0"/>
              </a:rPr>
              <a:t>“Vương quốc trên mây”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3346" y="2158444"/>
            <a:ext cx="845820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HP001 4H" pitchFamily="34" charset="0"/>
              </a:rPr>
              <a:t>Thứ năm, ngày 15 tháng 12 năm 2022</a:t>
            </a:r>
          </a:p>
          <a:p>
            <a:pPr algn="ctr"/>
            <a:r>
              <a:rPr lang="en-US" sz="3200" u="sng">
                <a:solidFill>
                  <a:srgbClr val="FF0000"/>
                </a:solidFill>
                <a:latin typeface="HP001 4H" pitchFamily="34" charset="0"/>
              </a:rPr>
              <a:t>Luyện từ và câu</a:t>
            </a:r>
          </a:p>
        </p:txBody>
      </p:sp>
    </p:spTree>
    <p:extLst>
      <p:ext uri="{BB962C8B-B14F-4D97-AF65-F5344CB8AC3E}">
        <p14:creationId xmlns:p14="http://schemas.microsoft.com/office/powerpoint/2010/main" val="39921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790E964-7576-2212-EC62-7EDC79036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557057"/>
              </p:ext>
            </p:extLst>
          </p:nvPr>
        </p:nvGraphicFramePr>
        <p:xfrm>
          <a:off x="381000" y="361950"/>
          <a:ext cx="8382000" cy="4658340"/>
        </p:xfrm>
        <a:graphic>
          <a:graphicData uri="http://schemas.openxmlformats.org/drawingml/2006/table">
            <a:tbl>
              <a:tblPr/>
              <a:tblGrid>
                <a:gridCol w="4076605">
                  <a:extLst>
                    <a:ext uri="{9D8B030D-6E8A-4147-A177-3AD203B41FA5}">
                      <a16:colId xmlns:a16="http://schemas.microsoft.com/office/drawing/2014/main" val="85150456"/>
                    </a:ext>
                  </a:extLst>
                </a:gridCol>
                <a:gridCol w="4305395">
                  <a:extLst>
                    <a:ext uri="{9D8B030D-6E8A-4147-A177-3AD203B41FA5}">
                      <a16:colId xmlns:a16="http://schemas.microsoft.com/office/drawing/2014/main" val="2177617360"/>
                    </a:ext>
                  </a:extLst>
                </a:gridCol>
              </a:tblGrid>
              <a:tr h="585144">
                <a:tc>
                  <a:txBody>
                    <a:bodyPr/>
                    <a:lstStyle/>
                    <a:p>
                      <a:pPr marL="342900" indent="-342900" fontAlgn="t">
                        <a:buAutoNum type="alphaLcParenR"/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 tả mái tóc</a:t>
                      </a:r>
                    </a:p>
                    <a:p>
                      <a:pPr marL="0" indent="0" fontAlgn="t">
                        <a:buNone/>
                      </a:pPr>
                      <a:endParaRPr lang="pt-BR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fontAlgn="t">
                        <a:buNone/>
                      </a:pPr>
                      <a:endParaRPr lang="pt-BR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fontAlgn="t">
                        <a:buNone/>
                      </a:pPr>
                      <a:endParaRPr lang="pt-BR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14" marR="39114" marT="39114" marB="39114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</a:t>
                      </a:r>
                      <a:r>
                        <a:rPr lang="vi-VN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đen nhánh, óng ả</a:t>
                      </a:r>
                      <a:r>
                        <a:rPr lang="vi-VN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thướt tha, mượt mà, hoa mái tóc. râm, muối tiêu, bạc trắng, lơ thơ, dày, cứng như rễ tre, xơ xác, tóc sâu,...</a:t>
                      </a:r>
                    </a:p>
                  </a:txBody>
                  <a:tcPr marL="39114" marR="39114" marT="39114" marB="391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474375"/>
                  </a:ext>
                </a:extLst>
              </a:tr>
              <a:tr h="585144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đôi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14" marR="39114" marT="39114" marB="39114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 một mí, đen láy</a:t>
                      </a:r>
                      <a:r>
                        <a:rPr lang="vi-VN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hai mí, bồ câu, hạt nhãn nhung huyền, mơ màng, tinh anh, tinh ranh, soi mói, láu lỉnh, lim dim, mờ đục, ti hí,...</a:t>
                      </a:r>
                    </a:p>
                  </a:txBody>
                  <a:tcPr marL="39114" marR="39114" marT="39114" marB="391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316382"/>
                  </a:ext>
                </a:extLst>
              </a:tr>
              <a:tr h="416172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khuôn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14" marR="39114" marT="39114" marB="39114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 trái xoan, vuông vức</a:t>
                      </a:r>
                      <a:r>
                        <a:rPr lang="vi-VN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bầu bĩnh, thanh tú, vuông chữ điền, phúc hậu, bánh đúc, mặt lưỡi cày, mặt choắt, đầy đặn,...</a:t>
                      </a:r>
                    </a:p>
                  </a:txBody>
                  <a:tcPr marL="39114" marR="39114" marT="39114" marB="391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977371"/>
                  </a:ext>
                </a:extLst>
              </a:tr>
              <a:tr h="585144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</a:t>
                      </a:r>
                    </a:p>
                    <a:p>
                      <a:pPr fontAlgn="t"/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14" marR="39114" marT="39114" marB="39114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 trắng trẻo, nhăn nheo</a:t>
                      </a:r>
                      <a:r>
                        <a:rPr lang="vi-VN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mịn màng, đen sì, ngăm đen, ngăm ngăm, bánh mật, sần sùi, xù xì thô nháp, nõn nà, trắng hồng, trắng như trứng gà bóc,...</a:t>
                      </a:r>
                    </a:p>
                  </a:txBody>
                  <a:tcPr marL="39114" marR="39114" marT="39114" marB="391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247969"/>
                  </a:ext>
                </a:extLst>
              </a:tr>
              <a:tr h="416172">
                <a:tc>
                  <a:txBody>
                    <a:bodyPr/>
                    <a:lstStyle/>
                    <a:p>
                      <a:pPr fontAlgn="t"/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Miêu tả vóc người</a:t>
                      </a:r>
                    </a:p>
                  </a:txBody>
                  <a:tcPr marL="39114" marR="39114" marT="39114" marB="39114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 vạm vỡ, dong dỏng</a:t>
                      </a:r>
                      <a:r>
                        <a:rPr lang="vi-VN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lực lưỡng, cân đối, thanh mảnh, nho nhã, thanh tú, còm nhom, gầy đét, cao lớn, thấp bé, lùn tịt,...</a:t>
                      </a:r>
                    </a:p>
                  </a:txBody>
                  <a:tcPr marL="39114" marR="39114" marT="39114" marB="391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848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22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-95250"/>
            <a:ext cx="7758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UVN Cat Bien" pitchFamily="18" charset="0"/>
              </a:rPr>
              <a:t>Thứ</a:t>
            </a:r>
            <a:r>
              <a:rPr lang="en-US" sz="2800" dirty="0">
                <a:latin typeface="UVN Cat Bien" pitchFamily="18" charset="0"/>
              </a:rPr>
              <a:t> </a:t>
            </a:r>
            <a:r>
              <a:rPr lang="en-US" sz="2800" dirty="0" err="1">
                <a:latin typeface="UVN Cat Bien" pitchFamily="18" charset="0"/>
              </a:rPr>
              <a:t>năm</a:t>
            </a:r>
            <a:r>
              <a:rPr lang="en-US" sz="2800" dirty="0">
                <a:latin typeface="UVN Cat Bien" pitchFamily="18" charset="0"/>
              </a:rPr>
              <a:t> </a:t>
            </a:r>
            <a:r>
              <a:rPr lang="en-US" sz="2800" dirty="0" err="1">
                <a:latin typeface="UVN Cat Bien" pitchFamily="18" charset="0"/>
              </a:rPr>
              <a:t>ngày</a:t>
            </a:r>
            <a:r>
              <a:rPr lang="en-US" sz="2800" dirty="0">
                <a:latin typeface="UVN Cat Bien" pitchFamily="18" charset="0"/>
              </a:rPr>
              <a:t> 15 </a:t>
            </a:r>
            <a:r>
              <a:rPr lang="en-US" sz="2800" dirty="0" err="1">
                <a:latin typeface="UVN Cat Bien" pitchFamily="18" charset="0"/>
              </a:rPr>
              <a:t>tháng</a:t>
            </a:r>
            <a:r>
              <a:rPr lang="en-US" sz="2800" dirty="0">
                <a:latin typeface="UVN Cat Bien" pitchFamily="18" charset="0"/>
              </a:rPr>
              <a:t> 12 </a:t>
            </a:r>
            <a:r>
              <a:rPr lang="en-US" sz="2800" dirty="0" err="1">
                <a:latin typeface="UVN Cat Bien" pitchFamily="18" charset="0"/>
              </a:rPr>
              <a:t>năm</a:t>
            </a:r>
            <a:r>
              <a:rPr lang="en-US" sz="2800" dirty="0">
                <a:latin typeface="UVN Cat Bien" pitchFamily="18" charset="0"/>
              </a:rPr>
              <a:t> 2022</a:t>
            </a:r>
          </a:p>
          <a:p>
            <a:pPr algn="ctr"/>
            <a:r>
              <a:rPr lang="en-US" sz="2800" u="sng" dirty="0" err="1">
                <a:latin typeface="UVN Cat Bien" pitchFamily="18" charset="0"/>
              </a:rPr>
              <a:t>Luyện</a:t>
            </a:r>
            <a:r>
              <a:rPr lang="en-US" sz="2800" u="sng" dirty="0">
                <a:latin typeface="UVN Cat Bien" pitchFamily="18" charset="0"/>
              </a:rPr>
              <a:t> </a:t>
            </a:r>
            <a:r>
              <a:rPr lang="en-US" sz="2800" u="sng" dirty="0" err="1">
                <a:latin typeface="UVN Cat Bien" pitchFamily="18" charset="0"/>
              </a:rPr>
              <a:t>từ</a:t>
            </a:r>
            <a:r>
              <a:rPr lang="en-US" sz="2800" u="sng" dirty="0">
                <a:latin typeface="UVN Cat Bien" pitchFamily="18" charset="0"/>
              </a:rPr>
              <a:t> </a:t>
            </a:r>
            <a:r>
              <a:rPr lang="en-US" sz="2800" u="sng" dirty="0" err="1">
                <a:latin typeface="UVN Cat Bien" pitchFamily="18" charset="0"/>
              </a:rPr>
              <a:t>và</a:t>
            </a:r>
            <a:r>
              <a:rPr lang="en-US" sz="2800" u="sng" dirty="0">
                <a:latin typeface="UVN Cat Bien" pitchFamily="18" charset="0"/>
              </a:rPr>
              <a:t> </a:t>
            </a:r>
            <a:r>
              <a:rPr lang="en-US" sz="2800" u="sng" dirty="0" err="1">
                <a:latin typeface="UVN Cat Bien" pitchFamily="18" charset="0"/>
              </a:rPr>
              <a:t>câu</a:t>
            </a:r>
            <a:endParaRPr lang="en-US" sz="2800" u="sng" dirty="0">
              <a:latin typeface="UVN Cat Bie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8198" y="753130"/>
            <a:ext cx="433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UVN Cat Bien" pitchFamily="18" charset="0"/>
                <a:cs typeface="HP001 5H" pitchFamily="34" charset="0"/>
              </a:rPr>
              <a:t>Tổng kết vốn từ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66700" y="1594068"/>
            <a:ext cx="8686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latin typeface="Tahoma" pitchFamily="34" charset="0"/>
                <a:ea typeface="Tahoma" pitchFamily="34" charset="0"/>
                <a:cs typeface="Tahoma" pitchFamily="34" charset="0"/>
              </a:rPr>
              <a:t>Bài 4: Dùng một số từ ngữ vừa tìm được (ở bài tập 3), viết một đoạn văn khoảng 5 câu miêu tả hình dáng của một người thân hoặc một người em quen biết.</a:t>
            </a:r>
          </a:p>
        </p:txBody>
      </p:sp>
    </p:spTree>
    <p:extLst>
      <p:ext uri="{BB962C8B-B14F-4D97-AF65-F5344CB8AC3E}">
        <p14:creationId xmlns:p14="http://schemas.microsoft.com/office/powerpoint/2010/main" val="42535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81150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Tiêu chí đánh giá:</a:t>
            </a:r>
            <a:endParaRPr lang="en-US" sz="32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pt-BR" sz="3200">
                <a:latin typeface="Tahoma" pitchFamily="34" charset="0"/>
                <a:ea typeface="Tahoma" pitchFamily="34" charset="0"/>
                <a:cs typeface="Tahoma" pitchFamily="34" charset="0"/>
              </a:rPr>
              <a:t>+ Bài văn tả ai?</a:t>
            </a:r>
            <a:endParaRPr lang="en-US" sz="32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pt-BR" sz="3200">
                <a:latin typeface="Tahoma" pitchFamily="34" charset="0"/>
                <a:ea typeface="Tahoma" pitchFamily="34" charset="0"/>
                <a:cs typeface="Tahoma" pitchFamily="34" charset="0"/>
              </a:rPr>
              <a:t>+ Bạn có viết câu mở đoạn, kết đoạn không?</a:t>
            </a:r>
            <a:endParaRPr lang="en-US" sz="32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pt-BR" sz="3200">
                <a:latin typeface="Tahoma" pitchFamily="34" charset="0"/>
                <a:ea typeface="Tahoma" pitchFamily="34" charset="0"/>
                <a:cs typeface="Tahoma" pitchFamily="34" charset="0"/>
              </a:rPr>
              <a:t>+ Bạn có dùng từ ngữ tả hình dáng không?</a:t>
            </a:r>
            <a:endParaRPr lang="en-US" sz="32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pt-BR" sz="3200">
                <a:latin typeface="Tahoma" pitchFamily="34" charset="0"/>
                <a:ea typeface="Tahoma" pitchFamily="34" charset="0"/>
                <a:cs typeface="Tahoma" pitchFamily="34" charset="0"/>
              </a:rPr>
              <a:t>+ Chính tả và cách dùng từ ngữ như thế nào?</a:t>
            </a:r>
            <a:endParaRPr lang="en-US" sz="32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727" y="-95250"/>
            <a:ext cx="7758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UVN Cat Bien" pitchFamily="18" charset="0"/>
              </a:rPr>
              <a:t>Thứ năm, ngày 15 tháng 12 năm 2022</a:t>
            </a:r>
          </a:p>
          <a:p>
            <a:pPr algn="ctr"/>
            <a:r>
              <a:rPr lang="en-US" sz="2800" u="sng">
                <a:latin typeface="UVN Cat Bien" pitchFamily="18" charset="0"/>
              </a:rPr>
              <a:t>Luyện từ và câu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8198" y="728779"/>
            <a:ext cx="433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UVN Cat Bien" pitchFamily="18" charset="0"/>
                <a:cs typeface="HP001 5H" pitchFamily="34" charset="0"/>
              </a:rPr>
              <a:t>Tổng kết vốn từ</a:t>
            </a:r>
          </a:p>
        </p:txBody>
      </p:sp>
    </p:spTree>
    <p:extLst>
      <p:ext uri="{BB962C8B-B14F-4D97-AF65-F5344CB8AC3E}">
        <p14:creationId xmlns:p14="http://schemas.microsoft.com/office/powerpoint/2010/main" val="36118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80975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ahoma" pitchFamily="34" charset="0"/>
                <a:ea typeface="Tahoma" pitchFamily="34" charset="0"/>
                <a:cs typeface="Tahoma" pitchFamily="34" charset="0"/>
              </a:rPr>
              <a:t>CHÚC CÁC EM HỌC TỐT</a:t>
            </a:r>
          </a:p>
          <a:p>
            <a:pPr algn="ctr"/>
            <a:r>
              <a:rPr lang="en-US" sz="3600" b="1">
                <a:latin typeface="Tahoma" pitchFamily="34" charset="0"/>
                <a:ea typeface="Tahoma" pitchFamily="34" charset="0"/>
                <a:cs typeface="Tahoma" pitchFamily="34" charset="0"/>
              </a:rPr>
              <a:t>TẠM BIỆT!</a:t>
            </a:r>
          </a:p>
        </p:txBody>
      </p:sp>
    </p:spTree>
    <p:extLst>
      <p:ext uri="{BB962C8B-B14F-4D97-AF65-F5344CB8AC3E}">
        <p14:creationId xmlns:p14="http://schemas.microsoft.com/office/powerpoint/2010/main" val="21300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163245" y="1182158"/>
            <a:ext cx="1675510" cy="533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ahoma" pitchFamily="34" charset="0"/>
                <a:ea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4" name="Snip Diagonal Corner Rectangle 3"/>
          <p:cNvSpPr/>
          <p:nvPr/>
        </p:nvSpPr>
        <p:spPr>
          <a:xfrm>
            <a:off x="762000" y="1885950"/>
            <a:ext cx="8153400" cy="1203448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1) Chọn từ đồng nghĩa với Hạnh phúc</a:t>
            </a:r>
            <a:endParaRPr lang="en-US" sz="3200" b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7507" y="3198057"/>
            <a:ext cx="3680099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vi-VN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kumimoji="0" lang="vi-VN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da-DK" sz="3200" noProof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da-DK"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hổ cực</a:t>
            </a:r>
            <a:endParaRPr kumimoji="0" lang="vi-VN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35485" y="3201199"/>
            <a:ext cx="3680099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vi-VN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kumimoji="0" lang="vi-VN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da-DK"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Sung sướng</a:t>
            </a:r>
            <a:endParaRPr kumimoji="0" lang="vi-VN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87507" y="3864936"/>
            <a:ext cx="3680099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vi-VN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kumimoji="0" lang="vi-VN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da-DK"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Bất hạnh</a:t>
            </a:r>
            <a:endParaRPr kumimoji="0" lang="vi-VN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35485" y="3868078"/>
            <a:ext cx="3680099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vi-VN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kumimoji="0" lang="vi-VN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da-DK"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Cơ cực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188659"/>
            <a:ext cx="604292" cy="53104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"/>
          <a:stretch/>
        </p:blipFill>
        <p:spPr>
          <a:xfrm>
            <a:off x="4039490" y="3861453"/>
            <a:ext cx="603402" cy="52806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632" y="3870152"/>
            <a:ext cx="603557" cy="53039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632" y="3227412"/>
            <a:ext cx="603557" cy="48284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391400" y="1076322"/>
            <a:ext cx="1219200" cy="74507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0555" y="0"/>
            <a:ext cx="845820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HP001 4H" pitchFamily="34" charset="0"/>
              </a:rPr>
              <a:t>Thứ năm, ngày 15 tháng 12 năm 2022</a:t>
            </a:r>
          </a:p>
          <a:p>
            <a:pPr algn="ctr"/>
            <a:r>
              <a:rPr lang="en-US" sz="3200" u="sng">
                <a:solidFill>
                  <a:srgbClr val="FF0000"/>
                </a:solidFill>
                <a:latin typeface="HP001 4H" pitchFamily="34" charset="0"/>
              </a:rPr>
              <a:t>Luyện từ và câu</a:t>
            </a:r>
          </a:p>
        </p:txBody>
      </p:sp>
    </p:spTree>
    <p:extLst>
      <p:ext uri="{BB962C8B-B14F-4D97-AF65-F5344CB8AC3E}">
        <p14:creationId xmlns:p14="http://schemas.microsoft.com/office/powerpoint/2010/main" val="385653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00"/>
                            </p:stCondLst>
                            <p:childTnLst>
                              <p:par>
                                <p:cTn id="99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"/>
                            </p:stCondLst>
                            <p:childTnLst>
                              <p:par>
                                <p:cTn id="105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900"/>
                            </p:stCondLst>
                            <p:childTnLst>
                              <p:par>
                                <p:cTn id="111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17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8" grpId="0" animBg="1"/>
      <p:bldP spid="27" grpId="0" animBg="1"/>
      <p:bldP spid="4" grpId="0" animBg="1"/>
      <p:bldP spid="26" grpId="0" animBg="1"/>
      <p:bldP spid="42" grpId="0" animBg="1"/>
      <p:bldP spid="43" grpId="0" animBg="1"/>
      <p:bldP spid="4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709674" y="1811964"/>
            <a:ext cx="7895046" cy="1203448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2) Chọn từ trái nghĩa với Hạnh phúc</a:t>
            </a:r>
            <a:endParaRPr lang="en-US" sz="3200" b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7863" y="3124071"/>
            <a:ext cx="3680099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kumimoji="0" 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3200" noProof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Bất hạnh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3159" y="3127212"/>
            <a:ext cx="3680099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kumimoji="0" 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320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 mắn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7863" y="3790950"/>
            <a:ext cx="3680099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kumimoji="0" 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320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Phúc lộc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83159" y="3794091"/>
            <a:ext cx="3680099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kumimoji="0" 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320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Phúc hậu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85"/>
          <a:stretch/>
        </p:blipFill>
        <p:spPr>
          <a:xfrm>
            <a:off x="3934109" y="3143178"/>
            <a:ext cx="663853" cy="53104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"/>
          <a:stretch/>
        </p:blipFill>
        <p:spPr>
          <a:xfrm>
            <a:off x="3994559" y="3815973"/>
            <a:ext cx="603402" cy="52806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1" y="3824671"/>
            <a:ext cx="603557" cy="53039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1" y="3158155"/>
            <a:ext cx="603557" cy="53039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7163245" y="1182158"/>
            <a:ext cx="1675510" cy="533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ahoma" pitchFamily="34" charset="0"/>
                <a:ea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7391400" y="1076322"/>
            <a:ext cx="1219200" cy="74507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0555" y="0"/>
            <a:ext cx="845820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HP001 4H" pitchFamily="34" charset="0"/>
              </a:rPr>
              <a:t>Thứ năm, ngày 15 tháng 12 năm 2022</a:t>
            </a:r>
          </a:p>
          <a:p>
            <a:pPr algn="ctr"/>
            <a:r>
              <a:rPr lang="en-US" sz="3200" u="sng">
                <a:solidFill>
                  <a:srgbClr val="FF0000"/>
                </a:solidFill>
                <a:latin typeface="HP001 4H" pitchFamily="34" charset="0"/>
              </a:rPr>
              <a:t>Luyện từ và câu</a:t>
            </a:r>
          </a:p>
        </p:txBody>
      </p:sp>
    </p:spTree>
    <p:extLst>
      <p:ext uri="{BB962C8B-B14F-4D97-AF65-F5344CB8AC3E}">
        <p14:creationId xmlns:p14="http://schemas.microsoft.com/office/powerpoint/2010/main" val="29010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00"/>
                            </p:stCondLst>
                            <p:childTnLst>
                              <p:par>
                                <p:cTn id="99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"/>
                            </p:stCondLst>
                            <p:childTnLst>
                              <p:par>
                                <p:cTn id="105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900"/>
                            </p:stCondLst>
                            <p:childTnLst>
                              <p:par>
                                <p:cTn id="111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17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609600" y="1885950"/>
            <a:ext cx="7895046" cy="1203448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3) Yếu tố nào quan trọng nhất để tạo nên một gia dình hạnh phúc?</a:t>
            </a:r>
            <a:endParaRPr lang="en-US" sz="3200" b="1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91901" y="3198057"/>
            <a:ext cx="3680099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vi-VN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kumimoji="0" lang="vi-VN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da-DK"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Giàu có</a:t>
            </a:r>
            <a:endParaRPr kumimoji="0" lang="vi-VN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57197" y="3201198"/>
            <a:ext cx="4105803" cy="57811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vi-VN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kumimoji="0" lang="vi-VN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da-DK"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 cái học giỏi</a:t>
            </a:r>
            <a:endParaRPr kumimoji="0" lang="vi-VN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91901" y="3864936"/>
            <a:ext cx="3680099" cy="91661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vi-VN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kumimoji="0" lang="vi-VN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da-DK"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Mọi người sống hòa thuận</a:t>
            </a:r>
            <a:endParaRPr lang="en-US" sz="320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57197" y="3868076"/>
            <a:ext cx="4105803" cy="91347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vi-VN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kumimoji="0" lang="vi-VN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da-DK"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Bố mẹ có chức vụ cao</a:t>
            </a:r>
            <a:endParaRPr kumimoji="0" lang="vi-VN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707" y="3217164"/>
            <a:ext cx="604292" cy="53104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206" y="4298829"/>
            <a:ext cx="603402" cy="48272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914" y="4251151"/>
            <a:ext cx="603557" cy="53039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998" y="3296465"/>
            <a:ext cx="613002" cy="48284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7163245" y="1182158"/>
            <a:ext cx="1675510" cy="533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ahoma" pitchFamily="34" charset="0"/>
                <a:ea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239000" y="1069203"/>
            <a:ext cx="1524000" cy="75931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18" name="Oval 17"/>
          <p:cNvSpPr/>
          <p:nvPr/>
        </p:nvSpPr>
        <p:spPr>
          <a:xfrm>
            <a:off x="7391400" y="1076322"/>
            <a:ext cx="1219200" cy="74507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0555" y="0"/>
            <a:ext cx="845820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HP001 4H" pitchFamily="34" charset="0"/>
              </a:rPr>
              <a:t>Thứ năm, ngày 15 tháng 12 năm 2022</a:t>
            </a:r>
          </a:p>
          <a:p>
            <a:pPr algn="ctr"/>
            <a:r>
              <a:rPr lang="en-US" sz="3200" u="sng">
                <a:solidFill>
                  <a:srgbClr val="FF0000"/>
                </a:solidFill>
                <a:latin typeface="HP001 4H" pitchFamily="34" charset="0"/>
              </a:rPr>
              <a:t>Luyện từ và câu</a:t>
            </a:r>
          </a:p>
        </p:txBody>
      </p:sp>
    </p:spTree>
    <p:extLst>
      <p:ext uri="{BB962C8B-B14F-4D97-AF65-F5344CB8AC3E}">
        <p14:creationId xmlns:p14="http://schemas.microsoft.com/office/powerpoint/2010/main" val="120879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00"/>
                            </p:stCondLst>
                            <p:childTnLst>
                              <p:par>
                                <p:cTn id="99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"/>
                            </p:stCondLst>
                            <p:childTnLst>
                              <p:par>
                                <p:cTn id="105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900"/>
                            </p:stCondLst>
                            <p:childTnLst>
                              <p:par>
                                <p:cTn id="111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17" presetID="42" presetClass="exit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-95250"/>
            <a:ext cx="7758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8198" y="753130"/>
            <a:ext cx="433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UVN Cat Bien" pitchFamily="18" charset="0"/>
                <a:cs typeface="HP001 5H" pitchFamily="34" charset="0"/>
              </a:rPr>
              <a:t>Tổng kết vốn từ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1123950"/>
            <a:ext cx="4137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2400" b="1" u="sng">
                <a:latin typeface="Tahoma" pitchFamily="34" charset="0"/>
                <a:ea typeface="Tahoma" pitchFamily="34" charset="0"/>
                <a:cs typeface="Tahoma" pitchFamily="34" charset="0"/>
              </a:rPr>
              <a:t>Bài 1</a:t>
            </a:r>
            <a:r>
              <a:rPr lang="en-US" altLang="en-US" sz="2400" b="1">
                <a:latin typeface="Tahoma" pitchFamily="34" charset="0"/>
                <a:ea typeface="Tahoma" pitchFamily="34" charset="0"/>
                <a:cs typeface="Tahoma" pitchFamily="34" charset="0"/>
              </a:rPr>
              <a:t>: Liệt  kê các từ ngữ: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626096"/>
            <a:ext cx="8991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altLang="en-US" sz="24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Chỉ những người thân trong gia đình. </a:t>
            </a:r>
            <a:r>
              <a:rPr lang="en-US" altLang="en-US" sz="2400" b="1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M: Cha, chú, </a:t>
            </a:r>
            <a:r>
              <a:rPr lang="en-US" altLang="en-US" sz="24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dì…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 Chỉ những người gần gũi em trong trường học. </a:t>
            </a:r>
            <a:r>
              <a:rPr lang="en-US" altLang="en-US" sz="2400" b="1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M: Thầy giáo, bạn bè, lớp trưởng…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c. Chỉ các nghề nghiệp khác nhau. </a:t>
            </a:r>
            <a:r>
              <a:rPr lang="en-US" altLang="en-US" sz="2400" b="1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M: Công nhân, nông dân, hoạ sĩ…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d. Chỉ các dân tộc anh em trên đất nước ta. </a:t>
            </a:r>
            <a:r>
              <a:rPr lang="en-US" altLang="en-US" sz="2400" b="1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M: Ba-na, Kinh…</a:t>
            </a:r>
          </a:p>
        </p:txBody>
      </p:sp>
    </p:spTree>
    <p:extLst>
      <p:ext uri="{BB962C8B-B14F-4D97-AF65-F5344CB8AC3E}">
        <p14:creationId xmlns:p14="http://schemas.microsoft.com/office/powerpoint/2010/main" val="380850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57150"/>
            <a:ext cx="4137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2400" b="1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altLang="en-US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1</a:t>
            </a:r>
            <a:r>
              <a:rPr lang="en-US" alt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alt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Liệt</a:t>
            </a:r>
            <a:r>
              <a:rPr lang="en-US" alt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alt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kê</a:t>
            </a:r>
            <a:r>
              <a:rPr lang="en-US" alt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alt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từ</a:t>
            </a:r>
            <a:r>
              <a:rPr lang="en-US" alt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ngữ</a:t>
            </a:r>
            <a:r>
              <a:rPr lang="en-US" alt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590550"/>
            <a:ext cx="388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</a:pP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Chỉ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những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thân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gia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đình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M: cha,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mẹ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chú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dì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D9FF8B-C746-DFE4-F7CB-3A4E01DC6DEB}"/>
              </a:ext>
            </a:extLst>
          </p:cNvPr>
          <p:cNvSpPr/>
          <p:nvPr/>
        </p:nvSpPr>
        <p:spPr>
          <a:xfrm>
            <a:off x="76200" y="1860887"/>
            <a:ext cx="41376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Chỉ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những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gần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gũi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em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trường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học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/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M: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thầy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giáo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bạn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bè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lớp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trưởng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2686F2-E8A3-A44C-D7CA-F114F07DAD10}"/>
              </a:ext>
            </a:extLst>
          </p:cNvPr>
          <p:cNvSpPr/>
          <p:nvPr/>
        </p:nvSpPr>
        <p:spPr>
          <a:xfrm>
            <a:off x="76200" y="3159264"/>
            <a:ext cx="449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c.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Chỉ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nghề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nghiệp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khác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nhau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/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M: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Công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nhân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nông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dân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hoạ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sĩ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5FEF96-4F95-299B-7C4D-BA6729B5B250}"/>
              </a:ext>
            </a:extLst>
          </p:cNvPr>
          <p:cNvSpPr/>
          <p:nvPr/>
        </p:nvSpPr>
        <p:spPr>
          <a:xfrm>
            <a:off x="0" y="4302264"/>
            <a:ext cx="449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d.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Chỉ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dân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tộc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anh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em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trên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đất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nước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ta. 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M: Ba-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na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Kinh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D04715-2AC7-8E24-E425-A97DFB1F5DC2}"/>
              </a:ext>
            </a:extLst>
          </p:cNvPr>
          <p:cNvCxnSpPr>
            <a:cxnSpLocks/>
          </p:cNvCxnSpPr>
          <p:nvPr/>
        </p:nvCxnSpPr>
        <p:spPr>
          <a:xfrm>
            <a:off x="4038600" y="518815"/>
            <a:ext cx="0" cy="4491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FA182B3-1C2F-C59D-4F04-1DC498233F43}"/>
              </a:ext>
            </a:extLst>
          </p:cNvPr>
          <p:cNvSpPr/>
          <p:nvPr/>
        </p:nvSpPr>
        <p:spPr>
          <a:xfrm>
            <a:off x="4038600" y="590550"/>
            <a:ext cx="495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ông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bà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cố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cụ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thím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mợ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cô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bác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cậu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anh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chị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em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cháu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chắt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chút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dượng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anh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rể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chị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dâu</a:t>
            </a:r>
            <a:r>
              <a:rPr lang="en-US" altLang="zh-CN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,…</a:t>
            </a:r>
            <a:endParaRPr lang="zh-CN" altLang="en-US" sz="2000" b="1" dirty="0">
              <a:latin typeface="Times New Roman" panose="02020603050405020304" pitchFamily="18" charset="0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E04545-93C5-5EFC-8E25-5CCC7F6685D7}"/>
              </a:ext>
            </a:extLst>
          </p:cNvPr>
          <p:cNvSpPr/>
          <p:nvPr/>
        </p:nvSpPr>
        <p:spPr>
          <a:xfrm>
            <a:off x="4052455" y="1600021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bạn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thân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anh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chị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lớp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trên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thầy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(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cô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)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phụ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trách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đội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các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em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lớp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dưới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bác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bảo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vệ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cô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lao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công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nhân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viên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y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tế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…</a:t>
            </a:r>
            <a:endParaRPr lang="zh-CN" altLang="en-US" sz="2400" b="1" dirty="0">
              <a:latin typeface="Times New Roman" panose="02020603050405020304" pitchFamily="18" charset="0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2">
            <a:extLst>
              <a:ext uri="{FF2B5EF4-FFF2-40B4-BE49-F238E27FC236}">
                <a16:creationId xmlns:a16="http://schemas.microsoft.com/office/drawing/2014/main" id="{22F3E7FE-F50E-F57D-8244-BA6F336BE050}"/>
              </a:ext>
            </a:extLst>
          </p:cNvPr>
          <p:cNvSpPr txBox="1"/>
          <p:nvPr/>
        </p:nvSpPr>
        <p:spPr>
          <a:xfrm>
            <a:off x="4052455" y="2800350"/>
            <a:ext cx="49391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bác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sĩ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kĩ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sư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giáo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viên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thủy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thủ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hải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quân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phi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công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tiếp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viên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hàng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không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thợ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dệt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thợ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điện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bộ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đội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công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an,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dân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quân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tự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vệ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,…</a:t>
            </a:r>
            <a:endParaRPr lang="zh-CN" alt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2">
            <a:extLst>
              <a:ext uri="{FF2B5EF4-FFF2-40B4-BE49-F238E27FC236}">
                <a16:creationId xmlns:a16="http://schemas.microsoft.com/office/drawing/2014/main" id="{5DD85E42-DBD4-1CD6-63F0-6701D4AD0FAA}"/>
              </a:ext>
            </a:extLst>
          </p:cNvPr>
          <p:cNvSpPr txBox="1"/>
          <p:nvPr/>
        </p:nvSpPr>
        <p:spPr>
          <a:xfrm>
            <a:off x="4038600" y="424815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Tày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Nùng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Thái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Mường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Hmông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Khơ-mú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Giáy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Ê-</a:t>
            </a:r>
            <a:r>
              <a:rPr lang="en-US" altLang="zh-CN" sz="2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đê</a:t>
            </a:r>
            <a:r>
              <a:rPr lang="en-US" altLang="zh-CN" sz="2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Gia-rai, ……</a:t>
            </a:r>
            <a:endParaRPr lang="zh-CN" altLang="en-US" sz="2400" b="1" dirty="0">
              <a:latin typeface="Times New Roman" panose="02020603050405020304" pitchFamily="18" charset="0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3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49827" y="1276350"/>
            <a:ext cx="83820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Tìm các câu tục ngữ, thành ngữ, ca dao nói về quan hệ </a:t>
            </a:r>
            <a:r>
              <a:rPr lang="en-US" altLang="en-US" sz="2800" b="1" u="sng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gia đình</a:t>
            </a:r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en-US" sz="2800" b="1" u="sng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thầy trò</a:t>
            </a:r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en-US" sz="2800" b="1" u="sng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bè bạn</a:t>
            </a:r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M: Chị ngã, em nâng.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2727" y="-95250"/>
            <a:ext cx="7758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UVN Cat Bien" pitchFamily="18" charset="0"/>
              </a:rPr>
              <a:t>Thứ</a:t>
            </a:r>
            <a:r>
              <a:rPr lang="en-US" sz="2800" dirty="0">
                <a:latin typeface="UVN Cat Bien" pitchFamily="18" charset="0"/>
              </a:rPr>
              <a:t> </a:t>
            </a:r>
            <a:r>
              <a:rPr lang="en-US" sz="2800" dirty="0" err="1">
                <a:latin typeface="UVN Cat Bien" pitchFamily="18" charset="0"/>
              </a:rPr>
              <a:t>năm</a:t>
            </a:r>
            <a:r>
              <a:rPr lang="en-US" sz="2800" dirty="0">
                <a:latin typeface="UVN Cat Bien" pitchFamily="18" charset="0"/>
              </a:rPr>
              <a:t> </a:t>
            </a:r>
            <a:r>
              <a:rPr lang="en-US" sz="2800" dirty="0" err="1">
                <a:latin typeface="UVN Cat Bien" pitchFamily="18" charset="0"/>
              </a:rPr>
              <a:t>ngày</a:t>
            </a:r>
            <a:r>
              <a:rPr lang="en-US" sz="2800" dirty="0">
                <a:latin typeface="UVN Cat Bien" pitchFamily="18" charset="0"/>
              </a:rPr>
              <a:t> 15 </a:t>
            </a:r>
            <a:r>
              <a:rPr lang="en-US" sz="2800" dirty="0" err="1">
                <a:latin typeface="UVN Cat Bien" pitchFamily="18" charset="0"/>
              </a:rPr>
              <a:t>tháng</a:t>
            </a:r>
            <a:r>
              <a:rPr lang="en-US" sz="2800" dirty="0">
                <a:latin typeface="UVN Cat Bien" pitchFamily="18" charset="0"/>
              </a:rPr>
              <a:t> 12 </a:t>
            </a:r>
            <a:r>
              <a:rPr lang="en-US" sz="2800" dirty="0" err="1">
                <a:latin typeface="UVN Cat Bien" pitchFamily="18" charset="0"/>
              </a:rPr>
              <a:t>năm</a:t>
            </a:r>
            <a:r>
              <a:rPr lang="en-US" sz="2800" dirty="0">
                <a:latin typeface="UVN Cat Bien" pitchFamily="18" charset="0"/>
              </a:rPr>
              <a:t> 2022</a:t>
            </a:r>
          </a:p>
          <a:p>
            <a:pPr algn="ctr"/>
            <a:r>
              <a:rPr lang="en-US" sz="2800" u="sng" dirty="0" err="1">
                <a:latin typeface="UVN Cat Bien" pitchFamily="18" charset="0"/>
              </a:rPr>
              <a:t>Luyện</a:t>
            </a:r>
            <a:r>
              <a:rPr lang="en-US" sz="2800" u="sng" dirty="0">
                <a:latin typeface="UVN Cat Bien" pitchFamily="18" charset="0"/>
              </a:rPr>
              <a:t> </a:t>
            </a:r>
            <a:r>
              <a:rPr lang="en-US" sz="2800" u="sng" dirty="0" err="1">
                <a:latin typeface="UVN Cat Bien" pitchFamily="18" charset="0"/>
              </a:rPr>
              <a:t>từ</a:t>
            </a:r>
            <a:r>
              <a:rPr lang="en-US" sz="2800" u="sng" dirty="0">
                <a:latin typeface="UVN Cat Bien" pitchFamily="18" charset="0"/>
              </a:rPr>
              <a:t> </a:t>
            </a:r>
            <a:r>
              <a:rPr lang="en-US" sz="2800" u="sng" dirty="0" err="1">
                <a:latin typeface="UVN Cat Bien" pitchFamily="18" charset="0"/>
              </a:rPr>
              <a:t>và</a:t>
            </a:r>
            <a:r>
              <a:rPr lang="en-US" sz="2800" u="sng" dirty="0">
                <a:latin typeface="UVN Cat Bien" pitchFamily="18" charset="0"/>
              </a:rPr>
              <a:t> </a:t>
            </a:r>
            <a:r>
              <a:rPr lang="en-US" sz="2800" u="sng" dirty="0" err="1">
                <a:latin typeface="UVN Cat Bien" pitchFamily="18" charset="0"/>
              </a:rPr>
              <a:t>câu</a:t>
            </a:r>
            <a:endParaRPr lang="en-US" sz="2800" u="sng" dirty="0">
              <a:latin typeface="UVN Cat Bie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8198" y="753130"/>
            <a:ext cx="433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UVN Cat Bien" pitchFamily="18" charset="0"/>
                <a:cs typeface="HP001 5H" pitchFamily="34" charset="0"/>
              </a:rPr>
              <a:t>Tổng kết vốn từ</a:t>
            </a:r>
          </a:p>
        </p:txBody>
      </p:sp>
    </p:spTree>
    <p:extLst>
      <p:ext uri="{BB962C8B-B14F-4D97-AF65-F5344CB8AC3E}">
        <p14:creationId xmlns:p14="http://schemas.microsoft.com/office/powerpoint/2010/main" val="14586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96096"/>
              </p:ext>
            </p:extLst>
          </p:nvPr>
        </p:nvGraphicFramePr>
        <p:xfrm>
          <a:off x="233499" y="1123950"/>
          <a:ext cx="8762999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0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2400" dirty="0">
                        <a:latin typeface="Times New Roman" panose="02020603050405020304" pitchFamily="18" charset="0"/>
                        <a:ea typeface="Tahoma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thầy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endParaRPr lang="en-US" sz="2400" dirty="0">
                        <a:latin typeface="Times New Roman" panose="02020603050405020304" pitchFamily="18" charset="0"/>
                        <a:ea typeface="Tahoma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400" dirty="0">
                        <a:latin typeface="Times New Roman" panose="02020603050405020304" pitchFamily="18" charset="0"/>
                        <a:ea typeface="Tahoma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 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Anh em như thể chân tay</a:t>
                      </a:r>
                    </a:p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Rách lành đùm bọc dở hay đỡ dần.</a:t>
                      </a:r>
                    </a:p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  Công cha như núi Thái Sơn</a:t>
                      </a:r>
                    </a:p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Nghĩa mẹ như nước trong nguồn chảy ra.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Không thầy đố mày làm nên</a:t>
                      </a:r>
                    </a:p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  Tôn sư trọng đạo</a:t>
                      </a:r>
                    </a:p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  Muốn sang thì bắc cầu kiều</a:t>
                      </a:r>
                    </a:p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Muốn con hay chữ thì yêu lấy thầy</a:t>
                      </a:r>
                      <a:r>
                        <a:rPr lang="vi-VN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vi-VN" sz="24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Buôn có bạn, bán có phường</a:t>
                      </a:r>
                    </a:p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  Bán anh em xa, mua láng giềng gần</a:t>
                      </a:r>
                    </a:p>
                    <a:p>
                      <a:r>
                        <a:rPr lang="vi-VN" sz="2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  Bốn biển một nhà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   Học thầy không tầy học bạn</a:t>
                      </a:r>
                    </a:p>
                    <a:p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8936" y="28575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tục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ngữ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ngữ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ca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dao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hệ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A5002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gia</a:t>
            </a:r>
            <a:r>
              <a:rPr lang="en-US" altLang="en-US" sz="2400" b="1" u="sng" dirty="0">
                <a:solidFill>
                  <a:srgbClr val="A5002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A5002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đình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u="sng" dirty="0" err="1">
                <a:solidFill>
                  <a:schemeClr val="tx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thầy</a:t>
            </a:r>
            <a:r>
              <a:rPr lang="en-US" altLang="en-US" sz="2400" b="1" u="sng" dirty="0">
                <a:solidFill>
                  <a:schemeClr val="tx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chemeClr val="tx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trò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bè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38100" y="361950"/>
            <a:ext cx="9105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3: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Tìm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từ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ngữ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miêu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tả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hình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dáng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lang="en-US" altLang="en-US" sz="2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spc="-1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người</a:t>
            </a:r>
            <a:endParaRPr lang="en-US" altLang="en-US" b="1" spc="-15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" y="1047750"/>
            <a:ext cx="436418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a) </a:t>
            </a: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Miêu tả mái tóc.  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</a:t>
            </a: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Miêu tả đôi mắt. 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c)</a:t>
            </a: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Miêu tả khuôn mặt. 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d)</a:t>
            </a: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Miêu tả làn da. 	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e)</a:t>
            </a: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Miêu tả vóc người. </a:t>
            </a:r>
            <a:r>
              <a:rPr lang="en-US" altLang="en-US" sz="280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082902" y="1048193"/>
            <a:ext cx="5029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M: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đen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nhánh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óng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ả…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M: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mí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đen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láy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M: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trái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xoan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vuông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vức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M: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trắng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trẻo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nhăn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nheo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M: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vạm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vỡ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dong </a:t>
            </a:r>
            <a:r>
              <a:rPr lang="en-US" altLang="en-US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dỏng</a:t>
            </a:r>
            <a:r>
              <a:rPr lang="en-US" alt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  <a:endParaRPr lang="en-US" alt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980</Words>
  <Application>Microsoft Office PowerPoint</Application>
  <PresentationFormat>On-screen Show (16:9)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HP001 4H</vt:lpstr>
      <vt:lpstr>HP001 5H</vt:lpstr>
      <vt:lpstr>Tahoma</vt:lpstr>
      <vt:lpstr>Times New Roman</vt:lpstr>
      <vt:lpstr>UVN Cat Bien</vt:lpstr>
      <vt:lpstr>思源黑体 CN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Khanh</dc:creator>
  <cp:lastModifiedBy>Admin</cp:lastModifiedBy>
  <cp:revision>28</cp:revision>
  <dcterms:created xsi:type="dcterms:W3CDTF">2022-12-13T06:23:33Z</dcterms:created>
  <dcterms:modified xsi:type="dcterms:W3CDTF">2023-01-03T14:40:53Z</dcterms:modified>
</cp:coreProperties>
</file>