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56" r:id="rId7"/>
    <p:sldMasterId id="2147483780" r:id="rId8"/>
  </p:sldMasterIdLst>
  <p:sldIdLst>
    <p:sldId id="876" r:id="rId9"/>
    <p:sldId id="882" r:id="rId10"/>
    <p:sldId id="888" r:id="rId11"/>
    <p:sldId id="889" r:id="rId12"/>
    <p:sldId id="505" r:id="rId13"/>
    <p:sldId id="917" r:id="rId14"/>
    <p:sldId id="919" r:id="rId15"/>
    <p:sldId id="299" r:id="rId16"/>
    <p:sldId id="932" r:id="rId17"/>
    <p:sldId id="806" r:id="rId18"/>
    <p:sldId id="923" r:id="rId19"/>
    <p:sldId id="924" r:id="rId20"/>
    <p:sldId id="522" r:id="rId21"/>
    <p:sldId id="869" r:id="rId22"/>
    <p:sldId id="926" r:id="rId23"/>
    <p:sldId id="523" r:id="rId24"/>
    <p:sldId id="524" r:id="rId25"/>
    <p:sldId id="904" r:id="rId26"/>
    <p:sldId id="525" r:id="rId27"/>
    <p:sldId id="928" r:id="rId28"/>
    <p:sldId id="929" r:id="rId29"/>
    <p:sldId id="527" r:id="rId30"/>
    <p:sldId id="817" r:id="rId31"/>
    <p:sldId id="508" r:id="rId32"/>
    <p:sldId id="930" r:id="rId33"/>
    <p:sldId id="93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5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2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E9B0-1A10-4399-8568-B83F8CD6632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3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D88E-4FBC-4259-A581-FD78CA0780E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E94-EA7E-4142-9ADA-73AC0123F7B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2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3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894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66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9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1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54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1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49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49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202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0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95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90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57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2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BE66-6A6D-476C-B1E1-2EDA0FA107E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72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62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18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35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64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9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82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835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43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57907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81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9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692-E74C-4833-B7F5-AEE0B7F7335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53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11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306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27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92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36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900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90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79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1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43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54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7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503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503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2026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75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7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1735-1816-4634-B698-F7936613D1E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9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30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58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53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68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520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5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86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2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2" y="5003322"/>
            <a:ext cx="6172200" cy="13716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396173" indent="0" algn="ctr">
              <a:buNone/>
            </a:lvl2pPr>
            <a:lvl3pPr marL="792344" indent="0" algn="ctr">
              <a:buNone/>
            </a:lvl3pPr>
            <a:lvl4pPr marL="1188517" indent="0" algn="ctr">
              <a:buNone/>
            </a:lvl4pPr>
            <a:lvl5pPr marL="1584689" indent="0" algn="ctr">
              <a:buNone/>
            </a:lvl5pPr>
            <a:lvl6pPr marL="1980861" indent="0" algn="ctr">
              <a:buNone/>
            </a:lvl6pPr>
            <a:lvl7pPr marL="2377033" indent="0" algn="ctr">
              <a:buNone/>
            </a:lvl7pPr>
            <a:lvl8pPr marL="2773205" indent="0" algn="ctr">
              <a:buNone/>
            </a:lvl8pPr>
            <a:lvl9pPr marL="31693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7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7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5" y="4928702"/>
            <a:ext cx="609600" cy="517524"/>
          </a:xfrm>
        </p:spPr>
        <p:txBody>
          <a:bodyPr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88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26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2895600"/>
            <a:ext cx="6172200" cy="2053590"/>
          </a:xfrm>
        </p:spPr>
        <p:txBody>
          <a:bodyPr/>
          <a:lstStyle>
            <a:lvl1pPr algn="l">
              <a:buNone/>
              <a:defRPr sz="26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2" y="5010150"/>
            <a:ext cx="6172200" cy="1371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7" y="1170437"/>
            <a:ext cx="2286000" cy="381000"/>
          </a:xfrm>
        </p:spPr>
        <p:txBody>
          <a:bodyPr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FFF39D"/>
                </a:solidFill>
              </a:rPr>
              <a:pPr defTabSz="792344"/>
              <a:t>1/2/2023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13"/>
            <a:ext cx="3657600" cy="384048"/>
          </a:xfrm>
        </p:spPr>
        <p:txBody>
          <a:bodyPr/>
          <a:lstStyle/>
          <a:p>
            <a:pPr defTabSz="792344"/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7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5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1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6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5433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6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5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7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5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7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5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41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41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307E-C37B-42DD-AA27-A54946FB078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94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61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17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346"/>
              </a:spcBef>
              <a:spcAft>
                <a:spcPts val="867"/>
              </a:spcAft>
              <a:buNone/>
              <a:defRPr sz="1000"/>
            </a:lvl1pPr>
            <a:lvl2pPr>
              <a:buNone/>
              <a:defRPr sz="10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1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4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72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17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8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77407" tIns="38704" rIns="77407" bIns="38704" numCol="1" spcCol="232223" rtlCol="0" fromWordArt="0" anchor="t" anchorCtr="0" forceAA="0" compatLnSpc="1">
            <a:normAutofit/>
          </a:bodyPr>
          <a:lstStyle>
            <a:lvl1pPr marL="0" indent="0">
              <a:spcBef>
                <a:spcPts val="86"/>
              </a:spcBef>
              <a:spcAft>
                <a:spcPts val="346"/>
              </a:spcAft>
              <a:buFontTx/>
              <a:buNone/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1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3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77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941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344"/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79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E9B0-1A10-4399-8568-B83F8CD6632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7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BE66-6A6D-476C-B1E1-2EDA0FA107E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92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692-E74C-4833-B7F5-AEE0B7F7335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1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1735-1816-4634-B698-F7936613D1E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2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6AD5-2FB5-485B-8165-F4E16C804D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87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307E-C37B-42DD-AA27-A54946FB078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52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6AD5-2FB5-485B-8165-F4E16C804D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53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41DA-D1B1-4F26-B70E-8058CBC4C88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9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1C1B-0BC3-4E36-AB76-69552657F58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6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09A-5105-455C-B511-FA2FB439E1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03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D88E-4FBC-4259-A581-FD78CA0780E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43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E94-EA7E-4142-9ADA-73AC0123F7B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84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0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639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884" indent="0" algn="ctr">
              <a:buNone/>
            </a:lvl2pPr>
            <a:lvl3pPr marL="685766" indent="0" algn="ctr">
              <a:buNone/>
            </a:lvl3pPr>
            <a:lvl4pPr marL="1028649" indent="0" algn="ctr">
              <a:buNone/>
            </a:lvl4pPr>
            <a:lvl5pPr marL="1371532" indent="0" algn="ctr">
              <a:buNone/>
            </a:lvl5pPr>
            <a:lvl6pPr marL="1714415" indent="0" algn="ctr">
              <a:buNone/>
            </a:lvl6pPr>
            <a:lvl7pPr marL="2057297" indent="0" algn="ctr">
              <a:buNone/>
            </a:lvl7pPr>
            <a:lvl8pPr marL="2400180" indent="0" algn="ctr">
              <a:buNone/>
            </a:lvl8pPr>
            <a:lvl9pPr marL="274306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A1BDDD-1344-4AB7-900D-58B13640A0E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5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1B89FF-D990-4D67-A9D5-F1B40CDBB1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95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0D3-D252-4A05-BB98-34F6C2F96B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4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660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41DA-D1B1-4F26-B70E-8058CBC4C88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21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DFA5-5642-4A30-9820-4977C9E0826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391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18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18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430FE7-6C23-4771-AAD1-7E149E22321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9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84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951-C000-4D23-BE20-530013C7A1A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23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BA6D-00F4-4304-8790-83E5653D189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23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26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35D-1920-4EBE-93EB-E91AF23E04D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375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F7CB-36EE-4CA0-B4DC-2C00ED34BCC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315"/>
            <a:ext cx="5867400" cy="768351"/>
          </a:xfrm>
        </p:spPr>
        <p:txBody>
          <a:bodyPr lIns="82292" tIns="0"/>
          <a:lstStyle>
            <a:lvl1pPr marL="0" indent="0">
              <a:buNone/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9952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849-60F9-495A-A972-4F1EF6979D8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98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7F92-5384-4D59-B13D-164C3889AF5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781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724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1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2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1C1B-0BC3-4E36-AB76-69552657F58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646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2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432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7" y="666749"/>
            <a:ext cx="4292241" cy="639763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26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406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35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06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1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3379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061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5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09A-5105-455C-B511-FA2FB439E1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9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4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3DBD70-9E07-4E4E-902C-0070DF68DCD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9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5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3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8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46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3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4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253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36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8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467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36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45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1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77407" tIns="38704" rIns="77407" bIns="38704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77407" tIns="38704" rIns="77407" bIns="38704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lIns="77407" tIns="38704" rIns="77407" bIns="38704" anchor="ctr" anchorCtr="0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 defTabSz="792344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344"/>
              <a:t>1/2/2023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5"/>
            <a:ext cx="3200400" cy="365760"/>
          </a:xfrm>
          <a:prstGeom prst="rect">
            <a:avLst/>
          </a:prstGeom>
        </p:spPr>
        <p:txBody>
          <a:bodyPr vert="horz" lIns="77407" tIns="38704" rIns="77407" bIns="38704" anchor="ctr" anchorCtr="0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 defTabSz="792344"/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1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35" tIns="39617" rIns="79235" bIns="39617" anchor="t" compatLnSpc="1"/>
          <a:lstStyle/>
          <a:p>
            <a:pPr defTabSz="79234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407" tIns="38704" rIns="77407" bIns="38704" anchor="ctr"/>
          <a:lstStyle/>
          <a:p>
            <a:pPr algn="ctr" defTabSz="792344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7" y="5734050"/>
            <a:ext cx="609600" cy="521208"/>
          </a:xfrm>
          <a:prstGeom prst="rect">
            <a:avLst/>
          </a:prstGeom>
        </p:spPr>
        <p:txBody>
          <a:bodyPr vert="horz" lIns="77407" tIns="38704" rIns="77407" bIns="38704" anchor="ctr"/>
          <a:lstStyle>
            <a:lvl1pPr algn="ctr" eaLnBrk="1" latinLnBrk="0" hangingPunct="1">
              <a:defRPr kumimoji="0" sz="1200" b="1">
                <a:solidFill>
                  <a:srgbClr val="FFFFFF"/>
                </a:solidFill>
              </a:defRPr>
            </a:lvl1pPr>
          </a:lstStyle>
          <a:p>
            <a:pPr defTabSz="792344"/>
            <a:fld id="{2C7AF84D-F29E-4A64-A008-D3F07DA3D056}" type="slidenum">
              <a:rPr lang="en-US" smtClean="0"/>
              <a:pPr defTabSz="792344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2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26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703" indent="-237703" algn="l" rtl="0" eaLnBrk="1" latinLnBrk="0" hangingPunct="1">
        <a:spcBef>
          <a:spcPts val="520"/>
        </a:spcBef>
        <a:buClr>
          <a:schemeClr val="accent1"/>
        </a:buClr>
        <a:buSzPct val="7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4640" indent="-23770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92344" indent="-15846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047" indent="-15846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751" indent="-15846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05455" indent="-15846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43155" indent="-15846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980861" indent="-15846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2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218564" indent="-15846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92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84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808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77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732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6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DBD70-9E07-4E4E-902C-0070DF68DCDB}" type="slidenum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2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8"/>
            <a:ext cx="8686800" cy="4525963"/>
          </a:xfrm>
          <a:prstGeom prst="rect">
            <a:avLst/>
          </a:prstGeom>
        </p:spPr>
        <p:txBody>
          <a:bodyPr vert="horz" lIns="68577" tIns="34289" rIns="68577" bIns="34289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6857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6857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149"/>
            <a:ext cx="762000" cy="24447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685766"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 smtClean="0">
                <a:solidFill>
                  <a:srgbClr val="000000"/>
                </a:solidFill>
              </a:rPr>
              <a:pPr defTabSz="68576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68577" tIns="34289" rIns="68577" bIns="34289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4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62" indent="-25716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185" indent="-21430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07" indent="-17144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090" indent="-17144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2974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856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228739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622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505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5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gif"/><Relationship Id="rId5" Type="http://schemas.openxmlformats.org/officeDocument/2006/relationships/image" Target="../media/image5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gif"/><Relationship Id="rId5" Type="http://schemas.openxmlformats.org/officeDocument/2006/relationships/image" Target="../media/image5.png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2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1.wmf"/><Relationship Id="rId12" Type="http://schemas.openxmlformats.org/officeDocument/2006/relationships/image" Target="../media/image42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wmf"/><Relationship Id="rId11" Type="http://schemas.openxmlformats.org/officeDocument/2006/relationships/image" Target="../media/image13.gif"/><Relationship Id="rId5" Type="http://schemas.openxmlformats.org/officeDocument/2006/relationships/image" Target="../media/image39.wmf"/><Relationship Id="rId10" Type="http://schemas.openxmlformats.org/officeDocument/2006/relationships/image" Target="../media/image15.gif"/><Relationship Id="rId4" Type="http://schemas.openxmlformats.org/officeDocument/2006/relationships/image" Target="../media/image38.wmf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334030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3054037" y="1259280"/>
            <a:ext cx="2612134" cy="86177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5018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903785"/>
            <a:ext cx="6839018" cy="231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765175" y="4656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WordArt 3"/>
          <p:cNvSpPr>
            <a:spLocks noChangeArrowheads="1" noChangeShapeType="1" noTextEdit="1"/>
          </p:cNvSpPr>
          <p:nvPr/>
        </p:nvSpPr>
        <p:spPr bwMode="auto">
          <a:xfrm>
            <a:off x="237051" y="6544618"/>
            <a:ext cx="3737111" cy="237604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76C336D4-310B-4A8C-A9BF-A2A2C370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47" y="4712677"/>
            <a:ext cx="5099030" cy="1333108"/>
          </a:xfrm>
          <a:prstGeom prst="star32">
            <a:avLst>
              <a:gd name="adj" fmla="val 10173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B7763D-0188-4BC7-B719-5CED91778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6" y="2562668"/>
            <a:ext cx="2693641" cy="1370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8F6E31-8323-459D-A603-BE74EACE7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961609"/>
            <a:ext cx="4106410" cy="19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6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0" grpId="0" animBg="1"/>
      <p:bldP spid="20" grpId="1" animBg="1"/>
      <p:bldP spid="2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7192"/>
            <a:ext cx="97536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611188" y="457200"/>
            <a:ext cx="7705725" cy="609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399" y="17463"/>
            <a:ext cx="964095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F6E31-8323-459D-A603-BE74EACE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3" y="566572"/>
            <a:ext cx="1275891" cy="1994540"/>
          </a:xfrm>
          <a:prstGeom prst="rect">
            <a:avLst/>
          </a:prstGeom>
        </p:spPr>
      </p:pic>
      <p:pic>
        <p:nvPicPr>
          <p:cNvPr id="1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7763D-0188-4BC7-B719-5CED91778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5" y="4684531"/>
            <a:ext cx="2693641" cy="1370886"/>
          </a:xfrm>
          <a:prstGeom prst="rect">
            <a:avLst/>
          </a:prstGeom>
        </p:spPr>
      </p:pic>
      <p:pic>
        <p:nvPicPr>
          <p:cNvPr id="12" name="Picture 6" descr="Dove-02-june">
            <a:extLst>
              <a:ext uri="{FF2B5EF4-FFF2-40B4-BE49-F238E27FC236}">
                <a16:creationId xmlns:a16="http://schemas.microsoft.com/office/drawing/2014/main" id="{AD05A2C2-5725-41D0-81DB-84CFED9D6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762937" y="629130"/>
            <a:ext cx="1703999" cy="9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ove-02-june">
            <a:extLst>
              <a:ext uri="{FF2B5EF4-FFF2-40B4-BE49-F238E27FC236}">
                <a16:creationId xmlns:a16="http://schemas.microsoft.com/office/drawing/2014/main" id="{23CB7168-B27B-4DFA-BDE7-CCA8269D5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4086224" y="602549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F4A78A05-8801-42F8-9968-A7F552F1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18" y="5553944"/>
            <a:ext cx="1605719" cy="13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35" descr="tamtay11">
            <a:extLst>
              <a:ext uri="{FF2B5EF4-FFF2-40B4-BE49-F238E27FC236}">
                <a16:creationId xmlns:a16="http://schemas.microsoft.com/office/drawing/2014/main" id="{264CC97C-77B3-48B6-A310-3F775E57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34" y="2387543"/>
            <a:ext cx="1203077" cy="111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rose19">
            <a:extLst>
              <a:ext uri="{FF2B5EF4-FFF2-40B4-BE49-F238E27FC236}">
                <a16:creationId xmlns:a16="http://schemas.microsoft.com/office/drawing/2014/main" id="{3DC0FC50-80A7-4FF3-9937-F3B48661B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9" y="541885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rose19">
            <a:extLst>
              <a:ext uri="{FF2B5EF4-FFF2-40B4-BE49-F238E27FC236}">
                <a16:creationId xmlns:a16="http://schemas.microsoft.com/office/drawing/2014/main" id="{585EDDC5-BB6B-4679-B626-4073E55E3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86" y="453323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ose19">
            <a:extLst>
              <a:ext uri="{FF2B5EF4-FFF2-40B4-BE49-F238E27FC236}">
                <a16:creationId xmlns:a16="http://schemas.microsoft.com/office/drawing/2014/main" id="{BCF7231D-0AC0-4167-AFAE-4CE1AE3BF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25" y="5407037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8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294 C 0.00382 -0.02917 0.00225 -0.02871 0.00208 -0.02524 C 0.00191 -0.02176 0.00486 -0.01227 0.00451 -0.00811 C 0.00416 -0.00394 0.00208 -0.00209 3.05556E-6 4.44444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829 C -0.00364 -0.01829 -0.00226 -0.01806 -0.00208 -0.01574 C -0.00191 -0.01343 -0.00469 -0.00764 -0.00434 -0.00509 C -0.00399 -0.00255 -0.00208 -0.00139 -1.38889E-6 1.11111E-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065" y="166611"/>
            <a:ext cx="86868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lần lượt các hoạt động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Lấy hai tờ giấy hình tam giác bằng nhau:</a:t>
            </a:r>
          </a:p>
        </p:txBody>
      </p:sp>
      <p:pic>
        <p:nvPicPr>
          <p:cNvPr id="3074" name="Picture 2" descr="https://img.loigiaihay.com/picture/2019/0925/b56-phan-a-h1-vn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65" y="1323341"/>
            <a:ext cx="5983357" cy="16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065" y="2994317"/>
            <a:ext cx="878784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https://img.loigiaihay.com/picture/2019/0925/b56-phan-a-h2-vne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" y="4071535"/>
            <a:ext cx="8787847" cy="27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53E7D-33AC-4A39-81FD-B65FF7F43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2" y="999776"/>
            <a:ext cx="1605167" cy="199454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9AFB8FC-A0DA-4188-A963-ACEBFC5B4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.loigiaihay.com/picture/2019/0925/b56-phan-a-h2-vnen5.jpg">
            <a:extLst>
              <a:ext uri="{FF2B5EF4-FFF2-40B4-BE49-F238E27FC236}">
                <a16:creationId xmlns:a16="http://schemas.microsoft.com/office/drawing/2014/main" id="{2453B04C-40DB-4C72-A3C2-ED3C2405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9" y="194357"/>
            <a:ext cx="8787847" cy="299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FF0604-625E-4BAF-BCE7-7C6F64A80616}"/>
              </a:ext>
            </a:extLst>
          </p:cNvPr>
          <p:cNvSpPr/>
          <p:nvPr/>
        </p:nvSpPr>
        <p:spPr>
          <a:xfrm>
            <a:off x="40582" y="3278043"/>
            <a:ext cx="9144000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 sánh diện tích hình chữ nhật vừa ghép được với diện tích hai hình tam giác ban đầu.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E50DA-48D2-4AB2-8A6C-54BE7A8C8CFC}"/>
              </a:ext>
            </a:extLst>
          </p:cNvPr>
          <p:cNvSpPr/>
          <p:nvPr/>
        </p:nvSpPr>
        <p:spPr>
          <a:xfrm>
            <a:off x="149912" y="4941914"/>
            <a:ext cx="892534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khi ghép 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thấy: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vừa ghép được bằng diện tích hai hình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 ban đầu.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85484F-0DAD-4416-80DD-9CE8CAC0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279374"/>
                <a:ext cx="9144000" cy="403296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 kĩ nội dung sau và nghe thầy/cô giáo hướng dẫn: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vi-V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 vào hình vẽ trên ta có: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vi-V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chữ nhật ABCD có chiều dài bằng độ dài đáy DC của hình tam giác EDC, có chiều rộng bằng chiều cao EH của hình tam giác EDC.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vi-V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chữ nhật ABCD gấp 2 lần diện tích hình tam giác EDC.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vi-V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chữ nhật ABCD là: DC × AD = DC × EH.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vi-V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diện tích hình tam giác EDC là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vi-V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𝐃𝐂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×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𝐄𝐇</m:t>
                        </m:r>
                      </m:num>
                      <m:den>
                        <m:r>
                          <a:rPr kumimoji="0" lang="vi-VN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vi-VN" sz="3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79374"/>
                <a:ext cx="9144000" cy="4032964"/>
              </a:xfrm>
              <a:prstGeom prst="rect">
                <a:avLst/>
              </a:prstGeom>
              <a:blipFill>
                <a:blip r:embed="rId2"/>
                <a:stretch>
                  <a:fillRect l="-1129" t="-1199" r="-996" b="-900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s://img.loigiaihay.com/picture/2019/0925/b56-phan-a-h2-vnen5.jpg">
            <a:extLst>
              <a:ext uri="{FF2B5EF4-FFF2-40B4-BE49-F238E27FC236}">
                <a16:creationId xmlns:a16="http://schemas.microsoft.com/office/drawing/2014/main" id="{A4A86AB3-1768-4671-B648-50546489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5" y="132522"/>
            <a:ext cx="7938052" cy="21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BE9C4-2B09-4F6B-A0E3-D1771C409F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87" y="-185531"/>
            <a:ext cx="1298713" cy="2160104"/>
          </a:xfrm>
          <a:prstGeom prst="rect">
            <a:avLst/>
          </a:prstGeom>
          <a:noFill/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DA09F82-71C2-48B9-B05B-32D9614A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97565" y="450574"/>
            <a:ext cx="8563364" cy="3843131"/>
          </a:xfrm>
          <a:prstGeom prst="cloudCallout">
            <a:avLst>
              <a:gd name="adj1" fmla="val -30083"/>
              <a:gd name="adj2" fmla="val 90098"/>
            </a:avLst>
          </a:prstGeom>
          <a:solidFill>
            <a:srgbClr val="92D050"/>
          </a:solidFill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" y="190021"/>
            <a:ext cx="863851" cy="102870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EA44F9-34F2-4C43-AF91-E6D402C35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070" y="4161183"/>
            <a:ext cx="1950530" cy="2393228"/>
          </a:xfrm>
          <a:prstGeom prst="rect">
            <a:avLst/>
          </a:prstGeom>
        </p:spPr>
      </p:pic>
      <p:pic>
        <p:nvPicPr>
          <p:cNvPr id="13" name="Picture 10" descr="C:\Users\Administrator\Downloads\images.jpg">
            <a:extLst>
              <a:ext uri="{FF2B5EF4-FFF2-40B4-BE49-F238E27FC236}">
                <a16:creationId xmlns:a16="http://schemas.microsoft.com/office/drawing/2014/main" id="{9F252848-6EA7-4786-A684-685A25EE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3" y="4810539"/>
            <a:ext cx="2666146" cy="19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4BA1FB-CB12-49D1-B8AD-0BA4B593E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06" y="4916557"/>
            <a:ext cx="3535945" cy="1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BFA197-F646-4DAA-AFDD-FC0FE6C3148C}"/>
              </a:ext>
            </a:extLst>
          </p:cNvPr>
          <p:cNvSpPr/>
          <p:nvPr/>
        </p:nvSpPr>
        <p:spPr>
          <a:xfrm>
            <a:off x="0" y="124690"/>
            <a:ext cx="91440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hình tam 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54CD53E-C118-4C8E-9E5A-B1E482C47488}"/>
              </a:ext>
            </a:extLst>
          </p:cNvPr>
          <p:cNvSpPr/>
          <p:nvPr/>
        </p:nvSpPr>
        <p:spPr>
          <a:xfrm>
            <a:off x="2743200" y="2425148"/>
            <a:ext cx="2849217" cy="1444487"/>
          </a:xfrm>
          <a:prstGeom prst="triangle">
            <a:avLst>
              <a:gd name="adj" fmla="val 31443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A13523-2277-496D-8A06-A6DCF869C323}"/>
              </a:ext>
            </a:extLst>
          </p:cNvPr>
          <p:cNvCxnSpPr>
            <a:cxnSpLocks/>
            <a:stCxn id="3" idx="0"/>
            <a:endCxn id="3" idx="3"/>
          </p:cNvCxnSpPr>
          <p:nvPr/>
        </p:nvCxnSpPr>
        <p:spPr>
          <a:xfrm>
            <a:off x="3639079" y="2425148"/>
            <a:ext cx="0" cy="14444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C4999C-B439-47FE-9EE2-E607A3BC7728}"/>
              </a:ext>
            </a:extLst>
          </p:cNvPr>
          <p:cNvCxnSpPr>
            <a:cxnSpLocks/>
          </p:cNvCxnSpPr>
          <p:nvPr/>
        </p:nvCxnSpPr>
        <p:spPr>
          <a:xfrm>
            <a:off x="3657600" y="3631096"/>
            <a:ext cx="18553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603A4E-8272-4CEF-B2D2-3B1F15B0B383}"/>
              </a:ext>
            </a:extLst>
          </p:cNvPr>
          <p:cNvCxnSpPr/>
          <p:nvPr/>
        </p:nvCxnSpPr>
        <p:spPr>
          <a:xfrm>
            <a:off x="3843130" y="3631096"/>
            <a:ext cx="0" cy="2385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227D426A-2333-46A6-A59F-B4749A162015}"/>
              </a:ext>
            </a:extLst>
          </p:cNvPr>
          <p:cNvSpPr/>
          <p:nvPr/>
        </p:nvSpPr>
        <p:spPr>
          <a:xfrm rot="16200000">
            <a:off x="3905400" y="2707435"/>
            <a:ext cx="437322" cy="2761721"/>
          </a:xfrm>
          <a:prstGeom prst="leftBrace">
            <a:avLst>
              <a:gd name="adj1" fmla="val 49570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96E2A-634F-499D-A551-B2507D3F990A}"/>
              </a:ext>
            </a:extLst>
          </p:cNvPr>
          <p:cNvSpPr txBox="1"/>
          <p:nvPr/>
        </p:nvSpPr>
        <p:spPr>
          <a:xfrm>
            <a:off x="3746374" y="4153760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857B9C-1019-4EAD-BF4A-C0B5D975CB5A}"/>
              </a:ext>
            </a:extLst>
          </p:cNvPr>
          <p:cNvSpPr txBox="1"/>
          <p:nvPr/>
        </p:nvSpPr>
        <p:spPr>
          <a:xfrm>
            <a:off x="3419061" y="2883142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FB61A5-EA6C-4F8F-B098-2E8D1D362BF8}"/>
                  </a:ext>
                </a:extLst>
              </p:cNvPr>
              <p:cNvSpPr txBox="1"/>
              <p:nvPr/>
            </p:nvSpPr>
            <p:spPr>
              <a:xfrm>
                <a:off x="5764697" y="2702711"/>
                <a:ext cx="3071191" cy="11669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5715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kumimoji="0" lang="en-US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×</m:t>
                        </m:r>
                        <m:r>
                          <a:rPr kumimoji="0" lang="en-US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𝐡</m:t>
                        </m:r>
                      </m:num>
                      <m:den>
                        <m:r>
                          <a:rPr kumimoji="0" lang="vi-VN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FB61A5-EA6C-4F8F-B098-2E8D1D362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97" y="2702711"/>
                <a:ext cx="3071191" cy="1166923"/>
              </a:xfrm>
              <a:prstGeom prst="rect">
                <a:avLst/>
              </a:prstGeom>
              <a:blipFill>
                <a:blip r:embed="rId2"/>
                <a:stretch>
                  <a:fillRect b="-2488"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AC050F9-9C62-4150-BF85-B6BC7A926288}"/>
              </a:ext>
            </a:extLst>
          </p:cNvPr>
          <p:cNvSpPr txBox="1"/>
          <p:nvPr/>
        </p:nvSpPr>
        <p:spPr>
          <a:xfrm>
            <a:off x="1430005" y="5029842"/>
            <a:ext cx="6798366" cy="1323439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B33134-C21D-4CE4-8BBD-902DB8386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40" y="2343998"/>
            <a:ext cx="1950530" cy="2393228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D931688D-2822-4298-A6A2-0F4C83E2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773" y="203630"/>
                <a:ext cx="8998227" cy="589674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Nói cho bạn nghe quy tắc tính diện tích hình tam giác, lấy ví dụ minh họa.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tính diện tích hình tam giác</a:t>
                </a:r>
                <a:r>
                  <a:rPr lang="en-US" sz="3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lấy độ dài cạnh đáy nhân với chiều cao tương ứng (cùng một đơn vị đo) rồi chia cho 2.</a:t>
                </a:r>
              </a:p>
              <a:p>
                <a:pPr lvl="0" algn="just"/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6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 giác có cạnh đáy bằng 10cm và chiều cao tương ứng là 5cm thì diện tích hình tam giác đó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 ×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lvl="0" algn="ctr"/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3" y="203630"/>
                <a:ext cx="8998227" cy="5896742"/>
              </a:xfrm>
              <a:prstGeom prst="rect">
                <a:avLst/>
              </a:prstGeom>
              <a:blipFill>
                <a:blip r:embed="rId2"/>
                <a:stretch>
                  <a:fillRect l="-2100" t="-1653" r="-2033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">
            <a:extLst>
              <a:ext uri="{FF2B5EF4-FFF2-40B4-BE49-F238E27FC236}">
                <a16:creationId xmlns:a16="http://schemas.microsoft.com/office/drawing/2014/main" id="{9463514F-1201-48F0-873C-1D85FBF2A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.loigiaihay.com/picture/2019/0925/b3-tr145-vn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5" y="175590"/>
            <a:ext cx="3988905" cy="30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201230"/>
                <a:ext cx="9024730" cy="365677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kumimoji="0" lang="en-US" sz="40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000" b="1" i="0" u="sng" strike="noStrike" kern="1200" cap="none" spc="0" normalizeH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sng" strike="noStrike" kern="1200" cap="none" spc="0" normalizeH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000" b="1" u="sng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tam giác ABC là:</a:t>
                </a:r>
              </a:p>
              <a:p>
                <a:pPr algn="ctr"/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            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 ×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vi-VN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algn="ctr"/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oặc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         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1230"/>
                <a:ext cx="9024730" cy="3656770"/>
              </a:xfrm>
              <a:prstGeom prst="rect">
                <a:avLst/>
              </a:prstGeom>
              <a:blipFill>
                <a:blip r:embed="rId3"/>
                <a:stretch>
                  <a:fillRect t="-3000" b="-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8295" y="460418"/>
            <a:ext cx="4571999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tam giác có kích thước như hình vẽ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1DEAED-38D4-4E80-B030-9DCC5C487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2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7192"/>
            <a:ext cx="97536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611188" y="457200"/>
            <a:ext cx="7705725" cy="609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399" y="17463"/>
            <a:ext cx="964095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F6E31-8323-459D-A603-BE74EACE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3" y="566572"/>
            <a:ext cx="1275891" cy="1994540"/>
          </a:xfrm>
          <a:prstGeom prst="rect">
            <a:avLst/>
          </a:prstGeom>
        </p:spPr>
      </p:pic>
      <p:pic>
        <p:nvPicPr>
          <p:cNvPr id="1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7763D-0188-4BC7-B719-5CED91778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5" y="4684531"/>
            <a:ext cx="2693641" cy="1370886"/>
          </a:xfrm>
          <a:prstGeom prst="rect">
            <a:avLst/>
          </a:prstGeom>
        </p:spPr>
      </p:pic>
      <p:pic>
        <p:nvPicPr>
          <p:cNvPr id="12" name="Picture 6" descr="Dove-02-june">
            <a:extLst>
              <a:ext uri="{FF2B5EF4-FFF2-40B4-BE49-F238E27FC236}">
                <a16:creationId xmlns:a16="http://schemas.microsoft.com/office/drawing/2014/main" id="{AD05A2C2-5725-41D0-81DB-84CFED9D6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762937" y="629130"/>
            <a:ext cx="1703999" cy="9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ove-02-june">
            <a:extLst>
              <a:ext uri="{FF2B5EF4-FFF2-40B4-BE49-F238E27FC236}">
                <a16:creationId xmlns:a16="http://schemas.microsoft.com/office/drawing/2014/main" id="{23CB7168-B27B-4DFA-BDE7-CCA8269D5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4086224" y="602549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F4A78A05-8801-42F8-9968-A7F552F1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18" y="5553944"/>
            <a:ext cx="1605719" cy="13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35" descr="tamtay11">
            <a:extLst>
              <a:ext uri="{FF2B5EF4-FFF2-40B4-BE49-F238E27FC236}">
                <a16:creationId xmlns:a16="http://schemas.microsoft.com/office/drawing/2014/main" id="{264CC97C-77B3-48B6-A310-3F775E57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34" y="2387543"/>
            <a:ext cx="1203077" cy="111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rose19">
            <a:extLst>
              <a:ext uri="{FF2B5EF4-FFF2-40B4-BE49-F238E27FC236}">
                <a16:creationId xmlns:a16="http://schemas.microsoft.com/office/drawing/2014/main" id="{3DC0FC50-80A7-4FF3-9937-F3B48661B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9" y="541885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rose19">
            <a:extLst>
              <a:ext uri="{FF2B5EF4-FFF2-40B4-BE49-F238E27FC236}">
                <a16:creationId xmlns:a16="http://schemas.microsoft.com/office/drawing/2014/main" id="{585EDDC5-BB6B-4679-B626-4073E55E3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86" y="453323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ose19">
            <a:extLst>
              <a:ext uri="{FF2B5EF4-FFF2-40B4-BE49-F238E27FC236}">
                <a16:creationId xmlns:a16="http://schemas.microsoft.com/office/drawing/2014/main" id="{BCF7231D-0AC0-4167-AFAE-4CE1AE3BF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25" y="5407037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3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294 C 0.00382 -0.02917 0.00225 -0.02871 0.00208 -0.02524 C 0.00191 -0.02176 0.00486 -0.01227 0.00451 -0.00811 C 0.00416 -0.00394 0.00208 -0.00209 3.05556E-6 4.44444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829 C -0.00364 -0.01829 -0.00226 -0.01806 -0.00208 -0.01574 C -0.00191 -0.01343 -0.00469 -0.00764 -0.00434 -0.00509 C -0.00399 -0.00255 -0.00208 -0.00139 -1.38889E-6 1.11111E-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59643"/>
                <a:ext cx="9144000" cy="653871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diện tích hình tam giác có:</a:t>
                </a:r>
              </a:p>
              <a:p>
                <a:pPr marL="514350" marR="0" lvl="0" indent="-5143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 dài đáy là 9cm và chiều cao tương ứng là 4cm.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sz="32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3200" b="1" i="0" u="sng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sng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kumimoji="0" lang="en-US" sz="3200" b="1" i="0" u="sng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tam giác đ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ó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0" algn="ctr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Độ dài đáy là 2,5dm và chiều cao tương ứng là 1,6dm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tam giác đó là: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1,6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𝐝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0" algn="ctr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vi-VN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32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32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9643"/>
                <a:ext cx="9144000" cy="6538713"/>
              </a:xfrm>
              <a:prstGeom prst="rect">
                <a:avLst/>
              </a:prstGeom>
              <a:blipFill>
                <a:blip r:embed="rId2"/>
                <a:stretch>
                  <a:fillRect l="-1667" t="-1305" r="-1667" b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4797FCF2-BEEB-474C-8871-6819E5332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3"/>
            <a:ext cx="9221788" cy="683418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24200" y="2133600"/>
            <a:ext cx="5257800" cy="29718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" y="26504"/>
                <a:ext cx="9144000" cy="69413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diện tích hình tam giác có 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Độ dài đáy là 6m và chiều cao tương ứng là 25dm.</a:t>
                </a:r>
                <a:r>
                  <a:rPr lang="en-US" sz="3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en-US" sz="3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/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Đổi: 6m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 </a:t>
                </a:r>
              </a:p>
              <a:p>
                <a:pPr lvl="0" algn="ctr"/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tam giác đó là: </a:t>
                </a:r>
                <a:endPara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𝐝𝐦</m:t>
                        </m:r>
                      </m:e>
                      <m:sup>
                        <m:r>
                          <a:rPr kumimoji="0" lang="en-US" sz="3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</a:t>
                </a:r>
                <a:r>
                  <a:rPr lang="en-US" sz="3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34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34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400" b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Độ dài đáy là 82,5m và chiều cao tương ứng là 7,2m.</a:t>
                </a:r>
                <a:endPara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sz="3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/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tam giác đó là :</a:t>
                </a:r>
                <a:endPara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82,5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7,2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297</a:t>
                </a:r>
                <a:r>
                  <a:rPr kumimoji="0" lang="en-US" sz="3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kumimoji="0" lang="en-US" sz="3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3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</a:t>
                </a:r>
                <a:r>
                  <a:rPr lang="en-US" sz="3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3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6504"/>
                <a:ext cx="9144000" cy="6941387"/>
              </a:xfrm>
              <a:prstGeom prst="rect">
                <a:avLst/>
              </a:prstGeom>
              <a:blipFill>
                <a:blip r:embed="rId2"/>
                <a:stretch>
                  <a:fillRect l="-1867" t="-1317" r="-1867" b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68B4E51E-F93D-426D-9D92-B78EC48A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31ED8E-2FA1-4CA3-AE86-1C8718993C45}"/>
              </a:ext>
            </a:extLst>
          </p:cNvPr>
          <p:cNvSpPr txBox="1"/>
          <p:nvPr/>
        </p:nvSpPr>
        <p:spPr>
          <a:xfrm>
            <a:off x="-6626" y="42771"/>
            <a:ext cx="9150626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đáy và đường cao tương ứng trong mỗi hình tam giác vuông sau: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DDEC04-0607-4CD1-9AF5-58552C08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5" y="1145173"/>
            <a:ext cx="7805530" cy="22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92EC0-6F90-4D26-9BDE-D377160491E8}"/>
              </a:ext>
            </a:extLst>
          </p:cNvPr>
          <p:cNvSpPr txBox="1"/>
          <p:nvPr/>
        </p:nvSpPr>
        <p:spPr>
          <a:xfrm>
            <a:off x="251792" y="3403431"/>
            <a:ext cx="8640416" cy="1631216"/>
          </a:xfrm>
          <a:prstGeom prst="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 giác ABC có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AB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pPr algn="just"/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220AE-58D8-4FD7-8703-6183CC8A8074}"/>
              </a:ext>
            </a:extLst>
          </p:cNvPr>
          <p:cNvSpPr txBox="1"/>
          <p:nvPr/>
        </p:nvSpPr>
        <p:spPr>
          <a:xfrm>
            <a:off x="251792" y="5137470"/>
            <a:ext cx="8640416" cy="1569660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 giác 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DE.</a:t>
            </a:r>
          </a:p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B311DE2-C0D0-4843-8541-141CD3A8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74" y="85472"/>
            <a:ext cx="888392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ABC:</a:t>
            </a:r>
          </a:p>
        </p:txBody>
      </p:sp>
      <p:pic>
        <p:nvPicPr>
          <p:cNvPr id="11266" name="Picture 2" descr="https://img.loigiaihay.com/picture/2019/0925/b3-phan-b-tr145-vnen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14412"/>
            <a:ext cx="3390991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409" y="1093411"/>
                <a:ext cx="5305000" cy="257685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  (5 × 3) : 2 = 7,5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 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7,5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09" y="1093411"/>
                <a:ext cx="5305000" cy="2576859"/>
              </a:xfrm>
              <a:prstGeom prst="rect">
                <a:avLst/>
              </a:prstGeom>
              <a:blipFill>
                <a:blip r:embed="rId3"/>
                <a:stretch>
                  <a:fillRect l="-2874" t="-3310" r="-2989" b="-6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4252" y="3621261"/>
            <a:ext cx="7848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DEG:</a:t>
            </a:r>
          </a:p>
        </p:txBody>
      </p:sp>
      <p:pic>
        <p:nvPicPr>
          <p:cNvPr id="11268" name="Picture 4" descr="https://img.loigiaihay.com/picture/2019/0925/b3b-tr146-vnen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10" y="4415994"/>
            <a:ext cx="3648590" cy="22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4253133"/>
                <a:ext cx="5495410" cy="257685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DEG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(6 × 4) : 2 =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 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3133"/>
                <a:ext cx="5495410" cy="2576859"/>
              </a:xfrm>
              <a:prstGeom prst="rect">
                <a:avLst/>
              </a:prstGeom>
              <a:blipFill>
                <a:blip r:embed="rId5"/>
                <a:stretch>
                  <a:fillRect l="-2775" t="-3318" r="-2775" b="-6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969EE323-EA17-49F4-9792-1D6755CB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4F42FF9B-F8E7-4EEA-957E-1C8B905A6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2952" y="2604051"/>
            <a:ext cx="6298096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ỨNG DỤNG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76C336D4-310B-4A8C-A9BF-A2A2C370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994" y="4625795"/>
            <a:ext cx="1669774" cy="1478605"/>
          </a:xfrm>
          <a:prstGeom prst="star32">
            <a:avLst>
              <a:gd name="adj" fmla="val 10173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ED986F9C-140D-49F8-98F0-974419026245}"/>
              </a:ext>
            </a:extLst>
          </p:cNvPr>
          <p:cNvGrpSpPr>
            <a:grpSpLocks/>
          </p:cNvGrpSpPr>
          <p:nvPr/>
        </p:nvGrpSpPr>
        <p:grpSpPr bwMode="auto">
          <a:xfrm>
            <a:off x="3307765" y="868016"/>
            <a:ext cx="2364165" cy="982433"/>
            <a:chOff x="5225" y="9335"/>
            <a:chExt cx="2520" cy="1750"/>
          </a:xfrm>
        </p:grpSpPr>
        <p:sp>
          <p:nvSpPr>
            <p:cNvPr id="7" name="AutoShape 27" descr="2">
              <a:extLst>
                <a:ext uri="{FF2B5EF4-FFF2-40B4-BE49-F238E27FC236}">
                  <a16:creationId xmlns:a16="http://schemas.microsoft.com/office/drawing/2014/main" id="{49F68803-388B-4806-94E2-D7B7DF3E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26" descr="cosmoS">
              <a:extLst>
                <a:ext uri="{FF2B5EF4-FFF2-40B4-BE49-F238E27FC236}">
                  <a16:creationId xmlns:a16="http://schemas.microsoft.com/office/drawing/2014/main" id="{916810DB-B318-46B9-BF2A-5C3488F39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5" descr="BOOK2">
              <a:extLst>
                <a:ext uri="{FF2B5EF4-FFF2-40B4-BE49-F238E27FC236}">
                  <a16:creationId xmlns:a16="http://schemas.microsoft.com/office/drawing/2014/main" id="{230306F1-ACB9-483F-8118-CF85266D0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BOOK1">
              <a:extLst>
                <a:ext uri="{FF2B5EF4-FFF2-40B4-BE49-F238E27FC236}">
                  <a16:creationId xmlns:a16="http://schemas.microsoft.com/office/drawing/2014/main" id="{5F88AABA-3CA6-4FDA-9742-2C9B3AADF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QUILLPEN">
              <a:extLst>
                <a:ext uri="{FF2B5EF4-FFF2-40B4-BE49-F238E27FC236}">
                  <a16:creationId xmlns:a16="http://schemas.microsoft.com/office/drawing/2014/main" id="{A1A6044B-CFC5-42CC-B395-5045C9E8C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C2C52C87-056D-4067-8369-0B45FDC7C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AFB6C225-41E5-4A92-AB7D-1DD8D839D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WordArt 20">
              <a:extLst>
                <a:ext uri="{FF2B5EF4-FFF2-40B4-BE49-F238E27FC236}">
                  <a16:creationId xmlns:a16="http://schemas.microsoft.com/office/drawing/2014/main" id="{954AB88B-8F94-4A6E-ACBF-6552D4A01F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NÀM </a:t>
              </a: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4C5BB5CB-CD0E-416C-AFF4-992C31D95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D8D53E-14B8-4495-B0BD-E8ABBB13E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24" y="4625795"/>
            <a:ext cx="3055382" cy="16002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23F759E-1BE2-4756-8B16-5B4378B7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9" y="2693735"/>
            <a:ext cx="14382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" descr="rose19">
            <a:extLst>
              <a:ext uri="{FF2B5EF4-FFF2-40B4-BE49-F238E27FC236}">
                <a16:creationId xmlns:a16="http://schemas.microsoft.com/office/drawing/2014/main" id="{238CF21A-617E-490C-ADF6-70FC0486E2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8" y="5334233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rose19">
            <a:extLst>
              <a:ext uri="{FF2B5EF4-FFF2-40B4-BE49-F238E27FC236}">
                <a16:creationId xmlns:a16="http://schemas.microsoft.com/office/drawing/2014/main" id="{6D173D1C-8D3A-4DB3-BA01-5DDB0DEEF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44" y="5124334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rose19">
            <a:extLst>
              <a:ext uri="{FF2B5EF4-FFF2-40B4-BE49-F238E27FC236}">
                <a16:creationId xmlns:a16="http://schemas.microsoft.com/office/drawing/2014/main" id="{BF5DCF5D-C2AD-4855-86BD-965DCE27F8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48" y="5124334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77F550CA-C419-4C96-B443-D2DDA4AA3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9507" y="2485370"/>
            <a:ext cx="1252220" cy="11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2 chuong">
            <a:extLst>
              <a:ext uri="{FF2B5EF4-FFF2-40B4-BE49-F238E27FC236}">
                <a16:creationId xmlns:a16="http://schemas.microsoft.com/office/drawing/2014/main" id="{11A4A4D8-116B-4C6A-B171-07D35B25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48" y="1939097"/>
            <a:ext cx="1393031" cy="10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6167CA-4E70-4571-B2C0-85160F4E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217" y="188819"/>
                <a:ext cx="8804774" cy="156966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1. Cho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thửa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ruộng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ABCD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 1200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xem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ruộng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DCE.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7" y="188819"/>
                <a:ext cx="8804774" cy="1569660"/>
              </a:xfrm>
              <a:prstGeom prst="rect">
                <a:avLst/>
              </a:prstGeom>
              <a:blipFill>
                <a:blip r:embed="rId2"/>
                <a:stretch>
                  <a:fillRect l="-1801" t="-5447" r="-1731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https://img.loigiaihay.com/picture/2019/0925/b56-phan-c-vnn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79" y="2020886"/>
            <a:ext cx="338132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957293"/>
                <a:ext cx="5762679" cy="48515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800" b="1" i="0" u="sng" strike="noStrike" kern="1200" cap="none" spc="0" normalizeH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giải</a:t>
                </a:r>
                <a:endParaRPr kumimoji="0" lang="en-US" sz="2800" b="1" i="0" u="sng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Chiều dài của mảnh ruộng hình chữ nhật ABCD là: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              1200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Perpetua"/>
                    <a:ea typeface="+mn-ea"/>
                    <a:cs typeface="+mn-cs"/>
                  </a:rPr>
                  <a:t>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Perpetua"/>
                    <a:ea typeface="+mn-ea"/>
                    <a:cs typeface="+mn-cs"/>
                  </a:rPr>
                  <a:t>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(20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+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10)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Perpetua"/>
                    <a:ea typeface="+mn-ea"/>
                    <a:cs typeface="+mn-cs"/>
                  </a:rPr>
                  <a:t>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Perpetua"/>
                    <a:ea typeface="+mn-ea"/>
                    <a:cs typeface="+mn-cs"/>
                  </a:rPr>
                  <a:t>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40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(m)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 có: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Hình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t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am giác DCE có đường cao EC = 20m và cạnh đáy CD =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AB =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40m.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Vậy diện tích của mảnh ruộng hình tam giác DCE là: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</a:t>
                </a:r>
              </a:p>
              <a:p>
                <a:pPr lvl="0" algn="ctr"/>
                <a:r>
                  <a:rPr lang="en-US" sz="2800" b="1" dirty="0">
                    <a:solidFill>
                      <a:srgbClr val="CC00FF"/>
                    </a:solidFill>
                    <a:latin typeface="Times New Roman" panose="02020603050405020304" pitchFamily="18" charset="0"/>
                  </a:rPr>
                  <a:t>(40 </a:t>
                </a:r>
                <a:r>
                  <a:rPr lang="en-US" sz="2800" b="1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20) : 2 = 400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rgbClr val="CC00FF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2800" b="1" i="0">
                            <a:solidFill>
                              <a:srgbClr val="CC00FF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Đáp số: 400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Perpetu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𝐦</m:t>
                        </m:r>
                      </m:e>
                      <m:sup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2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57293"/>
                <a:ext cx="5762679" cy="4851585"/>
              </a:xfrm>
              <a:prstGeom prst="rect">
                <a:avLst/>
              </a:prstGeom>
              <a:blipFill>
                <a:blip r:embed="rId4"/>
                <a:stretch>
                  <a:fillRect l="-2116" t="-1256" r="-2116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705D69-6D8A-44A5-8873-082D67206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8" y="4141241"/>
            <a:ext cx="1865059" cy="252794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7F2DE55-344C-412C-A540-413998767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CB19-5BC3-4003-B267-DD96B23244C4}"/>
              </a:ext>
            </a:extLst>
          </p:cNvPr>
          <p:cNvSpPr txBox="1"/>
          <p:nvPr/>
        </p:nvSpPr>
        <p:spPr>
          <a:xfrm>
            <a:off x="178904" y="103498"/>
            <a:ext cx="8786192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vẽ dưới đây, biết AM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NB, em hãy nhận xét về diện tích các hình tam giác ADC, MDC, NCD và BDC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627132-517F-46E5-B800-154085F7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75" y="1589104"/>
            <a:ext cx="3010521" cy="20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C90AAB-D503-4B04-8F93-8590EC82F084}"/>
              </a:ext>
            </a:extLst>
          </p:cNvPr>
          <p:cNvSpPr txBox="1"/>
          <p:nvPr/>
        </p:nvSpPr>
        <p:spPr>
          <a:xfrm>
            <a:off x="178903" y="1836939"/>
            <a:ext cx="5596767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5DD17-E748-4A8A-B1A6-DBC43916B3A9}"/>
              </a:ext>
            </a:extLst>
          </p:cNvPr>
          <p:cNvSpPr txBox="1"/>
          <p:nvPr/>
        </p:nvSpPr>
        <p:spPr>
          <a:xfrm>
            <a:off x="178904" y="3929765"/>
            <a:ext cx="8965096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các hình tam giác ADC, MDC, NCD và BDC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4186FD-1B78-400A-8203-BC0AD4682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2AF34-704B-47C3-B2A1-BD70A57FEFB6}"/>
              </a:ext>
            </a:extLst>
          </p:cNvPr>
          <p:cNvSpPr txBox="1"/>
          <p:nvPr/>
        </p:nvSpPr>
        <p:spPr>
          <a:xfrm>
            <a:off x="192156" y="217296"/>
            <a:ext cx="8951843" cy="649408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Các hình tam giác có diện tích bằng nhau trong hình đã cho là:</a:t>
            </a:r>
          </a:p>
          <a:p>
            <a:pPr algn="just"/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tam giác ADC, MDC, NDC, BDC có diện tích bằng nhau (câu a).</a:t>
            </a:r>
          </a:p>
          <a:p>
            <a:pPr algn="just"/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tam giác DAB và CAB có diện tích bằng nhau (cùng chung cạnh đáy AB, chiều cao AD = BC).</a:t>
            </a:r>
          </a:p>
          <a:p>
            <a:pPr algn="just"/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tam giác DAM, DMN, DNB, CAM, CMN, CNB có diện tích bằng nhau (có cạnh đáy AM = MN = NB và chiều cao AD=BC).</a:t>
            </a:r>
          </a:p>
          <a:p>
            <a:pPr algn="just"/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tam giác AND, MDB, CBM, CNA có diện tích bằng nhau (cạnh đáy AN = MB và chiều cao tương ứng AD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BC).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8B7D6C-14C8-4EB8-85F8-A640F5CF6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38">
            <a:extLst>
              <a:ext uri="{FF2B5EF4-FFF2-40B4-BE49-F238E27FC236}">
                <a16:creationId xmlns:a16="http://schemas.microsoft.com/office/drawing/2014/main" id="{433664CA-F0F8-452B-8399-CEFE9024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46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4" descr="teddy_bear_reading_st_a_hc">
            <a:extLst>
              <a:ext uri="{FF2B5EF4-FFF2-40B4-BE49-F238E27FC236}">
                <a16:creationId xmlns:a16="http://schemas.microsoft.com/office/drawing/2014/main" id="{214D4B9A-589E-4523-B934-67EAFC439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0672"/>
            <a:ext cx="2819400" cy="25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5" descr="tamtay11">
            <a:extLst>
              <a:ext uri="{FF2B5EF4-FFF2-40B4-BE49-F238E27FC236}">
                <a16:creationId xmlns:a16="http://schemas.microsoft.com/office/drawing/2014/main" id="{70225C87-69CE-4E78-A502-0505BDAAB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98" y="4718898"/>
            <a:ext cx="2305665" cy="210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03EFBD58-1787-4D13-95A8-D14423500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5974" y="154194"/>
            <a:ext cx="1938025" cy="27138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40ACE4C-E20A-49A3-98F1-97989D9B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21" y="2503969"/>
            <a:ext cx="1772266" cy="16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5">
            <a:extLst>
              <a:ext uri="{FF2B5EF4-FFF2-40B4-BE49-F238E27FC236}">
                <a16:creationId xmlns:a16="http://schemas.microsoft.com/office/drawing/2014/main" id="{83F61D90-3874-4A98-83F7-0AA771D2A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1445" y="2218221"/>
            <a:ext cx="6367154" cy="2198524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 AI NHANH NHẤT?</a:t>
            </a: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60652D58-D408-4AF6-84BB-B30BDBB7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734" y="4652675"/>
            <a:ext cx="1772266" cy="1424096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2680A0E5-5571-4E34-BFE3-A62FA39C0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3623" y="4282363"/>
            <a:ext cx="1896769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4BBD0CCD48A74000B8F6581C91102746[1]">
            <a:extLst>
              <a:ext uri="{FF2B5EF4-FFF2-40B4-BE49-F238E27FC236}">
                <a16:creationId xmlns:a16="http://schemas.microsoft.com/office/drawing/2014/main" id="{18FEBB81-0B8E-4378-9E2F-2690D6A95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1324"/>
            <a:ext cx="1190625" cy="1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12C61C73-DD6D-4691-8F68-253A3CD2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7" descr="rose19">
            <a:extLst>
              <a:ext uri="{FF2B5EF4-FFF2-40B4-BE49-F238E27FC236}">
                <a16:creationId xmlns:a16="http://schemas.microsoft.com/office/drawing/2014/main" id="{9A519596-F04E-4DB8-85D5-320FD9374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69" y="465947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48" descr="tro choi">
            <a:extLst>
              <a:ext uri="{FF2B5EF4-FFF2-40B4-BE49-F238E27FC236}">
                <a16:creationId xmlns:a16="http://schemas.microsoft.com/office/drawing/2014/main" id="{EC82BB7D-4A27-4C41-91E7-3323D51E0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66885"/>
            <a:ext cx="5528955" cy="169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8" descr="Tweety[1]">
            <a:extLst>
              <a:ext uri="{FF2B5EF4-FFF2-40B4-BE49-F238E27FC236}">
                <a16:creationId xmlns:a16="http://schemas.microsoft.com/office/drawing/2014/main" id="{C4ADBECB-5AAD-4962-BECB-147BC34ED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0659" y="6042849"/>
            <a:ext cx="1048802" cy="7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8" descr="Tweety[1]">
            <a:extLst>
              <a:ext uri="{FF2B5EF4-FFF2-40B4-BE49-F238E27FC236}">
                <a16:creationId xmlns:a16="http://schemas.microsoft.com/office/drawing/2014/main" id="{C2168069-88CC-4BEC-AB5D-9D46957D65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4035" y="6113264"/>
            <a:ext cx="953663" cy="70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6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67255D-6EDA-42C2-868A-5FF40744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218"/>
            <a:ext cx="9144000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600" b="1" dirty="0">
                <a:solidFill>
                  <a:srgbClr val="0000CC"/>
                </a:solidFill>
                <a:cs typeface="Times New Roman" panose="02020603050405020304" pitchFamily="18" charset="0"/>
              </a:rPr>
              <a:t>* N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ối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altLang="en-US" sz="2600" b="1" noProof="0" dirty="0">
                <a:solidFill>
                  <a:srgbClr val="0000CC"/>
                </a:solidFill>
                <a:cs typeface="Times New Roman" panose="02020603050405020304" pitchFamily="18" charset="0"/>
              </a:rPr>
              <a:t>ở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cột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trái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câu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mô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tả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dạng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nó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altLang="en-US" sz="2600" b="1" noProof="0" dirty="0">
                <a:solidFill>
                  <a:srgbClr val="0000CC"/>
                </a:solidFill>
                <a:cs typeface="Times New Roman" panose="02020603050405020304" pitchFamily="18" charset="0"/>
              </a:rPr>
              <a:t>ở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cột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phải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phù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hợp</a:t>
            </a:r>
            <a:r>
              <a:rPr lang="en-US" altLang="en-US" sz="2600" b="1" dirty="0">
                <a:solidFill>
                  <a:srgbClr val="0000CC"/>
                </a:solidFill>
                <a:cs typeface="Times New Roman" panose="02020603050405020304" pitchFamily="18" charset="0"/>
              </a:rPr>
              <a:t>: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83110A5-4E8F-4597-8DAD-1298D6DE156C}"/>
              </a:ext>
            </a:extLst>
          </p:cNvPr>
          <p:cNvSpPr/>
          <p:nvPr/>
        </p:nvSpPr>
        <p:spPr>
          <a:xfrm>
            <a:off x="342453" y="1034334"/>
            <a:ext cx="1844155" cy="1119129"/>
          </a:xfrm>
          <a:prstGeom prst="triangle">
            <a:avLst>
              <a:gd name="adj" fmla="val 3114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969CC-1E1A-4C37-9AF9-0010DEE9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2" y="2474122"/>
            <a:ext cx="1883912" cy="118748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A8B151A7-F63D-47AE-AFCD-E55A9C5736EF}"/>
              </a:ext>
            </a:extLst>
          </p:cNvPr>
          <p:cNvSpPr/>
          <p:nvPr/>
        </p:nvSpPr>
        <p:spPr>
          <a:xfrm>
            <a:off x="495904" y="3784904"/>
            <a:ext cx="1730461" cy="1187480"/>
          </a:xfrm>
          <a:prstGeom prst="rtTriangl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2A126F-8290-4A7C-8CD4-5A04AB0DB26A}"/>
              </a:ext>
            </a:extLst>
          </p:cNvPr>
          <p:cNvCxnSpPr>
            <a:cxnSpLocks/>
          </p:cNvCxnSpPr>
          <p:nvPr/>
        </p:nvCxnSpPr>
        <p:spPr>
          <a:xfrm>
            <a:off x="495904" y="4784036"/>
            <a:ext cx="166705" cy="13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FE55D5-1302-44EE-BD79-18E4ECCE7524}"/>
              </a:ext>
            </a:extLst>
          </p:cNvPr>
          <p:cNvCxnSpPr/>
          <p:nvPr/>
        </p:nvCxnSpPr>
        <p:spPr>
          <a:xfrm>
            <a:off x="662609" y="4784036"/>
            <a:ext cx="0" cy="201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F42E37E-7B1C-4317-ADC9-ACCA3FA9B048}"/>
              </a:ext>
            </a:extLst>
          </p:cNvPr>
          <p:cNvSpPr/>
          <p:nvPr/>
        </p:nvSpPr>
        <p:spPr>
          <a:xfrm>
            <a:off x="342453" y="5438606"/>
            <a:ext cx="1883907" cy="1187469"/>
          </a:xfrm>
          <a:prstGeom prst="triangle">
            <a:avLst>
              <a:gd name="adj" fmla="val 47773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8D657-FCB1-4495-B200-16C7F084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791" y="1136916"/>
            <a:ext cx="4903305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nhọn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4B203-F598-45B1-AAB0-515AF6C0A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791" y="2256131"/>
            <a:ext cx="490330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nhọn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2B397-0125-4EE3-907E-C0D583BA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791" y="3322501"/>
            <a:ext cx="4903305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).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4B25A-7603-4172-957F-CBA6F0EA7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363" y="5300431"/>
            <a:ext cx="4903305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nhọn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).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Line 194">
            <a:extLst>
              <a:ext uri="{FF2B5EF4-FFF2-40B4-BE49-F238E27FC236}">
                <a16:creationId xmlns:a16="http://schemas.microsoft.com/office/drawing/2014/main" id="{1D80D7BB-384D-48BA-9F52-16707F9C2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5436" y="2120431"/>
            <a:ext cx="1539348" cy="566827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94">
            <a:extLst>
              <a:ext uri="{FF2B5EF4-FFF2-40B4-BE49-F238E27FC236}">
                <a16:creationId xmlns:a16="http://schemas.microsoft.com/office/drawing/2014/main" id="{08FC83CC-BF4A-4D49-A5E6-8C1E1AFDE8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932" y="1505586"/>
            <a:ext cx="1512852" cy="153954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94">
            <a:extLst>
              <a:ext uri="{FF2B5EF4-FFF2-40B4-BE49-F238E27FC236}">
                <a16:creationId xmlns:a16="http://schemas.microsoft.com/office/drawing/2014/main" id="{AFA9A90E-EF63-4F31-8322-FAAB3169D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3357" y="4962540"/>
            <a:ext cx="1571427" cy="107422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94">
            <a:extLst>
              <a:ext uri="{FF2B5EF4-FFF2-40B4-BE49-F238E27FC236}">
                <a16:creationId xmlns:a16="http://schemas.microsoft.com/office/drawing/2014/main" id="{226B20AC-0EC2-4C02-B189-7AE18A17BF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8259" y="4165509"/>
            <a:ext cx="2026525" cy="18712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4D94A9A-1B65-4300-A27F-E12D2C3E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5125"/>
            <a:ext cx="91439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từ đỉnh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mỗi hình tam giác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mg.loigiaihay.com/picture/2020/0320/tr-142-cau-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8" y="1447799"/>
            <a:ext cx="8438882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.loigiaihay.com/picture/2019/0925/b4b1-tr142-vne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8" y="1338471"/>
            <a:ext cx="8694686" cy="277851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194" y="4213113"/>
            <a:ext cx="8893610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Đường cao AH tương ứng cạnh đáy BC.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Đường cao AH tương ứng cạnh đáy BC.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:Đường cao AH (trùng với cạnh AB) tương ứng cạnh đáy BC.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(AB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BC).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3BE1FE-3E74-46CC-B9DF-DB8532EB2D10}"/>
              </a:ext>
            </a:extLst>
          </p:cNvPr>
          <p:cNvGrpSpPr/>
          <p:nvPr/>
        </p:nvGrpSpPr>
        <p:grpSpPr>
          <a:xfrm>
            <a:off x="1091765" y="3075043"/>
            <a:ext cx="289774" cy="501918"/>
            <a:chOff x="1676400" y="2495553"/>
            <a:chExt cx="381000" cy="5334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B333E7BE-DBB1-4B6A-8A9E-7A42AC4FA7CF}"/>
                </a:ext>
              </a:extLst>
            </p:cNvPr>
            <p:cNvSpPr/>
            <p:nvPr/>
          </p:nvSpPr>
          <p:spPr>
            <a:xfrm>
              <a:off x="1676400" y="2495553"/>
              <a:ext cx="381000" cy="533400"/>
            </a:xfrm>
            <a:prstGeom prst="rtTriangle">
              <a:avLst/>
            </a:prstGeom>
            <a:solidFill>
              <a:srgbClr val="00B0F0"/>
            </a:solidFill>
            <a:ln w="25400" cap="flat" cmpd="sng" algn="ctr">
              <a:solidFill>
                <a:srgbClr val="0066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D9F8A57-B3FF-4ACF-A7DE-A46527DC2402}"/>
                </a:ext>
              </a:extLst>
            </p:cNvPr>
            <p:cNvSpPr/>
            <p:nvPr/>
          </p:nvSpPr>
          <p:spPr>
            <a:xfrm>
              <a:off x="1752600" y="2762250"/>
              <a:ext cx="152400" cy="190500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9155A-38CF-49EA-AAB6-93428147EF73}"/>
              </a:ext>
            </a:extLst>
          </p:cNvPr>
          <p:cNvGrpSpPr/>
          <p:nvPr/>
        </p:nvGrpSpPr>
        <p:grpSpPr>
          <a:xfrm>
            <a:off x="3478533" y="3075040"/>
            <a:ext cx="289774" cy="501918"/>
            <a:chOff x="1676400" y="2495553"/>
            <a:chExt cx="381000" cy="533400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A8B5917-F097-463B-97C6-9B719D0342B0}"/>
                </a:ext>
              </a:extLst>
            </p:cNvPr>
            <p:cNvSpPr/>
            <p:nvPr/>
          </p:nvSpPr>
          <p:spPr>
            <a:xfrm>
              <a:off x="1676400" y="2495553"/>
              <a:ext cx="381000" cy="533400"/>
            </a:xfrm>
            <a:prstGeom prst="rtTriangle">
              <a:avLst/>
            </a:prstGeom>
            <a:solidFill>
              <a:srgbClr val="00B0F0"/>
            </a:solidFill>
            <a:ln w="25400" cap="flat" cmpd="sng" algn="ctr">
              <a:solidFill>
                <a:srgbClr val="0066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458A3C9E-E336-4DFB-98B1-F63222C370ED}"/>
                </a:ext>
              </a:extLst>
            </p:cNvPr>
            <p:cNvSpPr/>
            <p:nvPr/>
          </p:nvSpPr>
          <p:spPr>
            <a:xfrm>
              <a:off x="1752600" y="2762250"/>
              <a:ext cx="152400" cy="190500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0D7FA8-1111-484E-9780-12849EE48C02}"/>
              </a:ext>
            </a:extLst>
          </p:cNvPr>
          <p:cNvGrpSpPr/>
          <p:nvPr/>
        </p:nvGrpSpPr>
        <p:grpSpPr>
          <a:xfrm>
            <a:off x="7108252" y="3075040"/>
            <a:ext cx="289774" cy="501918"/>
            <a:chOff x="1676400" y="2495553"/>
            <a:chExt cx="381000" cy="533400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634BC4CC-3118-41DB-911C-805D2FA01157}"/>
                </a:ext>
              </a:extLst>
            </p:cNvPr>
            <p:cNvSpPr/>
            <p:nvPr/>
          </p:nvSpPr>
          <p:spPr>
            <a:xfrm>
              <a:off x="1676400" y="2495553"/>
              <a:ext cx="381000" cy="533400"/>
            </a:xfrm>
            <a:prstGeom prst="rtTriangle">
              <a:avLst/>
            </a:prstGeom>
            <a:solidFill>
              <a:srgbClr val="00B0F0"/>
            </a:solidFill>
            <a:ln w="25400" cap="flat" cmpd="sng" algn="ctr">
              <a:solidFill>
                <a:srgbClr val="0066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123FDD1-A145-4CF3-BFDA-52C7D179971F}"/>
                </a:ext>
              </a:extLst>
            </p:cNvPr>
            <p:cNvSpPr/>
            <p:nvPr/>
          </p:nvSpPr>
          <p:spPr>
            <a:xfrm>
              <a:off x="1752600" y="2762250"/>
              <a:ext cx="152400" cy="190500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9390B7C5-106F-4B51-A5EC-8F4394E77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889B01-87AD-4CCA-A9E1-EB206901F9D2}"/>
              </a:ext>
            </a:extLst>
          </p:cNvPr>
          <p:cNvSpPr txBox="1"/>
          <p:nvPr/>
        </p:nvSpPr>
        <p:spPr>
          <a:xfrm>
            <a:off x="106016" y="0"/>
            <a:ext cx="903798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Tai lieu thi hoc phan 3-4\115.jpg">
            <a:extLst>
              <a:ext uri="{FF2B5EF4-FFF2-40B4-BE49-F238E27FC236}">
                <a16:creationId xmlns:a16="http://schemas.microsoft.com/office/drawing/2014/main" id="{15990E37-C01F-491C-AACC-5FAB173FF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197"/>
            <a:ext cx="3992472" cy="190499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93D955-C481-487B-9968-4D767FF85537}"/>
              </a:ext>
            </a:extLst>
          </p:cNvPr>
          <p:cNvCxnSpPr/>
          <p:nvPr/>
        </p:nvCxnSpPr>
        <p:spPr>
          <a:xfrm flipH="1">
            <a:off x="722966" y="3000878"/>
            <a:ext cx="1248296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10973E-208E-4DA0-89B6-E59C489F689E}"/>
              </a:ext>
            </a:extLst>
          </p:cNvPr>
          <p:cNvCxnSpPr/>
          <p:nvPr/>
        </p:nvCxnSpPr>
        <p:spPr>
          <a:xfrm flipH="1" flipV="1">
            <a:off x="1347113" y="2102471"/>
            <a:ext cx="624149" cy="898407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D0923A-DB11-4885-8B41-AAFE41584D91}"/>
              </a:ext>
            </a:extLst>
          </p:cNvPr>
          <p:cNvCxnSpPr/>
          <p:nvPr/>
        </p:nvCxnSpPr>
        <p:spPr>
          <a:xfrm flipH="1">
            <a:off x="722967" y="2102472"/>
            <a:ext cx="624146" cy="898405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17B7FE-CDC1-4E32-A738-E44DD5C97A0C}"/>
              </a:ext>
            </a:extLst>
          </p:cNvPr>
          <p:cNvSpPr txBox="1"/>
          <p:nvPr/>
        </p:nvSpPr>
        <p:spPr>
          <a:xfrm>
            <a:off x="1790828" y="284422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E2021-A55F-462A-8C3A-DF89D5786D7A}"/>
              </a:ext>
            </a:extLst>
          </p:cNvPr>
          <p:cNvSpPr txBox="1"/>
          <p:nvPr/>
        </p:nvSpPr>
        <p:spPr>
          <a:xfrm>
            <a:off x="1035040" y="1727091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85F2B-3B08-4E23-AF65-71491DA1307F}"/>
              </a:ext>
            </a:extLst>
          </p:cNvPr>
          <p:cNvSpPr txBox="1"/>
          <p:nvPr/>
        </p:nvSpPr>
        <p:spPr>
          <a:xfrm>
            <a:off x="444957" y="276019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8E7B1-46A9-43F7-8429-D789F40AD1E6}"/>
              </a:ext>
            </a:extLst>
          </p:cNvPr>
          <p:cNvSpPr txBox="1"/>
          <p:nvPr/>
        </p:nvSpPr>
        <p:spPr>
          <a:xfrm>
            <a:off x="6122505" y="1267476"/>
            <a:ext cx="261170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D:\Tai lieu thi hoc phan 3-4\115.jpg">
            <a:extLst>
              <a:ext uri="{FF2B5EF4-FFF2-40B4-BE49-F238E27FC236}">
                <a16:creationId xmlns:a16="http://schemas.microsoft.com/office/drawing/2014/main" id="{7F0227B8-A083-46A0-80DB-E298D4AD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" y="3943664"/>
            <a:ext cx="3992472" cy="190499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BE936B-EB46-459E-B79B-F49B942C6104}"/>
              </a:ext>
            </a:extLst>
          </p:cNvPr>
          <p:cNvCxnSpPr>
            <a:cxnSpLocks/>
          </p:cNvCxnSpPr>
          <p:nvPr/>
        </p:nvCxnSpPr>
        <p:spPr>
          <a:xfrm flipH="1" flipV="1">
            <a:off x="2087818" y="4557393"/>
            <a:ext cx="3116" cy="109023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370F00-0B8C-4193-A88C-091C212EABB2}"/>
              </a:ext>
            </a:extLst>
          </p:cNvPr>
          <p:cNvCxnSpPr>
            <a:cxnSpLocks/>
          </p:cNvCxnSpPr>
          <p:nvPr/>
        </p:nvCxnSpPr>
        <p:spPr>
          <a:xfrm flipH="1">
            <a:off x="847724" y="4557393"/>
            <a:ext cx="1251413" cy="10609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FFF94E-47F7-4A98-9F51-4CB7A961D1D5}"/>
              </a:ext>
            </a:extLst>
          </p:cNvPr>
          <p:cNvCxnSpPr/>
          <p:nvPr/>
        </p:nvCxnSpPr>
        <p:spPr>
          <a:xfrm flipH="1">
            <a:off x="850840" y="5620550"/>
            <a:ext cx="1248296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B1747DF-A7A3-462A-9CF2-A99166FEFD01}"/>
              </a:ext>
            </a:extLst>
          </p:cNvPr>
          <p:cNvSpPr txBox="1"/>
          <p:nvPr/>
        </p:nvSpPr>
        <p:spPr>
          <a:xfrm>
            <a:off x="1896973" y="5462798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EC442-D985-429D-926F-2B7A10CF1946}"/>
              </a:ext>
            </a:extLst>
          </p:cNvPr>
          <p:cNvSpPr txBox="1"/>
          <p:nvPr/>
        </p:nvSpPr>
        <p:spPr>
          <a:xfrm>
            <a:off x="1734093" y="4205606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D9727-EF10-4FD2-B1B9-DCE95C53BDB7}"/>
              </a:ext>
            </a:extLst>
          </p:cNvPr>
          <p:cNvSpPr txBox="1"/>
          <p:nvPr/>
        </p:nvSpPr>
        <p:spPr>
          <a:xfrm>
            <a:off x="719483" y="5531803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BB7181-DACE-40FD-8F1F-D506DB33DE5E}"/>
              </a:ext>
            </a:extLst>
          </p:cNvPr>
          <p:cNvSpPr txBox="1"/>
          <p:nvPr/>
        </p:nvSpPr>
        <p:spPr>
          <a:xfrm>
            <a:off x="6029740" y="4204251"/>
            <a:ext cx="279723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8AE599-6A3F-4C8B-BC0D-6E865AB9A91A}"/>
              </a:ext>
            </a:extLst>
          </p:cNvPr>
          <p:cNvCxnSpPr>
            <a:cxnSpLocks/>
          </p:cNvCxnSpPr>
          <p:nvPr/>
        </p:nvCxnSpPr>
        <p:spPr>
          <a:xfrm>
            <a:off x="3992472" y="2415698"/>
            <a:ext cx="3256467" cy="178855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C0DE52-173D-4CA8-AFFF-CF68194F99A0}"/>
              </a:ext>
            </a:extLst>
          </p:cNvPr>
          <p:cNvCxnSpPr>
            <a:cxnSpLocks/>
          </p:cNvCxnSpPr>
          <p:nvPr/>
        </p:nvCxnSpPr>
        <p:spPr>
          <a:xfrm flipV="1">
            <a:off x="4098488" y="1988701"/>
            <a:ext cx="2024017" cy="2916561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>
            <a:extLst>
              <a:ext uri="{FF2B5EF4-FFF2-40B4-BE49-F238E27FC236}">
                <a16:creationId xmlns:a16="http://schemas.microsoft.com/office/drawing/2014/main" id="{BF10BF3B-0A86-4DE8-8630-1ADE36E24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889B01-87AD-4CCA-A9E1-EB206901F9D2}"/>
              </a:ext>
            </a:extLst>
          </p:cNvPr>
          <p:cNvSpPr txBox="1"/>
          <p:nvPr/>
        </p:nvSpPr>
        <p:spPr>
          <a:xfrm>
            <a:off x="53008" y="66116"/>
            <a:ext cx="903798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Tai lieu thi hoc phan 3-4\115.jpg">
            <a:extLst>
              <a:ext uri="{FF2B5EF4-FFF2-40B4-BE49-F238E27FC236}">
                <a16:creationId xmlns:a16="http://schemas.microsoft.com/office/drawing/2014/main" id="{15990E37-C01F-491C-AACC-5FAB173FF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197"/>
            <a:ext cx="3992472" cy="190499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93D955-C481-487B-9968-4D767FF85537}"/>
              </a:ext>
            </a:extLst>
          </p:cNvPr>
          <p:cNvCxnSpPr/>
          <p:nvPr/>
        </p:nvCxnSpPr>
        <p:spPr>
          <a:xfrm flipH="1">
            <a:off x="722966" y="3000878"/>
            <a:ext cx="1248296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10973E-208E-4DA0-89B6-E59C489F689E}"/>
              </a:ext>
            </a:extLst>
          </p:cNvPr>
          <p:cNvCxnSpPr>
            <a:cxnSpLocks/>
          </p:cNvCxnSpPr>
          <p:nvPr/>
        </p:nvCxnSpPr>
        <p:spPr>
          <a:xfrm flipV="1">
            <a:off x="1971263" y="1961322"/>
            <a:ext cx="692424" cy="1039557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D0923A-DB11-4885-8B41-AAFE41584D91}"/>
              </a:ext>
            </a:extLst>
          </p:cNvPr>
          <p:cNvCxnSpPr>
            <a:cxnSpLocks/>
          </p:cNvCxnSpPr>
          <p:nvPr/>
        </p:nvCxnSpPr>
        <p:spPr>
          <a:xfrm flipH="1">
            <a:off x="722967" y="1961322"/>
            <a:ext cx="1940720" cy="1039555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17B7FE-CDC1-4E32-A738-E44DD5C97A0C}"/>
              </a:ext>
            </a:extLst>
          </p:cNvPr>
          <p:cNvSpPr txBox="1"/>
          <p:nvPr/>
        </p:nvSpPr>
        <p:spPr>
          <a:xfrm>
            <a:off x="1790828" y="284422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E2021-A55F-462A-8C3A-DF89D5786D7A}"/>
              </a:ext>
            </a:extLst>
          </p:cNvPr>
          <p:cNvSpPr txBox="1"/>
          <p:nvPr/>
        </p:nvSpPr>
        <p:spPr>
          <a:xfrm>
            <a:off x="2317475" y="1579251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85F2B-3B08-4E23-AF65-71491DA1307F}"/>
              </a:ext>
            </a:extLst>
          </p:cNvPr>
          <p:cNvSpPr txBox="1"/>
          <p:nvPr/>
        </p:nvSpPr>
        <p:spPr>
          <a:xfrm>
            <a:off x="444957" y="276019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8E7B1-46A9-43F7-8429-D789F40AD1E6}"/>
              </a:ext>
            </a:extLst>
          </p:cNvPr>
          <p:cNvSpPr txBox="1"/>
          <p:nvPr/>
        </p:nvSpPr>
        <p:spPr>
          <a:xfrm>
            <a:off x="5844209" y="1502306"/>
            <a:ext cx="302383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D:\Tai lieu thi hoc phan 3-4\115.jpg">
            <a:extLst>
              <a:ext uri="{FF2B5EF4-FFF2-40B4-BE49-F238E27FC236}">
                <a16:creationId xmlns:a16="http://schemas.microsoft.com/office/drawing/2014/main" id="{7F0227B8-A083-46A0-80DB-E298D4AD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" y="3943664"/>
            <a:ext cx="3992472" cy="190499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BE936B-EB46-459E-B79B-F49B942C6104}"/>
              </a:ext>
            </a:extLst>
          </p:cNvPr>
          <p:cNvCxnSpPr>
            <a:cxnSpLocks/>
          </p:cNvCxnSpPr>
          <p:nvPr/>
        </p:nvCxnSpPr>
        <p:spPr>
          <a:xfrm flipV="1">
            <a:off x="3498574" y="5531804"/>
            <a:ext cx="0" cy="22338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370F00-0B8C-4193-A88C-091C212EABB2}"/>
              </a:ext>
            </a:extLst>
          </p:cNvPr>
          <p:cNvCxnSpPr>
            <a:cxnSpLocks/>
          </p:cNvCxnSpPr>
          <p:nvPr/>
        </p:nvCxnSpPr>
        <p:spPr>
          <a:xfrm flipH="1">
            <a:off x="849281" y="5537237"/>
            <a:ext cx="1558" cy="20001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FFF94E-47F7-4A98-9F51-4CB7A961D1D5}"/>
              </a:ext>
            </a:extLst>
          </p:cNvPr>
          <p:cNvCxnSpPr>
            <a:cxnSpLocks/>
          </p:cNvCxnSpPr>
          <p:nvPr/>
        </p:nvCxnSpPr>
        <p:spPr>
          <a:xfrm flipH="1">
            <a:off x="850841" y="5617242"/>
            <a:ext cx="2647733" cy="330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B1747DF-A7A3-462A-9CF2-A99166FEFD01}"/>
              </a:ext>
            </a:extLst>
          </p:cNvPr>
          <p:cNvSpPr txBox="1"/>
          <p:nvPr/>
        </p:nvSpPr>
        <p:spPr>
          <a:xfrm>
            <a:off x="1890028" y="552034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EC442-D985-429D-926F-2B7A10CF1946}"/>
              </a:ext>
            </a:extLst>
          </p:cNvPr>
          <p:cNvSpPr txBox="1"/>
          <p:nvPr/>
        </p:nvSpPr>
        <p:spPr>
          <a:xfrm>
            <a:off x="3317950" y="561724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D9727-EF10-4FD2-B1B9-DCE95C53BDB7}"/>
              </a:ext>
            </a:extLst>
          </p:cNvPr>
          <p:cNvSpPr txBox="1"/>
          <p:nvPr/>
        </p:nvSpPr>
        <p:spPr>
          <a:xfrm>
            <a:off x="721862" y="561724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BB7181-DACE-40FD-8F1F-D506DB33DE5E}"/>
              </a:ext>
            </a:extLst>
          </p:cNvPr>
          <p:cNvSpPr txBox="1"/>
          <p:nvPr/>
        </p:nvSpPr>
        <p:spPr>
          <a:xfrm>
            <a:off x="5685183" y="4140758"/>
            <a:ext cx="318285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C12707-FD75-4CF4-811E-8227B5F9C981}"/>
              </a:ext>
            </a:extLst>
          </p:cNvPr>
          <p:cNvCxnSpPr>
            <a:cxnSpLocks/>
          </p:cNvCxnSpPr>
          <p:nvPr/>
        </p:nvCxnSpPr>
        <p:spPr>
          <a:xfrm>
            <a:off x="2072053" y="5520347"/>
            <a:ext cx="1" cy="1488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7A0E9D-8180-4D6B-A051-54D2BEAB1269}"/>
              </a:ext>
            </a:extLst>
          </p:cNvPr>
          <p:cNvCxnSpPr>
            <a:cxnSpLocks/>
          </p:cNvCxnSpPr>
          <p:nvPr/>
        </p:nvCxnSpPr>
        <p:spPr>
          <a:xfrm>
            <a:off x="3992472" y="2415698"/>
            <a:ext cx="3256467" cy="178855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00D32D-AE1B-4A06-885D-E4D86D7A3095}"/>
              </a:ext>
            </a:extLst>
          </p:cNvPr>
          <p:cNvCxnSpPr>
            <a:cxnSpLocks/>
          </p:cNvCxnSpPr>
          <p:nvPr/>
        </p:nvCxnSpPr>
        <p:spPr>
          <a:xfrm flipV="1">
            <a:off x="4099658" y="1961322"/>
            <a:ext cx="1814380" cy="299306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>
            <a:extLst>
              <a:ext uri="{FF2B5EF4-FFF2-40B4-BE49-F238E27FC236}">
                <a16:creationId xmlns:a16="http://schemas.microsoft.com/office/drawing/2014/main" id="{0EC3E159-F427-42F5-B38A-8D3A8E6D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6" action="ppaction://hlinksldjump"/>
          </p:cNvPr>
          <p:cNvSpPr/>
          <p:nvPr/>
        </p:nvSpPr>
        <p:spPr>
          <a:xfrm rot="10800000">
            <a:off x="5467221" y="5429039"/>
            <a:ext cx="1390787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905824" y="810856"/>
            <a:ext cx="5327637" cy="2047737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B32C1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4944564" y="3249464"/>
            <a:ext cx="2288896" cy="2000957"/>
          </a:xfrm>
          <a:prstGeom prst="smileyFac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143000" y="1229213"/>
            <a:ext cx="7620000" cy="2020251"/>
          </a:xfrm>
          <a:prstGeom prst="snip2DiagRect">
            <a:avLst>
              <a:gd name="adj1" fmla="val 0"/>
              <a:gd name="adj2" fmla="val 37108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CỦA CÁC EM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MỘT TRÀNG VỖ TAY THẬT 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17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0399" y="6262767"/>
            <a:ext cx="469236" cy="595539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600200" y="3266670"/>
            <a:ext cx="2819400" cy="2000957"/>
          </a:xfrm>
          <a:prstGeom prst="star32">
            <a:avLst>
              <a:gd name="adj" fmla="val 24385"/>
            </a:avLst>
          </a:prstGeom>
          <a:solidFill>
            <a:srgbClr val="00B0F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6741384" y="4501391"/>
            <a:ext cx="1954050" cy="123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9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76201" y="3017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334030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3054037" y="1259280"/>
            <a:ext cx="2612134" cy="86177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5018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757273"/>
            <a:ext cx="6839018" cy="19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Box 2"/>
          <p:cNvSpPr txBox="1">
            <a:spLocks noChangeArrowheads="1"/>
          </p:cNvSpPr>
          <p:nvPr/>
        </p:nvSpPr>
        <p:spPr bwMode="auto">
          <a:xfrm>
            <a:off x="1646750" y="4726875"/>
            <a:ext cx="585050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304" y="2407006"/>
            <a:ext cx="8925730" cy="1692725"/>
          </a:xfrm>
          <a:prstGeom prst="rect">
            <a:avLst/>
          </a:prstGeom>
          <a:solidFill>
            <a:srgbClr val="00FF00"/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HÌNH TAM GIÁC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881" y="160836"/>
            <a:ext cx="8361144" cy="834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LƯỢNG THÁI 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765175" y="4656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WordArt 3"/>
          <p:cNvSpPr>
            <a:spLocks noChangeArrowheads="1" noChangeShapeType="1" noTextEdit="1"/>
          </p:cNvSpPr>
          <p:nvPr/>
        </p:nvSpPr>
        <p:spPr bwMode="auto">
          <a:xfrm>
            <a:off x="237051" y="6544618"/>
            <a:ext cx="3737111" cy="237604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7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1057</Words>
  <Application>Microsoft Office PowerPoint</Application>
  <PresentationFormat>On-screen Show (4:3)</PresentationFormat>
  <Paragraphs>124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Arial</vt:lpstr>
      <vt:lpstr>Cambria Math</vt:lpstr>
      <vt:lpstr>Century Schoolbook</vt:lpstr>
      <vt:lpstr>Franklin Gothic Book</vt:lpstr>
      <vt:lpstr>Franklin Gothic Medium</vt:lpstr>
      <vt:lpstr>Perpetua</vt:lpstr>
      <vt:lpstr>华文楷体</vt:lpstr>
      <vt:lpstr>Tahoma</vt:lpstr>
      <vt:lpstr>Times New Roman</vt:lpstr>
      <vt:lpstr>Wingdings</vt:lpstr>
      <vt:lpstr>Wingdings 2</vt:lpstr>
      <vt:lpstr>9_Trek</vt:lpstr>
      <vt:lpstr>6_Trek</vt:lpstr>
      <vt:lpstr>8_Trek</vt:lpstr>
      <vt:lpstr>7_Trek</vt:lpstr>
      <vt:lpstr>3_Oriel</vt:lpstr>
      <vt:lpstr>13_Trek</vt:lpstr>
      <vt:lpstr>5_Trek</vt:lpstr>
      <vt:lpstr>3_Trek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Hung GV</dc:creator>
  <cp:lastModifiedBy>Admin</cp:lastModifiedBy>
  <cp:revision>44</cp:revision>
  <dcterms:created xsi:type="dcterms:W3CDTF">2021-12-30T07:25:41Z</dcterms:created>
  <dcterms:modified xsi:type="dcterms:W3CDTF">2023-01-02T14:23:13Z</dcterms:modified>
</cp:coreProperties>
</file>