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9" r:id="rId3"/>
    <p:sldId id="256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8" r:id="rId12"/>
    <p:sldId id="279" r:id="rId13"/>
    <p:sldId id="277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1887-6CDA-415B-AA9E-956EF1F5684C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2953-EDAF-4456-93B3-8F24470E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39EA-870B-4280-B91C-FBF042497B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BE23-BFC8-409B-8023-D8D1BE42E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DC61-DB2F-401A-88F9-2D624B2E0073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1700"/>
            <a:ext cx="7772400" cy="1373188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vi-VN" sz="3600" b="1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3565525"/>
            <a:ext cx="7772400" cy="900113"/>
          </a:xfrm>
        </p:spPr>
        <p:txBody>
          <a:bodyPr lIns="34290" rIns="34290"/>
          <a:lstStyle/>
          <a:p>
            <a:pPr>
              <a:buFont typeface="Wingdings 3" pitchFamily="18" charset="2"/>
              <a:buNone/>
            </a:pPr>
            <a:endParaRPr lang="vi-VN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6679"/>
            <a:ext cx="913765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733800" y="457200"/>
            <a:ext cx="1219200" cy="838200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00">
              <a:latin typeface="Comic Sans MS" pitchFamily="66" charset="0"/>
            </a:endParaRPr>
          </a:p>
        </p:txBody>
      </p:sp>
      <p:pic>
        <p:nvPicPr>
          <p:cNvPr id="3078" name="Picture 5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460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187325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6762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955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1847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789363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071688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hlinkClick r:id="" action="ppaction://noaction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2325688" y="1905000"/>
            <a:ext cx="4532312" cy="161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endParaRPr lang="en-US" sz="2800" b="1" kern="10" dirty="0">
              <a:ln w="0">
                <a:solidFill>
                  <a:srgbClr val="1F497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(TUẦN </a:t>
            </a:r>
            <a:r>
              <a:rPr lang="en-US" sz="2800" b="1" kern="10" dirty="0" smtClean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2).</a:t>
            </a:r>
            <a:endParaRPr lang="en-US" sz="2800" b="1" kern="10" dirty="0">
              <a:ln w="0">
                <a:solidFill>
                  <a:srgbClr val="1F497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487505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849174"/>
          </a:xfrm>
        </p:spPr>
      </p:pic>
      <p:sp>
        <p:nvSpPr>
          <p:cNvPr id="5" name="Rectangle 4"/>
          <p:cNvSpPr/>
          <p:nvPr/>
        </p:nvSpPr>
        <p:spPr>
          <a:xfrm>
            <a:off x="990600" y="685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 smtClean="0">
                <a:solidFill>
                  <a:srgbClr val="7030A0"/>
                </a:solidFill>
                <a:latin typeface="+mj-lt"/>
              </a:rPr>
              <a:t>3</a:t>
            </a:r>
            <a:r>
              <a:rPr lang="vi-VN" sz="2400" b="1" i="1" dirty="0" smtClean="0">
                <a:solidFill>
                  <a:srgbClr val="7030A0"/>
                </a:solidFill>
                <a:latin typeface="+mj-lt"/>
              </a:rPr>
              <a:t>: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Chép vần của từng tiếng vừa tìm được vào mô hình cấu tạo vần dưới đây: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65036"/>
              </p:ext>
            </p:extLst>
          </p:nvPr>
        </p:nvGraphicFramePr>
        <p:xfrm>
          <a:off x="723378" y="2133600"/>
          <a:ext cx="6080760" cy="2223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/>
                <a:gridCol w="1520190"/>
                <a:gridCol w="1520190"/>
                <a:gridCol w="1520190"/>
              </a:tblGrid>
              <a:tr h="861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Vần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chính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cuối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 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036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5" name="Group 61"/>
          <p:cNvGraphicFramePr>
            <a:graphicFrameLocks noGrp="1"/>
          </p:cNvGraphicFramePr>
          <p:nvPr>
            <p:ph/>
          </p:nvPr>
        </p:nvGraphicFramePr>
        <p:xfrm>
          <a:off x="1143000" y="1524000"/>
          <a:ext cx="7239000" cy="4876802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603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Tiếng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Vần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đệm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chính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cuối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trạng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nguyên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Nguyễn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Hiền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khoa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5318125" y="27844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7239000" y="2743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5318125" y="34178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7239000" y="33766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733800" y="34147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5318125" y="4003675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7239000" y="396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3733800" y="40005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5318125" y="4586288"/>
            <a:ext cx="439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iê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239000" y="45450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5318125" y="519588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3733800" y="51927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6941" name="Text Box 77"/>
          <p:cNvSpPr txBox="1">
            <a:spLocks noChangeArrowheads="1"/>
          </p:cNvSpPr>
          <p:nvPr/>
        </p:nvSpPr>
        <p:spPr bwMode="auto">
          <a:xfrm>
            <a:off x="5318125" y="580548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4572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 smtClean="0">
                <a:solidFill>
                  <a:srgbClr val="7030A0"/>
                </a:solidFill>
                <a:latin typeface="+mj-lt"/>
              </a:rPr>
              <a:t>3</a:t>
            </a:r>
            <a:r>
              <a:rPr lang="vi-VN" sz="2400" b="1" i="1" dirty="0" smtClean="0">
                <a:solidFill>
                  <a:srgbClr val="7030A0"/>
                </a:solidFill>
                <a:latin typeface="+mj-lt"/>
              </a:rPr>
              <a:t>: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Chép vần của từng tiếng vừa tìm được vào mô hình cấu tạo vần dưới đây: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3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6" grpId="0"/>
      <p:bldP spid="36927" grpId="0"/>
      <p:bldP spid="36929" grpId="0"/>
      <p:bldP spid="36930" grpId="0"/>
      <p:bldP spid="36931" grpId="0"/>
      <p:bldP spid="36932" grpId="0"/>
      <p:bldP spid="36933" grpId="0"/>
      <p:bldP spid="36934" grpId="0"/>
      <p:bldP spid="36935" grpId="0"/>
      <p:bldP spid="36936" grpId="0"/>
      <p:bldP spid="36938" grpId="0"/>
      <p:bldP spid="36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Group 3"/>
          <p:cNvGraphicFramePr>
            <a:graphicFrameLocks noGrp="1"/>
          </p:cNvGraphicFramePr>
          <p:nvPr>
            <p:ph/>
          </p:nvPr>
        </p:nvGraphicFramePr>
        <p:xfrm>
          <a:off x="1143000" y="914400"/>
          <a:ext cx="7239000" cy="4876802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603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Tiếng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Vần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đệm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chính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cuối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Mộ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Trạch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huyện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Bình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Giang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5318125" y="21748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7239000" y="2133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5318125" y="28082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5318125" y="33940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239000" y="33528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5318125" y="39766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7239000" y="39354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7239000" y="4572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5334000" y="4559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5318125" y="519588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3657600" y="393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7315200" y="5181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9614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9" grpId="0"/>
      <p:bldP spid="38960" grpId="0"/>
      <p:bldP spid="38961" grpId="0"/>
      <p:bldP spid="38964" grpId="0"/>
      <p:bldP spid="38965" grpId="0"/>
      <p:bldP spid="38967" grpId="0"/>
      <p:bldP spid="38968" grpId="0"/>
      <p:bldP spid="38969" grpId="0"/>
      <p:bldP spid="38970" grpId="0"/>
      <p:bldP spid="38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705600" cy="2339102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vần của tất cả các tiếng đều có âm chính. Ngoài âm chính một số vần còn có âm cuối và âm đệm.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5486400" cy="1600200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>
                <a:solidFill>
                  <a:srgbClr val="FF0000"/>
                </a:solidFill>
              </a:rPr>
              <a:t>ặn </a:t>
            </a:r>
            <a:r>
              <a:rPr lang="vi-VN" sz="4000" b="1" dirty="0" smtClean="0">
                <a:solidFill>
                  <a:srgbClr val="FF0000"/>
                </a:solidFill>
              </a:rPr>
              <a:t>dò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 tạo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vi-VN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N</a:t>
            </a:r>
            <a:r>
              <a:rPr lang="vi-VN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hớ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 gửi các học sinh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84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9" descr="a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>
            <a:hlinkClick r:id="" action="ppaction://noaction">
              <a:snd r:embed="rId3" name="applause.wav"/>
            </a:hlinkClick>
            <a:hlinkHover r:id="" action="ppaction://noaction">
              <a:snd r:embed="rId3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228600" y="5257800"/>
            <a:ext cx="876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2800" b="1" kern="10" dirty="0">
              <a:ln w="0">
                <a:solidFill>
                  <a:srgbClr val="1F497D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tích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cực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800" b="1" kern="10" dirty="0">
                <a:ln w="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502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826" y="26670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“cờ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”: +đứng trước i, e, ê viết là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29167" y="4118685"/>
            <a:ext cx="5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01812" y="4627340"/>
            <a:ext cx="811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6037" y="5176173"/>
            <a:ext cx="5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36226" y="3713440"/>
            <a:ext cx="5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34084" y="3190220"/>
            <a:ext cx="5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32206" y="2667000"/>
            <a:ext cx="5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63213" y="3190220"/>
            <a:ext cx="537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+đứng trước các âm còn lại viết là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1117" y="3676209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 “gờ”: +đứng trước i, e, ê viết là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130278" y="4619874"/>
            <a:ext cx="6373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 “ngờ”: +đứng trước i, e, ê viết là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882877" y="4159057"/>
            <a:ext cx="537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+đứng trước các âm còn lại viết là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853380" y="5143094"/>
            <a:ext cx="537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+đứng trước các âm còn lại viết là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 hai ngày 13 tháng 9 năm 2021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4677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(Nghe-viết): Lương Ngọc Quyến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2286000"/>
            <a:ext cx="5578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 Ngọc Quyến sinh năm 1885, mất năm 1917.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là con trai của nhà yêu nước Lương Văn Can.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tham gia cách mạng và bị giặc bắt giam.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30/8/19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ông được giải thoát và tham gia chỉ huy nghĩa quân ở Thái Nguyên.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2298700"/>
            <a:ext cx="23987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363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biết gì về Lương Ngọc Quyến?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625" y="1180098"/>
            <a:ext cx="9039225" cy="5525502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62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803307391_bf65e29f4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20081226090519luong20van20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81000" y="5638800"/>
            <a:ext cx="3657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chemeClr val="tx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953000" y="5638800"/>
            <a:ext cx="3581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chemeClr val="tx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581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219200" y="2667000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219200" y="3429000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219200" y="4122737"/>
            <a:ext cx="357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khoét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19200" y="4876800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 sắt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295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60" grpId="0"/>
      <p:bldP spid="2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0" y="4492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 Ngọc Quyến.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12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71600" y="4572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vi-VN" sz="2400" b="1" i="1" dirty="0" smtClean="0">
                <a:solidFill>
                  <a:srgbClr val="7030A0"/>
                </a:solidFill>
                <a:latin typeface="+mj-lt"/>
              </a:rPr>
              <a:t>: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Ghi lại phần vần của những tiếng in đậm trong các câu sau: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Trạng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trẻ nhất của nước ta là ông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Nguyễn Hiền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đỗ đầu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khoa thi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năm 1247, lúc vừa 13 tuổi.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b/ Làng có nhiều tiến sĩ nhất nước là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làng Mộ Trạch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xã Tân Hồng,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huyện Bình Giang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tỉnh Hải Dương: 36 tiến sĩ.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1084"/>
              </p:ext>
            </p:extLst>
          </p:nvPr>
        </p:nvGraphicFramePr>
        <p:xfrm>
          <a:off x="5181600" y="1295400"/>
          <a:ext cx="267353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34"/>
                <a:gridCol w="1143000"/>
              </a:tblGrid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002060"/>
                          </a:solidFill>
                        </a:rPr>
                        <a:t>Vần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/>
                        <a:t>Trạng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/>
                        <a:t>Nguyên,</a:t>
                      </a:r>
                      <a:r>
                        <a:rPr lang="vi-VN" sz="1800" b="1" baseline="0" dirty="0" smtClean="0"/>
                        <a:t> Nguyễn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/>
                        <a:t>Hiền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/>
                        <a:t>Khoa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 smtClean="0"/>
                        <a:t>Thi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Striped Right Arrow 23"/>
          <p:cNvSpPr/>
          <p:nvPr/>
        </p:nvSpPr>
        <p:spPr>
          <a:xfrm>
            <a:off x="3565071" y="2379196"/>
            <a:ext cx="1524000" cy="381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97388"/>
              </p:ext>
            </p:extLst>
          </p:nvPr>
        </p:nvGraphicFramePr>
        <p:xfrm>
          <a:off x="5181600" y="4038600"/>
          <a:ext cx="27432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7107"/>
                <a:gridCol w="12660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Tiếng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Vần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Làng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Mộ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Trạch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Huyện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Bình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aseline="0" dirty="0" smtClean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Giang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ight Arrow 25"/>
          <p:cNvSpPr/>
          <p:nvPr/>
        </p:nvSpPr>
        <p:spPr>
          <a:xfrm>
            <a:off x="3505200" y="5029200"/>
            <a:ext cx="1447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168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smtClean="0">
                <a:solidFill>
                  <a:srgbClr val="FF0000"/>
                </a:solidFill>
              </a:rPr>
              <a:t>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smtClean="0">
                <a:solidFill>
                  <a:srgbClr val="FF0000"/>
                </a:solidFill>
              </a:rPr>
              <a:t>uyên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iên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oa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364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 ang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Ô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 ach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49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 uyên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aseline="0" dirty="0" smtClean="0">
                <a:solidFill>
                  <a:srgbClr val="FF0000"/>
                </a:solidFill>
              </a:rPr>
              <a:t>i</a:t>
            </a:r>
            <a:r>
              <a:rPr lang="vi-VN" dirty="0" smtClean="0">
                <a:solidFill>
                  <a:srgbClr val="FF0000"/>
                </a:solidFill>
              </a:rPr>
              <a:t>nh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ang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4" grpId="0" animBg="1"/>
      <p:bldP spid="26" grpId="0" animBg="1"/>
      <p:bldP spid="2" grpId="0"/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4" y="90949"/>
            <a:ext cx="9144000" cy="6858000"/>
          </a:xfrm>
        </p:spPr>
      </p:pic>
      <p:sp>
        <p:nvSpPr>
          <p:cNvPr id="5" name="Cloud 4"/>
          <p:cNvSpPr/>
          <p:nvPr/>
        </p:nvSpPr>
        <p:spPr>
          <a:xfrm>
            <a:off x="420666" y="579054"/>
            <a:ext cx="8723334" cy="1143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mô hình cấu tạo tiếng?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09600" y="3200400"/>
            <a:ext cx="8534400" cy="12173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+mj-lt"/>
              </a:rPr>
              <a:t>Nêu mô hình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cấu tạo của vần?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8600" y="4473921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-Phần vần của tất cả các tiếng đều có âm chính.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-Ngoài âm chính, một số vần còn có thêm âm cuối, âm đệm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Có những vần đủ cả âm đệm, âm chính, âm cuối.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0666" y="1524000"/>
            <a:ext cx="826926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 tiếng </a:t>
            </a: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gồm: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đầu- vần- </a:t>
            </a: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 </a:t>
            </a:r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 phận quan trong không thể thiếu trong tiếng là âm chính và thanh.</a:t>
            </a:r>
            <a:endParaRPr lang="en-US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86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561</Words>
  <Application>Microsoft Office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Về ôn lại cấu tạo tiếng và vần - Chuẩn bị bài: Nhớ – viết: Thư gửi các học sinh       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Hung</dc:creator>
  <cp:lastModifiedBy>TGDD</cp:lastModifiedBy>
  <cp:revision>30</cp:revision>
  <dcterms:created xsi:type="dcterms:W3CDTF">2020-08-25T13:02:54Z</dcterms:created>
  <dcterms:modified xsi:type="dcterms:W3CDTF">2021-09-12T04:31:58Z</dcterms:modified>
</cp:coreProperties>
</file>