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7" r:id="rId5"/>
    <p:sldId id="327" r:id="rId6"/>
    <p:sldId id="261" r:id="rId7"/>
    <p:sldId id="262" r:id="rId8"/>
    <p:sldId id="320" r:id="rId9"/>
    <p:sldId id="321" r:id="rId10"/>
    <p:sldId id="263" r:id="rId11"/>
    <p:sldId id="333" r:id="rId12"/>
    <p:sldId id="326" r:id="rId13"/>
    <p:sldId id="264" r:id="rId14"/>
    <p:sldId id="334" r:id="rId15"/>
    <p:sldId id="266" r:id="rId16"/>
    <p:sldId id="323" r:id="rId17"/>
    <p:sldId id="332" r:id="rId18"/>
    <p:sldId id="325" r:id="rId19"/>
    <p:sldId id="267" r:id="rId20"/>
    <p:sldId id="328" r:id="rId21"/>
    <p:sldId id="329" r:id="rId22"/>
    <p:sldId id="330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E8FBB7"/>
    <a:srgbClr val="F4F8BA"/>
    <a:srgbClr val="F6EB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36945-9BC4-4C18-A0D2-B1E3751AB73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82B70-3FE7-4E39-AC27-6517DACD5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F56DD6-FDDA-478D-BF8C-D9AF7CBD0200}" type="slidenum">
              <a:rPr lang="en-US" sz="120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66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12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133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BF2F8-1EB7-4339-9F2F-CA695042D3BE}" type="slidenum">
              <a:rPr lang="en-US" sz="1200">
                <a:latin typeface="Arial" charset="0"/>
              </a:rPr>
              <a:pPr eaLnBrk="1" hangingPunct="1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3210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4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B49F16-4FED-4591-A194-9C146662457C}" type="slidenum">
              <a:rPr lang="en-US" sz="1200">
                <a:latin typeface="Arial" charset="0"/>
              </a:rPr>
              <a:pPr eaLnBrk="1" hangingPunct="1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294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76EC00-96FE-4D52-8F92-FACA7E42A7D7}" type="slidenum">
              <a:rPr lang="en-US" sz="1200">
                <a:latin typeface="Arial" charset="0"/>
              </a:rPr>
              <a:pPr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97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46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094C8-C52E-493C-9717-4D8B8AB3B332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252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719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2467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C7DD0C-F9D0-432F-81DD-3C56FBF2CEE3}" type="slidenum">
              <a:rPr lang="en-US" sz="1200">
                <a:latin typeface="Arial" charset="0"/>
              </a:rPr>
              <a:pPr eaLnBrk="1" hangingPunct="1"/>
              <a:t>6</a:t>
            </a:fld>
            <a:endParaRPr lang="en-US" sz="120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286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1E5523-13D9-45D7-B869-E76EC048C2CE}" type="slidenum">
              <a:rPr lang="en-US" sz="1200">
                <a:latin typeface="Arial" charset="0"/>
              </a:rPr>
              <a:pPr eaLnBrk="1" hangingPunct="1"/>
              <a:t>7</a:t>
            </a:fld>
            <a:endParaRPr lang="en-US" sz="120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702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BEE47-5A4D-40CB-B8D0-D1E0BA03AE87}" type="slidenum">
              <a:rPr lang="en-US" altLang="en-US">
                <a:latin typeface=".VnAvant" panose="020B7200000000000000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599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B5DB78-3DC2-4198-AF74-38FCE010AA92}" type="slidenum">
              <a:rPr lang="en-US" sz="1200">
                <a:latin typeface="Arial" charset="0"/>
              </a:rPr>
              <a:pPr eaLnBrk="1" hangingPunct="1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585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8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4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0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514B-7398-44E6-B0DC-09C25E01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1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2165-BC1F-4B3C-82DC-38703D7C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5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294D-2BC3-4B2B-A520-4E6C4C9A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96-01AD-4C2E-8830-CDE8C412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5C5E-02C3-49B5-BA76-FDBDB7F1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788-3729-474F-93FA-4E30710E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1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D0D5-2B45-4147-AE27-6D66D5E8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DE33-4EEF-49CA-8CD5-CA48C68C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1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4BDE-2A0E-4C0F-ABC4-1921B5ED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4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8A7B-F432-4A2C-9509-471B14B9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EE88-3FBF-41D8-9BF8-17BF8C0B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1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514B-7398-44E6-B0DC-09C25E01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2165-BC1F-4B3C-82DC-38703D7C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5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294D-2BC3-4B2B-A520-4E6C4C9A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2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96-01AD-4C2E-8830-CDE8C412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5C5E-02C3-49B5-BA76-FDBDB7F1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788-3729-474F-93FA-4E30710E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1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D0D5-2B45-4147-AE27-6D66D5E8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4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DE33-4EEF-49CA-8CD5-CA48C68C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4BDE-2A0E-4C0F-ABC4-1921B5ED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4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8A7B-F432-4A2C-9509-471B14B9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1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EE88-3FBF-41D8-9BF8-17BF8C0B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1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D514B-7398-44E6-B0DC-09C25E016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31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72165-BC1F-4B3C-82DC-38703D7CA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65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1294D-2BC3-4B2B-A520-4E6C4C9A4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72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9896-01AD-4C2E-8830-CDE8C4122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59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5C5E-02C3-49B5-BA76-FDBDB7F1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9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788-3729-474F-93FA-4E30710E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7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3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1D0D5-2B45-4147-AE27-6D66D5E87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45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ADE33-4EEF-49CA-8CD5-CA48C68C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15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64BDE-2A0E-4C0F-ABC4-1921B5EDE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42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8A7B-F432-4A2C-9509-471B14B9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31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EE88-3FBF-41D8-9BF8-17BF8C0B8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9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9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B116-E990-4B01-B004-D8EE8D3143D5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39AC3-BEC0-4B5C-8C29-B720520CBB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3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C51F2-28E1-49BA-84AD-45D7DE55B4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C51F2-28E1-49BA-84AD-45D7DE55B4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/>
            </a:gs>
            <a:gs pos="100000">
              <a:srgbClr val="92D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Phòng GD &amp;ĐT Thành phố Bắc Giang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Trường TH Lê Lợi-TP Bắc Giang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1C51F2-28E1-49BA-84AD-45D7DE55B44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audio" Target="../media/audio4.wav"/><Relationship Id="rId10" Type="http://schemas.openxmlformats.org/officeDocument/2006/relationships/image" Target="../media/image14.jpg"/><Relationship Id="rId4" Type="http://schemas.openxmlformats.org/officeDocument/2006/relationships/audio" Target="../media/audio3.wav"/><Relationship Id="rId9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jpeg"/><Relationship Id="rId4" Type="http://schemas.openxmlformats.org/officeDocument/2006/relationships/hyperlink" Target="../../../../luu%20huong/But%20chi%20thong%20minh.l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../../../../luu%20huong/But%20chi%20thong%20minh.l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eg"/><Relationship Id="rId4" Type="http://schemas.openxmlformats.org/officeDocument/2006/relationships/hyperlink" Target="../../../../luu%20huong/But%20chi%20thong%20minh.l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2438400" y="372070"/>
            <a:ext cx="693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990099"/>
                </a:solidFill>
              </a:rPr>
              <a:t> </a:t>
            </a:r>
            <a:r>
              <a:rPr lang="en-US" sz="5400" u="sng" dirty="0">
                <a:solidFill>
                  <a:srgbClr val="FF0000"/>
                </a:solidFill>
              </a:rPr>
              <a:t>Toán:</a:t>
            </a:r>
            <a:r>
              <a:rPr lang="en-US" sz="5400" dirty="0">
                <a:solidFill>
                  <a:srgbClr val="FF0000"/>
                </a:solidFill>
              </a:rPr>
              <a:t>          Bài 13	 </a:t>
            </a:r>
          </a:p>
        </p:txBody>
      </p:sp>
      <p:pic>
        <p:nvPicPr>
          <p:cNvPr id="2059" name="Picture 24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780088"/>
            <a:ext cx="52578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5" descr="divider_1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2938" y="6950076"/>
            <a:ext cx="45815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4984" y="2810060"/>
            <a:ext cx="6136616" cy="11079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7800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8" grpId="0"/>
      <p:bldP spid="54288" grpId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5" name="Group 4"/>
          <p:cNvGrpSpPr>
            <a:grpSpLocks/>
          </p:cNvGrpSpPr>
          <p:nvPr/>
        </p:nvGrpSpPr>
        <p:grpSpPr bwMode="auto">
          <a:xfrm>
            <a:off x="1537855" y="356671"/>
            <a:ext cx="841912" cy="770091"/>
            <a:chOff x="1104" y="2535"/>
            <a:chExt cx="560" cy="579"/>
          </a:xfrm>
        </p:grpSpPr>
        <p:grpSp>
          <p:nvGrpSpPr>
            <p:cNvPr id="9226" name="Group 5"/>
            <p:cNvGrpSpPr>
              <a:grpSpLocks/>
            </p:cNvGrpSpPr>
            <p:nvPr/>
          </p:nvGrpSpPr>
          <p:grpSpPr bwMode="auto">
            <a:xfrm>
              <a:off x="1104" y="2574"/>
              <a:ext cx="560" cy="474"/>
              <a:chOff x="884" y="2628"/>
              <a:chExt cx="806" cy="653"/>
            </a:xfrm>
          </p:grpSpPr>
          <p:sp>
            <p:nvSpPr>
              <p:cNvPr id="9228" name="Oval 6"/>
              <p:cNvSpPr>
                <a:spLocks noChangeArrowheads="1"/>
              </p:cNvSpPr>
              <p:nvPr/>
            </p:nvSpPr>
            <p:spPr bwMode="gray">
              <a:xfrm>
                <a:off x="884" y="2685"/>
                <a:ext cx="249" cy="53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29" name="Oval 7"/>
              <p:cNvSpPr>
                <a:spLocks noChangeArrowheads="1"/>
              </p:cNvSpPr>
              <p:nvPr/>
            </p:nvSpPr>
            <p:spPr bwMode="gray">
              <a:xfrm>
                <a:off x="884" y="2685"/>
                <a:ext cx="249" cy="539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0" name="Oval 8"/>
              <p:cNvSpPr>
                <a:spLocks noChangeArrowheads="1"/>
              </p:cNvSpPr>
              <p:nvPr/>
            </p:nvSpPr>
            <p:spPr bwMode="gray">
              <a:xfrm>
                <a:off x="940" y="2685"/>
                <a:ext cx="750" cy="538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Oval 9"/>
              <p:cNvSpPr>
                <a:spLocks noChangeArrowheads="1"/>
              </p:cNvSpPr>
              <p:nvPr/>
            </p:nvSpPr>
            <p:spPr bwMode="gray">
              <a:xfrm>
                <a:off x="941" y="2685"/>
                <a:ext cx="749" cy="538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2" name="Oval 10"/>
              <p:cNvSpPr>
                <a:spLocks noChangeArrowheads="1"/>
              </p:cNvSpPr>
              <p:nvPr/>
            </p:nvSpPr>
            <p:spPr bwMode="gray">
              <a:xfrm>
                <a:off x="981" y="2685"/>
                <a:ext cx="674" cy="5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3" name="Oval 11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34" name="Oval 12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35" name="Oval 13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9236" name="Oval 14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9227" name="Text Box 15"/>
            <p:cNvSpPr txBox="1">
              <a:spLocks noChangeArrowheads="1"/>
            </p:cNvSpPr>
            <p:nvPr/>
          </p:nvSpPr>
          <p:spPr bwMode="auto">
            <a:xfrm>
              <a:off x="1178" y="2535"/>
              <a:ext cx="461" cy="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2516224" y="479240"/>
            <a:ext cx="8151776" cy="46166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Những con ong nào chứa phép tính có kết quả bằng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45196" y="1099831"/>
            <a:ext cx="2780096" cy="1359232"/>
            <a:chOff x="559921" y="1143000"/>
            <a:chExt cx="2780096" cy="13592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21" y="1143000"/>
              <a:ext cx="2780096" cy="135923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81297" y="1288807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4 - 0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 flipH="1">
            <a:off x="5943600" y="1012639"/>
            <a:ext cx="2780096" cy="1359232"/>
            <a:chOff x="4724400" y="1177964"/>
            <a:chExt cx="2780096" cy="135923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400" y="1177964"/>
              <a:ext cx="2780096" cy="135923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5516605" y="1347595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5 + 1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7596371" y="2276332"/>
            <a:ext cx="2780096" cy="1359232"/>
            <a:chOff x="5029200" y="2667000"/>
            <a:chExt cx="2780096" cy="135923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200" y="2667000"/>
              <a:ext cx="2780096" cy="135923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812123" y="2723532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3 + 1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 flipH="1">
            <a:off x="5791200" y="3338338"/>
            <a:ext cx="2780096" cy="1359232"/>
            <a:chOff x="210152" y="2688647"/>
            <a:chExt cx="2780096" cy="135923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2" y="2688647"/>
              <a:ext cx="2780096" cy="135923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3075" y="2867914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4 + 0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63504" y="3338338"/>
            <a:ext cx="2780096" cy="1359232"/>
            <a:chOff x="210152" y="2688647"/>
            <a:chExt cx="2780096" cy="13592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2" y="2688647"/>
              <a:ext cx="2780096" cy="135923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93075" y="2841364"/>
              <a:ext cx="12142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6 - 2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645678" y="1975795"/>
            <a:ext cx="2780096" cy="1466419"/>
            <a:chOff x="210152" y="2688647"/>
            <a:chExt cx="2780096" cy="135923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52" y="2688647"/>
              <a:ext cx="2780096" cy="135923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970622" y="2824236"/>
              <a:ext cx="1214249" cy="542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 + 4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368" y="5584640"/>
            <a:ext cx="1209675" cy="1152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48" y="5569051"/>
            <a:ext cx="1067072" cy="1067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12" y="5576846"/>
            <a:ext cx="1209675" cy="115252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00" y="5547154"/>
            <a:ext cx="1209675" cy="11525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63" y="5584640"/>
            <a:ext cx="1209675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87" y="5649189"/>
            <a:ext cx="1023425" cy="102342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9448800" y="860238"/>
            <a:ext cx="99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98161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7446" y="15334"/>
            <a:ext cx="955296" cy="924759"/>
            <a:chOff x="1440" y="3408"/>
            <a:chExt cx="460" cy="313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0" y="3459"/>
              <a:ext cx="425" cy="244"/>
              <a:chOff x="884" y="2627"/>
              <a:chExt cx="806" cy="654"/>
            </a:xfrm>
          </p:grpSpPr>
          <p:sp>
            <p:nvSpPr>
              <p:cNvPr id="5" name="Oval 10"/>
              <p:cNvSpPr>
                <a:spLocks noChangeArrowheads="1"/>
              </p:cNvSpPr>
              <p:nvPr/>
            </p:nvSpPr>
            <p:spPr bwMode="gray">
              <a:xfrm>
                <a:off x="884" y="2715"/>
                <a:ext cx="237" cy="47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" name="Oval 11"/>
              <p:cNvSpPr>
                <a:spLocks noChangeArrowheads="1"/>
              </p:cNvSpPr>
              <p:nvPr/>
            </p:nvSpPr>
            <p:spPr bwMode="gray">
              <a:xfrm>
                <a:off x="884" y="2715"/>
                <a:ext cx="237" cy="471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" name="Oval 12"/>
              <p:cNvSpPr>
                <a:spLocks noChangeArrowheads="1"/>
              </p:cNvSpPr>
              <p:nvPr/>
            </p:nvSpPr>
            <p:spPr bwMode="gray">
              <a:xfrm>
                <a:off x="940" y="2714"/>
                <a:ext cx="750" cy="47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" name="Oval 13"/>
              <p:cNvSpPr>
                <a:spLocks noChangeArrowheads="1"/>
              </p:cNvSpPr>
              <p:nvPr/>
            </p:nvSpPr>
            <p:spPr bwMode="gray">
              <a:xfrm>
                <a:off x="941" y="2717"/>
                <a:ext cx="749" cy="471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Oval 14"/>
              <p:cNvSpPr>
                <a:spLocks noChangeArrowheads="1"/>
              </p:cNvSpPr>
              <p:nvPr/>
            </p:nvSpPr>
            <p:spPr bwMode="gray">
              <a:xfrm>
                <a:off x="981" y="2717"/>
                <a:ext cx="674" cy="471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Oval 16"/>
              <p:cNvSpPr>
                <a:spLocks noChangeArrowheads="1"/>
              </p:cNvSpPr>
              <p:nvPr/>
            </p:nvSpPr>
            <p:spPr bwMode="gray">
              <a:xfrm>
                <a:off x="1000" y="2627"/>
                <a:ext cx="637" cy="63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Oval 17"/>
              <p:cNvSpPr>
                <a:spLocks noChangeArrowheads="1"/>
              </p:cNvSpPr>
              <p:nvPr/>
            </p:nvSpPr>
            <p:spPr bwMode="gray">
              <a:xfrm>
                <a:off x="1007" y="2629"/>
                <a:ext cx="606" cy="593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2900068" y="220897"/>
            <a:ext cx="1308827" cy="646193"/>
            <a:chOff x="2304" y="3365"/>
            <a:chExt cx="2071" cy="329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17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296" y="1009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207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</a:t>
              </a:r>
              <a:r>
                <a:rPr lang="en-US" sz="3600" b="1" dirty="0" err="1" smtClean="0"/>
                <a:t>Số</a:t>
              </a:r>
              <a:r>
                <a:rPr lang="vi-VN" sz="3600" b="1" dirty="0" smtClean="0"/>
                <a:t>?</a:t>
              </a:r>
              <a:endParaRPr lang="en-US" sz="3600" b="1" dirty="0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305095" y="3422073"/>
            <a:ext cx="1960655" cy="68580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10 - 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076210" y="1745686"/>
            <a:ext cx="1960655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01170" y="4869873"/>
            <a:ext cx="1960655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010401" y="1801117"/>
            <a:ext cx="1960655" cy="685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53401" y="3422073"/>
            <a:ext cx="1960655" cy="68580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00"/>
                </a:solidFill>
                <a:latin typeface="Arial"/>
              </a:rPr>
              <a:t>8 -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781801" y="4869873"/>
            <a:ext cx="1960655" cy="685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  </a:t>
            </a:r>
          </a:p>
        </p:txBody>
      </p:sp>
      <p:sp>
        <p:nvSpPr>
          <p:cNvPr id="25" name="16-Point Star 24"/>
          <p:cNvSpPr/>
          <p:nvPr/>
        </p:nvSpPr>
        <p:spPr>
          <a:xfrm>
            <a:off x="5486400" y="3193473"/>
            <a:ext cx="1295400" cy="1066800"/>
          </a:xfrm>
          <a:prstGeom prst="star16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28" name="Straight Arrow Connector 27"/>
          <p:cNvCxnSpPr>
            <a:stCxn id="20" idx="2"/>
            <a:endCxn id="25" idx="13"/>
          </p:cNvCxnSpPr>
          <p:nvPr/>
        </p:nvCxnSpPr>
        <p:spPr>
          <a:xfrm>
            <a:off x="4056538" y="2431487"/>
            <a:ext cx="1829701" cy="8025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08938" y="3806062"/>
            <a:ext cx="12774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261824" y="4260274"/>
            <a:ext cx="757976" cy="1007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5" idx="15"/>
          </p:cNvCxnSpPr>
          <p:nvPr/>
        </p:nvCxnSpPr>
        <p:spPr>
          <a:xfrm flipH="1">
            <a:off x="6381962" y="2514139"/>
            <a:ext cx="1445642" cy="719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781800" y="3806062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4"/>
          </p:cNvCxnSpPr>
          <p:nvPr/>
        </p:nvCxnSpPr>
        <p:spPr>
          <a:xfrm flipH="1" flipV="1">
            <a:off x="6592095" y="4104045"/>
            <a:ext cx="1170032" cy="762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581401" y="3422073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339103" y="1745686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577476" y="4866421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85256" y="1801117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429707" y="3422073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?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8058107" y="4866421"/>
            <a:ext cx="684349" cy="6819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325690" y="1745686"/>
            <a:ext cx="711175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581400" y="3422073"/>
            <a:ext cx="684349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283805" y="1801117"/>
            <a:ext cx="685799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429706" y="3425901"/>
            <a:ext cx="684349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577475" y="4869873"/>
            <a:ext cx="684348" cy="6819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058107" y="4859142"/>
            <a:ext cx="684348" cy="703459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57041" y="12"/>
            <a:ext cx="7268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228601" y="76194"/>
            <a:ext cx="955296" cy="924760"/>
            <a:chOff x="1440" y="3408"/>
            <a:chExt cx="460" cy="309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gray">
              <a:xfrm>
                <a:off x="940" y="2721"/>
                <a:ext cx="750" cy="46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gray">
              <a:xfrm>
                <a:off x="941" y="2721"/>
                <a:ext cx="749" cy="46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981" y="2721"/>
                <a:ext cx="674" cy="4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6945" r="3333" b="28791"/>
          <a:stretch/>
        </p:blipFill>
        <p:spPr>
          <a:xfrm>
            <a:off x="4032204" y="12"/>
            <a:ext cx="8464596" cy="685798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76200" y="1085747"/>
            <a:ext cx="4038600" cy="83099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a) Tìm kết quả phép tính ghi trên mỗi quả bưởi.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63107" y="787827"/>
            <a:ext cx="1655450" cy="1248328"/>
            <a:chOff x="2283791" y="5707340"/>
            <a:chExt cx="1003801" cy="8686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83791" y="5991224"/>
              <a:ext cx="10038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7 - 2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69232" y="3089453"/>
            <a:ext cx="1715746" cy="1084115"/>
            <a:chOff x="2283791" y="5707340"/>
            <a:chExt cx="1107996" cy="77571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283791" y="5991224"/>
              <a:ext cx="1107996" cy="483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6113" y="1604015"/>
            <a:ext cx="1590152" cy="1070946"/>
            <a:chOff x="5370681" y="1943215"/>
            <a:chExt cx="1043320" cy="79952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5370681" y="1943215"/>
              <a:ext cx="671290" cy="79952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410200" y="2209800"/>
              <a:ext cx="1003801" cy="5115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8 - 3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76320" y="1973883"/>
            <a:ext cx="1676345" cy="1220694"/>
            <a:chOff x="2269281" y="5707340"/>
            <a:chExt cx="1107996" cy="825941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269281" y="6047323"/>
              <a:ext cx="1107996" cy="485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 + 4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55374" y="1808343"/>
            <a:ext cx="1566346" cy="1088220"/>
            <a:chOff x="2283791" y="5707340"/>
            <a:chExt cx="1003801" cy="77571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283791" y="5991224"/>
              <a:ext cx="1003801" cy="468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8 - 4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0024240" y="2539534"/>
            <a:ext cx="1634360" cy="1078632"/>
            <a:chOff x="2283791" y="5707340"/>
            <a:chExt cx="1107996" cy="77571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283791" y="5991224"/>
              <a:ext cx="1107996" cy="467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+ 1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853589" y="2853153"/>
            <a:ext cx="1231427" cy="1010669"/>
            <a:chOff x="2283791" y="5707340"/>
            <a:chExt cx="808563" cy="77571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283791" y="5991224"/>
              <a:ext cx="808563" cy="448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- 4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132522" y="1419367"/>
            <a:ext cx="1889031" cy="1063813"/>
            <a:chOff x="2283791" y="5707340"/>
            <a:chExt cx="1107996" cy="77639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2283791" y="5991224"/>
              <a:ext cx="1107996" cy="4925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+ 4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065799" y="1973883"/>
            <a:ext cx="1669588" cy="1165101"/>
            <a:chOff x="2283791" y="5707340"/>
            <a:chExt cx="1107996" cy="78112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283791" y="5991224"/>
              <a:ext cx="1107996" cy="4972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49076" y="645763"/>
            <a:ext cx="1125155" cy="1020522"/>
            <a:chOff x="2283791" y="5707340"/>
            <a:chExt cx="673499" cy="77571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283791" y="5991224"/>
              <a:ext cx="663228" cy="444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+ 3</a:t>
              </a: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211119" y="2192936"/>
            <a:ext cx="1771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+ 4 = 4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15980" y="3004103"/>
            <a:ext cx="1771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+ 3 = 5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00928" y="3839402"/>
            <a:ext cx="1771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10 - 4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28601" y="5500306"/>
            <a:ext cx="1771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+ 1 = 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143839" y="5500306"/>
            <a:ext cx="1754675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 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138588" y="3802126"/>
            <a:ext cx="1754675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2 = 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133599" y="2993301"/>
            <a:ext cx="1754675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+ 4 = 6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141717" y="2200685"/>
            <a:ext cx="1754675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4 = 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133599" y="4651216"/>
            <a:ext cx="1754675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+ 3 = 6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28601" y="4650569"/>
            <a:ext cx="1771046" cy="626464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+ 1 = 4</a:t>
            </a:r>
          </a:p>
        </p:txBody>
      </p:sp>
    </p:spTree>
    <p:extLst>
      <p:ext uri="{BB962C8B-B14F-4D97-AF65-F5344CB8AC3E}">
        <p14:creationId xmlns:p14="http://schemas.microsoft.com/office/powerpoint/2010/main" val="40420738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698566" y="158152"/>
            <a:ext cx="894958" cy="707014"/>
            <a:chOff x="1440" y="3408"/>
            <a:chExt cx="460" cy="306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25" name="Oval 10"/>
              <p:cNvSpPr>
                <a:spLocks noChangeArrowheads="1"/>
              </p:cNvSpPr>
              <p:nvPr/>
            </p:nvSpPr>
            <p:spPr bwMode="gray">
              <a:xfrm>
                <a:off x="884" y="2652"/>
                <a:ext cx="253" cy="60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gray">
              <a:xfrm>
                <a:off x="884" y="2652"/>
                <a:ext cx="253" cy="604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gray">
              <a:xfrm>
                <a:off x="940" y="2652"/>
                <a:ext cx="750" cy="60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Oval 13"/>
              <p:cNvSpPr>
                <a:spLocks noChangeArrowheads="1"/>
              </p:cNvSpPr>
              <p:nvPr/>
            </p:nvSpPr>
            <p:spPr bwMode="gray">
              <a:xfrm>
                <a:off x="941" y="2652"/>
                <a:ext cx="749" cy="60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Oval 14"/>
              <p:cNvSpPr>
                <a:spLocks noChangeArrowheads="1"/>
              </p:cNvSpPr>
              <p:nvPr/>
            </p:nvSpPr>
            <p:spPr bwMode="gray">
              <a:xfrm>
                <a:off x="981" y="2652"/>
                <a:ext cx="674" cy="60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13635" r="3333" b="26971"/>
          <a:stretch/>
        </p:blipFill>
        <p:spPr>
          <a:xfrm>
            <a:off x="4114800" y="-533399"/>
            <a:ext cx="8382000" cy="7391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35345" y="973414"/>
            <a:ext cx="4038600" cy="120032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a) Có mấy quả bưởi ghi phép tính có kết quả bằng 5?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55736" y="707556"/>
            <a:ext cx="1060949" cy="1005615"/>
            <a:chOff x="2283791" y="5707340"/>
            <a:chExt cx="673499" cy="7757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83791" y="5991224"/>
              <a:ext cx="574130" cy="403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7 - 2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26521" y="2963324"/>
            <a:ext cx="1007056" cy="1055324"/>
            <a:chOff x="2283791" y="5707340"/>
            <a:chExt cx="673499" cy="77571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283791" y="5991224"/>
              <a:ext cx="664890" cy="384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 + 3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35083" y="1396543"/>
            <a:ext cx="985030" cy="1063166"/>
            <a:chOff x="5370681" y="1943215"/>
            <a:chExt cx="671290" cy="79952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5370681" y="1943215"/>
              <a:ext cx="671290" cy="79952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410200" y="2209800"/>
              <a:ext cx="616352" cy="393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8 - 3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32224" y="1773487"/>
            <a:ext cx="1158976" cy="1199338"/>
            <a:chOff x="2269281" y="5707340"/>
            <a:chExt cx="688009" cy="77571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269281" y="6047323"/>
              <a:ext cx="590182" cy="3384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0 + 4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179762" y="1708370"/>
            <a:ext cx="1035694" cy="1027725"/>
            <a:chOff x="2283791" y="5707340"/>
            <a:chExt cx="673499" cy="775713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283791" y="5991224"/>
              <a:ext cx="588130" cy="394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8 - 4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906000" y="2442405"/>
            <a:ext cx="1117188" cy="969964"/>
            <a:chOff x="2283791" y="5674493"/>
            <a:chExt cx="672472" cy="77571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4973" y="5674493"/>
              <a:ext cx="671290" cy="77571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283791" y="5991224"/>
              <a:ext cx="598431" cy="418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 + 1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909268" y="2698970"/>
            <a:ext cx="1104790" cy="1010669"/>
            <a:chOff x="2283791" y="5707340"/>
            <a:chExt cx="756067" cy="77571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283791" y="5991224"/>
              <a:ext cx="756067" cy="401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- 4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215456" y="1318919"/>
            <a:ext cx="1006622" cy="1020871"/>
            <a:chOff x="2283791" y="5707340"/>
            <a:chExt cx="673499" cy="77571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2283791" y="5991224"/>
              <a:ext cx="665176" cy="3975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 + 4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06818" y="1795164"/>
            <a:ext cx="1023543" cy="1080142"/>
            <a:chOff x="2283791" y="5707340"/>
            <a:chExt cx="673499" cy="775713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2283791" y="5991224"/>
              <a:ext cx="654180" cy="375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 + 1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248595" y="457201"/>
            <a:ext cx="1025707" cy="1064176"/>
            <a:chOff x="2283791" y="5707340"/>
            <a:chExt cx="673499" cy="775713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2283791" y="5991224"/>
              <a:ext cx="652800" cy="381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 + 3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8210" y="2438400"/>
            <a:ext cx="3831324" cy="3936203"/>
            <a:chOff x="287319" y="2190567"/>
            <a:chExt cx="3831324" cy="3936203"/>
          </a:xfrm>
        </p:grpSpPr>
        <p:sp>
          <p:nvSpPr>
            <p:cNvPr id="68" name="Rounded Rectangle 67"/>
            <p:cNvSpPr/>
            <p:nvPr/>
          </p:nvSpPr>
          <p:spPr>
            <a:xfrm>
              <a:off x="287319" y="2190567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0 + 4 = 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90513" y="3006607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 + 3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04801" y="386457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10 – 4 = 6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348706" y="550030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4 + 1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555597" y="550030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8 – 3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550346" y="380212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7 – 2 = 5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545357" y="2993301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2 + 4 = 6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553475" y="2200685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8 – 4 = 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545357" y="465121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 + 3 = 6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304801" y="4707536"/>
              <a:ext cx="1563046" cy="626464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3 + 1 = 4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826520" y="2920793"/>
            <a:ext cx="994184" cy="1090167"/>
            <a:chOff x="2283791" y="5707340"/>
            <a:chExt cx="679215" cy="775713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2283791" y="5991224"/>
              <a:ext cx="679215" cy="372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 + 3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51080" y="697941"/>
            <a:ext cx="1048031" cy="1021965"/>
            <a:chOff x="2283791" y="5707340"/>
            <a:chExt cx="673499" cy="775713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2283791" y="5991224"/>
              <a:ext cx="581207" cy="39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7 - 2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51047" y="1362840"/>
            <a:ext cx="1008228" cy="1122096"/>
            <a:chOff x="2283791" y="5707340"/>
            <a:chExt cx="673499" cy="775713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2283791" y="5991223"/>
              <a:ext cx="604152" cy="361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8 - 3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9906001" y="2382460"/>
            <a:ext cx="1093627" cy="1039639"/>
            <a:chOff x="2283791" y="5707340"/>
            <a:chExt cx="673499" cy="775713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duotone>
                <a:prstClr val="black"/>
                <a:srgbClr val="00009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5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0" t="20946" r="24496" b="21156"/>
            <a:stretch/>
          </p:blipFill>
          <p:spPr>
            <a:xfrm>
              <a:off x="2286000" y="5707340"/>
              <a:ext cx="671290" cy="775713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2283791" y="5991224"/>
              <a:ext cx="612257" cy="39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4 + 1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2431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2667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2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29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47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Tiết 3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953" y="2172297"/>
            <a:ext cx="3722494" cy="184665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tập</a:t>
            </a:r>
          </a:p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(trang 90) </a:t>
            </a:r>
          </a:p>
        </p:txBody>
      </p:sp>
    </p:spTree>
    <p:extLst>
      <p:ext uri="{BB962C8B-B14F-4D97-AF65-F5344CB8AC3E}">
        <p14:creationId xmlns:p14="http://schemas.microsoft.com/office/powerpoint/2010/main" val="193008100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5000">
              <a:schemeClr val="accent3">
                <a:tint val="37000"/>
                <a:satMod val="300000"/>
              </a:schemeClr>
            </a:gs>
            <a:gs pos="96250">
              <a:srgbClr val="F1FFDD"/>
            </a:gs>
            <a:gs pos="92500">
              <a:srgbClr val="EDFED4"/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90801" y="1459361"/>
            <a:ext cx="5024437" cy="960178"/>
            <a:chOff x="1066800" y="1459361"/>
            <a:chExt cx="5024437" cy="9601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800" y="1521977"/>
              <a:ext cx="909637" cy="8975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59818" y="1483208"/>
              <a:ext cx="948927" cy="93633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92126" y="1459361"/>
              <a:ext cx="939403" cy="92693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32623" y="1459361"/>
              <a:ext cx="958614" cy="94588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432303" y="2712696"/>
            <a:ext cx="7792784" cy="1135400"/>
            <a:chOff x="908303" y="2712696"/>
            <a:chExt cx="7792784" cy="1135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8303" y="2743651"/>
              <a:ext cx="1104445" cy="110444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6460" y="2734128"/>
              <a:ext cx="1104445" cy="110444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52099" y="2712696"/>
              <a:ext cx="1104445" cy="110444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20142" y="2712697"/>
              <a:ext cx="1104445" cy="110444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63155" y="2712698"/>
              <a:ext cx="1104445" cy="110444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596642" y="2734128"/>
              <a:ext cx="1104445" cy="110444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991" y="217657"/>
            <a:ext cx="2001641" cy="980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492874" y="4648200"/>
            <a:ext cx="5022703" cy="1020892"/>
            <a:chOff x="1968873" y="4648200"/>
            <a:chExt cx="5022703" cy="1020892"/>
          </a:xfrm>
        </p:grpSpPr>
        <p:sp>
          <p:nvSpPr>
            <p:cNvPr id="34" name="Rounded Rectangle 33"/>
            <p:cNvSpPr/>
            <p:nvPr/>
          </p:nvSpPr>
          <p:spPr>
            <a:xfrm>
              <a:off x="2969413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+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1968873" y="4701775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5501176" y="4679026"/>
            <a:ext cx="1006597" cy="967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521857" y="4651103"/>
            <a:ext cx="1006597" cy="967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500438" y="4698730"/>
            <a:ext cx="1006597" cy="96731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506448" y="4647997"/>
            <a:ext cx="5022703" cy="1020892"/>
            <a:chOff x="1968873" y="4648200"/>
            <a:chExt cx="5022703" cy="1020892"/>
          </a:xfrm>
        </p:grpSpPr>
        <p:sp>
          <p:nvSpPr>
            <p:cNvPr id="56" name="Rounded Rectangle 55"/>
            <p:cNvSpPr/>
            <p:nvPr/>
          </p:nvSpPr>
          <p:spPr>
            <a:xfrm>
              <a:off x="2954674" y="4686399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+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4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10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968873" y="4701775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6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57888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5000">
              <a:schemeClr val="accent3">
                <a:tint val="37000"/>
                <a:satMod val="300000"/>
              </a:schemeClr>
            </a:gs>
            <a:gs pos="96250">
              <a:srgbClr val="F1FFDD"/>
            </a:gs>
            <a:gs pos="92500">
              <a:srgbClr val="EDFED4"/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3"/>
          <p:cNvGrpSpPr>
            <a:grpSpLocks/>
          </p:cNvGrpSpPr>
          <p:nvPr/>
        </p:nvGrpSpPr>
        <p:grpSpPr bwMode="auto">
          <a:xfrm>
            <a:off x="2654911" y="274269"/>
            <a:ext cx="949863" cy="645770"/>
            <a:chOff x="2304" y="3365"/>
            <a:chExt cx="1503" cy="352"/>
          </a:xfrm>
        </p:grpSpPr>
        <p:grpSp>
          <p:nvGrpSpPr>
            <p:cNvPr id="22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Số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CBD1CF"/>
              </a:clrFrom>
              <a:clrTo>
                <a:srgbClr val="CBD1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3" t="1706" r="11030" b="4176"/>
          <a:stretch/>
        </p:blipFill>
        <p:spPr>
          <a:xfrm rot="5400000">
            <a:off x="3678549" y="-957752"/>
            <a:ext cx="4705968" cy="8366157"/>
          </a:xfrm>
          <a:prstGeom prst="rect">
            <a:avLst/>
          </a:prstGeom>
        </p:spPr>
      </p:pic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1620014" y="222923"/>
            <a:ext cx="955296" cy="769137"/>
            <a:chOff x="1440" y="3450"/>
            <a:chExt cx="460" cy="257"/>
          </a:xfrm>
        </p:grpSpPr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29" name="Oval 10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Oval 11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1" name="Oval 12"/>
              <p:cNvSpPr>
                <a:spLocks noChangeArrowheads="1"/>
              </p:cNvSpPr>
              <p:nvPr/>
            </p:nvSpPr>
            <p:spPr bwMode="gray">
              <a:xfrm>
                <a:off x="940" y="2721"/>
                <a:ext cx="750" cy="46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" name="Oval 13"/>
              <p:cNvSpPr>
                <a:spLocks noChangeArrowheads="1"/>
              </p:cNvSpPr>
              <p:nvPr/>
            </p:nvSpPr>
            <p:spPr bwMode="gray">
              <a:xfrm>
                <a:off x="941" y="2721"/>
                <a:ext cx="749" cy="46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Oval 14"/>
              <p:cNvSpPr>
                <a:spLocks noChangeArrowheads="1"/>
              </p:cNvSpPr>
              <p:nvPr/>
            </p:nvSpPr>
            <p:spPr bwMode="gray">
              <a:xfrm>
                <a:off x="981" y="2721"/>
                <a:ext cx="674" cy="4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4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6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550" y="3450"/>
              <a:ext cx="35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486120" y="5775423"/>
            <a:ext cx="4685474" cy="836937"/>
            <a:chOff x="1968873" y="4648200"/>
            <a:chExt cx="5022703" cy="1020892"/>
          </a:xfrm>
        </p:grpSpPr>
        <p:sp>
          <p:nvSpPr>
            <p:cNvPr id="44" name="Rounded Rectangle 43"/>
            <p:cNvSpPr/>
            <p:nvPr/>
          </p:nvSpPr>
          <p:spPr>
            <a:xfrm>
              <a:off x="2969413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+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968873" y="4701775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492133" y="5805248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361914" y="5797219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41649" y="5765341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4935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54910" y="274269"/>
            <a:ext cx="2450490" cy="645770"/>
            <a:chOff x="2304" y="3365"/>
            <a:chExt cx="1503" cy="352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   &gt;; &lt;; =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620014" y="160079"/>
            <a:ext cx="955296" cy="831985"/>
            <a:chOff x="1440" y="3429"/>
            <a:chExt cx="460" cy="278"/>
          </a:xfrm>
        </p:grpSpPr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gray">
              <a:xfrm>
                <a:off x="940" y="2721"/>
                <a:ext cx="750" cy="46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941" y="2721"/>
                <a:ext cx="749" cy="46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gray">
              <a:xfrm>
                <a:off x="981" y="2721"/>
                <a:ext cx="674" cy="4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550" y="3429"/>
              <a:ext cx="35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3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00201" y="1396426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67786" y="1367837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b)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1655" y="3423341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10 - 2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8912" y="778943"/>
            <a:ext cx="54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 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64926" y="1803852"/>
            <a:ext cx="54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 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1845" y="3423341"/>
            <a:ext cx="1420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2 + 6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31656" y="1396425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3 + 4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32072" y="1367836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4 + 1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64926" y="3480125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13644" y="3397984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13644" y="2388563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813644" y="1396425"/>
            <a:ext cx="54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02462" y="2396054"/>
            <a:ext cx="13516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10 - 2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31655" y="2388563"/>
            <a:ext cx="1189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</a:rPr>
              <a:t>7 + 2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131301" y="1381411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164123" y="2325028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164123" y="3380654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862710" y="1328327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862711" y="2269796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862710" y="3371129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870880" y="3371128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&gt;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866595" y="2262883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&gt;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870880" y="1326176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=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65807" y="3381377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&lt;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153719" y="2321365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=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119535" y="1372656"/>
            <a:ext cx="716033" cy="7209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&gt;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85000">
              <a:schemeClr val="accent3">
                <a:tint val="37000"/>
                <a:satMod val="300000"/>
              </a:schemeClr>
            </a:gs>
            <a:gs pos="96250">
              <a:srgbClr val="F1FFDD"/>
            </a:gs>
            <a:gs pos="92500">
              <a:srgbClr val="EDFED4"/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860138" y="274269"/>
            <a:ext cx="949863" cy="645770"/>
            <a:chOff x="2304" y="3365"/>
            <a:chExt cx="1503" cy="352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Số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864104" y="222908"/>
            <a:ext cx="955296" cy="745194"/>
            <a:chOff x="1440" y="3450"/>
            <a:chExt cx="460" cy="249"/>
          </a:xfrm>
        </p:grpSpPr>
        <p:grpSp>
          <p:nvGrpSpPr>
            <p:cNvPr id="12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14" name="Oval 10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940" y="2721"/>
                <a:ext cx="750" cy="46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941" y="2721"/>
                <a:ext cx="749" cy="46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981" y="2721"/>
                <a:ext cx="674" cy="4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1550" y="3450"/>
              <a:ext cx="350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>
                  <a:solidFill>
                    <a:srgbClr val="FF0000"/>
                  </a:solidFill>
                </a:rPr>
                <a:t>4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8E0DD"/>
              </a:clrFrom>
              <a:clrTo>
                <a:srgbClr val="E8E0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112" r="5834"/>
          <a:stretch/>
        </p:blipFill>
        <p:spPr>
          <a:xfrm rot="5400000">
            <a:off x="3768268" y="-1427286"/>
            <a:ext cx="4445249" cy="891540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478762" y="5775425"/>
            <a:ext cx="4692833" cy="839319"/>
            <a:chOff x="1960984" y="4648200"/>
            <a:chExt cx="5030592" cy="1023797"/>
          </a:xfrm>
        </p:grpSpPr>
        <p:sp>
          <p:nvSpPr>
            <p:cNvPr id="25" name="Rounded Rectangle 24"/>
            <p:cNvSpPr/>
            <p:nvPr/>
          </p:nvSpPr>
          <p:spPr>
            <a:xfrm>
              <a:off x="2969413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- 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984439" y="4660497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000099"/>
                  </a:solidFill>
                </a:rPr>
                <a:t>=</a:t>
              </a:r>
              <a:endParaRPr lang="en-US" sz="2400" b="1" dirty="0">
                <a:solidFill>
                  <a:srgbClr val="000099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977842" y="467082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984979" y="464820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?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60984" y="4704680"/>
              <a:ext cx="1006597" cy="96731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8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5348512" y="5790961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234290" y="5776143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638800" y="2895600"/>
            <a:ext cx="647016" cy="381000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601384" y="3581400"/>
            <a:ext cx="647016" cy="381000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58784" y="4114800"/>
            <a:ext cx="512810" cy="304800"/>
          </a:xfrm>
          <a:prstGeom prst="straightConnector1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5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2667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2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29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47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10953" y="2172297"/>
            <a:ext cx="3722494" cy="1846659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 tập</a:t>
            </a:r>
          </a:p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(trang 86) </a:t>
            </a:r>
          </a:p>
        </p:txBody>
      </p:sp>
    </p:spTree>
    <p:extLst>
      <p:ext uri="{BB962C8B-B14F-4D97-AF65-F5344CB8AC3E}">
        <p14:creationId xmlns:p14="http://schemas.microsoft.com/office/powerpoint/2010/main" val="28335485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xét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 – </a:t>
            </a: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Dặn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dò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7" name="Group 21"/>
          <p:cNvGrpSpPr>
            <a:grpSpLocks/>
          </p:cNvGrpSpPr>
          <p:nvPr/>
        </p:nvGrpSpPr>
        <p:grpSpPr bwMode="auto">
          <a:xfrm>
            <a:off x="3276601" y="365484"/>
            <a:ext cx="1219199" cy="701675"/>
            <a:chOff x="2352" y="3548"/>
            <a:chExt cx="1323" cy="442"/>
          </a:xfrm>
        </p:grpSpPr>
        <p:grpSp>
          <p:nvGrpSpPr>
            <p:cNvPr id="6160" name="Group 20"/>
            <p:cNvGrpSpPr>
              <a:grpSpLocks/>
            </p:cNvGrpSpPr>
            <p:nvPr/>
          </p:nvGrpSpPr>
          <p:grpSpPr bwMode="auto">
            <a:xfrm>
              <a:off x="2352" y="3552"/>
              <a:ext cx="1323" cy="419"/>
              <a:chOff x="2352" y="3552"/>
              <a:chExt cx="1323" cy="419"/>
            </a:xfrm>
          </p:grpSpPr>
          <p:sp>
            <p:nvSpPr>
              <p:cNvPr id="6162" name="AutoShape 5"/>
              <p:cNvSpPr>
                <a:spLocks noChangeArrowheads="1"/>
              </p:cNvSpPr>
              <p:nvPr/>
            </p:nvSpPr>
            <p:spPr bwMode="auto">
              <a:xfrm>
                <a:off x="2352" y="3552"/>
                <a:ext cx="1323" cy="419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A764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AutoShape 6"/>
              <p:cNvSpPr>
                <a:spLocks noChangeArrowheads="1"/>
              </p:cNvSpPr>
              <p:nvPr/>
            </p:nvSpPr>
            <p:spPr bwMode="auto">
              <a:xfrm>
                <a:off x="2435" y="3575"/>
                <a:ext cx="1157" cy="349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1" name="Text Box 7"/>
            <p:cNvSpPr txBox="1">
              <a:spLocks noChangeArrowheads="1"/>
            </p:cNvSpPr>
            <p:nvPr/>
          </p:nvSpPr>
          <p:spPr bwMode="auto">
            <a:xfrm>
              <a:off x="2588" y="3548"/>
              <a:ext cx="791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 b="1" dirty="0"/>
                <a:t>Số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828800" y="169175"/>
            <a:ext cx="1143000" cy="910408"/>
            <a:chOff x="0" y="3771"/>
            <a:chExt cx="618" cy="476"/>
          </a:xfrm>
        </p:grpSpPr>
        <p:grpSp>
          <p:nvGrpSpPr>
            <p:cNvPr id="6149" name="Group 9"/>
            <p:cNvGrpSpPr>
              <a:grpSpLocks/>
            </p:cNvGrpSpPr>
            <p:nvPr/>
          </p:nvGrpSpPr>
          <p:grpSpPr bwMode="auto">
            <a:xfrm>
              <a:off x="0" y="3773"/>
              <a:ext cx="560" cy="474"/>
              <a:chOff x="884" y="2628"/>
              <a:chExt cx="806" cy="653"/>
            </a:xfrm>
          </p:grpSpPr>
          <p:sp>
            <p:nvSpPr>
              <p:cNvPr id="6151" name="Oval 10"/>
              <p:cNvSpPr>
                <a:spLocks noChangeArrowheads="1"/>
              </p:cNvSpPr>
              <p:nvPr/>
            </p:nvSpPr>
            <p:spPr bwMode="gray">
              <a:xfrm>
                <a:off x="884" y="2767"/>
                <a:ext cx="202" cy="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2" name="Oval 11"/>
              <p:cNvSpPr>
                <a:spLocks noChangeArrowheads="1"/>
              </p:cNvSpPr>
              <p:nvPr/>
            </p:nvSpPr>
            <p:spPr bwMode="gray">
              <a:xfrm>
                <a:off x="884" y="2767"/>
                <a:ext cx="202" cy="375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3" name="Oval 12"/>
              <p:cNvSpPr>
                <a:spLocks noChangeArrowheads="1"/>
              </p:cNvSpPr>
              <p:nvPr/>
            </p:nvSpPr>
            <p:spPr bwMode="gray">
              <a:xfrm>
                <a:off x="940" y="2767"/>
                <a:ext cx="750" cy="374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4" name="Oval 13"/>
              <p:cNvSpPr>
                <a:spLocks noChangeArrowheads="1"/>
              </p:cNvSpPr>
              <p:nvPr/>
            </p:nvSpPr>
            <p:spPr bwMode="gray">
              <a:xfrm>
                <a:off x="941" y="2767"/>
                <a:ext cx="749" cy="374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5" name="Oval 14"/>
              <p:cNvSpPr>
                <a:spLocks noChangeArrowheads="1"/>
              </p:cNvSpPr>
              <p:nvPr/>
            </p:nvSpPr>
            <p:spPr bwMode="gray">
              <a:xfrm>
                <a:off x="981" y="2767"/>
                <a:ext cx="674" cy="3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156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7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8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59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6150" name="Text Box 19"/>
            <p:cNvSpPr txBox="1">
              <a:spLocks noChangeArrowheads="1"/>
            </p:cNvSpPr>
            <p:nvPr/>
          </p:nvSpPr>
          <p:spPr bwMode="auto">
            <a:xfrm>
              <a:off x="157" y="3771"/>
              <a:ext cx="46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822609" y="1537172"/>
            <a:ext cx="8686800" cy="1600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chemeClr val="tx1"/>
                </a:solidFill>
              </a:rPr>
              <a:t>		 			</a:t>
            </a:r>
            <a:endParaRPr lang="en-US" sz="3200" b="1" dirty="0"/>
          </a:p>
          <a:p>
            <a:pPr algn="just"/>
            <a:r>
              <a:rPr lang="en-US" sz="3200" b="1" dirty="0"/>
              <a:t>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8530" y="2092900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 – 3 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7348" y="2660427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 – 5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4774" y="152400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4774" y="2101274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54774" y="2615626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97348" y="1544702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 + 5 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4976" y="2113601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6 – 4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4398" y="2652552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6 – 2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3724" y="1544702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65678" y="2092900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63724" y="2636327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520268" y="1537173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 + 2 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82877" y="2134302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 – 2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1695" y="2701829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10 – 8 =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39121" y="1565403"/>
            <a:ext cx="74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10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432644" y="2142676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32644" y="2657028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81695" y="1586104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8 + 2 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417052" y="2648762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48236" y="2149927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35881" y="1572188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89444" y="263469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77561" y="212024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71802" y="1522186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853592" y="2631386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83698" y="2061498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61966" y="1496635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52600" y="3352800"/>
            <a:ext cx="8686800" cy="1600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53482" y="327660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39041" y="1491674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75098" y="3299000"/>
            <a:ext cx="159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4 + 3 = 7</a:t>
            </a:r>
          </a:p>
          <a:p>
            <a:r>
              <a:rPr lang="en-US" sz="3200" b="1" dirty="0"/>
              <a:t>3 + 4 = </a:t>
            </a:r>
          </a:p>
          <a:p>
            <a:r>
              <a:rPr lang="en-US" sz="3200" b="1" dirty="0"/>
              <a:t>7 – 4 =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70698" y="3352800"/>
            <a:ext cx="159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7 + 1 = 8</a:t>
            </a:r>
          </a:p>
          <a:p>
            <a:r>
              <a:rPr lang="en-US" sz="3200" b="1" dirty="0"/>
              <a:t>1 + 7 = </a:t>
            </a:r>
          </a:p>
          <a:p>
            <a:r>
              <a:rPr lang="en-US" sz="3200" b="1" dirty="0"/>
              <a:t>8 – 1 =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85322" y="3346160"/>
            <a:ext cx="1592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5 + 0 = 5</a:t>
            </a:r>
          </a:p>
          <a:p>
            <a:r>
              <a:rPr lang="en-US" sz="3200" b="1" dirty="0"/>
              <a:t>5 – 0 = </a:t>
            </a:r>
          </a:p>
          <a:p>
            <a:r>
              <a:rPr lang="en-US" sz="3200" b="1" dirty="0"/>
              <a:t>5 – 5 =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33800" y="3751873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741457" y="4203300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1787" y="4274884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9444" y="3808445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72433" y="428002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72433" y="3788943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379423" y="4271233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389255" y="3780155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72323" y="4283464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689444" y="3771152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41457" y="4206074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733800" y="3731351"/>
            <a:ext cx="54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7</a:t>
            </a:r>
          </a:p>
        </p:txBody>
      </p:sp>
    </p:spTree>
    <p:extLst>
      <p:ext uri="{BB962C8B-B14F-4D97-AF65-F5344CB8AC3E}">
        <p14:creationId xmlns:p14="http://schemas.microsoft.com/office/powerpoint/2010/main" val="6058995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" grpId="0"/>
      <p:bldP spid="51" grpId="0"/>
      <p:bldP spid="52" grpId="0"/>
      <p:bldP spid="53" grpId="0"/>
      <p:bldP spid="54" grpId="0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012538" y="97231"/>
            <a:ext cx="949863" cy="645770"/>
            <a:chOff x="2304" y="3365"/>
            <a:chExt cx="1503" cy="352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Số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828801" y="-4"/>
            <a:ext cx="955296" cy="924759"/>
            <a:chOff x="1440" y="3408"/>
            <a:chExt cx="460" cy="309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721"/>
                <a:ext cx="750" cy="46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721"/>
                <a:ext cx="749" cy="46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721"/>
                <a:ext cx="674" cy="4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50" y="3408"/>
              <a:ext cx="350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54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 t="61438" r="54961" b="6036"/>
          <a:stretch/>
        </p:blipFill>
        <p:spPr>
          <a:xfrm>
            <a:off x="1880662" y="964740"/>
            <a:ext cx="8634938" cy="56646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411480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00400" y="472440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200400" y="5306503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200400" y="5850283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901237" y="5876678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901237" y="5272303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901237" y="472440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906000" y="4155080"/>
            <a:ext cx="457200" cy="48061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693976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012538" y="97231"/>
            <a:ext cx="949863" cy="645770"/>
            <a:chOff x="2304" y="3365"/>
            <a:chExt cx="1503" cy="352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Số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828801" y="104754"/>
            <a:ext cx="971910" cy="769137"/>
            <a:chOff x="1440" y="3443"/>
            <a:chExt cx="468" cy="257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721"/>
                <a:ext cx="750" cy="46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721"/>
                <a:ext cx="749" cy="46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721"/>
                <a:ext cx="674" cy="4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58" y="3443"/>
              <a:ext cx="35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00201" y="1396426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92341"/>
              </p:ext>
            </p:extLst>
          </p:nvPr>
        </p:nvGraphicFramePr>
        <p:xfrm>
          <a:off x="2115088" y="1688813"/>
          <a:ext cx="7943312" cy="1920240"/>
        </p:xfrm>
        <a:graphic>
          <a:graphicData uri="http://schemas.openxmlformats.org/drawingml/2006/table">
            <a:tbl>
              <a:tblPr firstRow="1" firstCol="1" lastCol="1" bandRow="1">
                <a:solidFill>
                  <a:srgbClr val="FF0000"/>
                </a:solidFill>
                <a:tableStyleId>{5C22544A-7EE6-4342-B048-85BDC9FD1C3A}</a:tableStyleId>
              </a:tblPr>
              <a:tblGrid>
                <a:gridCol w="992914"/>
                <a:gridCol w="992914"/>
                <a:gridCol w="992914"/>
                <a:gridCol w="992914"/>
                <a:gridCol w="992914"/>
                <a:gridCol w="992914"/>
                <a:gridCol w="992914"/>
                <a:gridCol w="992914"/>
              </a:tblGrid>
              <a:tr h="574741">
                <a:tc row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6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7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4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0099"/>
                          </a:solidFill>
                        </a:rPr>
                        <a:t>9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272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82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7</a:t>
                      </a:r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1" y="1855308"/>
            <a:ext cx="50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99"/>
                </a:solidFill>
              </a:rPr>
              <a:t>+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095025" y="2957513"/>
            <a:ext cx="1003738" cy="63725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62944" y="2972108"/>
            <a:ext cx="1006233" cy="6084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10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078700" y="2972005"/>
            <a:ext cx="955888" cy="60847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9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79268" y="2957410"/>
            <a:ext cx="1003738" cy="63725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8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02868" y="2971800"/>
            <a:ext cx="944318" cy="60847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7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60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012538" y="97231"/>
            <a:ext cx="949863" cy="645770"/>
            <a:chOff x="2304" y="3365"/>
            <a:chExt cx="1503" cy="352"/>
          </a:xfrm>
        </p:grpSpPr>
        <p:grpSp>
          <p:nvGrpSpPr>
            <p:cNvPr id="7184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7186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5" name="Text Box 7"/>
            <p:cNvSpPr txBox="1">
              <a:spLocks noChangeArrowheads="1"/>
            </p:cNvSpPr>
            <p:nvPr/>
          </p:nvSpPr>
          <p:spPr bwMode="auto">
            <a:xfrm>
              <a:off x="2304" y="3365"/>
              <a:ext cx="150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Số</a:t>
              </a:r>
            </a:p>
          </p:txBody>
        </p:sp>
      </p:grpSp>
      <p:grpSp>
        <p:nvGrpSpPr>
          <p:cNvPr id="7172" name="Group 8"/>
          <p:cNvGrpSpPr>
            <a:grpSpLocks/>
          </p:cNvGrpSpPr>
          <p:nvPr/>
        </p:nvGrpSpPr>
        <p:grpSpPr bwMode="auto">
          <a:xfrm>
            <a:off x="1828801" y="104754"/>
            <a:ext cx="971910" cy="769137"/>
            <a:chOff x="1440" y="3443"/>
            <a:chExt cx="468" cy="257"/>
          </a:xfrm>
        </p:grpSpPr>
        <p:grpSp>
          <p:nvGrpSpPr>
            <p:cNvPr id="7173" name="Group 9"/>
            <p:cNvGrpSpPr>
              <a:grpSpLocks/>
            </p:cNvGrpSpPr>
            <p:nvPr/>
          </p:nvGrpSpPr>
          <p:grpSpPr bwMode="auto">
            <a:xfrm>
              <a:off x="1440" y="3456"/>
              <a:ext cx="425" cy="243"/>
              <a:chOff x="884" y="2628"/>
              <a:chExt cx="806" cy="653"/>
            </a:xfrm>
          </p:grpSpPr>
          <p:sp>
            <p:nvSpPr>
              <p:cNvPr id="7175" name="Oval 10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6" name="Oval 11"/>
              <p:cNvSpPr>
                <a:spLocks noChangeArrowheads="1"/>
              </p:cNvSpPr>
              <p:nvPr/>
            </p:nvSpPr>
            <p:spPr bwMode="gray">
              <a:xfrm>
                <a:off x="884" y="2721"/>
                <a:ext cx="237" cy="46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7" name="Oval 12"/>
              <p:cNvSpPr>
                <a:spLocks noChangeArrowheads="1"/>
              </p:cNvSpPr>
              <p:nvPr/>
            </p:nvSpPr>
            <p:spPr bwMode="gray">
              <a:xfrm>
                <a:off x="940" y="2721"/>
                <a:ext cx="750" cy="466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8" name="Oval 13"/>
              <p:cNvSpPr>
                <a:spLocks noChangeArrowheads="1"/>
              </p:cNvSpPr>
              <p:nvPr/>
            </p:nvSpPr>
            <p:spPr bwMode="gray">
              <a:xfrm>
                <a:off x="941" y="2721"/>
                <a:ext cx="749" cy="466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79" name="Oval 14"/>
              <p:cNvSpPr>
                <a:spLocks noChangeArrowheads="1"/>
              </p:cNvSpPr>
              <p:nvPr/>
            </p:nvSpPr>
            <p:spPr bwMode="gray">
              <a:xfrm>
                <a:off x="981" y="2721"/>
                <a:ext cx="674" cy="4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0" name="Oval 15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1" name="Oval 16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2" name="Oval 17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7183" name="Oval 18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7174" name="Text Box 19"/>
            <p:cNvSpPr txBox="1">
              <a:spLocks noChangeArrowheads="1"/>
            </p:cNvSpPr>
            <p:nvPr/>
          </p:nvSpPr>
          <p:spPr bwMode="auto">
            <a:xfrm>
              <a:off x="1558" y="3443"/>
              <a:ext cx="35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00200" y="1396426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b)</a:t>
            </a:r>
          </a:p>
        </p:txBody>
      </p:sp>
      <p:sp>
        <p:nvSpPr>
          <p:cNvPr id="2" name="Isosceles Triangle 1"/>
          <p:cNvSpPr/>
          <p:nvPr/>
        </p:nvSpPr>
        <p:spPr>
          <a:xfrm>
            <a:off x="1903572" y="1686938"/>
            <a:ext cx="2244565" cy="75146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508240"/>
              </p:ext>
            </p:extLst>
          </p:nvPr>
        </p:nvGraphicFramePr>
        <p:xfrm>
          <a:off x="2048125" y="2464176"/>
          <a:ext cx="1959956" cy="241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978"/>
                <a:gridCol w="979978"/>
              </a:tblGrid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2" name="Rectangle 41"/>
          <p:cNvSpPr/>
          <p:nvPr/>
        </p:nvSpPr>
        <p:spPr>
          <a:xfrm>
            <a:off x="2036446" y="2464176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34320" y="367048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41885" y="4269164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0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16663" y="3047726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040913" y="3067196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6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10185" y="2463758"/>
            <a:ext cx="984940" cy="60805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4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18964" y="363729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17396" y="427392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33383" y="1843589"/>
            <a:ext cx="984940" cy="6084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9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030951" y="3083510"/>
            <a:ext cx="984940" cy="560571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10185" y="246375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4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030353" y="4266728"/>
            <a:ext cx="984940" cy="618055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9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43845" y="3689435"/>
            <a:ext cx="984940" cy="582111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05362"/>
              </p:ext>
            </p:extLst>
          </p:nvPr>
        </p:nvGraphicFramePr>
        <p:xfrm>
          <a:off x="4917893" y="2463038"/>
          <a:ext cx="1959956" cy="244954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79978"/>
                <a:gridCol w="979978"/>
              </a:tblGrid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000099"/>
                          </a:solidFill>
                        </a:rPr>
                        <a:t>8</a:t>
                      </a:r>
                      <a:endParaRPr lang="en-US" b="1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rgbClr val="000099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" name="Rectangle 60"/>
          <p:cNvSpPr/>
          <p:nvPr/>
        </p:nvSpPr>
        <p:spPr>
          <a:xfrm>
            <a:off x="4935908" y="246375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6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33782" y="3670070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41347" y="4268746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916125" y="304730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40375" y="3066778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chemeClr val="tx2"/>
                </a:solidFill>
              </a:rPr>
              <a:t>5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909647" y="2463340"/>
            <a:ext cx="984940" cy="60805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918427" y="3636880"/>
            <a:ext cx="959423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1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33265" y="4287785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30413" y="3083092"/>
            <a:ext cx="953914" cy="5605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09647" y="2463340"/>
            <a:ext cx="984940" cy="608472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n>
                <a:solidFill>
                  <a:srgbClr val="0000FF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919648" y="4265370"/>
            <a:ext cx="984940" cy="618055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0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943307" y="3689017"/>
            <a:ext cx="984940" cy="58211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7</a:t>
            </a:r>
            <a:endParaRPr lang="en-US" sz="2000" b="1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87931"/>
              </p:ext>
            </p:extLst>
          </p:nvPr>
        </p:nvGraphicFramePr>
        <p:xfrm>
          <a:off x="7889771" y="2457858"/>
          <a:ext cx="1959956" cy="241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978"/>
                <a:gridCol w="979978"/>
              </a:tblGrid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03156"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6350">
                          <a:solidFill>
                            <a:schemeClr val="tx1"/>
                          </a:solidFill>
                        </a:ln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7878092" y="2457858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5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846630" y="3663772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873276" y="4269053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0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84570" y="3076257"/>
            <a:ext cx="984940" cy="59989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851831" y="2457440"/>
            <a:ext cx="984940" cy="608054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2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877854" y="3676569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6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884570" y="4265992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861690" y="3076310"/>
            <a:ext cx="984940" cy="560571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79948" y="4269137"/>
            <a:ext cx="984940" cy="618055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846085" y="3655401"/>
            <a:ext cx="984940" cy="609447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4783187" y="1705748"/>
            <a:ext cx="2244565" cy="751463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54205" y="1815065"/>
            <a:ext cx="984940" cy="6084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8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89" name="Isosceles Triangle 88"/>
          <p:cNvSpPr/>
          <p:nvPr/>
        </p:nvSpPr>
        <p:spPr>
          <a:xfrm>
            <a:off x="7745216" y="1705748"/>
            <a:ext cx="2244565" cy="751463"/>
          </a:xfrm>
          <a:prstGeom prst="triangl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394078" y="1810289"/>
            <a:ext cx="984940" cy="60847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7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846630" y="3052863"/>
            <a:ext cx="984940" cy="608472"/>
          </a:xfrm>
          <a:prstGeom prst="rect">
            <a:avLst/>
          </a:prstGeom>
          <a:noFill/>
          <a:ln w="31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4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0550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8" grpId="0" animBg="1"/>
      <p:bldP spid="48" grpId="1" animBg="1"/>
      <p:bldP spid="52" grpId="0" animBg="1"/>
      <p:bldP spid="52" grpId="1" animBg="1"/>
      <p:bldP spid="54" grpId="0" animBg="1"/>
      <p:bldP spid="58" grpId="0" animBg="1"/>
      <p:bldP spid="59" grpId="0" animBg="1"/>
      <p:bldP spid="62" grpId="0" animBg="1"/>
      <p:bldP spid="62" grpId="1" animBg="1"/>
      <p:bldP spid="64" grpId="0" animBg="1"/>
      <p:bldP spid="64" grpId="1" animBg="1"/>
      <p:bldP spid="68" grpId="0" animBg="1"/>
      <p:bldP spid="68" grpId="1" animBg="1"/>
      <p:bldP spid="70" grpId="0" animBg="1"/>
      <p:bldP spid="72" grpId="0" animBg="1"/>
      <p:bldP spid="73" grpId="0" animBg="1"/>
      <p:bldP spid="76" grpId="0" animBg="1"/>
      <p:bldP spid="76" grpId="1" animBg="1"/>
      <p:bldP spid="78" grpId="0" animBg="1"/>
      <p:bldP spid="78" grpId="1" animBg="1"/>
      <p:bldP spid="82" grpId="0" animBg="1"/>
      <p:bldP spid="82" grpId="1" animBg="1"/>
      <p:bldP spid="84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Group 31"/>
          <p:cNvGrpSpPr>
            <a:grpSpLocks/>
          </p:cNvGrpSpPr>
          <p:nvPr/>
        </p:nvGrpSpPr>
        <p:grpSpPr bwMode="auto">
          <a:xfrm>
            <a:off x="1847849" y="160733"/>
            <a:ext cx="902310" cy="830392"/>
            <a:chOff x="199" y="3768"/>
            <a:chExt cx="511" cy="514"/>
          </a:xfrm>
        </p:grpSpPr>
        <p:sp>
          <p:nvSpPr>
            <p:cNvPr id="8198" name="Oval 3"/>
            <p:cNvSpPr>
              <a:spLocks noChangeArrowheads="1"/>
            </p:cNvSpPr>
            <p:nvPr/>
          </p:nvSpPr>
          <p:spPr bwMode="gray">
            <a:xfrm>
              <a:off x="199" y="3876"/>
              <a:ext cx="147" cy="32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199" name="Oval 4"/>
            <p:cNvSpPr>
              <a:spLocks noChangeArrowheads="1"/>
            </p:cNvSpPr>
            <p:nvPr/>
          </p:nvSpPr>
          <p:spPr bwMode="gray">
            <a:xfrm>
              <a:off x="199" y="3876"/>
              <a:ext cx="147" cy="321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200" name="Oval 5"/>
            <p:cNvSpPr>
              <a:spLocks noChangeArrowheads="1"/>
            </p:cNvSpPr>
            <p:nvPr/>
          </p:nvSpPr>
          <p:spPr bwMode="gray">
            <a:xfrm>
              <a:off x="222" y="3872"/>
              <a:ext cx="488" cy="321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1" name="Oval 6"/>
            <p:cNvSpPr>
              <a:spLocks noChangeArrowheads="1"/>
            </p:cNvSpPr>
            <p:nvPr/>
          </p:nvSpPr>
          <p:spPr bwMode="gray">
            <a:xfrm>
              <a:off x="223" y="3872"/>
              <a:ext cx="487" cy="321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2" name="Oval 7"/>
            <p:cNvSpPr>
              <a:spLocks noChangeArrowheads="1"/>
            </p:cNvSpPr>
            <p:nvPr/>
          </p:nvSpPr>
          <p:spPr bwMode="gray">
            <a:xfrm>
              <a:off x="240" y="3870"/>
              <a:ext cx="439" cy="32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203" name="Oval 8"/>
            <p:cNvSpPr>
              <a:spLocks noChangeArrowheads="1"/>
            </p:cNvSpPr>
            <p:nvPr/>
          </p:nvSpPr>
          <p:spPr bwMode="gray">
            <a:xfrm>
              <a:off x="245" y="3816"/>
              <a:ext cx="425" cy="429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4" name="Oval 9"/>
            <p:cNvSpPr>
              <a:spLocks noChangeArrowheads="1"/>
            </p:cNvSpPr>
            <p:nvPr/>
          </p:nvSpPr>
          <p:spPr bwMode="gray">
            <a:xfrm>
              <a:off x="248" y="3817"/>
              <a:ext cx="414" cy="418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5" name="Oval 10"/>
            <p:cNvSpPr>
              <a:spLocks noChangeArrowheads="1"/>
            </p:cNvSpPr>
            <p:nvPr/>
          </p:nvSpPr>
          <p:spPr bwMode="gray">
            <a:xfrm>
              <a:off x="248" y="3818"/>
              <a:ext cx="396" cy="392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6" name="Oval 11"/>
            <p:cNvSpPr>
              <a:spLocks noChangeArrowheads="1"/>
            </p:cNvSpPr>
            <p:nvPr/>
          </p:nvSpPr>
          <p:spPr bwMode="gray">
            <a:xfrm>
              <a:off x="264" y="3824"/>
              <a:ext cx="350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207" name="Text Box 12"/>
            <p:cNvSpPr txBox="1">
              <a:spLocks noChangeArrowheads="1"/>
            </p:cNvSpPr>
            <p:nvPr/>
          </p:nvSpPr>
          <p:spPr bwMode="auto">
            <a:xfrm>
              <a:off x="251" y="3768"/>
              <a:ext cx="432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3005421" y="207780"/>
            <a:ext cx="1301037" cy="662915"/>
            <a:chOff x="2318" y="3396"/>
            <a:chExt cx="1634" cy="295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2318" y="3408"/>
              <a:ext cx="1388" cy="283"/>
              <a:chOff x="1248" y="992"/>
              <a:chExt cx="768" cy="288"/>
            </a:xfrm>
          </p:grpSpPr>
          <p:sp>
            <p:nvSpPr>
              <p:cNvPr id="20" name="AutoShape 5"/>
              <p:cNvSpPr>
                <a:spLocks noChangeArrowheads="1"/>
              </p:cNvSpPr>
              <p:nvPr/>
            </p:nvSpPr>
            <p:spPr bwMode="auto">
              <a:xfrm>
                <a:off x="1248" y="992"/>
                <a:ext cx="768" cy="288"/>
              </a:xfrm>
              <a:prstGeom prst="flowChartTerminator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B26B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6"/>
              <p:cNvSpPr>
                <a:spLocks noChangeArrowheads="1"/>
              </p:cNvSpPr>
              <p:nvPr/>
            </p:nvSpPr>
            <p:spPr bwMode="auto">
              <a:xfrm>
                <a:off x="1296" y="1008"/>
                <a:ext cx="672" cy="240"/>
              </a:xfrm>
              <a:prstGeom prst="flowChartTerminator">
                <a:avLst/>
              </a:prstGeom>
              <a:gradFill rotWithShape="1">
                <a:gsLst>
                  <a:gs pos="0">
                    <a:srgbClr val="764700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449" y="3396"/>
              <a:ext cx="150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/>
                <a:t> Số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2" t="73393" r="5833" b="6927"/>
          <a:stretch/>
        </p:blipFill>
        <p:spPr>
          <a:xfrm>
            <a:off x="1676400" y="3538558"/>
            <a:ext cx="8763000" cy="31051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622203" y="358140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76400" y="1065605"/>
            <a:ext cx="8763000" cy="22780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07672" y="1195464"/>
            <a:ext cx="514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  <p:sp>
        <p:nvSpPr>
          <p:cNvPr id="4" name="Oval 3"/>
          <p:cNvSpPr/>
          <p:nvPr/>
        </p:nvSpPr>
        <p:spPr>
          <a:xfrm>
            <a:off x="2343148" y="1981200"/>
            <a:ext cx="766578" cy="76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5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3109726" y="2354118"/>
            <a:ext cx="1430280" cy="8082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28102" y="2048576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?</a:t>
            </a:r>
            <a:endParaRPr lang="en-US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316846" y="2346430"/>
            <a:ext cx="1422091" cy="1577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518092" y="2346430"/>
            <a:ext cx="1549709" cy="1537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067800" y="2033197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?</a:t>
            </a:r>
            <a:endParaRPr lang="en-US" b="1" dirty="0"/>
          </a:p>
        </p:txBody>
      </p:sp>
      <p:sp>
        <p:nvSpPr>
          <p:cNvPr id="33" name="Rounded Rectangle 32"/>
          <p:cNvSpPr/>
          <p:nvPr/>
        </p:nvSpPr>
        <p:spPr>
          <a:xfrm>
            <a:off x="6756091" y="2059585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?</a:t>
            </a:r>
            <a:endParaRPr lang="en-US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5357948" y="4037875"/>
            <a:ext cx="661853" cy="58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059888" y="2033197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10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748437" y="2056029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050437" y="1673431"/>
            <a:ext cx="1285792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+ 4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265062" y="1652197"/>
            <a:ext cx="1285792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- 6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7543475" y="1652197"/>
            <a:ext cx="1285792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+ 7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5696964" y="4620136"/>
            <a:ext cx="661853" cy="58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056137" y="5206728"/>
            <a:ext cx="661853" cy="58659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529748" y="2048576"/>
            <a:ext cx="762000" cy="626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9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482179" y="4463562"/>
            <a:ext cx="937304" cy="8024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8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91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2286000" y="609600"/>
            <a:ext cx="78486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Nhận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xét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– </a:t>
            </a: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Dặn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dò</a:t>
            </a:r>
            <a:r>
              <a:rPr lang="en-US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.</a:t>
            </a:r>
          </a:p>
        </p:txBody>
      </p:sp>
      <p:pic>
        <p:nvPicPr>
          <p:cNvPr id="54282" name="Picture 10" descr="but ch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25750"/>
            <a:ext cx="31051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6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6"/>
          <p:cNvSpPr>
            <a:spLocks noChangeArrowheads="1"/>
          </p:cNvSpPr>
          <p:nvPr/>
        </p:nvSpPr>
        <p:spPr bwMode="auto">
          <a:xfrm>
            <a:off x="2667000" y="1300160"/>
            <a:ext cx="7315200" cy="3810000"/>
          </a:xfrm>
          <a:prstGeom prst="cloudCallout">
            <a:avLst>
              <a:gd name="adj1" fmla="val -41042"/>
              <a:gd name="adj2" fmla="val 2791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en-US" sz="2000" b="1" i="1">
              <a:solidFill>
                <a:srgbClr val="006600"/>
              </a:solidFill>
              <a:latin typeface=".VnArial" panose="020B7200000000000000" pitchFamily="34" charset="0"/>
            </a:endParaRPr>
          </a:p>
        </p:txBody>
      </p:sp>
      <p:pic>
        <p:nvPicPr>
          <p:cNvPr id="3075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72100" y="-3597275"/>
            <a:ext cx="1600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91299-116755440458a5dcdd03e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6038"/>
            <a:ext cx="167640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29200" y="1241425"/>
            <a:ext cx="1981200" cy="879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47125" y="141326"/>
            <a:ext cx="2590800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3084" name="Picture 8" descr="FC393A0D6B0F44E2BDCF0A912FDC3DC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181600"/>
            <a:ext cx="13716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29001" y="2173646"/>
            <a:ext cx="6035627" cy="178510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Luyện</a:t>
            </a:r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tập</a:t>
            </a:r>
            <a:r>
              <a:rPr lang="en-US" sz="66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chung</a:t>
            </a:r>
            <a:endParaRPr lang="en-US" sz="66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4400" b="1" dirty="0">
                <a:latin typeface="Andalus" panose="02020603050405020304" pitchFamily="18" charset="-78"/>
                <a:cs typeface="Andalus" panose="02020603050405020304" pitchFamily="18" charset="-78"/>
              </a:rPr>
              <a:t>(trang 88) </a:t>
            </a:r>
          </a:p>
        </p:txBody>
      </p:sp>
    </p:spTree>
    <p:extLst>
      <p:ext uri="{BB962C8B-B14F-4D97-AF65-F5344CB8AC3E}">
        <p14:creationId xmlns:p14="http://schemas.microsoft.com/office/powerpoint/2010/main" val="17029678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505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652</Words>
  <Application>Microsoft Office PowerPoint</Application>
  <PresentationFormat>Custom</PresentationFormat>
  <Paragraphs>313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Windows User</cp:lastModifiedBy>
  <cp:revision>112</cp:revision>
  <dcterms:created xsi:type="dcterms:W3CDTF">2015-09-01T15:22:32Z</dcterms:created>
  <dcterms:modified xsi:type="dcterms:W3CDTF">2022-12-09T05:23:46Z</dcterms:modified>
</cp:coreProperties>
</file>