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  <p:sldId id="257" r:id="rId3"/>
    <p:sldId id="266" r:id="rId4"/>
    <p:sldId id="258" r:id="rId5"/>
    <p:sldId id="267" r:id="rId6"/>
    <p:sldId id="259" r:id="rId7"/>
    <p:sldId id="260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0F5"/>
    <a:srgbClr val="D5F8F7"/>
    <a:srgbClr val="E9FBFB"/>
    <a:srgbClr val="BFD8EF"/>
    <a:srgbClr val="D7E7F5"/>
    <a:srgbClr val="FFBDF7"/>
    <a:srgbClr val="FFA7F5"/>
    <a:srgbClr val="FFCDF9"/>
    <a:srgbClr val="F43CDA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9644" autoAdjust="0"/>
  </p:normalViewPr>
  <p:slideViewPr>
    <p:cSldViewPr snapToGrid="0">
      <p:cViewPr varScale="1">
        <p:scale>
          <a:sx n="70" d="100"/>
          <a:sy n="70" d="100"/>
        </p:scale>
        <p:origin x="-61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430078" cy="69919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</p:pic>
      <p:sp>
        <p:nvSpPr>
          <p:cNvPr id="2051" name="WordArt 8"/>
          <p:cNvSpPr>
            <a:spLocks noChangeArrowheads="1" noChangeShapeType="1" noTextEdit="1"/>
          </p:cNvSpPr>
          <p:nvPr/>
        </p:nvSpPr>
        <p:spPr bwMode="auto">
          <a:xfrm>
            <a:off x="914400" y="147840"/>
            <a:ext cx="9753600" cy="1981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81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CooperH"/>
              </a:rPr>
              <a:t>Chµo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CooperH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CooperH"/>
              </a:rPr>
              <a:t>mõng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CooperH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CooperH"/>
              </a:rPr>
              <a:t>quý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CooperH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CooperH"/>
              </a:rPr>
              <a:t>thÇy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CooperH"/>
              </a:rPr>
              <a:t> c«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CooperH"/>
              </a:rPr>
              <a:t>vÒ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CooperH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CooperH"/>
              </a:rPr>
              <a:t>dù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CooperH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CooperH"/>
              </a:rPr>
              <a:t>giê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CooperH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CooperH"/>
              </a:rPr>
              <a:t>líp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CooperH"/>
              </a:rPr>
              <a:t> 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CooperH"/>
              </a:rPr>
              <a:t>1</a:t>
            </a:r>
            <a:r>
              <a:rPr lang="vi-VN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CooperH"/>
              </a:rPr>
              <a:t>c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3333CC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CooperH"/>
            </a:endParaRPr>
          </a:p>
        </p:txBody>
      </p:sp>
      <p:sp>
        <p:nvSpPr>
          <p:cNvPr id="2052" name="WordArt 9"/>
          <p:cNvSpPr>
            <a:spLocks noChangeArrowheads="1" noChangeShapeType="1" noTextEdit="1"/>
          </p:cNvSpPr>
          <p:nvPr/>
        </p:nvSpPr>
        <p:spPr bwMode="auto">
          <a:xfrm>
            <a:off x="2133600" y="2325784"/>
            <a:ext cx="7823200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Time"/>
              </a:rPr>
              <a:t>M«n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Time"/>
              </a:rPr>
              <a:t>: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Time"/>
              </a:rPr>
              <a:t>To¸n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Time"/>
              </a:rPr>
              <a:t>  </a:t>
            </a:r>
          </a:p>
        </p:txBody>
      </p:sp>
      <p:sp>
        <p:nvSpPr>
          <p:cNvPr id="2053" name="Text Box 25"/>
          <p:cNvSpPr txBox="1">
            <a:spLocks noChangeArrowheads="1"/>
          </p:cNvSpPr>
          <p:nvPr/>
        </p:nvSpPr>
        <p:spPr bwMode="auto">
          <a:xfrm>
            <a:off x="2526352" y="5273117"/>
            <a:ext cx="81416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4800" b="1" dirty="0" smtClean="0">
                <a:solidFill>
                  <a:srgbClr val="0000FF"/>
                </a:solidFill>
                <a:latin typeface="Allegie" pitchFamily="2" charset="0"/>
                <a:ea typeface="Allegie" pitchFamily="2" charset="0"/>
                <a:cs typeface="Allegie" pitchFamily="2" charset="0"/>
              </a:rPr>
              <a:t>Giáo viên thực hiện: Lê Thị Lan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1" y="4067033"/>
            <a:ext cx="10276764" cy="1190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Bài dạy: </a:t>
            </a:r>
            <a:r>
              <a:rPr lang="vi-VN" sz="32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Phép cộng trong phạm vi 10 ( Tiết 4 )</a:t>
            </a:r>
          </a:p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Số 0 trong phép cộng</a:t>
            </a:r>
          </a:p>
        </p:txBody>
      </p:sp>
      <p:sp>
        <p:nvSpPr>
          <p:cNvPr id="3" name="Rectangle 2"/>
          <p:cNvSpPr/>
          <p:nvPr/>
        </p:nvSpPr>
        <p:spPr>
          <a:xfrm>
            <a:off x="3821392" y="6139527"/>
            <a:ext cx="6837529" cy="329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3333CC"/>
                </a:solidFill>
                <a:latin typeface="Allegie" pitchFamily="2" charset="0"/>
                <a:ea typeface="Allegie" pitchFamily="2" charset="0"/>
                <a:cs typeface="Allegie" pitchFamily="2" charset="0"/>
              </a:rPr>
              <a:t>Năm học: 2022- 2023</a:t>
            </a:r>
            <a:endParaRPr lang="en-US" sz="4400" b="1" dirty="0">
              <a:solidFill>
                <a:srgbClr val="3333CC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578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Picture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2218" y="1600201"/>
            <a:ext cx="8045449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WordArt 5" descr="48"/>
          <p:cNvSpPr>
            <a:spLocks noChangeArrowheads="1" noChangeShapeType="1" noTextEdit="1"/>
          </p:cNvSpPr>
          <p:nvPr/>
        </p:nvSpPr>
        <p:spPr bwMode="auto">
          <a:xfrm>
            <a:off x="914400" y="1295400"/>
            <a:ext cx="10363200" cy="3657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Bµi häc ®Õn ®©y lµ kÕt thóc</a:t>
            </a:r>
          </a:p>
          <a:p>
            <a:pPr algn="ctr"/>
            <a:r>
              <a:rPr lang="en-US" sz="3600" kern="1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Chóc quý thÇy, c« m¹nh kháe</a:t>
            </a:r>
          </a:p>
          <a:p>
            <a:pPr algn="ctr"/>
            <a:r>
              <a:rPr lang="en-US" sz="3600" kern="1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Chóc c¸c em häc tèt!</a:t>
            </a:r>
          </a:p>
        </p:txBody>
      </p:sp>
    </p:spTree>
    <p:extLst>
      <p:ext uri="{BB962C8B-B14F-4D97-AF65-F5344CB8AC3E}">
        <p14:creationId xmlns:p14="http://schemas.microsoft.com/office/powerpoint/2010/main" val="30443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311525" y="463550"/>
            <a:ext cx="556831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6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charset="0"/>
                <a:cs typeface="UTM Avo" panose="02040603050506020204" charset="0"/>
              </a:rPr>
              <a:t>ÔN VÀ KHỞI ĐỘNG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57835" y="1320165"/>
            <a:ext cx="4195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Điền</a:t>
            </a:r>
            <a:r>
              <a: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vi-VN" sz="2800" b="1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số </a:t>
            </a:r>
            <a:r>
              <a:rPr lang="en-US" sz="2800" b="1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vào</a:t>
            </a:r>
            <a:r>
              <a:rPr lang="en-US" sz="2800" b="1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chỗ</a:t>
            </a:r>
            <a:r>
              <a: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b="1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trống</a:t>
            </a:r>
            <a:r>
              <a: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: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934501" y="2393315"/>
            <a:ext cx="3663315" cy="9197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+      =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8351186" y="2411095"/>
            <a:ext cx="788035" cy="8839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6" name="Rectangles 15"/>
          <p:cNvSpPr/>
          <p:nvPr/>
        </p:nvSpPr>
        <p:spPr>
          <a:xfrm>
            <a:off x="8361981" y="2387287"/>
            <a:ext cx="788035" cy="8839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1215987" y="2428316"/>
            <a:ext cx="3663315" cy="9197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+ 1 =</a:t>
            </a:r>
          </a:p>
        </p:txBody>
      </p:sp>
      <p:sp>
        <p:nvSpPr>
          <p:cNvPr id="22" name="Rectangles 21"/>
          <p:cNvSpPr/>
          <p:nvPr/>
        </p:nvSpPr>
        <p:spPr>
          <a:xfrm>
            <a:off x="3877272" y="2453716"/>
            <a:ext cx="788035" cy="8839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25" name="Rectangles 24"/>
          <p:cNvSpPr/>
          <p:nvPr/>
        </p:nvSpPr>
        <p:spPr>
          <a:xfrm>
            <a:off x="3865245" y="2453664"/>
            <a:ext cx="788035" cy="8839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  <p:bldP spid="7" grpId="1" animBg="1"/>
      <p:bldP spid="7" grpId="2" animBg="1"/>
      <p:bldP spid="16" grpId="1" animBg="1"/>
      <p:bldP spid="16" grpId="2" animBg="1"/>
      <p:bldP spid="21" grpId="1" animBg="1"/>
      <p:bldP spid="21" grpId="2" animBg="1"/>
      <p:bldP spid="22" grpId="1" animBg="1"/>
      <p:bldP spid="22" grpId="2" animBg="1"/>
      <p:bldP spid="25" grpId="1" animBg="1"/>
      <p:bldP spid="2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955" y="365125"/>
            <a:ext cx="11341290" cy="986003"/>
          </a:xfrm>
        </p:spPr>
        <p:txBody>
          <a:bodyPr>
            <a:normAutofit fontScale="90000"/>
          </a:bodyPr>
          <a:lstStyle/>
          <a:p>
            <a:r>
              <a:rPr lang="vi-VN" sz="3600" b="1" u="sng" dirty="0" smtClean="0">
                <a:solidFill>
                  <a:srgbClr val="00206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Toán</a:t>
            </a:r>
            <a:r>
              <a:rPr lang="vi-VN" sz="3600" b="1" dirty="0" smtClean="0">
                <a:solidFill>
                  <a:srgbClr val="00206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: </a:t>
            </a:r>
            <a:r>
              <a:rPr lang="vi-VN" sz="36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Bài </a:t>
            </a:r>
            <a:r>
              <a:rPr lang="vi-VN" sz="4000" b="1" dirty="0" smtClean="0">
                <a:solidFill>
                  <a:srgbClr val="FF0000"/>
                </a:solidFill>
                <a:ea typeface="AvantGarde" pitchFamily="2" charset="0"/>
                <a:cs typeface="AvantGarde" pitchFamily="2" charset="0"/>
              </a:rPr>
              <a:t>10</a:t>
            </a:r>
            <a:r>
              <a:rPr lang="vi-VN" sz="36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: </a:t>
            </a:r>
            <a:r>
              <a:rPr lang="vi-VN" sz="40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Phép cộng trong phạm vi </a:t>
            </a:r>
            <a:r>
              <a:rPr lang="vi-VN" sz="4000" b="1" dirty="0" smtClean="0">
                <a:solidFill>
                  <a:srgbClr val="FF0000"/>
                </a:solidFill>
                <a:ea typeface="AvantGarde" pitchFamily="2" charset="0"/>
                <a:cs typeface="AvantGarde" pitchFamily="2" charset="0"/>
              </a:rPr>
              <a:t>10 </a:t>
            </a:r>
            <a:r>
              <a:rPr lang="vi-VN" sz="40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( Tiết </a:t>
            </a:r>
            <a:r>
              <a:rPr lang="vi-VN" sz="4000" b="1" dirty="0" smtClean="0">
                <a:solidFill>
                  <a:srgbClr val="FF0000"/>
                </a:solidFill>
                <a:ea typeface="AvantGarde" pitchFamily="2" charset="0"/>
                <a:cs typeface="AvantGarde" pitchFamily="2" charset="0"/>
              </a:rPr>
              <a:t>4</a:t>
            </a:r>
            <a:r>
              <a:rPr lang="vi-VN" sz="40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)</a:t>
            </a:r>
            <a:br>
              <a:rPr lang="vi-VN" sz="40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</a:br>
            <a:r>
              <a:rPr lang="vi-VN" sz="3600" b="1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                          </a:t>
            </a:r>
            <a:endParaRPr lang="en-US" sz="3600" b="1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52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5052" t="28584" r="58324" b="59127"/>
          <a:stretch>
            <a:fillRect/>
          </a:stretch>
        </p:blipFill>
        <p:spPr>
          <a:xfrm>
            <a:off x="312974" y="204698"/>
            <a:ext cx="2107127" cy="1068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33359" t="42926" r="41750" b="39370"/>
          <a:stretch>
            <a:fillRect/>
          </a:stretch>
        </p:blipFill>
        <p:spPr>
          <a:xfrm>
            <a:off x="739183" y="2856033"/>
            <a:ext cx="6916718" cy="366871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7735549" y="3566906"/>
            <a:ext cx="3184525" cy="919401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+ 0 = 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844496" y="1613328"/>
            <a:ext cx="3727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4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71812" y="2280239"/>
            <a:ext cx="318" cy="608321"/>
          </a:xfrm>
          <a:prstGeom prst="straightConnector1">
            <a:avLst/>
          </a:prstGeom>
          <a:ln w="57150"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 Box 8"/>
          <p:cNvSpPr txBox="1"/>
          <p:nvPr/>
        </p:nvSpPr>
        <p:spPr>
          <a:xfrm>
            <a:off x="5380792" y="1613328"/>
            <a:ext cx="3727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0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608108" y="2275839"/>
            <a:ext cx="1" cy="570230"/>
          </a:xfrm>
          <a:prstGeom prst="straightConnector1">
            <a:avLst/>
          </a:prstGeom>
          <a:ln w="57150"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l="33099" t="52250" r="42885" b="19806"/>
          <a:stretch>
            <a:fillRect/>
          </a:stretch>
        </p:blipFill>
        <p:spPr>
          <a:xfrm>
            <a:off x="1399954" y="2963390"/>
            <a:ext cx="6540969" cy="2794000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1432919" y="2740202"/>
            <a:ext cx="372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59147" y="3392812"/>
            <a:ext cx="415290" cy="479425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 Box 13"/>
          <p:cNvSpPr txBox="1"/>
          <p:nvPr/>
        </p:nvSpPr>
        <p:spPr>
          <a:xfrm>
            <a:off x="7903396" y="2918690"/>
            <a:ext cx="372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455100" y="3507442"/>
            <a:ext cx="472440" cy="508141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 Box 15"/>
          <p:cNvSpPr txBox="1"/>
          <p:nvPr/>
        </p:nvSpPr>
        <p:spPr>
          <a:xfrm>
            <a:off x="8250466" y="3542748"/>
            <a:ext cx="3184525" cy="919401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+ 2 = 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230809" y="3123876"/>
            <a:ext cx="2947916" cy="2403531"/>
          </a:xfrm>
          <a:prstGeom prst="ellipse">
            <a:avLst/>
          </a:prstGeom>
          <a:solidFill>
            <a:srgbClr val="FFB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79958" y="2801162"/>
            <a:ext cx="3075943" cy="2845334"/>
          </a:xfrm>
          <a:prstGeom prst="ellipse">
            <a:avLst/>
          </a:prstGeom>
          <a:solidFill>
            <a:srgbClr val="D9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63081" y="2257487"/>
            <a:ext cx="4293759" cy="988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 smtClean="0">
                <a:solidFill>
                  <a:schemeClr val="accent5"/>
                </a:solidFill>
                <a:latin typeface="+mj-lt"/>
                <a:ea typeface="AvantGarde" pitchFamily="2" charset="0"/>
                <a:cs typeface="AvantGarde" pitchFamily="2" charset="0"/>
              </a:rPr>
              <a:t>4  + 0 = 4</a:t>
            </a:r>
            <a:endParaRPr lang="en-US" sz="5400" b="1" dirty="0">
              <a:solidFill>
                <a:schemeClr val="accent5"/>
              </a:solidFill>
              <a:latin typeface="+mj-lt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84949" y="3004207"/>
            <a:ext cx="4293759" cy="988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chemeClr val="accent5"/>
                </a:solidFill>
                <a:latin typeface="+mj-lt"/>
                <a:ea typeface="AvantGarde" pitchFamily="2" charset="0"/>
                <a:cs typeface="AvantGarde" pitchFamily="2" charset="0"/>
              </a:rPr>
              <a:t>0</a:t>
            </a:r>
            <a:r>
              <a:rPr lang="vi-VN" sz="5400" b="1" dirty="0" smtClean="0">
                <a:solidFill>
                  <a:schemeClr val="accent5"/>
                </a:solidFill>
                <a:latin typeface="+mj-lt"/>
                <a:ea typeface="AvantGarde" pitchFamily="2" charset="0"/>
                <a:cs typeface="AvantGarde" pitchFamily="2" charset="0"/>
              </a:rPr>
              <a:t>  + 2 = 2</a:t>
            </a:r>
            <a:endParaRPr lang="en-US" sz="5400" b="1" dirty="0">
              <a:solidFill>
                <a:schemeClr val="accent5"/>
              </a:solidFill>
              <a:latin typeface="+mj-lt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16417" y="750630"/>
            <a:ext cx="5295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Số 0 trong phép cộng</a:t>
            </a:r>
            <a:endParaRPr lang="en-US" sz="3200" b="1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6" presetClass="exit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  <p:bldP spid="6" grpId="3" animBg="1"/>
      <p:bldP spid="7" grpId="1"/>
      <p:bldP spid="7" grpId="2"/>
      <p:bldP spid="7" grpId="3"/>
      <p:bldP spid="9" grpId="1"/>
      <p:bldP spid="9" grpId="2"/>
      <p:bldP spid="9" grpId="3"/>
      <p:bldP spid="12" grpId="1"/>
      <p:bldP spid="12" grpId="2"/>
      <p:bldP spid="12" grpId="3"/>
      <p:bldP spid="14" grpId="1"/>
      <p:bldP spid="14" grpId="2"/>
      <p:bldP spid="14" grpId="3"/>
      <p:bldP spid="16" grpId="1" animBg="1"/>
      <p:bldP spid="16" grpId="2" animBg="1"/>
      <p:bldP spid="16" grpId="3" animBg="1"/>
      <p:bldP spid="3" grpId="0" animBg="1"/>
      <p:bldP spid="3" grpId="1" animBg="1"/>
      <p:bldP spid="3" grpId="2" animBg="1"/>
      <p:bldP spid="19" grpId="0" animBg="1"/>
      <p:bldP spid="19" grpId="1" animBg="1"/>
      <p:bldP spid="19" grpId="2" animBg="1"/>
      <p:bldP spid="22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96140" y="1746858"/>
            <a:ext cx="2171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latin typeface="+mj-lt"/>
                <a:ea typeface="AvantGarde" pitchFamily="2" charset="0"/>
                <a:cs typeface="AvantGarde" pitchFamily="2" charset="0"/>
              </a:rPr>
              <a:t>1 + 0 =</a:t>
            </a:r>
            <a:endParaRPr lang="en-US" sz="4400" b="1" dirty="0">
              <a:latin typeface="+mj-lt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9839" y="1690286"/>
            <a:ext cx="450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FF0000"/>
                </a:solidFill>
                <a:latin typeface="+mj-lt"/>
                <a:ea typeface="AvantGarde" pitchFamily="2" charset="0"/>
                <a:cs typeface="AvantGarde" pitchFamily="2" charset="0"/>
              </a:rPr>
              <a:t>1</a:t>
            </a:r>
            <a:endParaRPr lang="en-US" sz="4400" b="1" dirty="0">
              <a:solidFill>
                <a:srgbClr val="FF0000"/>
              </a:solidFill>
              <a:latin typeface="+mj-lt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7791" y="2700275"/>
            <a:ext cx="2224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+mj-lt"/>
                <a:ea typeface="AvantGarde" pitchFamily="2" charset="0"/>
                <a:cs typeface="AvantGarde" pitchFamily="2" charset="0"/>
              </a:rPr>
              <a:t>0</a:t>
            </a:r>
            <a:r>
              <a:rPr lang="vi-VN" sz="4400" b="1" dirty="0" smtClean="0">
                <a:latin typeface="+mj-lt"/>
                <a:ea typeface="AvantGarde" pitchFamily="2" charset="0"/>
                <a:cs typeface="AvantGarde" pitchFamily="2" charset="0"/>
              </a:rPr>
              <a:t> + 1 </a:t>
            </a:r>
            <a:r>
              <a:rPr lang="vi-VN" sz="4400" b="1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= </a:t>
            </a:r>
            <a:endParaRPr lang="en-US" sz="4400" b="1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6578" y="2700275"/>
            <a:ext cx="552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FF0000"/>
                </a:solidFill>
                <a:latin typeface="+mj-lt"/>
                <a:ea typeface="AvantGarde" pitchFamily="2" charset="0"/>
                <a:cs typeface="AvantGarde" pitchFamily="2" charset="0"/>
              </a:rPr>
              <a:t>1</a:t>
            </a:r>
            <a:endParaRPr lang="en-US" sz="4400" b="1" dirty="0">
              <a:solidFill>
                <a:srgbClr val="FF0000"/>
              </a:solidFill>
              <a:latin typeface="+mj-lt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6914" y="1746858"/>
            <a:ext cx="2285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latin typeface="+mj-lt"/>
                <a:ea typeface="AvantGarde" pitchFamily="2" charset="0"/>
                <a:cs typeface="AvantGarde" pitchFamily="2" charset="0"/>
              </a:rPr>
              <a:t>3 + 0 </a:t>
            </a:r>
            <a:r>
              <a:rPr lang="vi-VN" sz="4400" b="1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=</a:t>
            </a:r>
            <a:endParaRPr lang="en-US" sz="4400" b="1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778" y="2636250"/>
            <a:ext cx="2483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+mj-lt"/>
                <a:ea typeface="AvantGarde" pitchFamily="2" charset="0"/>
                <a:cs typeface="AvantGarde" pitchFamily="2" charset="0"/>
              </a:rPr>
              <a:t>0</a:t>
            </a:r>
            <a:r>
              <a:rPr lang="vi-VN" sz="4400" b="1" dirty="0" smtClean="0">
                <a:latin typeface="+mj-lt"/>
                <a:ea typeface="AvantGarde" pitchFamily="2" charset="0"/>
                <a:cs typeface="AvantGarde" pitchFamily="2" charset="0"/>
              </a:rPr>
              <a:t> + 3 </a:t>
            </a:r>
            <a:r>
              <a:rPr lang="vi-VN" sz="4400" b="1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=</a:t>
            </a:r>
            <a:endParaRPr lang="en-US" sz="4400" b="1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24876" y="1748598"/>
            <a:ext cx="696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FF0000"/>
                </a:solidFill>
                <a:latin typeface="+mj-lt"/>
                <a:ea typeface="AvantGarde" pitchFamily="2" charset="0"/>
                <a:cs typeface="AvantGarde" pitchFamily="2" charset="0"/>
              </a:rPr>
              <a:t>3</a:t>
            </a:r>
            <a:endParaRPr lang="en-US" sz="4400" b="1" dirty="0">
              <a:solidFill>
                <a:srgbClr val="FF0000"/>
              </a:solidFill>
              <a:latin typeface="+mj-lt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68092" y="2624342"/>
            <a:ext cx="696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FF0000"/>
                </a:solidFill>
                <a:latin typeface="+mj-lt"/>
                <a:ea typeface="AvantGarde" pitchFamily="2" charset="0"/>
                <a:cs typeface="AvantGarde" pitchFamily="2" charset="0"/>
              </a:rPr>
              <a:t>3</a:t>
            </a:r>
            <a:endParaRPr lang="en-US" sz="4400" b="1" dirty="0">
              <a:solidFill>
                <a:srgbClr val="FF0000"/>
              </a:solidFill>
              <a:latin typeface="+mj-lt"/>
              <a:ea typeface="AvantGarde" pitchFamily="2" charset="0"/>
              <a:cs typeface="AvantGar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0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5151" t="28028" r="58344" b="58620"/>
          <a:stretch>
            <a:fillRect/>
          </a:stretch>
        </p:blipFill>
        <p:spPr>
          <a:xfrm>
            <a:off x="238486" y="122830"/>
            <a:ext cx="3104154" cy="928048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497799" y="1208493"/>
            <a:ext cx="3098165" cy="646645"/>
          </a:xfrm>
          <a:prstGeom prst="round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70C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1. Tính nhẩm:</a:t>
            </a:r>
            <a:endParaRPr lang="en-US" sz="3200" b="1" dirty="0">
              <a:solidFill>
                <a:srgbClr val="0070C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958215" y="2059940"/>
            <a:ext cx="2682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0 + 4 =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217545" y="2070100"/>
            <a:ext cx="6064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958215" y="3406140"/>
            <a:ext cx="25761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3 + 1 =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217545" y="3406140"/>
            <a:ext cx="6064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958215" y="4774565"/>
            <a:ext cx="23844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2 + 2 =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3217545" y="4774565"/>
            <a:ext cx="6064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4808220" y="2059940"/>
            <a:ext cx="2682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2 + 3 =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7067550" y="2070100"/>
            <a:ext cx="6064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4808220" y="3406140"/>
            <a:ext cx="25761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0 + 5 =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7067550" y="3406140"/>
            <a:ext cx="6064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4808220" y="4774565"/>
            <a:ext cx="23844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 + 4 =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7067550" y="4774565"/>
            <a:ext cx="6064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8617585" y="2059940"/>
            <a:ext cx="2682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3 + 3 =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10876915" y="2070100"/>
            <a:ext cx="6064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8617585" y="3406140"/>
            <a:ext cx="25761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4 + 2 =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10917555" y="3406140"/>
            <a:ext cx="6064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2" name="Text Box 31"/>
          <p:cNvSpPr txBox="1"/>
          <p:nvPr/>
        </p:nvSpPr>
        <p:spPr>
          <a:xfrm>
            <a:off x="8617585" y="4774565"/>
            <a:ext cx="23844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6 + 0 =</a:t>
            </a:r>
          </a:p>
        </p:txBody>
      </p:sp>
      <p:sp>
        <p:nvSpPr>
          <p:cNvPr id="33" name="Text Box 32"/>
          <p:cNvSpPr txBox="1"/>
          <p:nvPr/>
        </p:nvSpPr>
        <p:spPr>
          <a:xfrm>
            <a:off x="10917555" y="4774565"/>
            <a:ext cx="6064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1"/>
      <p:bldP spid="8" grpId="1"/>
      <p:bldP spid="8" grpId="2"/>
      <p:bldP spid="9" grpId="1"/>
      <p:bldP spid="10" grpId="1"/>
      <p:bldP spid="10" grpId="2"/>
      <p:bldP spid="11" grpId="1"/>
      <p:bldP spid="12" grpId="1"/>
      <p:bldP spid="12" grpId="2"/>
      <p:bldP spid="19" grpId="1"/>
      <p:bldP spid="20" grpId="1"/>
      <p:bldP spid="20" grpId="2"/>
      <p:bldP spid="21" grpId="1"/>
      <p:bldP spid="22" grpId="1"/>
      <p:bldP spid="22" grpId="2"/>
      <p:bldP spid="23" grpId="1"/>
      <p:bldP spid="24" grpId="1"/>
      <p:bldP spid="24" grpId="2"/>
      <p:bldP spid="28" grpId="1"/>
      <p:bldP spid="29" grpId="1"/>
      <p:bldP spid="29" grpId="2"/>
      <p:bldP spid="30" grpId="1"/>
      <p:bldP spid="31" grpId="1"/>
      <p:bldP spid="31" grpId="2"/>
      <p:bldP spid="32" grpId="1"/>
      <p:bldP spid="33" grpId="1"/>
      <p:bldP spid="33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574675" y="469900"/>
            <a:ext cx="1640205" cy="6467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latin typeface="UTM Avo" panose="02040603050506020204" charset="0"/>
                <a:cs typeface="UTM Avo" panose="02040603050506020204" charset="0"/>
              </a:rPr>
              <a:t>2. Số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9953" t="57213" r="28563" b="23528"/>
          <a:stretch>
            <a:fillRect/>
          </a:stretch>
        </p:blipFill>
        <p:spPr>
          <a:xfrm>
            <a:off x="203835" y="1847215"/>
            <a:ext cx="11781790" cy="307721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726815" y="3900805"/>
            <a:ext cx="793750" cy="8299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010785" y="3900805"/>
            <a:ext cx="793750" cy="8299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7804150" y="3900805"/>
            <a:ext cx="793750" cy="8299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9217660" y="3900805"/>
            <a:ext cx="793750" cy="8299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10643" y="418161"/>
            <a:ext cx="1640205" cy="6467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UTM Avo" panose="02040603050506020204" charset="0"/>
                <a:cs typeface="UTM Avo" panose="02040603050506020204" charset="0"/>
              </a:rPr>
              <a:t>3. </a:t>
            </a:r>
            <a:r>
              <a:rPr lang="en-US" sz="3200" b="1" dirty="0" err="1">
                <a:latin typeface="UTM Avo" panose="02040603050506020204" charset="0"/>
                <a:cs typeface="UTM Avo" panose="02040603050506020204" charset="0"/>
              </a:rPr>
              <a:t>Số</a:t>
            </a:r>
            <a:r>
              <a:rPr lang="en-US" sz="3200" b="1" dirty="0">
                <a:latin typeface="UTM Avo" panose="02040603050506020204" charset="0"/>
                <a:cs typeface="UTM Avo" panose="02040603050506020204" charset="0"/>
              </a:rPr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3979" t="39065" r="46641" b="37343"/>
          <a:stretch>
            <a:fillRect/>
          </a:stretch>
        </p:blipFill>
        <p:spPr>
          <a:xfrm>
            <a:off x="2527501" y="1802792"/>
            <a:ext cx="5611495" cy="253492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985277" y="1280822"/>
            <a:ext cx="4984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875848" y="4696460"/>
            <a:ext cx="895350" cy="855764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973763" y="4740275"/>
            <a:ext cx="46101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/>
              <a:t>+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4637338" y="4696460"/>
            <a:ext cx="895350" cy="855764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5735253" y="4740275"/>
            <a:ext cx="46101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/>
              <a:t>=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398828" y="4696460"/>
            <a:ext cx="895350" cy="855764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2875848" y="4700270"/>
            <a:ext cx="895350" cy="851898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4637338" y="4696460"/>
            <a:ext cx="895350" cy="851898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6398828" y="4694555"/>
            <a:ext cx="895350" cy="855764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rcRect l="28401" t="62500" r="50005" b="15787"/>
          <a:stretch>
            <a:fillRect/>
          </a:stretch>
        </p:blipFill>
        <p:spPr>
          <a:xfrm>
            <a:off x="1767636" y="1702435"/>
            <a:ext cx="4625340" cy="2616200"/>
          </a:xfrm>
          <a:prstGeom prst="rect">
            <a:avLst/>
          </a:prstGeom>
        </p:spPr>
      </p:pic>
      <p:sp>
        <p:nvSpPr>
          <p:cNvPr id="22" name="Text Box 21"/>
          <p:cNvSpPr txBox="1"/>
          <p:nvPr/>
        </p:nvSpPr>
        <p:spPr>
          <a:xfrm>
            <a:off x="2847136" y="4744085"/>
            <a:ext cx="461010" cy="768350"/>
          </a:xfrm>
          <a:prstGeom prst="rect">
            <a:avLst/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/>
              <a:t>+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4608626" y="4744085"/>
            <a:ext cx="461010" cy="768350"/>
          </a:xfrm>
          <a:prstGeom prst="rect">
            <a:avLst/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/>
              <a:t>=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1749221" y="4704080"/>
            <a:ext cx="895350" cy="85152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3510711" y="4618382"/>
            <a:ext cx="895350" cy="85152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5272201" y="4643773"/>
            <a:ext cx="895350" cy="85189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1749221" y="4713283"/>
            <a:ext cx="895350" cy="85148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8" name="Text Box 37"/>
          <p:cNvSpPr txBox="1"/>
          <p:nvPr/>
        </p:nvSpPr>
        <p:spPr>
          <a:xfrm>
            <a:off x="3524359" y="4622192"/>
            <a:ext cx="895350" cy="85148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9" name="Text Box 38"/>
          <p:cNvSpPr txBox="1"/>
          <p:nvPr/>
        </p:nvSpPr>
        <p:spPr>
          <a:xfrm>
            <a:off x="5272201" y="4646313"/>
            <a:ext cx="895350" cy="85148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0" name="Text Box 39"/>
          <p:cNvSpPr txBox="1"/>
          <p:nvPr/>
        </p:nvSpPr>
        <p:spPr>
          <a:xfrm>
            <a:off x="1775988" y="1180465"/>
            <a:ext cx="5181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8789" y="1755583"/>
            <a:ext cx="2694249" cy="2426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01163" y="2968869"/>
            <a:ext cx="4790365" cy="1213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12"/>
          <p:cNvSpPr txBox="1"/>
          <p:nvPr/>
        </p:nvSpPr>
        <p:spPr>
          <a:xfrm>
            <a:off x="6398828" y="4689909"/>
            <a:ext cx="895350" cy="855764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Text Box 12"/>
          <p:cNvSpPr txBox="1"/>
          <p:nvPr/>
        </p:nvSpPr>
        <p:spPr>
          <a:xfrm>
            <a:off x="4612583" y="4700905"/>
            <a:ext cx="895350" cy="855764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 Box 12"/>
          <p:cNvSpPr txBox="1"/>
          <p:nvPr/>
        </p:nvSpPr>
        <p:spPr>
          <a:xfrm>
            <a:off x="2857164" y="4703276"/>
            <a:ext cx="895350" cy="855764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Text Box 12"/>
          <p:cNvSpPr txBox="1"/>
          <p:nvPr/>
        </p:nvSpPr>
        <p:spPr>
          <a:xfrm>
            <a:off x="6418489" y="4712925"/>
            <a:ext cx="895350" cy="855764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2"/>
          <p:cNvSpPr txBox="1"/>
          <p:nvPr/>
        </p:nvSpPr>
        <p:spPr>
          <a:xfrm>
            <a:off x="4630601" y="4708101"/>
            <a:ext cx="895350" cy="855764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2"/>
          <p:cNvSpPr txBox="1"/>
          <p:nvPr/>
        </p:nvSpPr>
        <p:spPr>
          <a:xfrm>
            <a:off x="2862200" y="4724021"/>
            <a:ext cx="895350" cy="855764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8" presetClass="exit" presetSubtype="1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8" presetClass="exit" presetSubtype="1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8" presetClass="exit" presetSubtype="1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8" presetClass="exit" presetSubtype="1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8" presetClass="exit" presetSubtype="1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8" presetClass="exit" presetSubtype="1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8" presetClass="exit" presetSubtype="1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8" presetClass="exit" presetSubtype="1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8" presetClass="exit" presetSubtype="1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  <p:bldP spid="7" grpId="1"/>
      <p:bldP spid="7" grpId="2"/>
      <p:bldP spid="7" grpId="3"/>
      <p:bldP spid="9" grpId="1" animBg="1"/>
      <p:bldP spid="9" grpId="2" animBg="1"/>
      <p:bldP spid="9" grpId="3" animBg="1"/>
      <p:bldP spid="10" grpId="1"/>
      <p:bldP spid="10" grpId="2"/>
      <p:bldP spid="10" grpId="3"/>
      <p:bldP spid="11" grpId="1" animBg="1"/>
      <p:bldP spid="11" grpId="2" animBg="1"/>
      <p:bldP spid="11" grpId="3" animBg="1"/>
      <p:bldP spid="12" grpId="1"/>
      <p:bldP spid="12" grpId="2"/>
      <p:bldP spid="12" grpId="3"/>
      <p:bldP spid="13" grpId="1" animBg="1"/>
      <p:bldP spid="13" grpId="2" animBg="1"/>
      <p:bldP spid="13" grpId="3" animBg="1"/>
      <p:bldP spid="17" grpId="1" animBg="1"/>
      <p:bldP spid="17" grpId="2" animBg="1"/>
      <p:bldP spid="17" grpId="3" animBg="1"/>
      <p:bldP spid="18" grpId="1" animBg="1"/>
      <p:bldP spid="18" grpId="2" animBg="1"/>
      <p:bldP spid="18" grpId="3" animBg="1"/>
      <p:bldP spid="19" grpId="1" animBg="1"/>
      <p:bldP spid="19" grpId="2" animBg="1"/>
      <p:bldP spid="19" grpId="3" animBg="1"/>
      <p:bldP spid="22" grpId="1" animBg="1"/>
      <p:bldP spid="22" grpId="2" animBg="1"/>
      <p:bldP spid="23" grpId="1" animBg="1"/>
      <p:bldP spid="23" grpId="2" animBg="1"/>
      <p:bldP spid="24" grpId="1" animBg="1"/>
      <p:bldP spid="24" grpId="2" animBg="1"/>
      <p:bldP spid="25" grpId="1" animBg="1"/>
      <p:bldP spid="25" grpId="2" animBg="1"/>
      <p:bldP spid="26" grpId="1" animBg="1"/>
      <p:bldP spid="26" grpId="2" animBg="1"/>
      <p:bldP spid="37" grpId="1" animBg="1"/>
      <p:bldP spid="37" grpId="2" animBg="1"/>
      <p:bldP spid="38" grpId="1" animBg="1"/>
      <p:bldP spid="38" grpId="2" animBg="1"/>
      <p:bldP spid="39" grpId="1" animBg="1"/>
      <p:bldP spid="39" grpId="2" animBg="1"/>
      <p:bldP spid="40" grpId="1"/>
      <p:bldP spid="40" grpId="2"/>
      <p:bldP spid="2" grpId="0" animBg="1"/>
      <p:bldP spid="2" grpId="1" animBg="1"/>
      <p:bldP spid="2" grpId="2" animBg="1"/>
      <p:bldP spid="3" grpId="0" animBg="1"/>
      <p:bldP spid="3" grpId="1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369570" y="254000"/>
            <a:ext cx="5157470" cy="6467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4. </a:t>
            </a:r>
            <a:r>
              <a:rPr lang="en-US" sz="3200" b="1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Tìm</a:t>
            </a:r>
            <a:r>
              <a:rPr lang="en-US" sz="3200" b="1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chuồng</a:t>
            </a:r>
            <a:r>
              <a:rPr lang="en-US" sz="3200" b="1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cho</a:t>
            </a:r>
            <a:r>
              <a:rPr lang="en-US" sz="3200" b="1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thỏ</a:t>
            </a:r>
            <a:r>
              <a:rPr lang="en-US" sz="3200" b="1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7786" t="29620" r="28323" b="15472"/>
          <a:stretch>
            <a:fillRect/>
          </a:stretch>
        </p:blipFill>
        <p:spPr>
          <a:xfrm>
            <a:off x="1921510" y="982345"/>
            <a:ext cx="8349615" cy="5875655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8" name="Freeform 7"/>
          <p:cNvSpPr/>
          <p:nvPr/>
        </p:nvSpPr>
        <p:spPr>
          <a:xfrm>
            <a:off x="2146935" y="2603500"/>
            <a:ext cx="768985" cy="560705"/>
          </a:xfrm>
          <a:custGeom>
            <a:avLst/>
            <a:gdLst>
              <a:gd name="connisteX0" fmla="*/ 53249 w 769059"/>
              <a:gd name="connsiteY0" fmla="*/ 0 h 560705"/>
              <a:gd name="connisteX1" fmla="*/ 64044 w 769059"/>
              <a:gd name="connsiteY1" fmla="*/ 366395 h 560705"/>
              <a:gd name="connisteX2" fmla="*/ 711744 w 769059"/>
              <a:gd name="connsiteY2" fmla="*/ 431165 h 560705"/>
              <a:gd name="connisteX3" fmla="*/ 700949 w 769059"/>
              <a:gd name="connsiteY3" fmla="*/ 560705 h 5607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769059" h="560705">
                <a:moveTo>
                  <a:pt x="53249" y="0"/>
                </a:moveTo>
                <a:cubicBezTo>
                  <a:pt x="42454" y="71755"/>
                  <a:pt x="-67401" y="280035"/>
                  <a:pt x="64044" y="366395"/>
                </a:cubicBezTo>
                <a:cubicBezTo>
                  <a:pt x="195489" y="452755"/>
                  <a:pt x="584109" y="392430"/>
                  <a:pt x="711744" y="431165"/>
                </a:cubicBezTo>
                <a:cubicBezTo>
                  <a:pt x="839379" y="469900"/>
                  <a:pt x="716189" y="535940"/>
                  <a:pt x="700949" y="560705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689090" y="2829560"/>
            <a:ext cx="2157730" cy="356235"/>
          </a:xfrm>
          <a:custGeom>
            <a:avLst/>
            <a:gdLst>
              <a:gd name="connisteX0" fmla="*/ 2157730 w 2157730"/>
              <a:gd name="connsiteY0" fmla="*/ 0 h 356235"/>
              <a:gd name="connisteX1" fmla="*/ 1597025 w 2157730"/>
              <a:gd name="connsiteY1" fmla="*/ 107950 h 356235"/>
              <a:gd name="connisteX2" fmla="*/ 549910 w 2157730"/>
              <a:gd name="connsiteY2" fmla="*/ 75565 h 356235"/>
              <a:gd name="connisteX3" fmla="*/ 0 w 2157730"/>
              <a:gd name="connsiteY3" fmla="*/ 356235 h 35623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157730" h="356235">
                <a:moveTo>
                  <a:pt x="2157730" y="0"/>
                </a:moveTo>
                <a:cubicBezTo>
                  <a:pt x="2066290" y="22225"/>
                  <a:pt x="1918335" y="92710"/>
                  <a:pt x="1597025" y="107950"/>
                </a:cubicBezTo>
                <a:cubicBezTo>
                  <a:pt x="1275715" y="123190"/>
                  <a:pt x="869315" y="26035"/>
                  <a:pt x="549910" y="75565"/>
                </a:cubicBezTo>
                <a:cubicBezTo>
                  <a:pt x="230505" y="125095"/>
                  <a:pt x="88900" y="299720"/>
                  <a:pt x="0" y="35623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300000">
            <a:off x="5998845" y="2829560"/>
            <a:ext cx="2071370" cy="302260"/>
          </a:xfrm>
          <a:custGeom>
            <a:avLst/>
            <a:gdLst>
              <a:gd name="connisteX0" fmla="*/ 0 w 2071370"/>
              <a:gd name="connsiteY0" fmla="*/ 0 h 302260"/>
              <a:gd name="connisteX1" fmla="*/ 355600 w 2071370"/>
              <a:gd name="connsiteY1" fmla="*/ 248285 h 302260"/>
              <a:gd name="connisteX2" fmla="*/ 1585595 w 2071370"/>
              <a:gd name="connsiteY2" fmla="*/ 205105 h 302260"/>
              <a:gd name="connisteX3" fmla="*/ 2071370 w 2071370"/>
              <a:gd name="connsiteY3" fmla="*/ 302260 h 3022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071370" h="302260">
                <a:moveTo>
                  <a:pt x="0" y="0"/>
                </a:moveTo>
                <a:cubicBezTo>
                  <a:pt x="46355" y="50800"/>
                  <a:pt x="38735" y="207010"/>
                  <a:pt x="355600" y="248285"/>
                </a:cubicBezTo>
                <a:cubicBezTo>
                  <a:pt x="672465" y="289560"/>
                  <a:pt x="1242695" y="194310"/>
                  <a:pt x="1585595" y="205105"/>
                </a:cubicBezTo>
                <a:cubicBezTo>
                  <a:pt x="1928495" y="215900"/>
                  <a:pt x="1998980" y="281940"/>
                  <a:pt x="2071370" y="30226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698875" y="4297045"/>
            <a:ext cx="1565910" cy="1834515"/>
          </a:xfrm>
          <a:custGeom>
            <a:avLst/>
            <a:gdLst>
              <a:gd name="connisteX0" fmla="*/ 1565930 w 1565930"/>
              <a:gd name="connsiteY0" fmla="*/ 0 h 1834515"/>
              <a:gd name="connisteX1" fmla="*/ 1274465 w 1565930"/>
              <a:gd name="connsiteY1" fmla="*/ 464185 h 1834515"/>
              <a:gd name="connisteX2" fmla="*/ 670580 w 1565930"/>
              <a:gd name="connsiteY2" fmla="*/ 917575 h 1834515"/>
              <a:gd name="connisteX3" fmla="*/ 368320 w 1565930"/>
              <a:gd name="connsiteY3" fmla="*/ 1629410 h 1834515"/>
              <a:gd name="connisteX4" fmla="*/ 1290 w 1565930"/>
              <a:gd name="connsiteY4" fmla="*/ 1834515 h 1834515"/>
              <a:gd name="connisteX5" fmla="*/ 476270 w 1565930"/>
              <a:gd name="connsiteY5" fmla="*/ 1737360 h 183451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565930" h="1834515">
                <a:moveTo>
                  <a:pt x="1565930" y="0"/>
                </a:moveTo>
                <a:cubicBezTo>
                  <a:pt x="1519575" y="83820"/>
                  <a:pt x="1453535" y="280670"/>
                  <a:pt x="1274465" y="464185"/>
                </a:cubicBezTo>
                <a:cubicBezTo>
                  <a:pt x="1095395" y="647700"/>
                  <a:pt x="851555" y="684530"/>
                  <a:pt x="670580" y="917575"/>
                </a:cubicBezTo>
                <a:cubicBezTo>
                  <a:pt x="489605" y="1150620"/>
                  <a:pt x="502305" y="1445895"/>
                  <a:pt x="368320" y="1629410"/>
                </a:cubicBezTo>
                <a:cubicBezTo>
                  <a:pt x="234335" y="1812925"/>
                  <a:pt x="-20300" y="1812925"/>
                  <a:pt x="1290" y="183451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8911590" y="4318635"/>
            <a:ext cx="161925" cy="3346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bldLvl="0" animBg="1"/>
      <p:bldP spid="10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246</Words>
  <Application>Microsoft Office PowerPoint</Application>
  <PresentationFormat>Custom</PresentationFormat>
  <Paragraphs>80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Toán: Bài 10: Phép cộng trong phạm vi 10 ( Tiết 4 )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Windows User</cp:lastModifiedBy>
  <cp:revision>40</cp:revision>
  <dcterms:created xsi:type="dcterms:W3CDTF">2021-11-14T08:52:42Z</dcterms:created>
  <dcterms:modified xsi:type="dcterms:W3CDTF">2022-11-08T15:06:51Z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4DBCB46F52874A229F0B7C2C87AEDEDF</vt:lpwstr>
  </property>
  <property fmtid="{D5CDD505-2E9C-101B-9397-08002B2CF9AE}" pid="3" name="KSOProductBuildVer">
    <vt:lpwstr>1033-11.2.0.10351</vt:lpwstr>
  </property>
</Properties>
</file>