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314" r:id="rId2"/>
    <p:sldId id="291" r:id="rId3"/>
    <p:sldId id="292" r:id="rId4"/>
    <p:sldId id="296" r:id="rId5"/>
    <p:sldId id="297" r:id="rId6"/>
    <p:sldId id="298" r:id="rId7"/>
    <p:sldId id="304" r:id="rId8"/>
    <p:sldId id="289" r:id="rId9"/>
    <p:sldId id="299" r:id="rId10"/>
    <p:sldId id="300" r:id="rId11"/>
    <p:sldId id="301" r:id="rId12"/>
    <p:sldId id="302" r:id="rId13"/>
    <p:sldId id="303" r:id="rId14"/>
    <p:sldId id="305" r:id="rId15"/>
    <p:sldId id="266" r:id="rId16"/>
    <p:sldId id="259" r:id="rId17"/>
    <p:sldId id="306" r:id="rId18"/>
    <p:sldId id="307" r:id="rId19"/>
    <p:sldId id="308" r:id="rId20"/>
    <p:sldId id="309" r:id="rId21"/>
    <p:sldId id="269" r:id="rId22"/>
    <p:sldId id="271" r:id="rId23"/>
    <p:sldId id="283" r:id="rId24"/>
    <p:sldId id="310" r:id="rId25"/>
    <p:sldId id="293" r:id="rId26"/>
    <p:sldId id="311" r:id="rId27"/>
    <p:sldId id="312" r:id="rId28"/>
    <p:sldId id="286" r:id="rId29"/>
    <p:sldId id="281" r:id="rId30"/>
    <p:sldId id="282" r:id="rId31"/>
    <p:sldId id="29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3399FF"/>
    <a:srgbClr val="CCFFFF"/>
    <a:srgbClr val="FF0000"/>
    <a:srgbClr val="6666FF"/>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1" autoAdjust="0"/>
    <p:restoredTop sz="97614" autoAdjust="0"/>
  </p:normalViewPr>
  <p:slideViewPr>
    <p:cSldViewPr>
      <p:cViewPr varScale="1">
        <p:scale>
          <a:sx n="66" d="100"/>
          <a:sy n="66"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9F5FFD4-A308-0A31-E866-1B217CE42DD3}"/>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id="{A51B9F39-FCBC-F0D1-2404-1135FBCACAC1}"/>
                </a:ext>
              </a:extLst>
            </p:cNvPr>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2D2DDE44-D6B9-5884-9648-79081406E8E5}"/>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5" name="Freeform 5">
              <a:extLst>
                <a:ext uri="{FF2B5EF4-FFF2-40B4-BE49-F238E27FC236}">
                  <a16:creationId xmlns:a16="http://schemas.microsoft.com/office/drawing/2014/main" id="{1DB5E3B0-1771-B13E-D829-68F84F5D65CE}"/>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6" name="Freeform 6">
              <a:extLst>
                <a:ext uri="{FF2B5EF4-FFF2-40B4-BE49-F238E27FC236}">
                  <a16:creationId xmlns:a16="http://schemas.microsoft.com/office/drawing/2014/main" id="{B7CFA950-0A18-BEE9-CB19-30F8675002E9}"/>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7" name="Freeform 7">
              <a:extLst>
                <a:ext uri="{FF2B5EF4-FFF2-40B4-BE49-F238E27FC236}">
                  <a16:creationId xmlns:a16="http://schemas.microsoft.com/office/drawing/2014/main" id="{FCB26679-D3C8-AC4E-E49C-6F7D2C4435B6}"/>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8" name="Freeform 8">
              <a:extLst>
                <a:ext uri="{FF2B5EF4-FFF2-40B4-BE49-F238E27FC236}">
                  <a16:creationId xmlns:a16="http://schemas.microsoft.com/office/drawing/2014/main" id="{F509A69D-48DD-44F7-D9A1-40FB5C0F1C99}"/>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9" name="Freeform 9">
              <a:extLst>
                <a:ext uri="{FF2B5EF4-FFF2-40B4-BE49-F238E27FC236}">
                  <a16:creationId xmlns:a16="http://schemas.microsoft.com/office/drawing/2014/main" id="{B64BA338-31CA-00EB-6CB4-590685BCBB8F}"/>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0" name="Freeform 10">
              <a:extLst>
                <a:ext uri="{FF2B5EF4-FFF2-40B4-BE49-F238E27FC236}">
                  <a16:creationId xmlns:a16="http://schemas.microsoft.com/office/drawing/2014/main" id="{9BF1139D-D9DD-82FE-74C2-9379B1B2EF03}"/>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1" name="Freeform 11">
              <a:extLst>
                <a:ext uri="{FF2B5EF4-FFF2-40B4-BE49-F238E27FC236}">
                  <a16:creationId xmlns:a16="http://schemas.microsoft.com/office/drawing/2014/main" id="{26408393-A6DD-CCE8-53BB-C1E403E4A902}"/>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 name="Freeform 12">
              <a:extLst>
                <a:ext uri="{FF2B5EF4-FFF2-40B4-BE49-F238E27FC236}">
                  <a16:creationId xmlns:a16="http://schemas.microsoft.com/office/drawing/2014/main" id="{CA369FA0-B720-EDE1-D3F2-B55183282159}"/>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3" name="Freeform 13">
              <a:extLst>
                <a:ext uri="{FF2B5EF4-FFF2-40B4-BE49-F238E27FC236}">
                  <a16:creationId xmlns:a16="http://schemas.microsoft.com/office/drawing/2014/main" id="{AB33B64B-13FC-92FA-DEC9-7CBB72C4C616}"/>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4" name="Freeform 14">
              <a:extLst>
                <a:ext uri="{FF2B5EF4-FFF2-40B4-BE49-F238E27FC236}">
                  <a16:creationId xmlns:a16="http://schemas.microsoft.com/office/drawing/2014/main" id="{B96E94F3-DFB6-305B-BF1F-9D78C679406C}"/>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5" name="Freeform 15">
              <a:extLst>
                <a:ext uri="{FF2B5EF4-FFF2-40B4-BE49-F238E27FC236}">
                  <a16:creationId xmlns:a16="http://schemas.microsoft.com/office/drawing/2014/main" id="{502542BC-5DD5-BC62-9F40-B8BAD8549769}"/>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6" name="Freeform 16">
              <a:extLst>
                <a:ext uri="{FF2B5EF4-FFF2-40B4-BE49-F238E27FC236}">
                  <a16:creationId xmlns:a16="http://schemas.microsoft.com/office/drawing/2014/main" id="{0CB5DE3D-C376-6777-191E-62DBBE34BE97}"/>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7" name="Freeform 17">
              <a:extLst>
                <a:ext uri="{FF2B5EF4-FFF2-40B4-BE49-F238E27FC236}">
                  <a16:creationId xmlns:a16="http://schemas.microsoft.com/office/drawing/2014/main" id="{98494F30-2E95-576D-E34C-87F59F672EB4}"/>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grpSp>
      <p:sp>
        <p:nvSpPr>
          <p:cNvPr id="12801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a:t>Click to edit Master title style</a:t>
            </a:r>
          </a:p>
        </p:txBody>
      </p:sp>
      <p:sp>
        <p:nvSpPr>
          <p:cNvPr id="12801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18" name="Rectangle 20">
            <a:extLst>
              <a:ext uri="{FF2B5EF4-FFF2-40B4-BE49-F238E27FC236}">
                <a16:creationId xmlns:a16="http://schemas.microsoft.com/office/drawing/2014/main" id="{9587CD35-410D-1269-7F2B-CD033A1AC27B}"/>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21E354C2-14A1-CDE5-73D7-7EF5338A9BA0}"/>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C62ADC89-F8E0-DD3B-3F78-3ABFF309FE30}"/>
              </a:ext>
            </a:extLst>
          </p:cNvPr>
          <p:cNvSpPr>
            <a:spLocks noGrp="1" noChangeArrowheads="1"/>
          </p:cNvSpPr>
          <p:nvPr>
            <p:ph type="sldNum" sz="quarter" idx="12"/>
          </p:nvPr>
        </p:nvSpPr>
        <p:spPr/>
        <p:txBody>
          <a:bodyPr/>
          <a:lstStyle>
            <a:lvl1pPr>
              <a:defRPr smtClean="0"/>
            </a:lvl1pPr>
          </a:lstStyle>
          <a:p>
            <a:pPr>
              <a:defRPr/>
            </a:pPr>
            <a:fld id="{BECE5C32-A9BC-47F4-84D5-F7841A95B570}" type="slidenum">
              <a:rPr lang="en-US" altLang="en-US"/>
              <a:pPr>
                <a:defRPr/>
              </a:pPr>
              <a:t>‹#›</a:t>
            </a:fld>
            <a:endParaRPr lang="en-US" altLang="en-US"/>
          </a:p>
        </p:txBody>
      </p:sp>
    </p:spTree>
    <p:extLst>
      <p:ext uri="{BB962C8B-B14F-4D97-AF65-F5344CB8AC3E}">
        <p14:creationId xmlns:p14="http://schemas.microsoft.com/office/powerpoint/2010/main" val="59692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A119DD6E-B343-0DA5-5EA5-1C87844D88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7CC74C2C-8A85-F4FC-EE06-B809433D50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27DB720C-AEBE-9752-F846-84099905E723}"/>
              </a:ext>
            </a:extLst>
          </p:cNvPr>
          <p:cNvSpPr>
            <a:spLocks noGrp="1" noChangeArrowheads="1"/>
          </p:cNvSpPr>
          <p:nvPr>
            <p:ph type="sldNum" sz="quarter" idx="12"/>
          </p:nvPr>
        </p:nvSpPr>
        <p:spPr>
          <a:ln/>
        </p:spPr>
        <p:txBody>
          <a:bodyPr/>
          <a:lstStyle>
            <a:lvl1pPr>
              <a:defRPr/>
            </a:lvl1pPr>
          </a:lstStyle>
          <a:p>
            <a:pPr>
              <a:defRPr/>
            </a:pPr>
            <a:fld id="{5D6C7BC1-3CE9-4B12-90DE-F89DE5B929D8}" type="slidenum">
              <a:rPr lang="en-US" altLang="en-US"/>
              <a:pPr>
                <a:defRPr/>
              </a:pPr>
              <a:t>‹#›</a:t>
            </a:fld>
            <a:endParaRPr lang="en-US" altLang="en-US"/>
          </a:p>
        </p:txBody>
      </p:sp>
    </p:spTree>
    <p:extLst>
      <p:ext uri="{BB962C8B-B14F-4D97-AF65-F5344CB8AC3E}">
        <p14:creationId xmlns:p14="http://schemas.microsoft.com/office/powerpoint/2010/main" val="138249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464AC917-92C3-B4DB-97C1-77C13C94C8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65531FD-C07F-B150-76E1-30A914772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4BF05108-91F9-40B9-C38E-474C0891D751}"/>
              </a:ext>
            </a:extLst>
          </p:cNvPr>
          <p:cNvSpPr>
            <a:spLocks noGrp="1" noChangeArrowheads="1"/>
          </p:cNvSpPr>
          <p:nvPr>
            <p:ph type="sldNum" sz="quarter" idx="12"/>
          </p:nvPr>
        </p:nvSpPr>
        <p:spPr>
          <a:ln/>
        </p:spPr>
        <p:txBody>
          <a:bodyPr/>
          <a:lstStyle>
            <a:lvl1pPr>
              <a:defRPr/>
            </a:lvl1pPr>
          </a:lstStyle>
          <a:p>
            <a:pPr>
              <a:defRPr/>
            </a:pPr>
            <a:fld id="{08D55CA9-9918-4220-AF03-5C8DFD04B116}" type="slidenum">
              <a:rPr lang="en-US" altLang="en-US"/>
              <a:pPr>
                <a:defRPr/>
              </a:pPr>
              <a:t>‹#›</a:t>
            </a:fld>
            <a:endParaRPr lang="en-US" altLang="en-US"/>
          </a:p>
        </p:txBody>
      </p:sp>
    </p:spTree>
    <p:extLst>
      <p:ext uri="{BB962C8B-B14F-4D97-AF65-F5344CB8AC3E}">
        <p14:creationId xmlns:p14="http://schemas.microsoft.com/office/powerpoint/2010/main" val="256256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3209B68B-7468-F6FE-CA3C-AF4F6C8E7F8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17080A00-5119-DB46-1D6F-7CF27BE568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D8725A0C-1213-5AB3-240F-A297F8CA6368}"/>
              </a:ext>
            </a:extLst>
          </p:cNvPr>
          <p:cNvSpPr>
            <a:spLocks noGrp="1" noChangeArrowheads="1"/>
          </p:cNvSpPr>
          <p:nvPr>
            <p:ph type="sldNum" sz="quarter" idx="12"/>
          </p:nvPr>
        </p:nvSpPr>
        <p:spPr>
          <a:ln/>
        </p:spPr>
        <p:txBody>
          <a:bodyPr/>
          <a:lstStyle>
            <a:lvl1pPr>
              <a:defRPr/>
            </a:lvl1pPr>
          </a:lstStyle>
          <a:p>
            <a:pPr>
              <a:defRPr/>
            </a:pPr>
            <a:fld id="{CCAFE1B9-C00C-45A0-9B55-7BE40DCF51C5}" type="slidenum">
              <a:rPr lang="en-US" altLang="en-US"/>
              <a:pPr>
                <a:defRPr/>
              </a:pPr>
              <a:t>‹#›</a:t>
            </a:fld>
            <a:endParaRPr lang="en-US" altLang="en-US"/>
          </a:p>
        </p:txBody>
      </p:sp>
    </p:spTree>
    <p:extLst>
      <p:ext uri="{BB962C8B-B14F-4D97-AF65-F5344CB8AC3E}">
        <p14:creationId xmlns:p14="http://schemas.microsoft.com/office/powerpoint/2010/main" val="292357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9">
            <a:extLst>
              <a:ext uri="{FF2B5EF4-FFF2-40B4-BE49-F238E27FC236}">
                <a16:creationId xmlns:a16="http://schemas.microsoft.com/office/drawing/2014/main" id="{A16929C6-8CBE-3721-EB61-58E4BD3C17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F94E5A2C-49F3-E9A3-DCFF-9918D74284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4C2033B-7BAD-DA39-5AEE-D10CC2318842}"/>
              </a:ext>
            </a:extLst>
          </p:cNvPr>
          <p:cNvSpPr>
            <a:spLocks noGrp="1" noChangeArrowheads="1"/>
          </p:cNvSpPr>
          <p:nvPr>
            <p:ph type="sldNum" sz="quarter" idx="12"/>
          </p:nvPr>
        </p:nvSpPr>
        <p:spPr>
          <a:ln/>
        </p:spPr>
        <p:txBody>
          <a:bodyPr/>
          <a:lstStyle>
            <a:lvl1pPr>
              <a:defRPr/>
            </a:lvl1pPr>
          </a:lstStyle>
          <a:p>
            <a:pPr>
              <a:defRPr/>
            </a:pPr>
            <a:fld id="{2F04DE57-5E9C-4416-9F9B-893D9299F834}" type="slidenum">
              <a:rPr lang="en-US" altLang="en-US"/>
              <a:pPr>
                <a:defRPr/>
              </a:pPr>
              <a:t>‹#›</a:t>
            </a:fld>
            <a:endParaRPr lang="en-US" altLang="en-US"/>
          </a:p>
        </p:txBody>
      </p:sp>
    </p:spTree>
    <p:extLst>
      <p:ext uri="{BB962C8B-B14F-4D97-AF65-F5344CB8AC3E}">
        <p14:creationId xmlns:p14="http://schemas.microsoft.com/office/powerpoint/2010/main" val="355438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921D628B-E430-B665-B6A6-DC3226D193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71F6317A-3233-73CC-32F9-8233C7228E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FB85C615-E70F-206C-E595-F341D29E47BA}"/>
              </a:ext>
            </a:extLst>
          </p:cNvPr>
          <p:cNvSpPr>
            <a:spLocks noGrp="1" noChangeArrowheads="1"/>
          </p:cNvSpPr>
          <p:nvPr>
            <p:ph type="sldNum" sz="quarter" idx="12"/>
          </p:nvPr>
        </p:nvSpPr>
        <p:spPr>
          <a:ln/>
        </p:spPr>
        <p:txBody>
          <a:bodyPr/>
          <a:lstStyle>
            <a:lvl1pPr>
              <a:defRPr/>
            </a:lvl1pPr>
          </a:lstStyle>
          <a:p>
            <a:pPr>
              <a:defRPr/>
            </a:pPr>
            <a:fld id="{4BF22D7D-E595-40CC-AAAD-2AB23D5D33B3}" type="slidenum">
              <a:rPr lang="en-US" altLang="en-US"/>
              <a:pPr>
                <a:defRPr/>
              </a:pPr>
              <a:t>‹#›</a:t>
            </a:fld>
            <a:endParaRPr lang="en-US" altLang="en-US"/>
          </a:p>
        </p:txBody>
      </p:sp>
    </p:spTree>
    <p:extLst>
      <p:ext uri="{BB962C8B-B14F-4D97-AF65-F5344CB8AC3E}">
        <p14:creationId xmlns:p14="http://schemas.microsoft.com/office/powerpoint/2010/main" val="189804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FE58695F-AD8A-C1B1-05B0-8496F41D93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D5EE3B9F-B8E9-40C8-66CE-8CDAB9816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E32D8DDD-6F4F-28B4-C3E8-1DC6F6CADE31}"/>
              </a:ext>
            </a:extLst>
          </p:cNvPr>
          <p:cNvSpPr>
            <a:spLocks noGrp="1" noChangeArrowheads="1"/>
          </p:cNvSpPr>
          <p:nvPr>
            <p:ph type="sldNum" sz="quarter" idx="12"/>
          </p:nvPr>
        </p:nvSpPr>
        <p:spPr>
          <a:ln/>
        </p:spPr>
        <p:txBody>
          <a:bodyPr/>
          <a:lstStyle>
            <a:lvl1pPr>
              <a:defRPr/>
            </a:lvl1pPr>
          </a:lstStyle>
          <a:p>
            <a:pPr>
              <a:defRPr/>
            </a:pPr>
            <a:fld id="{B0CCB33D-B844-4874-A210-6F5E0257EF2B}" type="slidenum">
              <a:rPr lang="en-US" altLang="en-US"/>
              <a:pPr>
                <a:defRPr/>
              </a:pPr>
              <a:t>‹#›</a:t>
            </a:fld>
            <a:endParaRPr lang="en-US" altLang="en-US"/>
          </a:p>
        </p:txBody>
      </p:sp>
    </p:spTree>
    <p:extLst>
      <p:ext uri="{BB962C8B-B14F-4D97-AF65-F5344CB8AC3E}">
        <p14:creationId xmlns:p14="http://schemas.microsoft.com/office/powerpoint/2010/main" val="18153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042B7F88-4E3A-2BFD-C1D4-3086256A0A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9AF7B310-D47A-53BA-E6EF-AF9B406F1B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8D9ADB00-18AE-1384-E90B-6612AA3A8193}"/>
              </a:ext>
            </a:extLst>
          </p:cNvPr>
          <p:cNvSpPr>
            <a:spLocks noGrp="1" noChangeArrowheads="1"/>
          </p:cNvSpPr>
          <p:nvPr>
            <p:ph type="sldNum" sz="quarter" idx="12"/>
          </p:nvPr>
        </p:nvSpPr>
        <p:spPr>
          <a:ln/>
        </p:spPr>
        <p:txBody>
          <a:bodyPr/>
          <a:lstStyle>
            <a:lvl1pPr>
              <a:defRPr/>
            </a:lvl1pPr>
          </a:lstStyle>
          <a:p>
            <a:pPr>
              <a:defRPr/>
            </a:pPr>
            <a:fld id="{2EB194DF-E894-4E29-ADB8-F4F795D86497}" type="slidenum">
              <a:rPr lang="en-US" altLang="en-US"/>
              <a:pPr>
                <a:defRPr/>
              </a:pPr>
              <a:t>‹#›</a:t>
            </a:fld>
            <a:endParaRPr lang="en-US" altLang="en-US"/>
          </a:p>
        </p:txBody>
      </p:sp>
    </p:spTree>
    <p:extLst>
      <p:ext uri="{BB962C8B-B14F-4D97-AF65-F5344CB8AC3E}">
        <p14:creationId xmlns:p14="http://schemas.microsoft.com/office/powerpoint/2010/main" val="156426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7CD12E5B-3EE3-5170-EA66-F96B9EEA19A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0664F160-EE38-8444-D8C6-76E3A25785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83EDA7A6-BF86-D359-3A42-34EEA4E2045A}"/>
              </a:ext>
            </a:extLst>
          </p:cNvPr>
          <p:cNvSpPr>
            <a:spLocks noGrp="1" noChangeArrowheads="1"/>
          </p:cNvSpPr>
          <p:nvPr>
            <p:ph type="sldNum" sz="quarter" idx="12"/>
          </p:nvPr>
        </p:nvSpPr>
        <p:spPr>
          <a:ln/>
        </p:spPr>
        <p:txBody>
          <a:bodyPr/>
          <a:lstStyle>
            <a:lvl1pPr>
              <a:defRPr/>
            </a:lvl1pPr>
          </a:lstStyle>
          <a:p>
            <a:pPr>
              <a:defRPr/>
            </a:pPr>
            <a:fld id="{9FA3BB51-B05B-437B-9635-9D693D20B1F9}" type="slidenum">
              <a:rPr lang="en-US" altLang="en-US"/>
              <a:pPr>
                <a:defRPr/>
              </a:pPr>
              <a:t>‹#›</a:t>
            </a:fld>
            <a:endParaRPr lang="en-US" altLang="en-US"/>
          </a:p>
        </p:txBody>
      </p:sp>
    </p:spTree>
    <p:extLst>
      <p:ext uri="{BB962C8B-B14F-4D97-AF65-F5344CB8AC3E}">
        <p14:creationId xmlns:p14="http://schemas.microsoft.com/office/powerpoint/2010/main" val="118744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6572A962-9063-24AA-26AA-9459A26CEA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B793F5D0-16D5-9EE1-9A54-57F039ECB9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BC3C0BFA-C260-ADA1-FD18-7DAB3302A52F}"/>
              </a:ext>
            </a:extLst>
          </p:cNvPr>
          <p:cNvSpPr>
            <a:spLocks noGrp="1" noChangeArrowheads="1"/>
          </p:cNvSpPr>
          <p:nvPr>
            <p:ph type="sldNum" sz="quarter" idx="12"/>
          </p:nvPr>
        </p:nvSpPr>
        <p:spPr>
          <a:ln/>
        </p:spPr>
        <p:txBody>
          <a:bodyPr/>
          <a:lstStyle>
            <a:lvl1pPr>
              <a:defRPr/>
            </a:lvl1pPr>
          </a:lstStyle>
          <a:p>
            <a:pPr>
              <a:defRPr/>
            </a:pPr>
            <a:fld id="{8B40C69C-D284-4DBB-9863-683FF2FD09B0}" type="slidenum">
              <a:rPr lang="en-US" altLang="en-US"/>
              <a:pPr>
                <a:defRPr/>
              </a:pPr>
              <a:t>‹#›</a:t>
            </a:fld>
            <a:endParaRPr lang="en-US" altLang="en-US"/>
          </a:p>
        </p:txBody>
      </p:sp>
    </p:spTree>
    <p:extLst>
      <p:ext uri="{BB962C8B-B14F-4D97-AF65-F5344CB8AC3E}">
        <p14:creationId xmlns:p14="http://schemas.microsoft.com/office/powerpoint/2010/main" val="275949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891CA074-8EEF-6033-928E-FAFA7BEEC4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3BF1DFB5-1BC4-8280-D159-568A1E72A5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E767B72B-77EA-AADA-530A-A14C94A21242}"/>
              </a:ext>
            </a:extLst>
          </p:cNvPr>
          <p:cNvSpPr>
            <a:spLocks noGrp="1" noChangeArrowheads="1"/>
          </p:cNvSpPr>
          <p:nvPr>
            <p:ph type="sldNum" sz="quarter" idx="12"/>
          </p:nvPr>
        </p:nvSpPr>
        <p:spPr>
          <a:ln/>
        </p:spPr>
        <p:txBody>
          <a:bodyPr/>
          <a:lstStyle>
            <a:lvl1pPr>
              <a:defRPr/>
            </a:lvl1pPr>
          </a:lstStyle>
          <a:p>
            <a:pPr>
              <a:defRPr/>
            </a:pPr>
            <a:fld id="{658E2CCF-6703-4108-A045-26814F554991}" type="slidenum">
              <a:rPr lang="en-US" altLang="en-US"/>
              <a:pPr>
                <a:defRPr/>
              </a:pPr>
              <a:t>‹#›</a:t>
            </a:fld>
            <a:endParaRPr lang="en-US" altLang="en-US"/>
          </a:p>
        </p:txBody>
      </p:sp>
    </p:spTree>
    <p:extLst>
      <p:ext uri="{BB962C8B-B14F-4D97-AF65-F5344CB8AC3E}">
        <p14:creationId xmlns:p14="http://schemas.microsoft.com/office/powerpoint/2010/main" val="259093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DBAC9CDE-45E4-8601-FF4B-173966FDD6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6A08EB2E-E572-67B5-D8CD-69887783C5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A3153CCF-BCEF-FBB1-B2BF-B2684F05A1F3}"/>
              </a:ext>
            </a:extLst>
          </p:cNvPr>
          <p:cNvSpPr>
            <a:spLocks noGrp="1" noChangeArrowheads="1"/>
          </p:cNvSpPr>
          <p:nvPr>
            <p:ph type="sldNum" sz="quarter" idx="12"/>
          </p:nvPr>
        </p:nvSpPr>
        <p:spPr>
          <a:ln/>
        </p:spPr>
        <p:txBody>
          <a:bodyPr/>
          <a:lstStyle>
            <a:lvl1pPr>
              <a:defRPr/>
            </a:lvl1pPr>
          </a:lstStyle>
          <a:p>
            <a:pPr>
              <a:defRPr/>
            </a:pPr>
            <a:fld id="{BBE4E620-E575-44D1-B5BE-724207E16448}" type="slidenum">
              <a:rPr lang="en-US" altLang="en-US"/>
              <a:pPr>
                <a:defRPr/>
              </a:pPr>
              <a:t>‹#›</a:t>
            </a:fld>
            <a:endParaRPr lang="en-US" altLang="en-US"/>
          </a:p>
        </p:txBody>
      </p:sp>
    </p:spTree>
    <p:extLst>
      <p:ext uri="{BB962C8B-B14F-4D97-AF65-F5344CB8AC3E}">
        <p14:creationId xmlns:p14="http://schemas.microsoft.com/office/powerpoint/2010/main" val="335933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3873DF59-891D-ED5B-62E5-10B1B2D76D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5EA61D4B-BFB5-C6A8-93F7-E07C7F8107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91F751B2-8591-1713-BFEE-68BFD56C1209}"/>
              </a:ext>
            </a:extLst>
          </p:cNvPr>
          <p:cNvSpPr>
            <a:spLocks noGrp="1" noChangeArrowheads="1"/>
          </p:cNvSpPr>
          <p:nvPr>
            <p:ph type="sldNum" sz="quarter" idx="12"/>
          </p:nvPr>
        </p:nvSpPr>
        <p:spPr>
          <a:ln/>
        </p:spPr>
        <p:txBody>
          <a:bodyPr/>
          <a:lstStyle>
            <a:lvl1pPr>
              <a:defRPr/>
            </a:lvl1pPr>
          </a:lstStyle>
          <a:p>
            <a:pPr>
              <a:defRPr/>
            </a:pPr>
            <a:fld id="{3B7D8546-92E9-43C9-9B26-6BBDE43AED49}" type="slidenum">
              <a:rPr lang="en-US" altLang="en-US"/>
              <a:pPr>
                <a:defRPr/>
              </a:pPr>
              <a:t>‹#›</a:t>
            </a:fld>
            <a:endParaRPr lang="en-US" altLang="en-US"/>
          </a:p>
        </p:txBody>
      </p:sp>
    </p:spTree>
    <p:extLst>
      <p:ext uri="{BB962C8B-B14F-4D97-AF65-F5344CB8AC3E}">
        <p14:creationId xmlns:p14="http://schemas.microsoft.com/office/powerpoint/2010/main" val="270701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1041EA6-B9EC-3389-E85A-ED633384C993}"/>
              </a:ext>
            </a:extLst>
          </p:cNvPr>
          <p:cNvGrpSpPr>
            <a:grpSpLocks/>
          </p:cNvGrpSpPr>
          <p:nvPr/>
        </p:nvGrpSpPr>
        <p:grpSpPr bwMode="auto">
          <a:xfrm>
            <a:off x="4716463" y="5345113"/>
            <a:ext cx="4427537" cy="1512887"/>
            <a:chOff x="2971" y="3367"/>
            <a:chExt cx="2789" cy="953"/>
          </a:xfrm>
        </p:grpSpPr>
        <p:sp>
          <p:nvSpPr>
            <p:cNvPr id="1032" name="Freeform 3">
              <a:extLst>
                <a:ext uri="{FF2B5EF4-FFF2-40B4-BE49-F238E27FC236}">
                  <a16:creationId xmlns:a16="http://schemas.microsoft.com/office/drawing/2014/main" id="{DE513B63-FF24-6F70-A4E8-E1AE5120D5DC}"/>
                </a:ext>
              </a:extLst>
            </p:cNvPr>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126980" name="Freeform 4">
              <a:extLst>
                <a:ext uri="{FF2B5EF4-FFF2-40B4-BE49-F238E27FC236}">
                  <a16:creationId xmlns:a16="http://schemas.microsoft.com/office/drawing/2014/main" id="{EF93B448-B6D5-E87F-0360-EE34CD23ACDD}"/>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1" name="Freeform 5">
              <a:extLst>
                <a:ext uri="{FF2B5EF4-FFF2-40B4-BE49-F238E27FC236}">
                  <a16:creationId xmlns:a16="http://schemas.microsoft.com/office/drawing/2014/main" id="{0B11C3A3-2E6E-194F-C5F5-40895B4A476B}"/>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2" name="Freeform 6">
              <a:extLst>
                <a:ext uri="{FF2B5EF4-FFF2-40B4-BE49-F238E27FC236}">
                  <a16:creationId xmlns:a16="http://schemas.microsoft.com/office/drawing/2014/main" id="{4578630B-7160-1AF2-BD32-7C2AD584E45B}"/>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3" name="Freeform 7">
              <a:extLst>
                <a:ext uri="{FF2B5EF4-FFF2-40B4-BE49-F238E27FC236}">
                  <a16:creationId xmlns:a16="http://schemas.microsoft.com/office/drawing/2014/main" id="{F6A0F558-8746-3333-FAA3-5D6BE2A7B400}"/>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4" name="Freeform 8">
              <a:extLst>
                <a:ext uri="{FF2B5EF4-FFF2-40B4-BE49-F238E27FC236}">
                  <a16:creationId xmlns:a16="http://schemas.microsoft.com/office/drawing/2014/main" id="{364F3AE2-602F-B501-64C8-FBDB64C68478}"/>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5" name="Freeform 9">
              <a:extLst>
                <a:ext uri="{FF2B5EF4-FFF2-40B4-BE49-F238E27FC236}">
                  <a16:creationId xmlns:a16="http://schemas.microsoft.com/office/drawing/2014/main" id="{7A00433E-6E9B-E3F2-0113-66EEFC2A54C9}"/>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6" name="Freeform 10">
              <a:extLst>
                <a:ext uri="{FF2B5EF4-FFF2-40B4-BE49-F238E27FC236}">
                  <a16:creationId xmlns:a16="http://schemas.microsoft.com/office/drawing/2014/main" id="{96A238DA-10B1-5EA1-9170-01A960B5D6A4}"/>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7" name="Freeform 11">
              <a:extLst>
                <a:ext uri="{FF2B5EF4-FFF2-40B4-BE49-F238E27FC236}">
                  <a16:creationId xmlns:a16="http://schemas.microsoft.com/office/drawing/2014/main" id="{6DA980F4-9579-C39F-20CA-9245DDA1F57F}"/>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8" name="Freeform 12">
              <a:extLst>
                <a:ext uri="{FF2B5EF4-FFF2-40B4-BE49-F238E27FC236}">
                  <a16:creationId xmlns:a16="http://schemas.microsoft.com/office/drawing/2014/main" id="{7C4FD2FA-ED92-540D-DD41-E7E08D49E533}"/>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89" name="Freeform 13">
              <a:extLst>
                <a:ext uri="{FF2B5EF4-FFF2-40B4-BE49-F238E27FC236}">
                  <a16:creationId xmlns:a16="http://schemas.microsoft.com/office/drawing/2014/main" id="{DF761C2B-3D78-AA0C-B74C-9E43391E589B}"/>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90" name="Freeform 14">
              <a:extLst>
                <a:ext uri="{FF2B5EF4-FFF2-40B4-BE49-F238E27FC236}">
                  <a16:creationId xmlns:a16="http://schemas.microsoft.com/office/drawing/2014/main" id="{C2DBC08F-8EF2-FC16-D748-E43C2A20E23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91" name="Freeform 15">
              <a:extLst>
                <a:ext uri="{FF2B5EF4-FFF2-40B4-BE49-F238E27FC236}">
                  <a16:creationId xmlns:a16="http://schemas.microsoft.com/office/drawing/2014/main" id="{1C9BC81E-6687-E63A-54A8-40DA6FAB042E}"/>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92" name="Freeform 16">
              <a:extLst>
                <a:ext uri="{FF2B5EF4-FFF2-40B4-BE49-F238E27FC236}">
                  <a16:creationId xmlns:a16="http://schemas.microsoft.com/office/drawing/2014/main" id="{B5558CB4-B698-1247-42A6-55F8DE011188}"/>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sp>
          <p:nvSpPr>
            <p:cNvPr id="126993" name="Freeform 17">
              <a:extLst>
                <a:ext uri="{FF2B5EF4-FFF2-40B4-BE49-F238E27FC236}">
                  <a16:creationId xmlns:a16="http://schemas.microsoft.com/office/drawing/2014/main" id="{D6DF750C-D75F-83A8-2AC3-C0B55490A431}"/>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a:defRPr/>
              </a:pPr>
              <a:endParaRPr lang="en-US"/>
            </a:p>
          </p:txBody>
        </p:sp>
      </p:grpSp>
      <p:sp>
        <p:nvSpPr>
          <p:cNvPr id="126994" name="Rectangle 18">
            <a:extLst>
              <a:ext uri="{FF2B5EF4-FFF2-40B4-BE49-F238E27FC236}">
                <a16:creationId xmlns:a16="http://schemas.microsoft.com/office/drawing/2014/main" id="{EF8E8E5F-CF66-B302-2701-2ACF825B59AA}"/>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6995" name="Rectangle 19">
            <a:extLst>
              <a:ext uri="{FF2B5EF4-FFF2-40B4-BE49-F238E27FC236}">
                <a16:creationId xmlns:a16="http://schemas.microsoft.com/office/drawing/2014/main" id="{826C69A6-7379-4E59-7238-310B49BB1630}"/>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26996" name="Rectangle 20">
            <a:extLst>
              <a:ext uri="{FF2B5EF4-FFF2-40B4-BE49-F238E27FC236}">
                <a16:creationId xmlns:a16="http://schemas.microsoft.com/office/drawing/2014/main" id="{DB572965-4948-E9F5-E53C-249F39FB194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26997" name="Rectangle 21">
            <a:extLst>
              <a:ext uri="{FF2B5EF4-FFF2-40B4-BE49-F238E27FC236}">
                <a16:creationId xmlns:a16="http://schemas.microsoft.com/office/drawing/2014/main" id="{B0CE839A-4EEF-70E3-AD5A-87EC08053DE1}"/>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CB2FDBD2-B9CE-4441-BF27-17CF94D8E1AF}" type="slidenum">
              <a:rPr lang="en-US" altLang="en-US"/>
              <a:pPr>
                <a:defRPr/>
              </a:pPr>
              <a:t>‹#›</a:t>
            </a:fld>
            <a:endParaRPr lang="en-US" altLang="en-US"/>
          </a:p>
        </p:txBody>
      </p:sp>
      <p:sp>
        <p:nvSpPr>
          <p:cNvPr id="126998" name="Rectangle 22">
            <a:extLst>
              <a:ext uri="{FF2B5EF4-FFF2-40B4-BE49-F238E27FC236}">
                <a16:creationId xmlns:a16="http://schemas.microsoft.com/office/drawing/2014/main" id="{E460571A-6EEC-4A7C-4D2F-C947B63282A1}"/>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66"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BaiCaHaNoi.wma"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nh nen\60.jpg">
            <a:extLst>
              <a:ext uri="{FF2B5EF4-FFF2-40B4-BE49-F238E27FC236}">
                <a16:creationId xmlns:a16="http://schemas.microsoft.com/office/drawing/2014/main" id="{3D9B5352-BEFF-AF35-69C3-8E7675B26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968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C:\Users\Administrator\Desktop\1.png">
            <a:extLst>
              <a:ext uri="{FF2B5EF4-FFF2-40B4-BE49-F238E27FC236}">
                <a16:creationId xmlns:a16="http://schemas.microsoft.com/office/drawing/2014/main" id="{23BF10C8-28C7-8E28-F432-224B6AE8A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5100"/>
            <a:ext cx="1162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C:\Users\Administrator\Desktop\Untitled-1.png">
            <a:extLst>
              <a:ext uri="{FF2B5EF4-FFF2-40B4-BE49-F238E27FC236}">
                <a16:creationId xmlns:a16="http://schemas.microsoft.com/office/drawing/2014/main" id="{070352CA-5F4B-DC00-C4A8-1AE5586E8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3" y="-38100"/>
            <a:ext cx="22780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C:\Users\Administrator\Desktop\1.png">
            <a:extLst>
              <a:ext uri="{FF2B5EF4-FFF2-40B4-BE49-F238E27FC236}">
                <a16:creationId xmlns:a16="http://schemas.microsoft.com/office/drawing/2014/main" id="{8AA649A1-EE04-1DCF-AD90-B9E5C2DFE6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663" y="-188913"/>
            <a:ext cx="17684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C:\Users\Administrator\Desktop\1.png">
            <a:extLst>
              <a:ext uri="{FF2B5EF4-FFF2-40B4-BE49-F238E27FC236}">
                <a16:creationId xmlns:a16="http://schemas.microsoft.com/office/drawing/2014/main" id="{7479C15D-5E4F-988B-34DA-D4A509D22A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81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C:\Users\Administrator\Desktop\2.png">
            <a:extLst>
              <a:ext uri="{FF2B5EF4-FFF2-40B4-BE49-F238E27FC236}">
                <a16:creationId xmlns:a16="http://schemas.microsoft.com/office/drawing/2014/main" id="{DA746041-B39A-BE74-7F6C-D370AF5911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7225" y="-46038"/>
            <a:ext cx="45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C:\Users\Administrator\Desktop\3.png">
            <a:extLst>
              <a:ext uri="{FF2B5EF4-FFF2-40B4-BE49-F238E27FC236}">
                <a16:creationId xmlns:a16="http://schemas.microsoft.com/office/drawing/2014/main" id="{020EEAEE-C1C7-1244-CDF0-1A6CC2FC7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9813" y="-128588"/>
            <a:ext cx="617537" cy="12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 descr="C:\Users\Administrator\Desktop\1.png">
            <a:extLst>
              <a:ext uri="{FF2B5EF4-FFF2-40B4-BE49-F238E27FC236}">
                <a16:creationId xmlns:a16="http://schemas.microsoft.com/office/drawing/2014/main" id="{3A4DDB8C-5165-9E01-9A74-0E37D9D62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90488"/>
            <a:ext cx="1163637" cy="77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 descr="C:\Users\Administrator\Desktop\1.png">
            <a:extLst>
              <a:ext uri="{FF2B5EF4-FFF2-40B4-BE49-F238E27FC236}">
                <a16:creationId xmlns:a16="http://schemas.microsoft.com/office/drawing/2014/main" id="{EAAB1DB4-6E92-02C6-C064-9D9F448AA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290513"/>
            <a:ext cx="1162050" cy="77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7" descr="C:\Users\Administrator\Desktop\Untitled-1.png">
            <a:extLst>
              <a:ext uri="{FF2B5EF4-FFF2-40B4-BE49-F238E27FC236}">
                <a16:creationId xmlns:a16="http://schemas.microsoft.com/office/drawing/2014/main" id="{25DCCC6A-3EA5-A661-7C04-F7F7F79DDF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419600"/>
            <a:ext cx="447833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Box 2">
            <a:extLst>
              <a:ext uri="{FF2B5EF4-FFF2-40B4-BE49-F238E27FC236}">
                <a16:creationId xmlns:a16="http://schemas.microsoft.com/office/drawing/2014/main" id="{7E36CF0B-E7FB-2D33-AEBE-63F447F5B7BB}"/>
              </a:ext>
            </a:extLst>
          </p:cNvPr>
          <p:cNvSpPr txBox="1">
            <a:spLocks noChangeArrowheads="1"/>
          </p:cNvSpPr>
          <p:nvPr/>
        </p:nvSpPr>
        <p:spPr bwMode="auto">
          <a:xfrm>
            <a:off x="971550" y="577850"/>
            <a:ext cx="77041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3700">
                <a:solidFill>
                  <a:srgbClr val="000000"/>
                </a:solidFill>
                <a:latin typeface="Times New Roman" panose="02020603050405020304" pitchFamily="18" charset="0"/>
                <a:cs typeface="Times New Roman" panose="02020603050405020304" pitchFamily="18" charset="0"/>
              </a:rPr>
              <a:t>Thứ hai ngày 14 tháng 03 năm 2022.</a:t>
            </a:r>
          </a:p>
        </p:txBody>
      </p:sp>
      <p:sp>
        <p:nvSpPr>
          <p:cNvPr id="3085" name="TextBox 3">
            <a:extLst>
              <a:ext uri="{FF2B5EF4-FFF2-40B4-BE49-F238E27FC236}">
                <a16:creationId xmlns:a16="http://schemas.microsoft.com/office/drawing/2014/main" id="{3279CE9A-88EE-69C7-A450-7C5FCA0AC265}"/>
              </a:ext>
            </a:extLst>
          </p:cNvPr>
          <p:cNvSpPr txBox="1">
            <a:spLocks noChangeArrowheads="1"/>
          </p:cNvSpPr>
          <p:nvPr/>
        </p:nvSpPr>
        <p:spPr bwMode="auto">
          <a:xfrm>
            <a:off x="1235075" y="5589588"/>
            <a:ext cx="5759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b="1" i="1">
                <a:solidFill>
                  <a:schemeClr val="bg1"/>
                </a:solidFill>
                <a:latin typeface="Times New Roman" panose="02020603050405020304" pitchFamily="18" charset="0"/>
                <a:cs typeface="Times New Roman" panose="02020603050405020304" pitchFamily="18" charset="0"/>
              </a:rPr>
              <a:t>GV: Nguyễn Thị Hạnh </a:t>
            </a:r>
          </a:p>
        </p:txBody>
      </p:sp>
      <p:sp>
        <p:nvSpPr>
          <p:cNvPr id="17" name="TextBox 6">
            <a:extLst>
              <a:ext uri="{FF2B5EF4-FFF2-40B4-BE49-F238E27FC236}">
                <a16:creationId xmlns:a16="http://schemas.microsoft.com/office/drawing/2014/main" id="{4ADDF911-4284-46DF-9ADB-5DAE90281F41}"/>
              </a:ext>
            </a:extLst>
          </p:cNvPr>
          <p:cNvSpPr txBox="1">
            <a:spLocks noChangeArrowheads="1"/>
          </p:cNvSpPr>
          <p:nvPr/>
        </p:nvSpPr>
        <p:spPr bwMode="auto">
          <a:xfrm>
            <a:off x="2227263" y="1244600"/>
            <a:ext cx="4851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806" tIns="36403" rIns="72806" bIns="36403">
            <a:spAutoFit/>
          </a:bodyPr>
          <a:lstStyle>
            <a:lvl1pPr defTabSz="974725">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defTabSz="974725">
              <a:spcBef>
                <a:spcPct val="20000"/>
              </a:spcBef>
              <a:buChar char="–"/>
              <a:defRPr sz="2800">
                <a:solidFill>
                  <a:schemeClr val="tx1"/>
                </a:solidFill>
                <a:latin typeface="Verdana" panose="020B0604030504040204" pitchFamily="34" charset="0"/>
              </a:defRPr>
            </a:lvl2pPr>
            <a:lvl3pPr marL="1143000" indent="-228600" defTabSz="974725">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defTabSz="974725">
              <a:spcBef>
                <a:spcPct val="20000"/>
              </a:spcBef>
              <a:buChar char="–"/>
              <a:defRPr sz="2000">
                <a:solidFill>
                  <a:schemeClr val="tx1"/>
                </a:solidFill>
                <a:latin typeface="Verdana" panose="020B0604030504040204" pitchFamily="34" charset="0"/>
              </a:defRPr>
            </a:lvl4pPr>
            <a:lvl5pPr marL="2057400" indent="-228600" defTabSz="974725">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defTabSz="974725"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defTabSz="974725"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defTabSz="974725"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defTabSz="974725"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lnSpc>
                <a:spcPct val="130000"/>
              </a:lnSpc>
              <a:spcBef>
                <a:spcPct val="0"/>
              </a:spcBef>
              <a:buClrTx/>
              <a:buSzTx/>
              <a:buFontTx/>
              <a:buNone/>
            </a:pPr>
            <a:r>
              <a:rPr lang="en-US" altLang="zh-CN" sz="4800" b="1" u="sng">
                <a:solidFill>
                  <a:srgbClr val="2A1AF4"/>
                </a:solidFill>
                <a:latin typeface="Times New Roman" panose="02020603050405020304" pitchFamily="18" charset="0"/>
                <a:ea typeface="SimSun" panose="02010600030101010101" pitchFamily="2" charset="-122"/>
                <a:sym typeface="Arial" panose="020B0604020202020204" pitchFamily="34" charset="0"/>
              </a:rPr>
              <a:t>Lịch sử</a:t>
            </a:r>
          </a:p>
        </p:txBody>
      </p:sp>
      <p:sp>
        <p:nvSpPr>
          <p:cNvPr id="2" name="Rectangle 1">
            <a:extLst>
              <a:ext uri="{FF2B5EF4-FFF2-40B4-BE49-F238E27FC236}">
                <a16:creationId xmlns:a16="http://schemas.microsoft.com/office/drawing/2014/main" id="{0D13318C-0F9B-968B-11E7-2646E098CDE5}"/>
              </a:ext>
            </a:extLst>
          </p:cNvPr>
          <p:cNvSpPr/>
          <p:nvPr/>
        </p:nvSpPr>
        <p:spPr>
          <a:xfrm>
            <a:off x="539552" y="2247186"/>
            <a:ext cx="8424935" cy="1550863"/>
          </a:xfrm>
          <a:prstGeom prst="rect">
            <a:avLst/>
          </a:prstGeom>
        </p:spPr>
        <p:txBody>
          <a:bodyPr lIns="72825" tIns="36412" rIns="72825" bIns="36412">
            <a:spAutoFit/>
          </a:bodyPr>
          <a:lstStyle/>
          <a:p>
            <a:pPr algn="ctr">
              <a:defRPr/>
            </a:pPr>
            <a:r>
              <a:rPr lang="en-US" sz="48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Chiến thắng “ Điện Biên Phủ trên không” </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A74C6D8B-B697-03A9-C66D-404C9B5904FF}"/>
              </a:ext>
            </a:extLst>
          </p:cNvPr>
          <p:cNvSpPr>
            <a:spLocks noChangeArrowheads="1"/>
          </p:cNvSpPr>
          <p:nvPr/>
        </p:nvSpPr>
        <p:spPr bwMode="auto">
          <a:xfrm>
            <a:off x="0" y="0"/>
            <a:ext cx="9144000" cy="584200"/>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2. Hà Nội 12 ngày đêm quyết chiến</a:t>
            </a:r>
          </a:p>
        </p:txBody>
      </p:sp>
      <p:sp>
        <p:nvSpPr>
          <p:cNvPr id="3" name="Rectangle 2">
            <a:extLst>
              <a:ext uri="{FF2B5EF4-FFF2-40B4-BE49-F238E27FC236}">
                <a16:creationId xmlns:a16="http://schemas.microsoft.com/office/drawing/2014/main" id="{2C8CCD26-6E7B-C412-3C53-3E04596D0E23}"/>
              </a:ext>
            </a:extLst>
          </p:cNvPr>
          <p:cNvSpPr>
            <a:spLocks noChangeArrowheads="1"/>
          </p:cNvSpPr>
          <p:nvPr/>
        </p:nvSpPr>
        <p:spPr bwMode="auto">
          <a:xfrm>
            <a:off x="0" y="90328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  Đọc SGK từ: </a:t>
            </a:r>
            <a:r>
              <a:rPr lang="vi-VN" altLang="en-US" sz="2800" i="1">
                <a:solidFill>
                  <a:srgbClr val="FF0000"/>
                </a:solidFill>
                <a:latin typeface="Times New Roman" panose="02020603050405020304" pitchFamily="18" charset="0"/>
                <a:cs typeface="Times New Roman" panose="02020603050405020304" pitchFamily="18" charset="0"/>
              </a:rPr>
              <a:t>“Khoảng 20 giờ ….. “Điện Biên Phủ trên không”.</a:t>
            </a:r>
            <a:r>
              <a:rPr lang="en-US" altLang="en-US" sz="2800" i="1">
                <a:solidFill>
                  <a:srgbClr val="FF0000"/>
                </a:solidFill>
                <a:latin typeface="Times New Roman" panose="02020603050405020304" pitchFamily="18" charset="0"/>
                <a:cs typeface="Times New Roman" panose="02020603050405020304" pitchFamily="18" charset="0"/>
              </a:rPr>
              <a:t>”</a:t>
            </a:r>
            <a:r>
              <a:rPr lang="vi-VN" altLang="en-US" sz="2800" i="1">
                <a:solidFill>
                  <a:srgbClr val="FF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Và trả lời các câu hỏi sau:</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367D8BE-0221-4EEE-C994-48FAAB2A15A5}"/>
              </a:ext>
            </a:extLst>
          </p:cNvPr>
          <p:cNvSpPr txBox="1">
            <a:spLocks noChangeArrowheads="1"/>
          </p:cNvSpPr>
          <p:nvPr/>
        </p:nvSpPr>
        <p:spPr bwMode="auto">
          <a:xfrm>
            <a:off x="214313" y="2357438"/>
            <a:ext cx="8763000" cy="1384300"/>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2800" u="sng">
                <a:solidFill>
                  <a:srgbClr val="0000CC"/>
                </a:solidFill>
                <a:latin typeface="Times New Roman" panose="02020603050405020304" pitchFamily="18" charset="0"/>
                <a:cs typeface="Times New Roman" panose="02020603050405020304" pitchFamily="18" charset="0"/>
              </a:rPr>
              <a:t>Câu </a:t>
            </a:r>
            <a:r>
              <a:rPr lang="vi-VN" altLang="en-US" sz="2800" u="sng">
                <a:solidFill>
                  <a:srgbClr val="0000CC"/>
                </a:solidFill>
                <a:latin typeface="Times New Roman" panose="02020603050405020304" pitchFamily="18" charset="0"/>
                <a:cs typeface="Times New Roman" panose="02020603050405020304" pitchFamily="18" charset="0"/>
              </a:rPr>
              <a:t>hỏi</a:t>
            </a:r>
            <a:r>
              <a:rPr lang="en-US" altLang="en-US" sz="2800" u="sng">
                <a:solidFill>
                  <a:srgbClr val="0000CC"/>
                </a:solidFill>
                <a:latin typeface="Times New Roman" panose="02020603050405020304" pitchFamily="18" charset="0"/>
                <a:cs typeface="Times New Roman" panose="02020603050405020304" pitchFamily="18" charset="0"/>
              </a:rPr>
              <a:t>: </a:t>
            </a:r>
            <a:r>
              <a:rPr lang="vi-VN" altLang="en-US" sz="2800">
                <a:solidFill>
                  <a:srgbClr val="0000CC"/>
                </a:solidFill>
                <a:latin typeface="Times New Roman" panose="02020603050405020304" pitchFamily="18" charset="0"/>
                <a:cs typeface="Times New Roman" panose="02020603050405020304" pitchFamily="18" charset="0"/>
              </a:rPr>
              <a:t>Cuộc chiến đấu chống máy bay Mĩ phá hoại năm 1972 của quân dân Hà Nội bắt đầu và kết thúc vào thời gian nào?</a:t>
            </a:r>
          </a:p>
        </p:txBody>
      </p:sp>
      <p:sp>
        <p:nvSpPr>
          <p:cNvPr id="6" name="TextBox 5">
            <a:extLst>
              <a:ext uri="{FF2B5EF4-FFF2-40B4-BE49-F238E27FC236}">
                <a16:creationId xmlns:a16="http://schemas.microsoft.com/office/drawing/2014/main" id="{EA711A18-FF90-A3B8-B28A-CA76B4998E03}"/>
              </a:ext>
            </a:extLst>
          </p:cNvPr>
          <p:cNvSpPr txBox="1">
            <a:spLocks noChangeArrowheads="1"/>
          </p:cNvSpPr>
          <p:nvPr/>
        </p:nvSpPr>
        <p:spPr bwMode="auto">
          <a:xfrm>
            <a:off x="214313" y="4000500"/>
            <a:ext cx="8763000" cy="954088"/>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=&gt; Cuộc chiến đấu bắt đầu vào khoảng 20 giờ ngày 18-12-1972 kéo dài 12 ngày đêm đến ngày 30-12-1972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13AC327C-4859-E935-9AF1-BF7D5E73A822}"/>
              </a:ext>
            </a:extLst>
          </p:cNvPr>
          <p:cNvSpPr>
            <a:spLocks noChangeArrowheads="1"/>
          </p:cNvSpPr>
          <p:nvPr/>
        </p:nvSpPr>
        <p:spPr bwMode="auto">
          <a:xfrm>
            <a:off x="0" y="0"/>
            <a:ext cx="9144000" cy="584200"/>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2. Hà Nội 12 ngày đêm quyết chiến</a:t>
            </a:r>
          </a:p>
        </p:txBody>
      </p:sp>
      <p:sp>
        <p:nvSpPr>
          <p:cNvPr id="3" name="Rectangle 2">
            <a:extLst>
              <a:ext uri="{FF2B5EF4-FFF2-40B4-BE49-F238E27FC236}">
                <a16:creationId xmlns:a16="http://schemas.microsoft.com/office/drawing/2014/main" id="{A3F1C868-566B-5C23-27FF-B9344F166E62}"/>
              </a:ext>
            </a:extLst>
          </p:cNvPr>
          <p:cNvSpPr>
            <a:spLocks noChangeArrowheads="1"/>
          </p:cNvSpPr>
          <p:nvPr/>
        </p:nvSpPr>
        <p:spPr bwMode="auto">
          <a:xfrm>
            <a:off x="0" y="68897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  Đọc SGK từ: </a:t>
            </a:r>
            <a:r>
              <a:rPr lang="vi-VN" altLang="en-US" sz="2800" i="1">
                <a:solidFill>
                  <a:srgbClr val="FF0000"/>
                </a:solidFill>
                <a:latin typeface="Times New Roman" panose="02020603050405020304" pitchFamily="18" charset="0"/>
                <a:cs typeface="Times New Roman" panose="02020603050405020304" pitchFamily="18" charset="0"/>
              </a:rPr>
              <a:t>“Khoảng 20 giờ ….. “Điện Biên Phủ trên không”.</a:t>
            </a:r>
            <a:r>
              <a:rPr lang="en-US" altLang="en-US" sz="2800" i="1">
                <a:solidFill>
                  <a:srgbClr val="FF0000"/>
                </a:solidFill>
                <a:latin typeface="Times New Roman" panose="02020603050405020304" pitchFamily="18" charset="0"/>
                <a:cs typeface="Times New Roman" panose="02020603050405020304" pitchFamily="18" charset="0"/>
              </a:rPr>
              <a:t>”</a:t>
            </a:r>
            <a:r>
              <a:rPr lang="vi-VN" altLang="en-US" sz="2800" i="1">
                <a:solidFill>
                  <a:srgbClr val="FF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Và </a:t>
            </a:r>
            <a:r>
              <a:rPr lang="vi-VN" altLang="en-US" sz="2800">
                <a:solidFill>
                  <a:srgbClr val="FF0000"/>
                </a:solidFill>
                <a:latin typeface="Times New Roman" panose="02020603050405020304" pitchFamily="18" charset="0"/>
                <a:cs typeface="Times New Roman" panose="02020603050405020304" pitchFamily="18" charset="0"/>
              </a:rPr>
              <a:t>hoàn thành bảng sau</a:t>
            </a:r>
            <a:r>
              <a:rPr lang="en-US" altLang="en-US" sz="2800">
                <a:solidFill>
                  <a:srgbClr val="FF0000"/>
                </a:solidFill>
                <a:latin typeface="Times New Roman" panose="02020603050405020304" pitchFamily="18" charset="0"/>
                <a:cs typeface="Times New Roman" panose="02020603050405020304" pitchFamily="18" charset="0"/>
              </a:rPr>
              <a:t>:</a:t>
            </a:r>
            <a:endParaRPr lang="vi-VN" alt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C0E2EC2-B537-7D1F-954E-4ECEE74A2E44}"/>
              </a:ext>
            </a:extLst>
          </p:cNvPr>
          <p:cNvGraphicFramePr>
            <a:graphicFrameLocks noGrp="1"/>
          </p:cNvGraphicFramePr>
          <p:nvPr/>
        </p:nvGraphicFramePr>
        <p:xfrm>
          <a:off x="0" y="1893888"/>
          <a:ext cx="9144000" cy="4965700"/>
        </p:xfrm>
        <a:graphic>
          <a:graphicData uri="http://schemas.openxmlformats.org/drawingml/2006/table">
            <a:tbl>
              <a:tblPr firstRow="1" bandRow="1">
                <a:tableStyleId>{5C22544A-7EE6-4342-B048-85BDC9FD1C3A}</a:tableStyleId>
              </a:tblPr>
              <a:tblGrid>
                <a:gridCol w="2214546">
                  <a:extLst>
                    <a:ext uri="{9D8B030D-6E8A-4147-A177-3AD203B41FA5}">
                      <a16:colId xmlns:a16="http://schemas.microsoft.com/office/drawing/2014/main" val="20000"/>
                    </a:ext>
                  </a:extLst>
                </a:gridCol>
                <a:gridCol w="6929454">
                  <a:extLst>
                    <a:ext uri="{9D8B030D-6E8A-4147-A177-3AD203B41FA5}">
                      <a16:colId xmlns:a16="http://schemas.microsoft.com/office/drawing/2014/main" val="20001"/>
                    </a:ext>
                  </a:extLst>
                </a:gridCol>
              </a:tblGrid>
              <a:tr h="857389">
                <a:tc>
                  <a:txBody>
                    <a:bodyPr/>
                    <a:lstStyle/>
                    <a:p>
                      <a:pPr algn="ctr"/>
                      <a:r>
                        <a:rPr lang="vi-VN" sz="2800" dirty="0">
                          <a:solidFill>
                            <a:srgbClr val="0000FF"/>
                          </a:solidFill>
                          <a:latin typeface="Times New Roman" pitchFamily="18" charset="0"/>
                          <a:cs typeface="Times New Roman" pitchFamily="18" charset="0"/>
                        </a:rPr>
                        <a:t>Thời</a:t>
                      </a:r>
                      <a:r>
                        <a:rPr lang="vi-VN" sz="2800" baseline="0" dirty="0">
                          <a:solidFill>
                            <a:srgbClr val="0000FF"/>
                          </a:solidFill>
                          <a:latin typeface="Times New Roman" pitchFamily="18" charset="0"/>
                          <a:cs typeface="Times New Roman" pitchFamily="18" charset="0"/>
                        </a:rPr>
                        <a:t> gian</a:t>
                      </a: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r>
                        <a:rPr lang="vi-VN" sz="2800" dirty="0">
                          <a:solidFill>
                            <a:srgbClr val="0000FF"/>
                          </a:solidFill>
                          <a:latin typeface="Times New Roman" pitchFamily="18" charset="0"/>
                          <a:cs typeface="Times New Roman" pitchFamily="18" charset="0"/>
                        </a:rPr>
                        <a:t>Những</a:t>
                      </a:r>
                      <a:r>
                        <a:rPr lang="vi-VN" sz="2800" baseline="0" dirty="0">
                          <a:solidFill>
                            <a:srgbClr val="0000FF"/>
                          </a:solidFill>
                          <a:latin typeface="Times New Roman" pitchFamily="18" charset="0"/>
                          <a:cs typeface="Times New Roman" pitchFamily="18" charset="0"/>
                        </a:rPr>
                        <a:t> thắng lợi của quân và dân Hà Nội</a:t>
                      </a: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945027">
                <a:tc>
                  <a:txBody>
                    <a:bodyPr/>
                    <a:lstStyle/>
                    <a:p>
                      <a:pPr algn="ctr"/>
                      <a:r>
                        <a:rPr lang="vi-VN" sz="2800" dirty="0">
                          <a:solidFill>
                            <a:srgbClr val="0000FF"/>
                          </a:solidFill>
                          <a:latin typeface="Times New Roman" pitchFamily="18" charset="0"/>
                          <a:cs typeface="Times New Roman" pitchFamily="18" charset="0"/>
                        </a:rPr>
                        <a:t>Đêm</a:t>
                      </a:r>
                      <a:r>
                        <a:rPr lang="vi-VN" sz="2800" baseline="0" dirty="0">
                          <a:solidFill>
                            <a:srgbClr val="0000FF"/>
                          </a:solidFill>
                          <a:latin typeface="Times New Roman" pitchFamily="18" charset="0"/>
                          <a:cs typeface="Times New Roman" pitchFamily="18" charset="0"/>
                        </a:rPr>
                        <a:t> 20 rạng 21-12-1972</a:t>
                      </a: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841200">
                <a:tc>
                  <a:txBody>
                    <a:bodyPr/>
                    <a:lstStyle/>
                    <a:p>
                      <a:pPr algn="ctr"/>
                      <a:r>
                        <a:rPr lang="vi-VN" sz="2800" baseline="0" dirty="0">
                          <a:solidFill>
                            <a:srgbClr val="0000FF"/>
                          </a:solidFill>
                          <a:latin typeface="Times New Roman" pitchFamily="18" charset="0"/>
                          <a:cs typeface="Times New Roman" pitchFamily="18" charset="0"/>
                        </a:rPr>
                        <a:t>26-12-1972</a:t>
                      </a: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r h="774028">
                <a:tc>
                  <a:txBody>
                    <a:bodyPr/>
                    <a:lstStyle/>
                    <a:p>
                      <a:pPr algn="ctr"/>
                      <a:r>
                        <a:rPr lang="vi-VN" sz="2800" dirty="0">
                          <a:solidFill>
                            <a:srgbClr val="0000FF"/>
                          </a:solidFill>
                          <a:latin typeface="Times New Roman" pitchFamily="18" charset="0"/>
                          <a:cs typeface="Times New Roman" pitchFamily="18" charset="0"/>
                        </a:rPr>
                        <a:t>29-12-1972</a:t>
                      </a: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3"/>
                  </a:ext>
                </a:extLst>
              </a:tr>
              <a:tr h="774028">
                <a:tc>
                  <a:txBody>
                    <a:bodyPr/>
                    <a:lstStyle/>
                    <a:p>
                      <a:pPr algn="ctr"/>
                      <a:r>
                        <a:rPr lang="vi-VN" sz="2800" dirty="0">
                          <a:solidFill>
                            <a:srgbClr val="0000FF"/>
                          </a:solidFill>
                          <a:latin typeface="Times New Roman" pitchFamily="18" charset="0"/>
                          <a:cs typeface="Times New Roman" pitchFamily="18" charset="0"/>
                        </a:rPr>
                        <a:t>30-12-1972</a:t>
                      </a: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4"/>
                  </a:ext>
                </a:extLst>
              </a:tr>
              <a:tr h="774028">
                <a:tc>
                  <a:txBody>
                    <a:bodyPr/>
                    <a:lstStyle/>
                    <a:p>
                      <a:pPr algn="ctr"/>
                      <a:r>
                        <a:rPr lang="vi-VN" sz="2800" b="1" dirty="0">
                          <a:solidFill>
                            <a:srgbClr val="0000FF"/>
                          </a:solidFill>
                          <a:latin typeface="Times New Roman" pitchFamily="18" charset="0"/>
                          <a:cs typeface="Times New Roman" pitchFamily="18" charset="0"/>
                        </a:rPr>
                        <a:t>Kết</a:t>
                      </a:r>
                      <a:r>
                        <a:rPr lang="vi-VN" sz="2800" b="1" baseline="0" dirty="0">
                          <a:solidFill>
                            <a:srgbClr val="0000FF"/>
                          </a:solidFill>
                          <a:latin typeface="Times New Roman" pitchFamily="18" charset="0"/>
                          <a:cs typeface="Times New Roman" pitchFamily="18" charset="0"/>
                        </a:rPr>
                        <a:t> quả</a:t>
                      </a:r>
                      <a:endParaRPr lang="en-US" sz="2800" b="1"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b="1" dirty="0">
                        <a:solidFill>
                          <a:srgbClr val="0000FF"/>
                        </a:solidFill>
                        <a:latin typeface="Times New Roman" pitchFamily="18" charset="0"/>
                        <a:cs typeface="Times New Roman" pitchFamily="18" charset="0"/>
                      </a:endParaRPr>
                    </a:p>
                  </a:txBody>
                  <a:tcPr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2189F9-C783-7A03-FA19-DC24FDA6266E}"/>
              </a:ext>
            </a:extLst>
          </p:cNvPr>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2071670">
                  <a:extLst>
                    <a:ext uri="{9D8B030D-6E8A-4147-A177-3AD203B41FA5}">
                      <a16:colId xmlns:a16="http://schemas.microsoft.com/office/drawing/2014/main" val="20000"/>
                    </a:ext>
                  </a:extLst>
                </a:gridCol>
                <a:gridCol w="7072330">
                  <a:extLst>
                    <a:ext uri="{9D8B030D-6E8A-4147-A177-3AD203B41FA5}">
                      <a16:colId xmlns:a16="http://schemas.microsoft.com/office/drawing/2014/main" val="20001"/>
                    </a:ext>
                  </a:extLst>
                </a:gridCol>
              </a:tblGrid>
              <a:tr h="714354">
                <a:tc>
                  <a:txBody>
                    <a:bodyPr/>
                    <a:lstStyle/>
                    <a:p>
                      <a:pPr algn="ctr"/>
                      <a:r>
                        <a:rPr lang="vi-VN" sz="2800" dirty="0">
                          <a:solidFill>
                            <a:srgbClr val="0000FF"/>
                          </a:solidFill>
                          <a:latin typeface="Times New Roman" pitchFamily="18" charset="0"/>
                          <a:cs typeface="Times New Roman" pitchFamily="18" charset="0"/>
                        </a:rPr>
                        <a:t>Thời</a:t>
                      </a:r>
                      <a:r>
                        <a:rPr lang="vi-VN" sz="2800" baseline="0" dirty="0">
                          <a:solidFill>
                            <a:srgbClr val="0000FF"/>
                          </a:solidFill>
                          <a:latin typeface="Times New Roman" pitchFamily="18" charset="0"/>
                          <a:cs typeface="Times New Roman" pitchFamily="18" charset="0"/>
                        </a:rPr>
                        <a:t> gian</a:t>
                      </a: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r>
                        <a:rPr lang="vi-VN" sz="2800" dirty="0">
                          <a:solidFill>
                            <a:srgbClr val="0000FF"/>
                          </a:solidFill>
                          <a:latin typeface="Times New Roman" pitchFamily="18" charset="0"/>
                          <a:cs typeface="Times New Roman" pitchFamily="18" charset="0"/>
                        </a:rPr>
                        <a:t>Những</a:t>
                      </a:r>
                      <a:r>
                        <a:rPr lang="vi-VN" sz="2800" baseline="0" dirty="0">
                          <a:solidFill>
                            <a:srgbClr val="0000FF"/>
                          </a:solidFill>
                          <a:latin typeface="Times New Roman" pitchFamily="18" charset="0"/>
                          <a:cs typeface="Times New Roman" pitchFamily="18" charset="0"/>
                        </a:rPr>
                        <a:t> thắng lợi của quân và dân Hà Nội</a:t>
                      </a: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000128">
                <a:tc>
                  <a:txBody>
                    <a:bodyPr/>
                    <a:lstStyle/>
                    <a:p>
                      <a:pPr algn="ctr"/>
                      <a:r>
                        <a:rPr lang="vi-VN" sz="2800" dirty="0">
                          <a:solidFill>
                            <a:srgbClr val="0000FF"/>
                          </a:solidFill>
                          <a:latin typeface="Times New Roman" pitchFamily="18" charset="0"/>
                          <a:cs typeface="Times New Roman" pitchFamily="18" charset="0"/>
                        </a:rPr>
                        <a:t>Đêm</a:t>
                      </a:r>
                      <a:r>
                        <a:rPr lang="vi-VN" sz="2800" baseline="0" dirty="0">
                          <a:solidFill>
                            <a:srgbClr val="0000FF"/>
                          </a:solidFill>
                          <a:latin typeface="Times New Roman" pitchFamily="18" charset="0"/>
                          <a:cs typeface="Times New Roman" pitchFamily="18" charset="0"/>
                        </a:rPr>
                        <a:t> 20 rạng 21-12-1972</a:t>
                      </a: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1357317">
                <a:tc>
                  <a:txBody>
                    <a:bodyPr/>
                    <a:lstStyle/>
                    <a:p>
                      <a:pPr algn="ctr"/>
                      <a:r>
                        <a:rPr lang="vi-VN" sz="2800" baseline="0" dirty="0">
                          <a:solidFill>
                            <a:srgbClr val="0000FF"/>
                          </a:solidFill>
                          <a:latin typeface="Times New Roman" pitchFamily="18" charset="0"/>
                          <a:cs typeface="Times New Roman" pitchFamily="18" charset="0"/>
                        </a:rPr>
                        <a:t>26-12-1972</a:t>
                      </a: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r h="946502">
                <a:tc>
                  <a:txBody>
                    <a:bodyPr/>
                    <a:lstStyle/>
                    <a:p>
                      <a:pPr algn="ctr"/>
                      <a:r>
                        <a:rPr lang="vi-VN" sz="2800" dirty="0">
                          <a:solidFill>
                            <a:srgbClr val="0000FF"/>
                          </a:solidFill>
                          <a:latin typeface="Times New Roman" pitchFamily="18" charset="0"/>
                          <a:cs typeface="Times New Roman" pitchFamily="18" charset="0"/>
                        </a:rPr>
                        <a:t>29-12-1972</a:t>
                      </a: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3"/>
                  </a:ext>
                </a:extLst>
              </a:tr>
              <a:tr h="1410944">
                <a:tc>
                  <a:txBody>
                    <a:bodyPr/>
                    <a:lstStyle/>
                    <a:p>
                      <a:pPr algn="ctr"/>
                      <a:r>
                        <a:rPr lang="vi-VN" sz="2800" dirty="0">
                          <a:solidFill>
                            <a:srgbClr val="0000FF"/>
                          </a:solidFill>
                          <a:latin typeface="Times New Roman" pitchFamily="18" charset="0"/>
                          <a:cs typeface="Times New Roman" pitchFamily="18" charset="0"/>
                        </a:rPr>
                        <a:t>30-12-1972</a:t>
                      </a: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4"/>
                  </a:ext>
                </a:extLst>
              </a:tr>
              <a:tr h="1428755">
                <a:tc>
                  <a:txBody>
                    <a:bodyPr/>
                    <a:lstStyle/>
                    <a:p>
                      <a:pPr algn="ctr"/>
                      <a:r>
                        <a:rPr lang="vi-VN" sz="2800" b="1" dirty="0">
                          <a:solidFill>
                            <a:srgbClr val="0000FF"/>
                          </a:solidFill>
                          <a:latin typeface="Times New Roman" pitchFamily="18" charset="0"/>
                          <a:cs typeface="Times New Roman" pitchFamily="18" charset="0"/>
                        </a:rPr>
                        <a:t>Kết</a:t>
                      </a:r>
                      <a:r>
                        <a:rPr lang="vi-VN" sz="2800" b="1" baseline="0" dirty="0">
                          <a:solidFill>
                            <a:srgbClr val="0000FF"/>
                          </a:solidFill>
                          <a:latin typeface="Times New Roman" pitchFamily="18" charset="0"/>
                          <a:cs typeface="Times New Roman" pitchFamily="18" charset="0"/>
                        </a:rPr>
                        <a:t> quả</a:t>
                      </a:r>
                      <a:endParaRPr lang="en-US" sz="2800" b="1"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tc>
                  <a:txBody>
                    <a:bodyPr/>
                    <a:lstStyle/>
                    <a:p>
                      <a:pPr algn="ctr"/>
                      <a:endParaRPr lang="en-US" sz="2800" dirty="0">
                        <a:solidFill>
                          <a:srgbClr val="0000FF"/>
                        </a:solidFill>
                        <a:latin typeface="Times New Roman" pitchFamily="18" charset="0"/>
                        <a:cs typeface="Times New Roman"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074C1577-FBB4-254F-0F5F-C1BCB58906F3}"/>
              </a:ext>
            </a:extLst>
          </p:cNvPr>
          <p:cNvSpPr>
            <a:spLocks noChangeArrowheads="1"/>
          </p:cNvSpPr>
          <p:nvPr/>
        </p:nvSpPr>
        <p:spPr bwMode="auto">
          <a:xfrm>
            <a:off x="2071688" y="760413"/>
            <a:ext cx="7072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Quân dân Hà nội đã bắn rơi 7 chiếc B52, có 5 chiếc rơi tại chỗ, bắt sống 12 phi công Mĩ</a:t>
            </a:r>
          </a:p>
        </p:txBody>
      </p:sp>
      <p:sp>
        <p:nvSpPr>
          <p:cNvPr id="6" name="Rectangle 5">
            <a:extLst>
              <a:ext uri="{FF2B5EF4-FFF2-40B4-BE49-F238E27FC236}">
                <a16:creationId xmlns:a16="http://schemas.microsoft.com/office/drawing/2014/main" id="{7EE084B9-9BF2-FB35-116A-044DD28E7F7E}"/>
              </a:ext>
            </a:extLst>
          </p:cNvPr>
          <p:cNvSpPr>
            <a:spLocks noChangeArrowheads="1"/>
          </p:cNvSpPr>
          <p:nvPr/>
        </p:nvSpPr>
        <p:spPr bwMode="auto">
          <a:xfrm>
            <a:off x="2071688" y="1687513"/>
            <a:ext cx="7072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Kiên cường đánh trả, quân dân ta bắn rơi 18 máy bay Mĩ, trong đó có 8 máy bay B52, 5 chiếc rơi tại chỗ, bắt sống nhiều phi công Mĩ</a:t>
            </a:r>
          </a:p>
        </p:txBody>
      </p:sp>
      <p:sp>
        <p:nvSpPr>
          <p:cNvPr id="8" name="Rectangle 7">
            <a:extLst>
              <a:ext uri="{FF2B5EF4-FFF2-40B4-BE49-F238E27FC236}">
                <a16:creationId xmlns:a16="http://schemas.microsoft.com/office/drawing/2014/main" id="{A0944227-58AC-33E1-EE69-4C5692F56D1B}"/>
              </a:ext>
            </a:extLst>
          </p:cNvPr>
          <p:cNvSpPr>
            <a:spLocks noChangeArrowheads="1"/>
          </p:cNvSpPr>
          <p:nvPr/>
        </p:nvSpPr>
        <p:spPr bwMode="auto">
          <a:xfrm>
            <a:off x="2071688" y="3046413"/>
            <a:ext cx="7072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Đêm 29-12, Hà Nội đánh thắng trận cuối cùng, tiêu diệt thêm 1 chiếc B52</a:t>
            </a:r>
          </a:p>
        </p:txBody>
      </p:sp>
      <p:sp>
        <p:nvSpPr>
          <p:cNvPr id="9" name="Rectangle 8">
            <a:extLst>
              <a:ext uri="{FF2B5EF4-FFF2-40B4-BE49-F238E27FC236}">
                <a16:creationId xmlns:a16="http://schemas.microsoft.com/office/drawing/2014/main" id="{C0C3AFAC-6019-55CA-D479-A63087E42206}"/>
              </a:ext>
            </a:extLst>
          </p:cNvPr>
          <p:cNvSpPr>
            <a:spLocks noChangeArrowheads="1"/>
          </p:cNvSpPr>
          <p:nvPr/>
        </p:nvSpPr>
        <p:spPr bwMode="auto">
          <a:xfrm>
            <a:off x="2071688" y="4044950"/>
            <a:ext cx="7072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Biết không thể khuất phục được nhân dân ta bằng bom đạn. Ních-xơn tuyên bố ngừng ném bom bắn phá miền Bắc</a:t>
            </a:r>
          </a:p>
        </p:txBody>
      </p:sp>
      <p:sp>
        <p:nvSpPr>
          <p:cNvPr id="10" name="Rectangle 9">
            <a:extLst>
              <a:ext uri="{FF2B5EF4-FFF2-40B4-BE49-F238E27FC236}">
                <a16:creationId xmlns:a16="http://schemas.microsoft.com/office/drawing/2014/main" id="{94DFBA5E-5E94-D606-30D4-45ED7FC32985}"/>
              </a:ext>
            </a:extLst>
          </p:cNvPr>
          <p:cNvSpPr>
            <a:spLocks noChangeArrowheads="1"/>
          </p:cNvSpPr>
          <p:nvPr/>
        </p:nvSpPr>
        <p:spPr bwMode="auto">
          <a:xfrm>
            <a:off x="2071688" y="5473700"/>
            <a:ext cx="7072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Ta bắn rơi 81 máy bay trong đó có 34 máy bay B52. Đây là thất bại nặng nhất trong lịch sử không quân Mĩ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800" decel="100000"/>
                                        <p:tgtEl>
                                          <p:spTgt spid="8"/>
                                        </p:tgtEl>
                                      </p:cBhvr>
                                    </p:animEffect>
                                    <p:anim calcmode="lin" valueType="num">
                                      <p:cBhvr>
                                        <p:cTn id="33" dur="800" decel="100000" fill="hold"/>
                                        <p:tgtEl>
                                          <p:spTgt spid="8"/>
                                        </p:tgtEl>
                                        <p:attrNameLst>
                                          <p:attrName>style.rotation</p:attrName>
                                        </p:attrNameLst>
                                      </p:cBhvr>
                                      <p:tavLst>
                                        <p:tav tm="0">
                                          <p:val>
                                            <p:fltVal val="-90"/>
                                          </p:val>
                                        </p:tav>
                                        <p:tav tm="100000">
                                          <p:val>
                                            <p:fltVal val="0"/>
                                          </p:val>
                                        </p:tav>
                                      </p:tavLst>
                                    </p:anim>
                                    <p:anim calcmode="lin" valueType="num">
                                      <p:cBhvr>
                                        <p:cTn id="34" dur="800" decel="100000" fill="hold"/>
                                        <p:tgtEl>
                                          <p:spTgt spid="8"/>
                                        </p:tgtEl>
                                        <p:attrNameLst>
                                          <p:attrName>ppt_x</p:attrName>
                                        </p:attrNameLst>
                                      </p:cBhvr>
                                      <p:tavLst>
                                        <p:tav tm="0">
                                          <p:val>
                                            <p:strVal val="#ppt_x+0.4"/>
                                          </p:val>
                                        </p:tav>
                                        <p:tav tm="100000">
                                          <p:val>
                                            <p:strVal val="#ppt_x-0.05"/>
                                          </p:val>
                                        </p:tav>
                                      </p:tavLst>
                                    </p:anim>
                                    <p:anim calcmode="lin" valueType="num">
                                      <p:cBhvr>
                                        <p:cTn id="35" dur="800" decel="100000" fill="hold"/>
                                        <p:tgtEl>
                                          <p:spTgt spid="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800" decel="100000"/>
                                        <p:tgtEl>
                                          <p:spTgt spid="9"/>
                                        </p:tgtEl>
                                      </p:cBhvr>
                                    </p:animEffect>
                                    <p:anim calcmode="lin" valueType="num">
                                      <p:cBhvr>
                                        <p:cTn id="43" dur="800" decel="100000" fill="hold"/>
                                        <p:tgtEl>
                                          <p:spTgt spid="9"/>
                                        </p:tgtEl>
                                        <p:attrNameLst>
                                          <p:attrName>style.rotation</p:attrName>
                                        </p:attrNameLst>
                                      </p:cBhvr>
                                      <p:tavLst>
                                        <p:tav tm="0">
                                          <p:val>
                                            <p:fltVal val="-90"/>
                                          </p:val>
                                        </p:tav>
                                        <p:tav tm="100000">
                                          <p:val>
                                            <p:fltVal val="0"/>
                                          </p:val>
                                        </p:tav>
                                      </p:tavLst>
                                    </p:anim>
                                    <p:anim calcmode="lin" valueType="num">
                                      <p:cBhvr>
                                        <p:cTn id="44" dur="800" decel="100000" fill="hold"/>
                                        <p:tgtEl>
                                          <p:spTgt spid="9"/>
                                        </p:tgtEl>
                                        <p:attrNameLst>
                                          <p:attrName>ppt_x</p:attrName>
                                        </p:attrNameLst>
                                      </p:cBhvr>
                                      <p:tavLst>
                                        <p:tav tm="0">
                                          <p:val>
                                            <p:strVal val="#ppt_x+0.4"/>
                                          </p:val>
                                        </p:tav>
                                        <p:tav tm="100000">
                                          <p:val>
                                            <p:strVal val="#ppt_x-0.05"/>
                                          </p:val>
                                        </p:tav>
                                      </p:tavLst>
                                    </p:anim>
                                    <p:anim calcmode="lin" valueType="num">
                                      <p:cBhvr>
                                        <p:cTn id="45" dur="800" decel="100000" fill="hold"/>
                                        <p:tgtEl>
                                          <p:spTgt spid="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800" decel="100000"/>
                                        <p:tgtEl>
                                          <p:spTgt spid="10"/>
                                        </p:tgtEl>
                                      </p:cBhvr>
                                    </p:animEffect>
                                    <p:anim calcmode="lin" valueType="num">
                                      <p:cBhvr>
                                        <p:cTn id="53" dur="800" decel="100000" fill="hold"/>
                                        <p:tgtEl>
                                          <p:spTgt spid="10"/>
                                        </p:tgtEl>
                                        <p:attrNameLst>
                                          <p:attrName>style.rotation</p:attrName>
                                        </p:attrNameLst>
                                      </p:cBhvr>
                                      <p:tavLst>
                                        <p:tav tm="0">
                                          <p:val>
                                            <p:fltVal val="-90"/>
                                          </p:val>
                                        </p:tav>
                                        <p:tav tm="100000">
                                          <p:val>
                                            <p:fltVal val="0"/>
                                          </p:val>
                                        </p:tav>
                                      </p:tavLst>
                                    </p:anim>
                                    <p:anim calcmode="lin" valueType="num">
                                      <p:cBhvr>
                                        <p:cTn id="54" dur="800" decel="100000" fill="hold"/>
                                        <p:tgtEl>
                                          <p:spTgt spid="10"/>
                                        </p:tgtEl>
                                        <p:attrNameLst>
                                          <p:attrName>ppt_x</p:attrName>
                                        </p:attrNameLst>
                                      </p:cBhvr>
                                      <p:tavLst>
                                        <p:tav tm="0">
                                          <p:val>
                                            <p:strVal val="#ppt_x+0.4"/>
                                          </p:val>
                                        </p:tav>
                                        <p:tav tm="100000">
                                          <p:val>
                                            <p:strVal val="#ppt_x-0.05"/>
                                          </p:val>
                                        </p:tav>
                                      </p:tavLst>
                                    </p:anim>
                                    <p:anim calcmode="lin" valueType="num">
                                      <p:cBhvr>
                                        <p:cTn id="55" dur="800" decel="100000" fill="hold"/>
                                        <p:tgtEl>
                                          <p:spTgt spid="1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750C9021-C77A-AFF6-40E6-F670C401EB9C}"/>
              </a:ext>
            </a:extLst>
          </p:cNvPr>
          <p:cNvSpPr>
            <a:spLocks noChangeArrowheads="1"/>
          </p:cNvSpPr>
          <p:nvPr/>
        </p:nvSpPr>
        <p:spPr bwMode="auto">
          <a:xfrm>
            <a:off x="0" y="0"/>
            <a:ext cx="9144000" cy="584200"/>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2. Hà Nội 12 ngày đêm quyết chiến</a:t>
            </a:r>
          </a:p>
        </p:txBody>
      </p:sp>
      <p:sp>
        <p:nvSpPr>
          <p:cNvPr id="15363" name="Rectangle 2">
            <a:extLst>
              <a:ext uri="{FF2B5EF4-FFF2-40B4-BE49-F238E27FC236}">
                <a16:creationId xmlns:a16="http://schemas.microsoft.com/office/drawing/2014/main" id="{883C8E75-05A3-1EEF-CDAC-431AD2253D84}"/>
              </a:ext>
            </a:extLst>
          </p:cNvPr>
          <p:cNvSpPr>
            <a:spLocks noChangeArrowheads="1"/>
          </p:cNvSpPr>
          <p:nvPr/>
        </p:nvSpPr>
        <p:spPr bwMode="auto">
          <a:xfrm>
            <a:off x="0" y="90328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  Đọc SGK từ: </a:t>
            </a:r>
            <a:r>
              <a:rPr lang="vi-VN" altLang="en-US" sz="2800" i="1">
                <a:solidFill>
                  <a:srgbClr val="FF0000"/>
                </a:solidFill>
                <a:latin typeface="Times New Roman" panose="02020603050405020304" pitchFamily="18" charset="0"/>
                <a:cs typeface="Times New Roman" panose="02020603050405020304" pitchFamily="18" charset="0"/>
              </a:rPr>
              <a:t>“Khoảng 20 giờ ….. “Điện Biên Phủ trên không”.</a:t>
            </a:r>
            <a:r>
              <a:rPr lang="en-US" altLang="en-US" sz="2800" i="1">
                <a:solidFill>
                  <a:srgbClr val="FF0000"/>
                </a:solidFill>
                <a:latin typeface="Times New Roman" panose="02020603050405020304" pitchFamily="18" charset="0"/>
                <a:cs typeface="Times New Roman" panose="02020603050405020304" pitchFamily="18" charset="0"/>
              </a:rPr>
              <a:t>”</a:t>
            </a:r>
            <a:r>
              <a:rPr lang="vi-VN" altLang="en-US" sz="2800" i="1">
                <a:solidFill>
                  <a:srgbClr val="FF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Và trả lời các câu hỏi sau:</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E5276A-08A5-45D2-7B80-8D722BCA8553}"/>
              </a:ext>
            </a:extLst>
          </p:cNvPr>
          <p:cNvSpPr txBox="1">
            <a:spLocks noChangeArrowheads="1"/>
          </p:cNvSpPr>
          <p:nvPr/>
        </p:nvSpPr>
        <p:spPr bwMode="auto">
          <a:xfrm>
            <a:off x="214313" y="2357438"/>
            <a:ext cx="8763000" cy="954087"/>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2800" u="sng">
                <a:solidFill>
                  <a:srgbClr val="0000FF"/>
                </a:solidFill>
                <a:latin typeface="Times New Roman" panose="02020603050405020304" pitchFamily="18" charset="0"/>
                <a:cs typeface="Times New Roman" panose="02020603050405020304" pitchFamily="18" charset="0"/>
              </a:rPr>
              <a:t>Câu </a:t>
            </a:r>
            <a:r>
              <a:rPr lang="vi-VN" altLang="en-US" sz="2800" u="sng">
                <a:solidFill>
                  <a:srgbClr val="0000FF"/>
                </a:solidFill>
                <a:latin typeface="Times New Roman" panose="02020603050405020304" pitchFamily="18" charset="0"/>
                <a:cs typeface="Times New Roman" panose="02020603050405020304" pitchFamily="18" charset="0"/>
              </a:rPr>
              <a:t>hỏi</a:t>
            </a:r>
            <a:r>
              <a:rPr lang="en-US" altLang="en-US" sz="2800" u="sng">
                <a:solidFill>
                  <a:srgbClr val="0000FF"/>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rPr>
              <a:t>Tại sao ngày 30</a:t>
            </a:r>
            <a:r>
              <a:rPr lang="vi-VN" altLang="en-US" sz="2800">
                <a:solidFill>
                  <a:srgbClr val="0000FF"/>
                </a:solidFill>
                <a:latin typeface="Times New Roman" panose="02020603050405020304" pitchFamily="18" charset="0"/>
              </a:rPr>
              <a:t>-</a:t>
            </a:r>
            <a:r>
              <a:rPr lang="en-US" altLang="en-US" sz="2800">
                <a:solidFill>
                  <a:srgbClr val="0000FF"/>
                </a:solidFill>
                <a:latin typeface="Times New Roman" panose="02020603050405020304" pitchFamily="18" charset="0"/>
              </a:rPr>
              <a:t>12</a:t>
            </a:r>
            <a:r>
              <a:rPr lang="vi-VN" altLang="en-US" sz="2800">
                <a:solidFill>
                  <a:srgbClr val="0000FF"/>
                </a:solidFill>
                <a:latin typeface="Times New Roman" panose="02020603050405020304" pitchFamily="18" charset="0"/>
              </a:rPr>
              <a:t>-</a:t>
            </a:r>
            <a:r>
              <a:rPr lang="en-US" altLang="en-US" sz="2800">
                <a:solidFill>
                  <a:srgbClr val="0000FF"/>
                </a:solidFill>
                <a:latin typeface="Times New Roman" panose="02020603050405020304" pitchFamily="18" charset="0"/>
              </a:rPr>
              <a:t>1972 Tổng thống Mỹ buộc phải tuyên bố ngừng ném bom miền Bắc ?</a:t>
            </a:r>
            <a:endParaRPr lang="vi-VN" altLang="en-US" sz="280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820F462-AC10-665D-C63B-A11EC4734B9F}"/>
              </a:ext>
            </a:extLst>
          </p:cNvPr>
          <p:cNvSpPr txBox="1">
            <a:spLocks noChangeArrowheads="1"/>
          </p:cNvSpPr>
          <p:nvPr/>
        </p:nvSpPr>
        <p:spPr bwMode="auto">
          <a:xfrm>
            <a:off x="214313" y="4000500"/>
            <a:ext cx="8763000" cy="1816100"/>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=&gt; </a:t>
            </a:r>
            <a:r>
              <a:rPr lang="en-US" altLang="en-US" sz="2800">
                <a:solidFill>
                  <a:srgbClr val="FF0000"/>
                </a:solidFill>
                <a:latin typeface="Times New Roman" panose="02020603050405020304" pitchFamily="18" charset="0"/>
              </a:rPr>
              <a:t> Với ý chí quyết chiến, quyết thắng trong 12 ngày đêm quân và dân Miền Bắc đã đánh bại cuộc tập kích đường không chiến lược buộc chính quyền Mỹ phải tuyên bố ngừng ném bom miền Bắc. </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Phóng viên ghi lại hình ảnh cuộc chiến  12 ngày đêm">
            <a:extLst>
              <a:ext uri="{FF2B5EF4-FFF2-40B4-BE49-F238E27FC236}">
                <a16:creationId xmlns:a16="http://schemas.microsoft.com/office/drawing/2014/main" id="{A733AC28-A65A-1FA0-4CBC-DEE04134C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0D90C9C1-6A93-6CC7-3016-719E49EC3876}"/>
              </a:ext>
            </a:extLst>
          </p:cNvPr>
          <p:cNvSpPr>
            <a:spLocks noChangeArrowheads="1"/>
          </p:cNvSpPr>
          <p:nvPr/>
        </p:nvSpPr>
        <p:spPr bwMode="auto">
          <a:xfrm>
            <a:off x="0" y="5778500"/>
            <a:ext cx="9144000" cy="1079500"/>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vi-VN" altLang="en-US" sz="4400">
                <a:solidFill>
                  <a:schemeClr val="tx2"/>
                </a:solidFill>
                <a:latin typeface="Times New Roman" panose="02020603050405020304" pitchFamily="18" charset="0"/>
              </a:rPr>
              <a:t>Phóng viên ghi lại hình ảnh cuộc chiến</a:t>
            </a:r>
            <a:endParaRPr lang="en-US" altLang="en-US" sz="44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wheel(4)">
                                      <p:cBhvr>
                                        <p:cTn id="7" dur="2000"/>
                                        <p:tgtEl>
                                          <p:spTgt spid="21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dienbienphu%20trenkhong%20(2)">
            <a:extLst>
              <a:ext uri="{FF2B5EF4-FFF2-40B4-BE49-F238E27FC236}">
                <a16:creationId xmlns:a16="http://schemas.microsoft.com/office/drawing/2014/main" id="{0640345B-6ED7-6485-EE4D-0197B7EE0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a:extLst>
              <a:ext uri="{FF2B5EF4-FFF2-40B4-BE49-F238E27FC236}">
                <a16:creationId xmlns:a16="http://schemas.microsoft.com/office/drawing/2014/main" id="{8B999D0C-F3E4-0318-E684-1CC7F0D73018}"/>
              </a:ext>
            </a:extLst>
          </p:cNvPr>
          <p:cNvSpPr>
            <a:spLocks noGrp="1" noChangeArrowheads="1"/>
          </p:cNvSpPr>
          <p:nvPr>
            <p:ph type="title"/>
          </p:nvPr>
        </p:nvSpPr>
        <p:spPr>
          <a:xfrm>
            <a:off x="0" y="5949950"/>
            <a:ext cx="9144000" cy="908050"/>
          </a:xfrm>
          <a:solidFill>
            <a:srgbClr val="3399FF"/>
          </a:solidFill>
        </p:spPr>
        <p:txBody>
          <a:bodyPr/>
          <a:lstStyle/>
          <a:p>
            <a:pPr eaLnBrk="1" hangingPunct="1"/>
            <a:r>
              <a:rPr lang="en-US" altLang="en-US" sz="5000">
                <a:solidFill>
                  <a:srgbClr val="FFFFFF"/>
                </a:solidFill>
                <a:effectLst/>
                <a:latin typeface="Times New Roman" panose="02020603050405020304" pitchFamily="18" charset="0"/>
              </a:rPr>
              <a:t>Những hố bom trên mặt đất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1000" fill="hold"/>
                                        <p:tgtEl>
                                          <p:spTgt spid="52226"/>
                                        </p:tgtEl>
                                        <p:attrNameLst>
                                          <p:attrName>ppt_x</p:attrName>
                                        </p:attrNameLst>
                                      </p:cBhvr>
                                      <p:tavLst>
                                        <p:tav tm="0">
                                          <p:val>
                                            <p:strVal val="1+#ppt_w/2"/>
                                          </p:val>
                                        </p:tav>
                                        <p:tav tm="100000">
                                          <p:val>
                                            <p:strVal val="#ppt_x"/>
                                          </p:val>
                                        </p:tav>
                                      </p:tavLst>
                                    </p:anim>
                                    <p:anim calcmode="lin" valueType="num">
                                      <p:cBhvr additive="base">
                                        <p:cTn id="8" dur="1000" fill="hold"/>
                                        <p:tgtEl>
                                          <p:spTgt spid="52226"/>
                                        </p:tgtEl>
                                        <p:attrNameLst>
                                          <p:attrName>ppt_y</p:attrName>
                                        </p:attrNameLst>
                                      </p:cBhvr>
                                      <p:tavLst>
                                        <p:tav tm="0">
                                          <p:val>
                                            <p:strVal val="0-#ppt_h/2"/>
                                          </p:val>
                                        </p:tav>
                                        <p:tav tm="100000">
                                          <p:val>
                                            <p:strVal val="#ppt_y"/>
                                          </p:val>
                                        </p:tav>
                                      </p:tavLst>
                                    </p:anim>
                                  </p:childTnLst>
                                </p:cTn>
                              </p:par>
                              <p:par>
                                <p:cTn id="9" presetID="13" presetClass="entr" presetSubtype="16" fill="hold" nodeType="withEffect">
                                  <p:stCondLst>
                                    <p:cond delay="0"/>
                                  </p:stCondLst>
                                  <p:childTnLst>
                                    <p:set>
                                      <p:cBhvr>
                                        <p:cTn id="10" dur="1" fill="hold">
                                          <p:stCondLst>
                                            <p:cond delay="0"/>
                                          </p:stCondLst>
                                        </p:cTn>
                                        <p:tgtEl>
                                          <p:spTgt spid="52228"/>
                                        </p:tgtEl>
                                        <p:attrNameLst>
                                          <p:attrName>style.visibility</p:attrName>
                                        </p:attrNameLst>
                                      </p:cBhvr>
                                      <p:to>
                                        <p:strVal val="visible"/>
                                      </p:to>
                                    </p:set>
                                    <p:animEffect transition="in" filter="plus(in)">
                                      <p:cBhvr>
                                        <p:cTn id="11" dur="1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dienbienphu%20trenkhong%20(3)">
            <a:extLst>
              <a:ext uri="{FF2B5EF4-FFF2-40B4-BE49-F238E27FC236}">
                <a16:creationId xmlns:a16="http://schemas.microsoft.com/office/drawing/2014/main" id="{A9ADF30D-072F-8329-B739-3AAE73A8D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a:extLst>
              <a:ext uri="{FF2B5EF4-FFF2-40B4-BE49-F238E27FC236}">
                <a16:creationId xmlns:a16="http://schemas.microsoft.com/office/drawing/2014/main" id="{52F1060A-E03C-D0C1-C372-4BC14D0DC1BB}"/>
              </a:ext>
            </a:extLst>
          </p:cNvPr>
          <p:cNvSpPr>
            <a:spLocks noChangeArrowheads="1"/>
          </p:cNvSpPr>
          <p:nvPr/>
        </p:nvSpPr>
        <p:spPr bwMode="auto">
          <a:xfrm>
            <a:off x="0" y="5778500"/>
            <a:ext cx="9144000" cy="1079500"/>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4400">
                <a:solidFill>
                  <a:schemeClr val="tx2"/>
                </a:solidFill>
                <a:latin typeface="Times New Roman" panose="02020603050405020304" pitchFamily="18" charset="0"/>
              </a:rPr>
              <a:t>Phố Khâm Thiên trong đổ nát, hoang tàn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1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plus(in)">
                                      <p:cBhvr>
                                        <p:cTn id="12"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descr="Bệnh viện Bạch Mai bị ném bom">
            <a:extLst>
              <a:ext uri="{FF2B5EF4-FFF2-40B4-BE49-F238E27FC236}">
                <a16:creationId xmlns:a16="http://schemas.microsoft.com/office/drawing/2014/main" id="{50E9AD78-4411-B5D2-9EC0-B51BB055E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9D5A7646-EA61-8085-2945-A41BF9E46470}"/>
              </a:ext>
            </a:extLst>
          </p:cNvPr>
          <p:cNvSpPr>
            <a:spLocks noChangeArrowheads="1"/>
          </p:cNvSpPr>
          <p:nvPr/>
        </p:nvSpPr>
        <p:spPr bwMode="auto">
          <a:xfrm>
            <a:off x="0" y="5643563"/>
            <a:ext cx="9144000" cy="1214437"/>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vi-VN" altLang="en-US" sz="4400">
                <a:solidFill>
                  <a:schemeClr val="tx2"/>
                </a:solidFill>
                <a:latin typeface="Times New Roman" panose="02020603050405020304" pitchFamily="18" charset="0"/>
              </a:rPr>
              <a:t>Bệnh viện Bạch Mai sau khi </a:t>
            </a:r>
          </a:p>
          <a:p>
            <a:pPr algn="ctr">
              <a:spcBef>
                <a:spcPct val="0"/>
              </a:spcBef>
              <a:buClrTx/>
              <a:buSzTx/>
              <a:buFontTx/>
              <a:buNone/>
            </a:pPr>
            <a:r>
              <a:rPr lang="vi-VN" altLang="en-US" sz="4400">
                <a:solidFill>
                  <a:schemeClr val="tx2"/>
                </a:solidFill>
                <a:latin typeface="Times New Roman" panose="02020603050405020304" pitchFamily="18" charset="0"/>
              </a:rPr>
              <a:t>bị ném bom năm 1972</a:t>
            </a:r>
            <a:endParaRPr lang="en-US" altLang="en-US" sz="44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plus(in)">
                                      <p:cBhvr>
                                        <p:cTn id="7" dur="20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descr="nụ cười cô nữ dân quân bên xác máy bay kẻ thù">
            <a:extLst>
              <a:ext uri="{FF2B5EF4-FFF2-40B4-BE49-F238E27FC236}">
                <a16:creationId xmlns:a16="http://schemas.microsoft.com/office/drawing/2014/main" id="{015D9530-6080-3E2A-2335-5FCD0D8C4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C472F79F-4E88-F8CF-1EC4-D686C44167CD}"/>
              </a:ext>
            </a:extLst>
          </p:cNvPr>
          <p:cNvSpPr>
            <a:spLocks noChangeArrowheads="1"/>
          </p:cNvSpPr>
          <p:nvPr/>
        </p:nvSpPr>
        <p:spPr bwMode="auto">
          <a:xfrm>
            <a:off x="0" y="5500688"/>
            <a:ext cx="9144000" cy="1357312"/>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vi-VN" altLang="en-US" sz="4400">
                <a:solidFill>
                  <a:schemeClr val="tx2"/>
                </a:solidFill>
                <a:latin typeface="Times New Roman" panose="02020603050405020304" pitchFamily="18" charset="0"/>
              </a:rPr>
              <a:t>Máy bay Mĩ bị bắn rơi ở ngoại thành </a:t>
            </a:r>
          </a:p>
          <a:p>
            <a:pPr algn="ctr">
              <a:spcBef>
                <a:spcPct val="0"/>
              </a:spcBef>
              <a:buClrTx/>
              <a:buSzTx/>
              <a:buFontTx/>
              <a:buNone/>
            </a:pPr>
            <a:r>
              <a:rPr lang="vi-VN" altLang="en-US" sz="4400">
                <a:solidFill>
                  <a:schemeClr val="tx2"/>
                </a:solidFill>
                <a:latin typeface="Times New Roman" panose="02020603050405020304" pitchFamily="18" charset="0"/>
              </a:rPr>
              <a:t>Hà Nội</a:t>
            </a:r>
            <a:endParaRPr lang="en-US" altLang="en-US" sz="44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circle(in)">
                                      <p:cBhvr>
                                        <p:cTn id="7" dur="2000"/>
                                        <p:tgtEl>
                                          <p:spTgt spid="22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4" name="Picture 10" descr="bắt sống giậc lái">
            <a:extLst>
              <a:ext uri="{FF2B5EF4-FFF2-40B4-BE49-F238E27FC236}">
                <a16:creationId xmlns:a16="http://schemas.microsoft.com/office/drawing/2014/main" id="{4DC3BD22-814E-8142-0DF6-07AA72C3B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2B906B07-63F3-B969-DF6B-3FE0207ECD06}"/>
              </a:ext>
            </a:extLst>
          </p:cNvPr>
          <p:cNvSpPr>
            <a:spLocks noChangeArrowheads="1"/>
          </p:cNvSpPr>
          <p:nvPr/>
        </p:nvSpPr>
        <p:spPr bwMode="auto">
          <a:xfrm>
            <a:off x="0" y="5643563"/>
            <a:ext cx="9144000" cy="1214437"/>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vi-VN" altLang="en-US" sz="4400">
                <a:solidFill>
                  <a:schemeClr val="tx2"/>
                </a:solidFill>
                <a:latin typeface="Times New Roman" panose="02020603050405020304" pitchFamily="18" charset="0"/>
              </a:rPr>
              <a:t>Bắt sống giặc lái Mĩ</a:t>
            </a:r>
            <a:endParaRPr lang="en-US" altLang="en-US" sz="44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box(in)">
                                      <p:cBhvr>
                                        <p:cTn id="7" dur="500"/>
                                        <p:tgtEl>
                                          <p:spTgt spid="31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a:extLst>
              <a:ext uri="{FF2B5EF4-FFF2-40B4-BE49-F238E27FC236}">
                <a16:creationId xmlns:a16="http://schemas.microsoft.com/office/drawing/2014/main" id="{29ABD579-DD3E-EFF0-030C-5DE75A84DB33}"/>
              </a:ext>
            </a:extLst>
          </p:cNvPr>
          <p:cNvSpPr txBox="1">
            <a:spLocks noChangeArrowheads="1"/>
          </p:cNvSpPr>
          <p:nvPr/>
        </p:nvSpPr>
        <p:spPr bwMode="auto">
          <a:xfrm>
            <a:off x="279400" y="1368425"/>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3000" b="1" u="sng">
                <a:solidFill>
                  <a:srgbClr val="0070C0"/>
                </a:solidFill>
                <a:latin typeface="Times New Roman" panose="02020603050405020304" pitchFamily="18" charset="0"/>
                <a:cs typeface="Times New Roman" panose="02020603050405020304" pitchFamily="18" charset="0"/>
              </a:rPr>
              <a:t>Câu 1:</a:t>
            </a:r>
            <a:r>
              <a:rPr lang="en-US" altLang="en-US" sz="3000" b="1">
                <a:solidFill>
                  <a:srgbClr val="0070C0"/>
                </a:solidFill>
                <a:latin typeface="Times New Roman" panose="02020603050405020304" pitchFamily="18" charset="0"/>
                <a:cs typeface="Times New Roman" panose="02020603050405020304" pitchFamily="18" charset="0"/>
              </a:rPr>
              <a:t> </a:t>
            </a:r>
            <a:r>
              <a:rPr lang="vi-VN" altLang="en-US" sz="3000" b="1">
                <a:solidFill>
                  <a:srgbClr val="0070C0"/>
                </a:solidFill>
                <a:latin typeface="Times New Roman" panose="02020603050405020304" pitchFamily="18" charset="0"/>
                <a:cs typeface="Times New Roman" panose="02020603050405020304" pitchFamily="18" charset="0"/>
              </a:rPr>
              <a:t>“Sấm sét đêm giao thừa” diễn ra vào thời gian nào?</a:t>
            </a:r>
          </a:p>
        </p:txBody>
      </p:sp>
      <p:sp>
        <p:nvSpPr>
          <p:cNvPr id="6147" name="TextBox 5">
            <a:extLst>
              <a:ext uri="{FF2B5EF4-FFF2-40B4-BE49-F238E27FC236}">
                <a16:creationId xmlns:a16="http://schemas.microsoft.com/office/drawing/2014/main" id="{27B4C242-B90E-D7F8-8731-1AB45B556181}"/>
              </a:ext>
            </a:extLst>
          </p:cNvPr>
          <p:cNvSpPr txBox="1">
            <a:spLocks noChangeArrowheads="1"/>
          </p:cNvSpPr>
          <p:nvPr/>
        </p:nvSpPr>
        <p:spPr bwMode="auto">
          <a:xfrm>
            <a:off x="1143000" y="2862263"/>
            <a:ext cx="6858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Đêm 30 Tết Đinh Mùi năm 1967</a:t>
            </a:r>
            <a:endParaRPr lang="en-US" altLang="en-US" sz="2800"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AutoNum type="alphaUcPeriod"/>
            </a:pPr>
            <a:endParaRPr lang="en-US" altLang="en-US" sz="2800"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Đêm 30 Tết Mậu Thân năm 1968</a:t>
            </a:r>
            <a:endParaRPr lang="en-US" altLang="en-US" sz="2800"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AutoNum type="alphaUcPeriod"/>
            </a:pPr>
            <a:endParaRPr lang="en-US" altLang="en-US" sz="2800"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Đêm 30 Tết Kỷ Dậu năm 1969</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55A77778-D735-72B8-D20B-350350627531}"/>
              </a:ext>
            </a:extLst>
          </p:cNvPr>
          <p:cNvSpPr/>
          <p:nvPr/>
        </p:nvSpPr>
        <p:spPr>
          <a:xfrm>
            <a:off x="1071563" y="371475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101" name="Hình Chữ nhật 6">
            <a:extLst>
              <a:ext uri="{FF2B5EF4-FFF2-40B4-BE49-F238E27FC236}">
                <a16:creationId xmlns:a16="http://schemas.microsoft.com/office/drawing/2014/main" id="{15A9D2B0-FFE5-E29B-4234-3F6B4BB19F9D}"/>
              </a:ext>
            </a:extLst>
          </p:cNvPr>
          <p:cNvSpPr>
            <a:spLocks noChangeArrowheads="1"/>
          </p:cNvSpPr>
          <p:nvPr/>
        </p:nvSpPr>
        <p:spPr bwMode="auto">
          <a:xfrm>
            <a:off x="1752600" y="228600"/>
            <a:ext cx="5538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5400" b="1" dirty="0">
                <a:solidFill>
                  <a:srgbClr val="FF0000"/>
                </a:solidFill>
                <a:latin typeface="Times New Roman" panose="02020603050405020304" pitchFamily="18" charset="0"/>
                <a:cs typeface="Times New Roman" panose="02020603050405020304" pitchFamily="18" charset="0"/>
              </a:rPr>
              <a:t>KHỞI ĐỘNG</a:t>
            </a:r>
            <a:endParaRPr lang="vi-VN" alt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1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 presetClass="emph" presetSubtype="2" fill="hold" nodeType="withEffect">
                                  <p:stCondLst>
                                    <p:cond delay="0"/>
                                  </p:stCondLst>
                                  <p:childTnLst>
                                    <p:animClr clrSpc="rgb" dir="cw">
                                      <p:cBhvr override="childStyle">
                                        <p:cTn id="9" dur="2000" fill="hold"/>
                                        <p:tgtEl>
                                          <p:spTgt spid="6147">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56221348-54E4-9E86-148D-5FE459D81FE9}"/>
              </a:ext>
            </a:extLst>
          </p:cNvPr>
          <p:cNvSpPr>
            <a:spLocks noChangeArrowheads="1"/>
          </p:cNvSpPr>
          <p:nvPr/>
        </p:nvSpPr>
        <p:spPr bwMode="auto">
          <a:xfrm>
            <a:off x="0" y="0"/>
            <a:ext cx="9144000" cy="584200"/>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2. Hà Nội 12 ngày đêm quyết chiến</a:t>
            </a:r>
          </a:p>
        </p:txBody>
      </p:sp>
      <p:sp>
        <p:nvSpPr>
          <p:cNvPr id="5" name="TextBox 4">
            <a:extLst>
              <a:ext uri="{FF2B5EF4-FFF2-40B4-BE49-F238E27FC236}">
                <a16:creationId xmlns:a16="http://schemas.microsoft.com/office/drawing/2014/main" id="{009AE5BF-97E6-8BD6-C6D0-EB404F8C3C0E}"/>
              </a:ext>
            </a:extLst>
          </p:cNvPr>
          <p:cNvSpPr txBox="1">
            <a:spLocks noChangeArrowheads="1"/>
          </p:cNvSpPr>
          <p:nvPr/>
        </p:nvSpPr>
        <p:spPr bwMode="auto">
          <a:xfrm>
            <a:off x="214313" y="1046163"/>
            <a:ext cx="8763000" cy="1016000"/>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3000" u="sng">
                <a:solidFill>
                  <a:srgbClr val="0000FF"/>
                </a:solidFill>
                <a:latin typeface="Times New Roman" panose="02020603050405020304" pitchFamily="18" charset="0"/>
                <a:cs typeface="Times New Roman" panose="02020603050405020304" pitchFamily="18" charset="0"/>
              </a:rPr>
              <a:t>Câu </a:t>
            </a:r>
            <a:r>
              <a:rPr lang="vi-VN" altLang="en-US" sz="3000" u="sng">
                <a:solidFill>
                  <a:srgbClr val="0000FF"/>
                </a:solidFill>
                <a:latin typeface="Times New Roman" panose="02020603050405020304" pitchFamily="18" charset="0"/>
                <a:cs typeface="Times New Roman" panose="02020603050405020304" pitchFamily="18" charset="0"/>
              </a:rPr>
              <a:t>hỏi</a:t>
            </a:r>
            <a:r>
              <a:rPr lang="en-US" altLang="en-US" sz="3000" u="sng">
                <a:solidFill>
                  <a:srgbClr val="0000FF"/>
                </a:solidFill>
                <a:latin typeface="Times New Roman" panose="02020603050405020304" pitchFamily="18" charset="0"/>
                <a:cs typeface="Times New Roman" panose="02020603050405020304" pitchFamily="18" charset="0"/>
              </a:rPr>
              <a:t>: </a:t>
            </a:r>
            <a:r>
              <a:rPr lang="en-US" altLang="en-US" sz="3000">
                <a:solidFill>
                  <a:srgbClr val="0000FF"/>
                </a:solidFill>
                <a:latin typeface="Times New Roman" panose="02020603050405020304" pitchFamily="18" charset="0"/>
              </a:rPr>
              <a:t>Em suy nghĩ gì về việc máy bay Mĩ ném bom huỷ diệt trường học, bệnh viện?</a:t>
            </a:r>
            <a:endParaRPr lang="vi-VN" altLang="en-US" sz="300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75B528F-2F12-5402-94E3-1D00BCD271DA}"/>
              </a:ext>
            </a:extLst>
          </p:cNvPr>
          <p:cNvSpPr txBox="1">
            <a:spLocks noChangeArrowheads="1"/>
          </p:cNvSpPr>
          <p:nvPr/>
        </p:nvSpPr>
        <p:spPr bwMode="auto">
          <a:xfrm>
            <a:off x="214313" y="2571750"/>
            <a:ext cx="8763000" cy="2400300"/>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3000">
                <a:solidFill>
                  <a:srgbClr val="FF0000"/>
                </a:solidFill>
                <a:latin typeface="Times New Roman" panose="02020603050405020304" pitchFamily="18" charset="0"/>
                <a:cs typeface="Times New Roman" panose="02020603050405020304" pitchFamily="18" charset="0"/>
              </a:rPr>
              <a:t>=&gt; </a:t>
            </a:r>
            <a:r>
              <a:rPr lang="en-US" altLang="en-US" sz="3000">
                <a:solidFill>
                  <a:srgbClr val="FF0000"/>
                </a:solidFill>
                <a:latin typeface="Times New Roman" panose="02020603050405020304" pitchFamily="18" charset="0"/>
              </a:rPr>
              <a:t>Sự tàn bạo của kẻ thù đã lộ rõ: Người chết, phố phường tan hoang nhưng trong ý chí sắt đá của người dân Việt Nam vẫn vang lên một tiếng nói thiêng liêng: Tổ quốc. Bất cứ thế lực siêu cường nào cũng đều phải trả giá đắt nếu động đến hai tiếng thiêng liêng ấy</a:t>
            </a:r>
            <a:r>
              <a:rPr lang="en-US" altLang="en-US" sz="3000">
                <a:solidFill>
                  <a:srgbClr val="FF0000"/>
                </a:solidFill>
                <a:latin typeface="Arial" panose="020B0604020202020204" pitchFamily="34" charset="0"/>
              </a:rPr>
              <a:t>.</a:t>
            </a:r>
            <a:endParaRPr lang="en-US" altLang="en-US" sz="3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dienbienphu%20trenkhong%20(9)">
            <a:extLst>
              <a:ext uri="{FF2B5EF4-FFF2-40B4-BE49-F238E27FC236}">
                <a16:creationId xmlns:a16="http://schemas.microsoft.com/office/drawing/2014/main" id="{E9D88DB9-2DDB-4BDC-F2E5-1DAB39799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1CF7B6BA-6E71-F0A0-9CFB-1A24565A88E1}"/>
              </a:ext>
            </a:extLst>
          </p:cNvPr>
          <p:cNvSpPr>
            <a:spLocks noChangeArrowheads="1"/>
          </p:cNvSpPr>
          <p:nvPr/>
        </p:nvSpPr>
        <p:spPr bwMode="auto">
          <a:xfrm>
            <a:off x="0" y="5500688"/>
            <a:ext cx="9144000" cy="1357312"/>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vi-VN" altLang="en-US" sz="3700">
                <a:solidFill>
                  <a:schemeClr val="tx2"/>
                </a:solidFill>
                <a:latin typeface="Times New Roman" panose="02020603050405020304" pitchFamily="18" charset="0"/>
              </a:rPr>
              <a:t>Sự kháng cự kiên cường của quân ta.</a:t>
            </a:r>
          </a:p>
          <a:p>
            <a:pPr algn="ctr">
              <a:spcBef>
                <a:spcPct val="0"/>
              </a:spcBef>
              <a:buClrTx/>
              <a:buSzTx/>
              <a:buFontTx/>
              <a:buNone/>
            </a:pPr>
            <a:r>
              <a:rPr lang="vi-VN" altLang="en-US" sz="3700">
                <a:solidFill>
                  <a:schemeClr val="tx2"/>
                </a:solidFill>
                <a:latin typeface="Times New Roman" panose="02020603050405020304" pitchFamily="18" charset="0"/>
              </a:rPr>
              <a:t>Những khẩu pháo cao xạ bảo vệ bầu trời Hà Nội</a:t>
            </a:r>
            <a:endParaRPr lang="en-US" altLang="en-US" sz="37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diamond(in)">
                                      <p:cBhvr>
                                        <p:cTn id="7" dur="10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dienbienphu%20trenkhong%20(10)">
            <a:extLst>
              <a:ext uri="{FF2B5EF4-FFF2-40B4-BE49-F238E27FC236}">
                <a16:creationId xmlns:a16="http://schemas.microsoft.com/office/drawing/2014/main" id="{B3741F01-12EB-1248-6151-EC11B16FB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A30152A8-F050-0F63-85AC-1BAD28E7248F}"/>
              </a:ext>
            </a:extLst>
          </p:cNvPr>
          <p:cNvSpPr>
            <a:spLocks noChangeArrowheads="1"/>
          </p:cNvSpPr>
          <p:nvPr/>
        </p:nvSpPr>
        <p:spPr bwMode="auto">
          <a:xfrm>
            <a:off x="0" y="5857875"/>
            <a:ext cx="9144000" cy="1000125"/>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vi-VN" altLang="en-US" sz="4400">
                <a:solidFill>
                  <a:schemeClr val="tx2"/>
                </a:solidFill>
                <a:latin typeface="Times New Roman" panose="02020603050405020304" pitchFamily="18" charset="0"/>
              </a:rPr>
              <a:t>“Rồng lửa” SAM trong cuộc chiến</a:t>
            </a:r>
            <a:endParaRPr lang="en-US" altLang="en-US" sz="44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arn(inHorizontal)">
                                      <p:cBhvr>
                                        <p:cTn id="7" dur="500"/>
                                        <p:tgtEl>
                                          <p:spTgt spid="57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0" name="Picture 10" descr="dienbienphu%20trenkhong%20(4)">
            <a:extLst>
              <a:ext uri="{FF2B5EF4-FFF2-40B4-BE49-F238E27FC236}">
                <a16:creationId xmlns:a16="http://schemas.microsoft.com/office/drawing/2014/main" id="{EA9CAA44-BC52-8FA3-61CD-F61BE76DD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08217BEC-207C-D609-D5D0-16E89111C795}"/>
              </a:ext>
            </a:extLst>
          </p:cNvPr>
          <p:cNvSpPr>
            <a:spLocks noChangeArrowheads="1"/>
          </p:cNvSpPr>
          <p:nvPr/>
        </p:nvSpPr>
        <p:spPr bwMode="auto">
          <a:xfrm>
            <a:off x="0" y="5357813"/>
            <a:ext cx="9144000" cy="1500187"/>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3500">
                <a:solidFill>
                  <a:schemeClr val="tx2"/>
                </a:solidFill>
                <a:latin typeface="Times New Roman" panose="02020603050405020304" pitchFamily="18" charset="0"/>
              </a:rPr>
              <a:t>Đoàn không quân “Sao đỏ”đơn vị anh hùng lực </a:t>
            </a:r>
            <a:endParaRPr lang="vi-VN" altLang="en-US" sz="3500">
              <a:solidFill>
                <a:schemeClr val="tx2"/>
              </a:solidFill>
              <a:latin typeface="Times New Roman" panose="02020603050405020304" pitchFamily="18" charset="0"/>
            </a:endParaRPr>
          </a:p>
          <a:p>
            <a:pPr algn="ctr">
              <a:spcBef>
                <a:spcPct val="0"/>
              </a:spcBef>
              <a:buClrTx/>
              <a:buSzTx/>
              <a:buFontTx/>
              <a:buNone/>
            </a:pPr>
            <a:r>
              <a:rPr lang="en-US" altLang="en-US" sz="3500">
                <a:solidFill>
                  <a:schemeClr val="tx2"/>
                </a:solidFill>
                <a:latin typeface="Times New Roman" panose="02020603050405020304" pitchFamily="18" charset="0"/>
              </a:rPr>
              <a:t>lượng vũ trang góp phần xứng đáng vào</a:t>
            </a:r>
            <a:r>
              <a:rPr lang="en-US" altLang="en-US" sz="3500">
                <a:solidFill>
                  <a:schemeClr val="tx2"/>
                </a:solidFill>
                <a:latin typeface="Arial" panose="020B0604020202020204" pitchFamily="34" charset="0"/>
              </a:rPr>
              <a:t> </a:t>
            </a:r>
            <a:r>
              <a:rPr lang="en-US" altLang="en-US" sz="3500">
                <a:solidFill>
                  <a:schemeClr val="tx2"/>
                </a:solidFill>
                <a:latin typeface="Times New Roman" panose="02020603050405020304" pitchFamily="18" charset="0"/>
              </a:rPr>
              <a:t>chiến </a:t>
            </a:r>
            <a:endParaRPr lang="vi-VN" altLang="en-US" sz="3500">
              <a:solidFill>
                <a:schemeClr val="tx2"/>
              </a:solidFill>
              <a:latin typeface="Times New Roman" panose="02020603050405020304" pitchFamily="18" charset="0"/>
            </a:endParaRPr>
          </a:p>
          <a:p>
            <a:pPr algn="ctr">
              <a:spcBef>
                <a:spcPct val="0"/>
              </a:spcBef>
              <a:buClrTx/>
              <a:buSzTx/>
              <a:buFontTx/>
              <a:buNone/>
            </a:pPr>
            <a:r>
              <a:rPr lang="en-US" altLang="en-US" sz="3500">
                <a:solidFill>
                  <a:schemeClr val="tx2"/>
                </a:solidFill>
                <a:latin typeface="Times New Roman" panose="02020603050405020304" pitchFamily="18" charset="0"/>
              </a:rPr>
              <a:t>thắng “Điện Biên Phủ trên 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wheel(4)">
                                      <p:cBhvr>
                                        <p:cTn id="7" dur="1000"/>
                                        <p:tgtEl>
                                          <p:spTgt spid="71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FB837D5-7A84-4050-F00C-B41B9D1ECF40}"/>
              </a:ext>
            </a:extLst>
          </p:cNvPr>
          <p:cNvSpPr>
            <a:spLocks noChangeArrowheads="1"/>
          </p:cNvSpPr>
          <p:nvPr/>
        </p:nvSpPr>
        <p:spPr bwMode="auto">
          <a:xfrm>
            <a:off x="0" y="0"/>
            <a:ext cx="9144000" cy="584200"/>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2. Hà Nội 12 ngày đêm quyết chiến</a:t>
            </a:r>
          </a:p>
        </p:txBody>
      </p:sp>
      <p:sp>
        <p:nvSpPr>
          <p:cNvPr id="5" name="TextBox 4">
            <a:extLst>
              <a:ext uri="{FF2B5EF4-FFF2-40B4-BE49-F238E27FC236}">
                <a16:creationId xmlns:a16="http://schemas.microsoft.com/office/drawing/2014/main" id="{F28EEB18-CEE9-03B9-772E-36B63366DC96}"/>
              </a:ext>
            </a:extLst>
          </p:cNvPr>
          <p:cNvSpPr txBox="1">
            <a:spLocks noChangeArrowheads="1"/>
          </p:cNvSpPr>
          <p:nvPr/>
        </p:nvSpPr>
        <p:spPr bwMode="auto">
          <a:xfrm>
            <a:off x="214313" y="1046163"/>
            <a:ext cx="8763000" cy="1384300"/>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2800" u="sng">
                <a:solidFill>
                  <a:srgbClr val="0000FF"/>
                </a:solidFill>
                <a:latin typeface="Times New Roman" panose="02020603050405020304" pitchFamily="18" charset="0"/>
                <a:cs typeface="Times New Roman" panose="02020603050405020304" pitchFamily="18" charset="0"/>
              </a:rPr>
              <a:t>Câu </a:t>
            </a:r>
            <a:r>
              <a:rPr lang="vi-VN" altLang="en-US" sz="2800" u="sng">
                <a:solidFill>
                  <a:srgbClr val="0000FF"/>
                </a:solidFill>
                <a:latin typeface="Times New Roman" panose="02020603050405020304" pitchFamily="18" charset="0"/>
                <a:cs typeface="Times New Roman" panose="02020603050405020304" pitchFamily="18" charset="0"/>
              </a:rPr>
              <a:t>hỏi</a:t>
            </a:r>
            <a:r>
              <a:rPr lang="en-US" altLang="en-US" sz="2800" u="sng">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rPr>
              <a:t>Tại sao gọi chiến thắng 12 ngày đêm cuối năm 1972 ở Hà Nội và các thành phố khác ở miền Bắc là chiến thắng “Điện Biên Phủ trên không” ?</a:t>
            </a:r>
            <a:endParaRPr lang="vi-VN" altLang="en-US" sz="280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ED4C21-F5D9-D536-2531-84D92179F13F}"/>
              </a:ext>
            </a:extLst>
          </p:cNvPr>
          <p:cNvSpPr txBox="1">
            <a:spLocks noChangeArrowheads="1"/>
          </p:cNvSpPr>
          <p:nvPr/>
        </p:nvSpPr>
        <p:spPr bwMode="auto">
          <a:xfrm>
            <a:off x="214313" y="2817813"/>
            <a:ext cx="8763000" cy="3540125"/>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 typeface="Symbol" panose="05050102010706020507" pitchFamily="18" charset="2"/>
              <a:buChar char="Þ"/>
            </a:pPr>
            <a:r>
              <a:rPr lang="vi-VN" altLang="en-US" sz="2800">
                <a:solidFill>
                  <a:srgbClr val="FF0000"/>
                </a:solidFill>
                <a:latin typeface="Times New Roman" panose="02020603050405020304" pitchFamily="18" charset="0"/>
              </a:rPr>
              <a:t>Vì kết quả này mang lại kết quả to lớn cho ta, còn Mĩ bị thiệt hại nặng nề như Pháp trong trận Điện Biên Phủ năm 1954.</a:t>
            </a:r>
          </a:p>
          <a:p>
            <a:pPr algn="just" eaLnBrk="1" hangingPunct="1">
              <a:spcBef>
                <a:spcPct val="0"/>
              </a:spcBef>
              <a:buClrTx/>
              <a:buSzTx/>
              <a:buFont typeface="Symbol" panose="05050102010706020507" pitchFamily="18" charset="2"/>
              <a:buChar char="Þ"/>
            </a:pPr>
            <a:r>
              <a:rPr lang="vi-VN" altLang="en-US" sz="2800">
                <a:solidFill>
                  <a:srgbClr val="FF0000"/>
                </a:solidFill>
                <a:latin typeface="Times New Roman" panose="02020603050405020304" pitchFamily="18" charset="0"/>
              </a:rPr>
              <a:t> Đây là thất bị nặng nề nhất trong lịch sử không quân Mĩ, buộc Mĩ phải thừa nhận sự thất bại ở Việt Nam và ngồi vào bàn đàm phán Hội nghị Pa-ri về việc chấm dứt chiến tranh, lập lại hòa bình. Quân dân ta và dư luận thế giới gọi đây là trận “Điện Biên Phủ trên không”.</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WordArt 3">
            <a:extLst>
              <a:ext uri="{FF2B5EF4-FFF2-40B4-BE49-F238E27FC236}">
                <a16:creationId xmlns:a16="http://schemas.microsoft.com/office/drawing/2014/main" id="{E4A36615-86A4-4F18-2C57-B99B16105C4B}"/>
              </a:ext>
            </a:extLst>
          </p:cNvPr>
          <p:cNvSpPr>
            <a:spLocks noChangeArrowheads="1" noChangeShapeType="1" noTextEdit="1"/>
          </p:cNvSpPr>
          <p:nvPr/>
        </p:nvSpPr>
        <p:spPr bwMode="auto">
          <a:xfrm>
            <a:off x="3429000" y="1828800"/>
            <a:ext cx="2667000" cy="990600"/>
          </a:xfrm>
          <a:prstGeom prst="rect">
            <a:avLst/>
          </a:prstGeom>
        </p:spPr>
        <p:txBody>
          <a:bodyPr wrap="none" fromWordArt="1">
            <a:prstTxWarp prst="textDeflate">
              <a:avLst>
                <a:gd name="adj" fmla="val 22620"/>
              </a:avLst>
            </a:prstTxWarp>
          </a:bodyPr>
          <a:lstStyle/>
          <a:p>
            <a:pPr algn="ctr"/>
            <a:r>
              <a:rPr lang="en-US" sz="3600" b="1"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Ghi nhớ</a:t>
            </a:r>
          </a:p>
        </p:txBody>
      </p:sp>
      <p:sp>
        <p:nvSpPr>
          <p:cNvPr id="184325" name="AutoShape 5">
            <a:extLst>
              <a:ext uri="{FF2B5EF4-FFF2-40B4-BE49-F238E27FC236}">
                <a16:creationId xmlns:a16="http://schemas.microsoft.com/office/drawing/2014/main" id="{F9FEA684-347A-5A16-E122-3C5453513EC4}"/>
              </a:ext>
            </a:extLst>
          </p:cNvPr>
          <p:cNvSpPr>
            <a:spLocks noChangeArrowheads="1"/>
          </p:cNvSpPr>
          <p:nvPr/>
        </p:nvSpPr>
        <p:spPr bwMode="auto">
          <a:xfrm>
            <a:off x="357188" y="2357438"/>
            <a:ext cx="8382000" cy="3505200"/>
          </a:xfrm>
          <a:prstGeom prst="horizontalScroll">
            <a:avLst>
              <a:gd name="adj" fmla="val 16620"/>
            </a:avLst>
          </a:prstGeom>
          <a:solidFill>
            <a:srgbClr val="50DBEE"/>
          </a:solidFill>
          <a:ln w="28575">
            <a:solidFill>
              <a:srgbClr val="FF0000"/>
            </a:solidFill>
            <a:round/>
            <a:headEnd/>
            <a:tailEnd/>
          </a:ln>
        </p:spPr>
        <p:txBody>
          <a:bodyPr wrap="none" anchor="ctr"/>
          <a:lstStyle/>
          <a:p>
            <a:pPr algn="just" defTabSz="917575" eaLnBrk="1" hangingPunct="1">
              <a:defRPr/>
            </a:pPr>
            <a:r>
              <a:rPr lang="vi-VN" altLang="en-US" sz="2800" b="1" dirty="0">
                <a:solidFill>
                  <a:schemeClr val="bg1">
                    <a:lumMod val="50000"/>
                  </a:schemeClr>
                </a:solidFill>
                <a:latin typeface="Times New Roman" pitchFamily="18" charset="0"/>
                <a:cs typeface="Times New Roman" pitchFamily="18" charset="0"/>
              </a:rPr>
              <a:t>   Trong 12 ngày đêm cuối năm 1972, đế quốc Mĩ </a:t>
            </a:r>
          </a:p>
          <a:p>
            <a:pPr algn="just" defTabSz="917575" eaLnBrk="1" hangingPunct="1">
              <a:defRPr/>
            </a:pPr>
            <a:r>
              <a:rPr lang="vi-VN" altLang="en-US" sz="2800" b="1" dirty="0">
                <a:solidFill>
                  <a:schemeClr val="bg1">
                    <a:lumMod val="50000"/>
                  </a:schemeClr>
                </a:solidFill>
                <a:latin typeface="Times New Roman" pitchFamily="18" charset="0"/>
                <a:cs typeface="Times New Roman" pitchFamily="18" charset="0"/>
              </a:rPr>
              <a:t>dùng máy bay B52 ném bom hòng hủy diệt Hà Nội</a:t>
            </a:r>
          </a:p>
          <a:p>
            <a:pPr algn="just" defTabSz="917575" eaLnBrk="1" hangingPunct="1">
              <a:defRPr/>
            </a:pPr>
            <a:r>
              <a:rPr lang="vi-VN" altLang="en-US" sz="2800" b="1" dirty="0">
                <a:solidFill>
                  <a:schemeClr val="bg1">
                    <a:lumMod val="50000"/>
                  </a:schemeClr>
                </a:solidFill>
                <a:latin typeface="Times New Roman" pitchFamily="18" charset="0"/>
                <a:cs typeface="Times New Roman" pitchFamily="18" charset="0"/>
              </a:rPr>
              <a:t>và các thành phố lớn ở miền Bắc, âm mưu khuất</a:t>
            </a:r>
          </a:p>
          <a:p>
            <a:pPr algn="just" defTabSz="917575" eaLnBrk="1" hangingPunct="1">
              <a:defRPr/>
            </a:pPr>
            <a:r>
              <a:rPr lang="vi-VN" altLang="en-US" sz="2800" b="1" dirty="0">
                <a:solidFill>
                  <a:schemeClr val="bg1">
                    <a:lumMod val="50000"/>
                  </a:schemeClr>
                </a:solidFill>
                <a:latin typeface="Times New Roman" pitchFamily="18" charset="0"/>
                <a:cs typeface="Times New Roman" pitchFamily="18" charset="0"/>
              </a:rPr>
              <a:t>phục nhân dân ta. Song, quân dân ta đã lập nên </a:t>
            </a:r>
          </a:p>
          <a:p>
            <a:pPr algn="just" defTabSz="917575" eaLnBrk="1" hangingPunct="1">
              <a:defRPr/>
            </a:pPr>
            <a:r>
              <a:rPr lang="vi-VN" altLang="en-US" sz="2800" b="1" dirty="0">
                <a:solidFill>
                  <a:schemeClr val="bg1">
                    <a:lumMod val="50000"/>
                  </a:schemeClr>
                </a:solidFill>
                <a:latin typeface="Times New Roman" pitchFamily="18" charset="0"/>
                <a:cs typeface="Times New Roman" pitchFamily="18" charset="0"/>
              </a:rPr>
              <a:t>chiến thắng oanh liệt “Điện Biên Phủ trên không”.</a:t>
            </a:r>
            <a:endParaRPr lang="en-US" altLang="en-US" sz="2800" b="1" dirty="0">
              <a:solidFill>
                <a:schemeClr val="bg1">
                  <a:lumMod val="50000"/>
                </a:schemeClr>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nodeType="click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p:cTn id="7" dur="500" fill="hold"/>
                                        <p:tgtEl>
                                          <p:spTgt spid="184323"/>
                                        </p:tgtEl>
                                        <p:attrNameLst>
                                          <p:attrName>ppt_w</p:attrName>
                                        </p:attrNameLst>
                                      </p:cBhvr>
                                      <p:tavLst>
                                        <p:tav tm="0">
                                          <p:val>
                                            <p:fltVal val="0"/>
                                          </p:val>
                                        </p:tav>
                                        <p:tav tm="100000">
                                          <p:val>
                                            <p:strVal val="#ppt_w"/>
                                          </p:val>
                                        </p:tav>
                                      </p:tavLst>
                                    </p:anim>
                                    <p:anim calcmode="lin" valueType="num">
                                      <p:cBhvr>
                                        <p:cTn id="8" dur="500" fill="hold"/>
                                        <p:tgtEl>
                                          <p:spTgt spid="18432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84325"/>
                                        </p:tgtEl>
                                        <p:attrNameLst>
                                          <p:attrName>style.visibility</p:attrName>
                                        </p:attrNameLst>
                                      </p:cBhvr>
                                      <p:to>
                                        <p:strVal val="visible"/>
                                      </p:to>
                                    </p:set>
                                    <p:anim calcmode="lin" valueType="num">
                                      <p:cBhvr>
                                        <p:cTn id="13" dur="500" fill="hold"/>
                                        <p:tgtEl>
                                          <p:spTgt spid="184325"/>
                                        </p:tgtEl>
                                        <p:attrNameLst>
                                          <p:attrName>ppt_w</p:attrName>
                                        </p:attrNameLst>
                                      </p:cBhvr>
                                      <p:tavLst>
                                        <p:tav tm="0">
                                          <p:val>
                                            <p:fltVal val="0"/>
                                          </p:val>
                                        </p:tav>
                                        <p:tav tm="100000">
                                          <p:val>
                                            <p:strVal val="#ppt_w"/>
                                          </p:val>
                                        </p:tav>
                                      </p:tavLst>
                                    </p:anim>
                                    <p:anim calcmode="lin" valueType="num">
                                      <p:cBhvr>
                                        <p:cTn id="14" dur="500" fill="hold"/>
                                        <p:tgtEl>
                                          <p:spTgt spid="1843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id="{97B4577B-BAC6-9F00-4EF8-655B97F147F4}"/>
              </a:ext>
            </a:extLst>
          </p:cNvPr>
          <p:cNvSpPr txBox="1">
            <a:spLocks noChangeArrowheads="1"/>
          </p:cNvSpPr>
          <p:nvPr/>
        </p:nvSpPr>
        <p:spPr bwMode="auto">
          <a:xfrm>
            <a:off x="279400" y="1368425"/>
            <a:ext cx="8585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3000" b="1">
                <a:solidFill>
                  <a:srgbClr val="0070C0"/>
                </a:solidFill>
                <a:latin typeface="Times New Roman" panose="02020603050405020304" pitchFamily="18" charset="0"/>
                <a:cs typeface="Times New Roman" panose="02020603050405020304" pitchFamily="18" charset="0"/>
              </a:rPr>
              <a:t>Câu 1: Điền Đúng (Đ) hoặc Sai (S) vào ô trống:</a:t>
            </a:r>
          </a:p>
        </p:txBody>
      </p:sp>
      <p:sp>
        <p:nvSpPr>
          <p:cNvPr id="28675" name="TextBox 5">
            <a:extLst>
              <a:ext uri="{FF2B5EF4-FFF2-40B4-BE49-F238E27FC236}">
                <a16:creationId xmlns:a16="http://schemas.microsoft.com/office/drawing/2014/main" id="{A342B0E1-39F3-4EDB-4272-FDB58556845A}"/>
              </a:ext>
            </a:extLst>
          </p:cNvPr>
          <p:cNvSpPr txBox="1">
            <a:spLocks noChangeArrowheads="1"/>
          </p:cNvSpPr>
          <p:nvPr/>
        </p:nvSpPr>
        <p:spPr bwMode="auto">
          <a:xfrm>
            <a:off x="1571625" y="2286000"/>
            <a:ext cx="72151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Trận Điện Biên Phủ trên không diễn ra vào cuối năm 1972</a:t>
            </a:r>
            <a:endParaRPr lang="en-US" altLang="en-US" sz="2800" b="1">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Trận Điện Biên Phủ trên không bắt đầu từ ngày 18-12-1972 đến ngày 30-12-1972</a:t>
            </a:r>
            <a:endParaRPr lang="en-US" altLang="en-US" sz="2800" b="1">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Năm 1972, đế quốc Mĩ chỉ ném bom vào thủ đô Hà Nội</a:t>
            </a:r>
          </a:p>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Trong 12 ngày đêm cuối tháng 12-1972, quân dân ta bắn rơi 81 máy bay trong đó có 34 máy bay B52.</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28676" name="Hình Chữ nhật 6">
            <a:extLst>
              <a:ext uri="{FF2B5EF4-FFF2-40B4-BE49-F238E27FC236}">
                <a16:creationId xmlns:a16="http://schemas.microsoft.com/office/drawing/2014/main" id="{96DBBB3D-0029-84F4-1E3C-9DF389FBCD4A}"/>
              </a:ext>
            </a:extLst>
          </p:cNvPr>
          <p:cNvSpPr>
            <a:spLocks noChangeArrowheads="1"/>
          </p:cNvSpPr>
          <p:nvPr/>
        </p:nvSpPr>
        <p:spPr bwMode="auto">
          <a:xfrm>
            <a:off x="1752600" y="228600"/>
            <a:ext cx="5538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5400" b="1">
                <a:solidFill>
                  <a:srgbClr val="FF0000"/>
                </a:solidFill>
                <a:latin typeface="Times New Roman" panose="02020603050405020304" pitchFamily="18" charset="0"/>
                <a:cs typeface="Times New Roman" panose="02020603050405020304" pitchFamily="18" charset="0"/>
              </a:rPr>
              <a:t>LUYỆN TẬP</a:t>
            </a:r>
          </a:p>
        </p:txBody>
      </p:sp>
      <p:sp>
        <p:nvSpPr>
          <p:cNvPr id="28677" name="Rectangle 5">
            <a:extLst>
              <a:ext uri="{FF2B5EF4-FFF2-40B4-BE49-F238E27FC236}">
                <a16:creationId xmlns:a16="http://schemas.microsoft.com/office/drawing/2014/main" id="{69297E1C-D4FD-3921-51E2-AA83A6132D00}"/>
              </a:ext>
            </a:extLst>
          </p:cNvPr>
          <p:cNvSpPr>
            <a:spLocks noChangeArrowheads="1"/>
          </p:cNvSpPr>
          <p:nvPr/>
        </p:nvSpPr>
        <p:spPr bwMode="auto">
          <a:xfrm>
            <a:off x="714375" y="2357438"/>
            <a:ext cx="642938" cy="571500"/>
          </a:xfrm>
          <a:prstGeom prst="rect">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8678" name="Rectangle 6">
            <a:extLst>
              <a:ext uri="{FF2B5EF4-FFF2-40B4-BE49-F238E27FC236}">
                <a16:creationId xmlns:a16="http://schemas.microsoft.com/office/drawing/2014/main" id="{644F4B68-C6DA-7B3E-D9C7-0657FC80873C}"/>
              </a:ext>
            </a:extLst>
          </p:cNvPr>
          <p:cNvSpPr>
            <a:spLocks noChangeArrowheads="1"/>
          </p:cNvSpPr>
          <p:nvPr/>
        </p:nvSpPr>
        <p:spPr bwMode="auto">
          <a:xfrm>
            <a:off x="714375" y="3143250"/>
            <a:ext cx="642938" cy="571500"/>
          </a:xfrm>
          <a:prstGeom prst="rect">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8679" name="Rectangle 8">
            <a:extLst>
              <a:ext uri="{FF2B5EF4-FFF2-40B4-BE49-F238E27FC236}">
                <a16:creationId xmlns:a16="http://schemas.microsoft.com/office/drawing/2014/main" id="{4FB015D4-F9C3-7CDF-14D4-C3A5ADA193FC}"/>
              </a:ext>
            </a:extLst>
          </p:cNvPr>
          <p:cNvSpPr>
            <a:spLocks noChangeArrowheads="1"/>
          </p:cNvSpPr>
          <p:nvPr/>
        </p:nvSpPr>
        <p:spPr bwMode="auto">
          <a:xfrm>
            <a:off x="714375" y="3929063"/>
            <a:ext cx="642938" cy="571500"/>
          </a:xfrm>
          <a:prstGeom prst="rect">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8680" name="Rectangle 9">
            <a:extLst>
              <a:ext uri="{FF2B5EF4-FFF2-40B4-BE49-F238E27FC236}">
                <a16:creationId xmlns:a16="http://schemas.microsoft.com/office/drawing/2014/main" id="{9EB337F6-703D-0F34-F534-5C9FFF0C1B9A}"/>
              </a:ext>
            </a:extLst>
          </p:cNvPr>
          <p:cNvSpPr>
            <a:spLocks noChangeArrowheads="1"/>
          </p:cNvSpPr>
          <p:nvPr/>
        </p:nvSpPr>
        <p:spPr bwMode="auto">
          <a:xfrm>
            <a:off x="714375" y="4786313"/>
            <a:ext cx="642938" cy="571500"/>
          </a:xfrm>
          <a:prstGeom prst="rect">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1" name="TextBox 2">
            <a:extLst>
              <a:ext uri="{FF2B5EF4-FFF2-40B4-BE49-F238E27FC236}">
                <a16:creationId xmlns:a16="http://schemas.microsoft.com/office/drawing/2014/main" id="{C75835E5-52CF-80F8-ABEE-3B032AF3CCFB}"/>
              </a:ext>
            </a:extLst>
          </p:cNvPr>
          <p:cNvSpPr txBox="1">
            <a:spLocks noChangeArrowheads="1"/>
          </p:cNvSpPr>
          <p:nvPr/>
        </p:nvSpPr>
        <p:spPr bwMode="auto">
          <a:xfrm>
            <a:off x="642938" y="2357438"/>
            <a:ext cx="714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3000" b="1">
                <a:solidFill>
                  <a:srgbClr val="C00000"/>
                </a:solidFill>
                <a:latin typeface="Times New Roman" panose="02020603050405020304" pitchFamily="18" charset="0"/>
                <a:cs typeface="Times New Roman" panose="02020603050405020304" pitchFamily="18" charset="0"/>
              </a:rPr>
              <a:t>Đ</a:t>
            </a:r>
          </a:p>
        </p:txBody>
      </p:sp>
      <p:sp>
        <p:nvSpPr>
          <p:cNvPr id="12" name="TextBox 2">
            <a:extLst>
              <a:ext uri="{FF2B5EF4-FFF2-40B4-BE49-F238E27FC236}">
                <a16:creationId xmlns:a16="http://schemas.microsoft.com/office/drawing/2014/main" id="{2B110B30-0577-35C4-670C-89DFD61DACB3}"/>
              </a:ext>
            </a:extLst>
          </p:cNvPr>
          <p:cNvSpPr txBox="1">
            <a:spLocks noChangeArrowheads="1"/>
          </p:cNvSpPr>
          <p:nvPr/>
        </p:nvSpPr>
        <p:spPr bwMode="auto">
          <a:xfrm>
            <a:off x="642938" y="3160713"/>
            <a:ext cx="714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3000" b="1">
                <a:solidFill>
                  <a:srgbClr val="C00000"/>
                </a:solidFill>
                <a:latin typeface="Times New Roman" panose="02020603050405020304" pitchFamily="18" charset="0"/>
                <a:cs typeface="Times New Roman" panose="02020603050405020304" pitchFamily="18" charset="0"/>
              </a:rPr>
              <a:t>Đ</a:t>
            </a:r>
          </a:p>
        </p:txBody>
      </p:sp>
      <p:sp>
        <p:nvSpPr>
          <p:cNvPr id="13" name="TextBox 2">
            <a:extLst>
              <a:ext uri="{FF2B5EF4-FFF2-40B4-BE49-F238E27FC236}">
                <a16:creationId xmlns:a16="http://schemas.microsoft.com/office/drawing/2014/main" id="{1E91BBD5-C762-F85B-B0A1-7DCD07508FC8}"/>
              </a:ext>
            </a:extLst>
          </p:cNvPr>
          <p:cNvSpPr txBox="1">
            <a:spLocks noChangeArrowheads="1"/>
          </p:cNvSpPr>
          <p:nvPr/>
        </p:nvSpPr>
        <p:spPr bwMode="auto">
          <a:xfrm>
            <a:off x="642938" y="3946525"/>
            <a:ext cx="714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3000" b="1">
                <a:solidFill>
                  <a:srgbClr val="C00000"/>
                </a:solidFill>
                <a:latin typeface="Times New Roman" panose="02020603050405020304" pitchFamily="18" charset="0"/>
                <a:cs typeface="Times New Roman" panose="02020603050405020304" pitchFamily="18" charset="0"/>
              </a:rPr>
              <a:t>S</a:t>
            </a:r>
          </a:p>
        </p:txBody>
      </p:sp>
      <p:sp>
        <p:nvSpPr>
          <p:cNvPr id="14" name="TextBox 2">
            <a:extLst>
              <a:ext uri="{FF2B5EF4-FFF2-40B4-BE49-F238E27FC236}">
                <a16:creationId xmlns:a16="http://schemas.microsoft.com/office/drawing/2014/main" id="{B235AB01-8958-3AAA-6CB7-1D2D638E6A4F}"/>
              </a:ext>
            </a:extLst>
          </p:cNvPr>
          <p:cNvSpPr txBox="1">
            <a:spLocks noChangeArrowheads="1"/>
          </p:cNvSpPr>
          <p:nvPr/>
        </p:nvSpPr>
        <p:spPr bwMode="auto">
          <a:xfrm>
            <a:off x="642938" y="4803775"/>
            <a:ext cx="714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3000" b="1">
                <a:solidFill>
                  <a:srgbClr val="C00000"/>
                </a:solidFill>
                <a:latin typeface="Times New Roman" panose="02020603050405020304" pitchFamily="18" charset="0"/>
                <a:cs typeface="Times New Roman" panose="02020603050405020304" pitchFamily="18" charset="0"/>
              </a:rPr>
              <a:t>Đ</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800" decel="100000"/>
                                        <p:tgtEl>
                                          <p:spTgt spid="13"/>
                                        </p:tgtEl>
                                      </p:cBhvr>
                                    </p:animEffect>
                                    <p:anim calcmode="lin" valueType="num">
                                      <p:cBhvr>
                                        <p:cTn id="28" dur="800" decel="100000" fill="hold"/>
                                        <p:tgtEl>
                                          <p:spTgt spid="13"/>
                                        </p:tgtEl>
                                        <p:attrNameLst>
                                          <p:attrName>style.rotation</p:attrName>
                                        </p:attrNameLst>
                                      </p:cBhvr>
                                      <p:tavLst>
                                        <p:tav tm="0">
                                          <p:val>
                                            <p:fltVal val="-90"/>
                                          </p:val>
                                        </p:tav>
                                        <p:tav tm="100000">
                                          <p:val>
                                            <p:fltVal val="0"/>
                                          </p:val>
                                        </p:tav>
                                      </p:tavLst>
                                    </p:anim>
                                    <p:anim calcmode="lin" valueType="num">
                                      <p:cBhvr>
                                        <p:cTn id="29" dur="800" decel="100000" fill="hold"/>
                                        <p:tgtEl>
                                          <p:spTgt spid="13"/>
                                        </p:tgtEl>
                                        <p:attrNameLst>
                                          <p:attrName>ppt_x</p:attrName>
                                        </p:attrNameLst>
                                      </p:cBhvr>
                                      <p:tavLst>
                                        <p:tav tm="0">
                                          <p:val>
                                            <p:strVal val="#ppt_x+0.4"/>
                                          </p:val>
                                        </p:tav>
                                        <p:tav tm="100000">
                                          <p:val>
                                            <p:strVal val="#ppt_x-0.05"/>
                                          </p:val>
                                        </p:tav>
                                      </p:tavLst>
                                    </p:anim>
                                    <p:anim calcmode="lin" valueType="num">
                                      <p:cBhvr>
                                        <p:cTn id="30" dur="800" decel="100000" fill="hold"/>
                                        <p:tgtEl>
                                          <p:spTgt spid="1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800" decel="100000"/>
                                        <p:tgtEl>
                                          <p:spTgt spid="14"/>
                                        </p:tgtEl>
                                      </p:cBhvr>
                                    </p:animEffect>
                                    <p:anim calcmode="lin" valueType="num">
                                      <p:cBhvr>
                                        <p:cTn id="38" dur="800" decel="100000" fill="hold"/>
                                        <p:tgtEl>
                                          <p:spTgt spid="14"/>
                                        </p:tgtEl>
                                        <p:attrNameLst>
                                          <p:attrName>style.rotation</p:attrName>
                                        </p:attrNameLst>
                                      </p:cBhvr>
                                      <p:tavLst>
                                        <p:tav tm="0">
                                          <p:val>
                                            <p:fltVal val="-90"/>
                                          </p:val>
                                        </p:tav>
                                        <p:tav tm="100000">
                                          <p:val>
                                            <p:fltVal val="0"/>
                                          </p:val>
                                        </p:tav>
                                      </p:tavLst>
                                    </p:anim>
                                    <p:anim calcmode="lin" valueType="num">
                                      <p:cBhvr>
                                        <p:cTn id="39" dur="800" decel="100000" fill="hold"/>
                                        <p:tgtEl>
                                          <p:spTgt spid="14"/>
                                        </p:tgtEl>
                                        <p:attrNameLst>
                                          <p:attrName>ppt_x</p:attrName>
                                        </p:attrNameLst>
                                      </p:cBhvr>
                                      <p:tavLst>
                                        <p:tav tm="0">
                                          <p:val>
                                            <p:strVal val="#ppt_x+0.4"/>
                                          </p:val>
                                        </p:tav>
                                        <p:tav tm="100000">
                                          <p:val>
                                            <p:strVal val="#ppt_x-0.05"/>
                                          </p:val>
                                        </p:tav>
                                      </p:tavLst>
                                    </p:anim>
                                    <p:anim calcmode="lin" valueType="num">
                                      <p:cBhvr>
                                        <p:cTn id="40" dur="800" decel="100000" fill="hold"/>
                                        <p:tgtEl>
                                          <p:spTgt spid="1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a:extLst>
              <a:ext uri="{FF2B5EF4-FFF2-40B4-BE49-F238E27FC236}">
                <a16:creationId xmlns:a16="http://schemas.microsoft.com/office/drawing/2014/main" id="{7109D609-C74D-4405-655C-7B2363950FB1}"/>
              </a:ext>
            </a:extLst>
          </p:cNvPr>
          <p:cNvSpPr txBox="1">
            <a:spLocks noChangeArrowheads="1"/>
          </p:cNvSpPr>
          <p:nvPr/>
        </p:nvSpPr>
        <p:spPr bwMode="auto">
          <a:xfrm>
            <a:off x="285750" y="12144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3000" b="1">
                <a:solidFill>
                  <a:srgbClr val="0070C0"/>
                </a:solidFill>
                <a:latin typeface="Times New Roman" panose="02020603050405020304" pitchFamily="18" charset="0"/>
                <a:cs typeface="Times New Roman" panose="02020603050405020304" pitchFamily="18" charset="0"/>
              </a:rPr>
              <a:t>Câu 2: Điền từ hoặc mốc thời gian thích hợp vào chỗ chấm:</a:t>
            </a:r>
          </a:p>
        </p:txBody>
      </p:sp>
      <p:sp>
        <p:nvSpPr>
          <p:cNvPr id="29699" name="TextBox 5">
            <a:extLst>
              <a:ext uri="{FF2B5EF4-FFF2-40B4-BE49-F238E27FC236}">
                <a16:creationId xmlns:a16="http://schemas.microsoft.com/office/drawing/2014/main" id="{F59C67FB-380D-AA4B-05E3-2AB35BEAA335}"/>
              </a:ext>
            </a:extLst>
          </p:cNvPr>
          <p:cNvSpPr txBox="1">
            <a:spLocks noChangeArrowheads="1"/>
          </p:cNvSpPr>
          <p:nvPr/>
        </p:nvSpPr>
        <p:spPr bwMode="auto">
          <a:xfrm>
            <a:off x="71438" y="2071688"/>
            <a:ext cx="89296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Trong 12 ngày đêm cuối năm 1972, đế quốc Mĩ dùng máy bay B52 ném bom hòng hủy diệt ............. và các thành phố lớn miền Bắc.</a:t>
            </a:r>
          </a:p>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Ngày ....................., Mĩ huy động hàng chục tốp máy bay B52 và các loại máy bay khác ồ ạt ném bom Hà Nội, mở đầu 12 ngày đêm ném bom hủy diệt.</a:t>
            </a:r>
          </a:p>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Ních-xơn tuyên bố ngừng ném bom bắn phá miền Bắc ngày ......................</a:t>
            </a:r>
          </a:p>
          <a:p>
            <a:pPr algn="just" eaLnBrk="1" hangingPunct="1">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Chiến thắng 12 ngày đêm cuối tháng 12-1972 ở miền Bắc nước ta được gọi là chiến thắng .......................... ........................</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29700" name="Hình Chữ nhật 6">
            <a:extLst>
              <a:ext uri="{FF2B5EF4-FFF2-40B4-BE49-F238E27FC236}">
                <a16:creationId xmlns:a16="http://schemas.microsoft.com/office/drawing/2014/main" id="{6DBB00E2-22E6-B5A0-B0E8-BD136AD8356B}"/>
              </a:ext>
            </a:extLst>
          </p:cNvPr>
          <p:cNvSpPr>
            <a:spLocks noChangeArrowheads="1"/>
          </p:cNvSpPr>
          <p:nvPr/>
        </p:nvSpPr>
        <p:spPr bwMode="auto">
          <a:xfrm>
            <a:off x="1752600" y="228600"/>
            <a:ext cx="5538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5400" b="1">
                <a:solidFill>
                  <a:srgbClr val="FF0000"/>
                </a:solidFill>
                <a:latin typeface="Times New Roman" panose="02020603050405020304" pitchFamily="18" charset="0"/>
                <a:cs typeface="Times New Roman" panose="02020603050405020304" pitchFamily="18" charset="0"/>
              </a:rPr>
              <a:t>LUYỆN TẬP</a:t>
            </a:r>
          </a:p>
        </p:txBody>
      </p:sp>
      <p:sp>
        <p:nvSpPr>
          <p:cNvPr id="11" name="TextBox 2">
            <a:extLst>
              <a:ext uri="{FF2B5EF4-FFF2-40B4-BE49-F238E27FC236}">
                <a16:creationId xmlns:a16="http://schemas.microsoft.com/office/drawing/2014/main" id="{F022C914-4B0A-724F-BE24-8ABD3AFBA3D9}"/>
              </a:ext>
            </a:extLst>
          </p:cNvPr>
          <p:cNvSpPr txBox="1">
            <a:spLocks noChangeArrowheads="1"/>
          </p:cNvSpPr>
          <p:nvPr/>
        </p:nvSpPr>
        <p:spPr bwMode="auto">
          <a:xfrm>
            <a:off x="6429375" y="247650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2800" b="1">
                <a:solidFill>
                  <a:srgbClr val="C00000"/>
                </a:solidFill>
                <a:latin typeface="Times New Roman" panose="02020603050405020304" pitchFamily="18" charset="0"/>
                <a:cs typeface="Times New Roman" panose="02020603050405020304" pitchFamily="18" charset="0"/>
              </a:rPr>
              <a:t>Hà Nội</a:t>
            </a:r>
          </a:p>
        </p:txBody>
      </p:sp>
      <p:sp>
        <p:nvSpPr>
          <p:cNvPr id="12" name="TextBox 2">
            <a:extLst>
              <a:ext uri="{FF2B5EF4-FFF2-40B4-BE49-F238E27FC236}">
                <a16:creationId xmlns:a16="http://schemas.microsoft.com/office/drawing/2014/main" id="{A38E1B8D-CA10-82C5-0A33-888A0E173545}"/>
              </a:ext>
            </a:extLst>
          </p:cNvPr>
          <p:cNvSpPr txBox="1">
            <a:spLocks noChangeArrowheads="1"/>
          </p:cNvSpPr>
          <p:nvPr/>
        </p:nvSpPr>
        <p:spPr bwMode="auto">
          <a:xfrm>
            <a:off x="1500188" y="3333750"/>
            <a:ext cx="200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2800" b="1">
                <a:solidFill>
                  <a:srgbClr val="C00000"/>
                </a:solidFill>
                <a:latin typeface="Times New Roman" panose="02020603050405020304" pitchFamily="18" charset="0"/>
                <a:cs typeface="Times New Roman" panose="02020603050405020304" pitchFamily="18" charset="0"/>
              </a:rPr>
              <a:t>18-12-1972</a:t>
            </a:r>
          </a:p>
        </p:txBody>
      </p:sp>
      <p:sp>
        <p:nvSpPr>
          <p:cNvPr id="13" name="TextBox 2">
            <a:extLst>
              <a:ext uri="{FF2B5EF4-FFF2-40B4-BE49-F238E27FC236}">
                <a16:creationId xmlns:a16="http://schemas.microsoft.com/office/drawing/2014/main" id="{1EFCBB0E-F01D-6D46-F590-6B5727745A67}"/>
              </a:ext>
            </a:extLst>
          </p:cNvPr>
          <p:cNvSpPr txBox="1">
            <a:spLocks noChangeArrowheads="1"/>
          </p:cNvSpPr>
          <p:nvPr/>
        </p:nvSpPr>
        <p:spPr bwMode="auto">
          <a:xfrm>
            <a:off x="1214438" y="5048250"/>
            <a:ext cx="214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2800" b="1">
                <a:solidFill>
                  <a:srgbClr val="C00000"/>
                </a:solidFill>
                <a:latin typeface="Times New Roman" panose="02020603050405020304" pitchFamily="18" charset="0"/>
                <a:cs typeface="Times New Roman" panose="02020603050405020304" pitchFamily="18" charset="0"/>
              </a:rPr>
              <a:t>30-12-1972</a:t>
            </a:r>
          </a:p>
        </p:txBody>
      </p:sp>
      <p:sp>
        <p:nvSpPr>
          <p:cNvPr id="14" name="TextBox 2">
            <a:extLst>
              <a:ext uri="{FF2B5EF4-FFF2-40B4-BE49-F238E27FC236}">
                <a16:creationId xmlns:a16="http://schemas.microsoft.com/office/drawing/2014/main" id="{70DDBCB6-097E-1FE8-0983-9F2B6F6B506D}"/>
              </a:ext>
            </a:extLst>
          </p:cNvPr>
          <p:cNvSpPr txBox="1">
            <a:spLocks noChangeArrowheads="1"/>
          </p:cNvSpPr>
          <p:nvPr/>
        </p:nvSpPr>
        <p:spPr bwMode="auto">
          <a:xfrm>
            <a:off x="6357938" y="585787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2800" b="1">
                <a:solidFill>
                  <a:srgbClr val="C00000"/>
                </a:solidFill>
                <a:latin typeface="Times New Roman" panose="02020603050405020304" pitchFamily="18" charset="0"/>
                <a:cs typeface="Times New Roman" panose="02020603050405020304" pitchFamily="18" charset="0"/>
              </a:rPr>
              <a:t>Điện Biên Phủ</a:t>
            </a:r>
          </a:p>
        </p:txBody>
      </p:sp>
      <p:sp>
        <p:nvSpPr>
          <p:cNvPr id="15" name="TextBox 2">
            <a:extLst>
              <a:ext uri="{FF2B5EF4-FFF2-40B4-BE49-F238E27FC236}">
                <a16:creationId xmlns:a16="http://schemas.microsoft.com/office/drawing/2014/main" id="{9F6F53B5-F5C4-46F1-FD50-340D9F906381}"/>
              </a:ext>
            </a:extLst>
          </p:cNvPr>
          <p:cNvSpPr txBox="1">
            <a:spLocks noChangeArrowheads="1"/>
          </p:cNvSpPr>
          <p:nvPr/>
        </p:nvSpPr>
        <p:spPr bwMode="auto">
          <a:xfrm>
            <a:off x="285750" y="633412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2800" b="1">
                <a:solidFill>
                  <a:srgbClr val="C00000"/>
                </a:solidFill>
                <a:latin typeface="Times New Roman" panose="02020603050405020304" pitchFamily="18" charset="0"/>
                <a:cs typeface="Times New Roman" panose="02020603050405020304" pitchFamily="18" charset="0"/>
              </a:rPr>
              <a:t>trên không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800" decel="100000"/>
                                        <p:tgtEl>
                                          <p:spTgt spid="13"/>
                                        </p:tgtEl>
                                      </p:cBhvr>
                                    </p:animEffect>
                                    <p:anim calcmode="lin" valueType="num">
                                      <p:cBhvr>
                                        <p:cTn id="28" dur="800" decel="100000" fill="hold"/>
                                        <p:tgtEl>
                                          <p:spTgt spid="13"/>
                                        </p:tgtEl>
                                        <p:attrNameLst>
                                          <p:attrName>style.rotation</p:attrName>
                                        </p:attrNameLst>
                                      </p:cBhvr>
                                      <p:tavLst>
                                        <p:tav tm="0">
                                          <p:val>
                                            <p:fltVal val="-90"/>
                                          </p:val>
                                        </p:tav>
                                        <p:tav tm="100000">
                                          <p:val>
                                            <p:fltVal val="0"/>
                                          </p:val>
                                        </p:tav>
                                      </p:tavLst>
                                    </p:anim>
                                    <p:anim calcmode="lin" valueType="num">
                                      <p:cBhvr>
                                        <p:cTn id="29" dur="800" decel="100000" fill="hold"/>
                                        <p:tgtEl>
                                          <p:spTgt spid="13"/>
                                        </p:tgtEl>
                                        <p:attrNameLst>
                                          <p:attrName>ppt_x</p:attrName>
                                        </p:attrNameLst>
                                      </p:cBhvr>
                                      <p:tavLst>
                                        <p:tav tm="0">
                                          <p:val>
                                            <p:strVal val="#ppt_x+0.4"/>
                                          </p:val>
                                        </p:tav>
                                        <p:tav tm="100000">
                                          <p:val>
                                            <p:strVal val="#ppt_x-0.05"/>
                                          </p:val>
                                        </p:tav>
                                      </p:tavLst>
                                    </p:anim>
                                    <p:anim calcmode="lin" valueType="num">
                                      <p:cBhvr>
                                        <p:cTn id="30" dur="800" decel="100000" fill="hold"/>
                                        <p:tgtEl>
                                          <p:spTgt spid="1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800" decel="100000"/>
                                        <p:tgtEl>
                                          <p:spTgt spid="14"/>
                                        </p:tgtEl>
                                      </p:cBhvr>
                                    </p:animEffect>
                                    <p:anim calcmode="lin" valueType="num">
                                      <p:cBhvr>
                                        <p:cTn id="38" dur="800" decel="100000" fill="hold"/>
                                        <p:tgtEl>
                                          <p:spTgt spid="14"/>
                                        </p:tgtEl>
                                        <p:attrNameLst>
                                          <p:attrName>style.rotation</p:attrName>
                                        </p:attrNameLst>
                                      </p:cBhvr>
                                      <p:tavLst>
                                        <p:tav tm="0">
                                          <p:val>
                                            <p:fltVal val="-90"/>
                                          </p:val>
                                        </p:tav>
                                        <p:tav tm="100000">
                                          <p:val>
                                            <p:fltVal val="0"/>
                                          </p:val>
                                        </p:tav>
                                      </p:tavLst>
                                    </p:anim>
                                    <p:anim calcmode="lin" valueType="num">
                                      <p:cBhvr>
                                        <p:cTn id="39" dur="800" decel="100000" fill="hold"/>
                                        <p:tgtEl>
                                          <p:spTgt spid="14"/>
                                        </p:tgtEl>
                                        <p:attrNameLst>
                                          <p:attrName>ppt_x</p:attrName>
                                        </p:attrNameLst>
                                      </p:cBhvr>
                                      <p:tavLst>
                                        <p:tav tm="0">
                                          <p:val>
                                            <p:strVal val="#ppt_x+0.4"/>
                                          </p:val>
                                        </p:tav>
                                        <p:tav tm="100000">
                                          <p:val>
                                            <p:strVal val="#ppt_x-0.05"/>
                                          </p:val>
                                        </p:tav>
                                      </p:tavLst>
                                    </p:anim>
                                    <p:anim calcmode="lin" valueType="num">
                                      <p:cBhvr>
                                        <p:cTn id="40" dur="800" decel="100000" fill="hold"/>
                                        <p:tgtEl>
                                          <p:spTgt spid="1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800" decel="100000"/>
                                        <p:tgtEl>
                                          <p:spTgt spid="15"/>
                                        </p:tgtEl>
                                      </p:cBhvr>
                                    </p:animEffect>
                                    <p:anim calcmode="lin" valueType="num">
                                      <p:cBhvr>
                                        <p:cTn id="46" dur="800" decel="100000" fill="hold"/>
                                        <p:tgtEl>
                                          <p:spTgt spid="15"/>
                                        </p:tgtEl>
                                        <p:attrNameLst>
                                          <p:attrName>style.rotation</p:attrName>
                                        </p:attrNameLst>
                                      </p:cBhvr>
                                      <p:tavLst>
                                        <p:tav tm="0">
                                          <p:val>
                                            <p:fltVal val="-90"/>
                                          </p:val>
                                        </p:tav>
                                        <p:tav tm="100000">
                                          <p:val>
                                            <p:fltVal val="0"/>
                                          </p:val>
                                        </p:tav>
                                      </p:tavLst>
                                    </p:anim>
                                    <p:anim calcmode="lin" valueType="num">
                                      <p:cBhvr>
                                        <p:cTn id="47" dur="800" decel="100000" fill="hold"/>
                                        <p:tgtEl>
                                          <p:spTgt spid="15"/>
                                        </p:tgtEl>
                                        <p:attrNameLst>
                                          <p:attrName>ppt_x</p:attrName>
                                        </p:attrNameLst>
                                      </p:cBhvr>
                                      <p:tavLst>
                                        <p:tav tm="0">
                                          <p:val>
                                            <p:strVal val="#ppt_x+0.4"/>
                                          </p:val>
                                        </p:tav>
                                        <p:tav tm="100000">
                                          <p:val>
                                            <p:strVal val="#ppt_x-0.05"/>
                                          </p:val>
                                        </p:tav>
                                      </p:tavLst>
                                    </p:anim>
                                    <p:anim calcmode="lin" valueType="num">
                                      <p:cBhvr>
                                        <p:cTn id="48" dur="800" decel="100000" fill="hold"/>
                                        <p:tgtEl>
                                          <p:spTgt spid="15"/>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dienbienphu%20trenkhong">
            <a:extLst>
              <a:ext uri="{FF2B5EF4-FFF2-40B4-BE49-F238E27FC236}">
                <a16:creationId xmlns:a16="http://schemas.microsoft.com/office/drawing/2014/main" id="{2AFC2163-608D-AF76-6B4A-847E2115A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2C50B05F-0BFE-B0B6-5949-6D34C83731B7}"/>
              </a:ext>
            </a:extLst>
          </p:cNvPr>
          <p:cNvSpPr>
            <a:spLocks noChangeArrowheads="1"/>
          </p:cNvSpPr>
          <p:nvPr/>
        </p:nvSpPr>
        <p:spPr bwMode="auto">
          <a:xfrm>
            <a:off x="0" y="5857875"/>
            <a:ext cx="9144000" cy="1000125"/>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4400">
                <a:solidFill>
                  <a:schemeClr val="tx2"/>
                </a:solidFill>
                <a:latin typeface="Times New Roman" panose="02020603050405020304" pitchFamily="18" charset="0"/>
              </a:rPr>
              <a:t>Bảo tàng chiến thắng B52 ở Hà Nội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additive="base">
                                        <p:cTn id="7" dur="2000" fill="hold"/>
                                        <p:tgtEl>
                                          <p:spTgt spid="74757"/>
                                        </p:tgtEl>
                                        <p:attrNameLst>
                                          <p:attrName>ppt_x</p:attrName>
                                        </p:attrNameLst>
                                      </p:cBhvr>
                                      <p:tavLst>
                                        <p:tav tm="0">
                                          <p:val>
                                            <p:strVal val="0-#ppt_w/2"/>
                                          </p:val>
                                        </p:tav>
                                        <p:tav tm="100000">
                                          <p:val>
                                            <p:strVal val="#ppt_x"/>
                                          </p:val>
                                        </p:tav>
                                      </p:tavLst>
                                    </p:anim>
                                    <p:anim calcmode="lin" valueType="num">
                                      <p:cBhvr additive="base">
                                        <p:cTn id="8" dur="2000" fill="hold"/>
                                        <p:tgtEl>
                                          <p:spTgt spid="7475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dienbienphu%20trenkhong%20(14)">
            <a:extLst>
              <a:ext uri="{FF2B5EF4-FFF2-40B4-BE49-F238E27FC236}">
                <a16:creationId xmlns:a16="http://schemas.microsoft.com/office/drawing/2014/main" id="{4A0DC552-70FF-2335-0008-07900AA7C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8" descr="dienbienphu%20trenkhong%20(7)">
            <a:extLst>
              <a:ext uri="{FF2B5EF4-FFF2-40B4-BE49-F238E27FC236}">
                <a16:creationId xmlns:a16="http://schemas.microsoft.com/office/drawing/2014/main" id="{39F9DDF7-977A-783B-A65A-CD056737D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a:extLst>
              <a:ext uri="{FF2B5EF4-FFF2-40B4-BE49-F238E27FC236}">
                <a16:creationId xmlns:a16="http://schemas.microsoft.com/office/drawing/2014/main" id="{E566F065-3B8F-91F2-30F3-1C9E2EAA233A}"/>
              </a:ext>
            </a:extLst>
          </p:cNvPr>
          <p:cNvSpPr>
            <a:spLocks noChangeArrowheads="1"/>
          </p:cNvSpPr>
          <p:nvPr/>
        </p:nvSpPr>
        <p:spPr bwMode="auto">
          <a:xfrm>
            <a:off x="1835150" y="2205038"/>
            <a:ext cx="5327650" cy="1196975"/>
          </a:xfrm>
          <a:prstGeom prst="rect">
            <a:avLst/>
          </a:prstGeom>
          <a:noFill/>
          <a:ln>
            <a:noFill/>
          </a:ln>
          <a:effectLst/>
        </p:spPr>
        <p:txBody>
          <a:bodyPr wrap="none" anchor="ctr"/>
          <a:lstStyle/>
          <a:p>
            <a:pPr algn="ctr" eaLnBrk="1" hangingPunct="1">
              <a:spcBef>
                <a:spcPct val="20000"/>
              </a:spcBef>
              <a:buClr>
                <a:schemeClr val="hlink"/>
              </a:buClr>
              <a:buFont typeface="Wingdings" pitchFamily="2" charset="2"/>
              <a:buNone/>
              <a:defRPr/>
            </a:pPr>
            <a:r>
              <a:rPr lang="en-US" sz="6600">
                <a:solidFill>
                  <a:srgbClr val="FF0000"/>
                </a:solidFill>
                <a:effectLst>
                  <a:outerShdw blurRad="38100" dist="38100" dir="2700000" algn="tl">
                    <a:srgbClr val="000000"/>
                  </a:outerShdw>
                </a:effectLst>
                <a:latin typeface="Times New Roman" pitchFamily="18" charset="0"/>
              </a:rPr>
              <a:t>Ngày nay…..</a:t>
            </a:r>
            <a:endParaRPr lang="en-US" sz="1400">
              <a:latin typeface="Arial" charset="0"/>
            </a:endParaRPr>
          </a:p>
        </p:txBody>
      </p:sp>
      <p:sp>
        <p:nvSpPr>
          <p:cNvPr id="69639" name="Rectangle 7">
            <a:extLst>
              <a:ext uri="{FF2B5EF4-FFF2-40B4-BE49-F238E27FC236}">
                <a16:creationId xmlns:a16="http://schemas.microsoft.com/office/drawing/2014/main" id="{D57C773D-D7ED-0EDC-87BE-8EDD92779593}"/>
              </a:ext>
            </a:extLst>
          </p:cNvPr>
          <p:cNvSpPr>
            <a:spLocks noChangeArrowheads="1"/>
          </p:cNvSpPr>
          <p:nvPr/>
        </p:nvSpPr>
        <p:spPr bwMode="auto">
          <a:xfrm>
            <a:off x="0" y="5589588"/>
            <a:ext cx="86756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4600" b="1">
                <a:solidFill>
                  <a:srgbClr val="0000FF"/>
                </a:solidFill>
                <a:latin typeface="Times New Roman" panose="02020603050405020304" pitchFamily="18" charset="0"/>
              </a:rPr>
              <a:t>Mọi người được sống thanh bình</a:t>
            </a:r>
          </a:p>
          <a:p>
            <a:pPr algn="ctr">
              <a:spcBef>
                <a:spcPct val="0"/>
              </a:spcBef>
              <a:buClrTx/>
              <a:buSzTx/>
              <a:buFontTx/>
              <a:buNone/>
            </a:pPr>
            <a:r>
              <a:rPr lang="en-US" altLang="en-US" sz="4600" b="1">
                <a:solidFill>
                  <a:srgbClr val="0000FF"/>
                </a:solidFill>
                <a:latin typeface="Times New Roman" panose="02020603050405020304" pitchFamily="18" charset="0"/>
              </a:rPr>
              <a:t> vui vẻ bên chiến tích của cha 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checkerboard(across)">
                                      <p:cBhvr>
                                        <p:cTn id="7" dur="500"/>
                                        <p:tgtEl>
                                          <p:spTgt spid="69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69637"/>
                                        </p:tgtEl>
                                      </p:cBhvr>
                                    </p:animEffect>
                                    <p:set>
                                      <p:cBhvr>
                                        <p:cTn id="12" dur="1" fill="hold">
                                          <p:stCondLst>
                                            <p:cond delay="499"/>
                                          </p:stCondLst>
                                        </p:cTn>
                                        <p:tgtEl>
                                          <p:spTgt spid="6963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69638"/>
                                        </p:tgtEl>
                                        <p:attrNameLst>
                                          <p:attrName>style.visibility</p:attrName>
                                        </p:attrNameLst>
                                      </p:cBhvr>
                                      <p:to>
                                        <p:strVal val="visible"/>
                                      </p:to>
                                    </p:set>
                                    <p:animEffect transition="in" filter="plus(in)">
                                      <p:cBhvr>
                                        <p:cTn id="17" dur="1000"/>
                                        <p:tgtEl>
                                          <p:spTgt spid="696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69639">
                                            <p:txEl>
                                              <p:pRg st="0" end="0"/>
                                            </p:txEl>
                                          </p:spTgt>
                                        </p:tgtEl>
                                        <p:attrNameLst>
                                          <p:attrName>style.visibility</p:attrName>
                                        </p:attrNameLst>
                                      </p:cBhvr>
                                      <p:to>
                                        <p:strVal val="visible"/>
                                      </p:to>
                                    </p:set>
                                    <p:animEffect transition="in" filter="plus(in)">
                                      <p:cBhvr>
                                        <p:cTn id="22" dur="1000"/>
                                        <p:tgtEl>
                                          <p:spTgt spid="6963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69639">
                                            <p:txEl>
                                              <p:pRg st="1" end="1"/>
                                            </p:txEl>
                                          </p:spTgt>
                                        </p:tgtEl>
                                        <p:attrNameLst>
                                          <p:attrName>style.visibility</p:attrName>
                                        </p:attrNameLst>
                                      </p:cBhvr>
                                      <p:to>
                                        <p:strVal val="visible"/>
                                      </p:to>
                                    </p:set>
                                    <p:animEffect transition="in" filter="plus(in)">
                                      <p:cBhvr>
                                        <p:cTn id="27" dur="1000"/>
                                        <p:tgtEl>
                                          <p:spTgt spid="6963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p:cTn id="31" dur="1" fill="hold">
                                          <p:stCondLst>
                                            <p:cond delay="0"/>
                                          </p:stCondLst>
                                        </p:cTn>
                                        <p:tgtEl>
                                          <p:spTgt spid="69640"/>
                                        </p:tgtEl>
                                        <p:attrNameLst>
                                          <p:attrName>style.visibility</p:attrName>
                                        </p:attrNameLst>
                                      </p:cBhvr>
                                      <p:to>
                                        <p:strVal val="visible"/>
                                      </p:to>
                                    </p:set>
                                    <p:animEffect transition="in" filter="plus(in)">
                                      <p:cBhvr>
                                        <p:cTn id="32" dur="1000"/>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5B29F50E-44FC-10DB-9926-521112B9D28B}"/>
              </a:ext>
            </a:extLst>
          </p:cNvPr>
          <p:cNvSpPr txBox="1">
            <a:spLocks noChangeArrowheads="1"/>
          </p:cNvSpPr>
          <p:nvPr/>
        </p:nvSpPr>
        <p:spPr bwMode="auto">
          <a:xfrm>
            <a:off x="279400" y="13795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3000" b="1" u="sng">
                <a:solidFill>
                  <a:srgbClr val="0070C0"/>
                </a:solidFill>
                <a:latin typeface="Times New Roman" panose="02020603050405020304" pitchFamily="18" charset="0"/>
                <a:cs typeface="Times New Roman" panose="02020603050405020304" pitchFamily="18" charset="0"/>
              </a:rPr>
              <a:t>Câu 2:</a:t>
            </a:r>
            <a:r>
              <a:rPr lang="en-US" altLang="en-US" sz="3000" b="1">
                <a:solidFill>
                  <a:srgbClr val="0070C0"/>
                </a:solidFill>
                <a:latin typeface="Times New Roman" panose="02020603050405020304" pitchFamily="18" charset="0"/>
                <a:cs typeface="Times New Roman" panose="02020603050405020304" pitchFamily="18" charset="0"/>
              </a:rPr>
              <a:t> </a:t>
            </a:r>
            <a:r>
              <a:rPr lang="vi-VN" altLang="en-US" sz="3000" b="1">
                <a:solidFill>
                  <a:srgbClr val="0070C0"/>
                </a:solidFill>
                <a:latin typeface="Times New Roman" panose="02020603050405020304" pitchFamily="18" charset="0"/>
                <a:cs typeface="Times New Roman" panose="02020603050405020304" pitchFamily="18" charset="0"/>
              </a:rPr>
              <a:t>Cuộc tổng tiến công và nổi dậy Tết Mậu Thân năm 1968 có ý nghĩa gì?</a:t>
            </a:r>
          </a:p>
        </p:txBody>
      </p:sp>
      <p:sp>
        <p:nvSpPr>
          <p:cNvPr id="7172" name="TextBox 4">
            <a:extLst>
              <a:ext uri="{FF2B5EF4-FFF2-40B4-BE49-F238E27FC236}">
                <a16:creationId xmlns:a16="http://schemas.microsoft.com/office/drawing/2014/main" id="{B07661EB-69BD-3D76-E712-C9B3004B60B5}"/>
              </a:ext>
            </a:extLst>
          </p:cNvPr>
          <p:cNvSpPr txBox="1">
            <a:spLocks noChangeArrowheads="1"/>
          </p:cNvSpPr>
          <p:nvPr/>
        </p:nvSpPr>
        <p:spPr bwMode="auto">
          <a:xfrm>
            <a:off x="609600" y="2557463"/>
            <a:ext cx="79629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lnSpc>
                <a:spcPct val="150000"/>
              </a:lnSpc>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Làm cho Mĩ – Ngụy thiệt hại nặng nề, hoang mang, lo sợ.</a:t>
            </a:r>
            <a:endParaRPr lang="en-US" altLang="en-US" sz="28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Tạo ra bước ngoặt quan trọng cho cuộc kháng chiến chống Mĩ cứu nước</a:t>
            </a:r>
            <a:r>
              <a:rPr lang="en-US" altLang="en-US" sz="2800" b="1">
                <a:solidFill>
                  <a:srgbClr val="000000"/>
                </a:solidFill>
                <a:latin typeface="Times New Roman" panose="02020603050405020304" pitchFamily="18" charset="0"/>
                <a:cs typeface="Times New Roman" panose="02020603050405020304" pitchFamily="18" charset="0"/>
              </a:rPr>
              <a:t>.</a:t>
            </a:r>
          </a:p>
          <a:p>
            <a:pPr eaLnBrk="1" hangingPunct="1">
              <a:lnSpc>
                <a:spcPct val="150000"/>
              </a:lnSpc>
              <a:spcBef>
                <a:spcPct val="0"/>
              </a:spcBef>
              <a:buClrTx/>
              <a:buSzTx/>
              <a:buFontTx/>
              <a:buAutoNum type="alphaUcPeriod"/>
            </a:pPr>
            <a:r>
              <a:rPr lang="vi-VN" altLang="en-US" sz="2800" b="1">
                <a:solidFill>
                  <a:srgbClr val="000000"/>
                </a:solidFill>
                <a:latin typeface="Times New Roman" panose="02020603050405020304" pitchFamily="18" charset="0"/>
                <a:cs typeface="Times New Roman" panose="02020603050405020304" pitchFamily="18" charset="0"/>
              </a:rPr>
              <a:t> Cả hai ý trên đều đúng.</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254284EA-1C27-C1CA-E26F-D168D58D96C7}"/>
              </a:ext>
            </a:extLst>
          </p:cNvPr>
          <p:cNvSpPr/>
          <p:nvPr/>
        </p:nvSpPr>
        <p:spPr>
          <a:xfrm>
            <a:off x="571500" y="5214938"/>
            <a:ext cx="533400" cy="642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9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 presetClass="emph" presetSubtype="2" fill="hold" nodeType="withEffect">
                                  <p:stCondLst>
                                    <p:cond delay="0"/>
                                  </p:stCondLst>
                                  <p:childTnLst>
                                    <p:animClr clrSpc="rgb" dir="cw">
                                      <p:cBhvr override="childStyle">
                                        <p:cTn id="9" dur="2000" fill="hold"/>
                                        <p:tgtEl>
                                          <p:spTgt spid="7172">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F1CC33C-0CD8-EC91-0088-2576BBB11ED8}"/>
              </a:ext>
            </a:extLst>
          </p:cNvPr>
          <p:cNvSpPr>
            <a:spLocks noGrp="1" noChangeArrowheads="1"/>
          </p:cNvSpPr>
          <p:nvPr>
            <p:ph type="title"/>
          </p:nvPr>
        </p:nvSpPr>
        <p:spPr>
          <a:xfrm>
            <a:off x="468313" y="1916113"/>
            <a:ext cx="8385175" cy="2665412"/>
          </a:xfrm>
        </p:spPr>
        <p:txBody>
          <a:bodyPr/>
          <a:lstStyle/>
          <a:p>
            <a:pPr eaLnBrk="1" hangingPunct="1">
              <a:defRPr/>
            </a:pPr>
            <a:r>
              <a:rPr lang="en-US" sz="4800">
                <a:solidFill>
                  <a:srgbClr val="FF66FF"/>
                </a:solidFill>
                <a:latin typeface="Times New Roman" pitchFamily="18" charset="0"/>
              </a:rPr>
              <a:t>Nhưng vẫn không quên những ngày tháng hào hùng và tưởng nhớ đến các</a:t>
            </a:r>
            <a:r>
              <a:rPr lang="en-US" sz="4800">
                <a:solidFill>
                  <a:srgbClr val="FF66FF"/>
                </a:solidFill>
              </a:rPr>
              <a:t> </a:t>
            </a:r>
            <a:r>
              <a:rPr lang="en-US" sz="4800">
                <a:solidFill>
                  <a:srgbClr val="FF66FF"/>
                </a:solidFill>
                <a:latin typeface="Times New Roman" pitchFamily="18" charset="0"/>
              </a:rPr>
              <a:t>chiến sĩ đã anh dũng hi sinh.</a:t>
            </a:r>
          </a:p>
        </p:txBody>
      </p:sp>
      <p:sp>
        <p:nvSpPr>
          <p:cNvPr id="70662" name="AutoShape 6">
            <a:hlinkClick r:id="rId2" action="ppaction://hlinkfile"/>
            <a:extLst>
              <a:ext uri="{FF2B5EF4-FFF2-40B4-BE49-F238E27FC236}">
                <a16:creationId xmlns:a16="http://schemas.microsoft.com/office/drawing/2014/main" id="{9D0F2178-8B2E-968E-BAC4-14233E493125}"/>
              </a:ext>
            </a:extLst>
          </p:cNvPr>
          <p:cNvSpPr>
            <a:spLocks noChangeArrowheads="1"/>
          </p:cNvSpPr>
          <p:nvPr/>
        </p:nvSpPr>
        <p:spPr bwMode="auto">
          <a:xfrm>
            <a:off x="8532813" y="6381750"/>
            <a:ext cx="611187" cy="476250"/>
          </a:xfrm>
          <a:prstGeom prst="star5">
            <a:avLst/>
          </a:prstGeom>
          <a:solidFill>
            <a:srgbClr val="FF66FF"/>
          </a:solidFill>
          <a:ln w="9525">
            <a:solidFill>
              <a:schemeClr val="tx1"/>
            </a:solidFill>
            <a:miter lim="800000"/>
            <a:headEnd/>
            <a:tailEnd/>
          </a:ln>
          <a:effectLst/>
        </p:spPr>
        <p:txBody>
          <a:bodyPr wrap="none" anchor="ctr"/>
          <a:lstStyle/>
          <a:p>
            <a:pPr>
              <a:defRPr/>
            </a:pPr>
            <a:endParaRPr lang="en-US"/>
          </a:p>
        </p:txBody>
      </p:sp>
      <p:pic>
        <p:nvPicPr>
          <p:cNvPr id="19" name="Picture 25" descr="dienbienphu%20trenkhong%20(15)1">
            <a:extLst>
              <a:ext uri="{FF2B5EF4-FFF2-40B4-BE49-F238E27FC236}">
                <a16:creationId xmlns:a16="http://schemas.microsoft.com/office/drawing/2014/main" id="{6852D397-3A45-F9DA-621E-BEB7C57F6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dienbienphu%20trenkhong%20(6)">
            <a:extLst>
              <a:ext uri="{FF2B5EF4-FFF2-40B4-BE49-F238E27FC236}">
                <a16:creationId xmlns:a16="http://schemas.microsoft.com/office/drawing/2014/main" id="{02EEDEEB-9642-03A4-C69A-6D6EF076B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plus(in)">
                                      <p:cBhvr>
                                        <p:cTn id="7" dur="1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500"/>
                                        <p:tgtEl>
                                          <p:spTgt spid="70658"/>
                                        </p:tgtEl>
                                      </p:cBhvr>
                                    </p:animEffect>
                                    <p:set>
                                      <p:cBhvr>
                                        <p:cTn id="12" dur="1" fill="hold">
                                          <p:stCondLst>
                                            <p:cond delay="499"/>
                                          </p:stCondLst>
                                        </p:cTn>
                                        <p:tgtEl>
                                          <p:spTgt spid="7065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0662"/>
                                        </p:tgtEl>
                                        <p:attrNameLst>
                                          <p:attrName>style.visibility</p:attrName>
                                        </p:attrNameLst>
                                      </p:cBhvr>
                                      <p:to>
                                        <p:strVal val="visible"/>
                                      </p:to>
                                    </p:set>
                                    <p:anim calcmode="lin" valueType="num">
                                      <p:cBhvr additive="base">
                                        <p:cTn id="17" dur="1000" fill="hold"/>
                                        <p:tgtEl>
                                          <p:spTgt spid="70662"/>
                                        </p:tgtEl>
                                        <p:attrNameLst>
                                          <p:attrName>ppt_x</p:attrName>
                                        </p:attrNameLst>
                                      </p:cBhvr>
                                      <p:tavLst>
                                        <p:tav tm="0">
                                          <p:val>
                                            <p:strVal val="#ppt_x"/>
                                          </p:val>
                                        </p:tav>
                                        <p:tav tm="100000">
                                          <p:val>
                                            <p:strVal val="#ppt_x"/>
                                          </p:val>
                                        </p:tav>
                                      </p:tavLst>
                                    </p:anim>
                                    <p:anim calcmode="lin" valueType="num">
                                      <p:cBhvr additive="base">
                                        <p:cTn id="18" dur="1000" fill="hold"/>
                                        <p:tgtEl>
                                          <p:spTgt spid="7066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amond(in)">
                                      <p:cBhvr>
                                        <p:cTn id="23" dur="20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amond(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rames PPT 010">
            <a:extLst>
              <a:ext uri="{FF2B5EF4-FFF2-40B4-BE49-F238E27FC236}">
                <a16:creationId xmlns:a16="http://schemas.microsoft.com/office/drawing/2014/main" id="{C1DD5B03-CC4C-47BC-1B41-4374AA074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223375" cy="6858000"/>
          </a:xfrm>
          <a:prstGeom prst="rect">
            <a:avLst/>
          </a:prstGeom>
          <a:solidFill>
            <a:srgbClr val="FFFFCC"/>
          </a:solidFill>
          <a:ln w="28575">
            <a:solidFill>
              <a:srgbClr val="FF0000"/>
            </a:solidFill>
            <a:miter lim="800000"/>
            <a:headEnd/>
            <a:tailEnd/>
          </a:ln>
        </p:spPr>
      </p:pic>
      <p:sp>
        <p:nvSpPr>
          <p:cNvPr id="33795" name="Text Box 2">
            <a:extLst>
              <a:ext uri="{FF2B5EF4-FFF2-40B4-BE49-F238E27FC236}">
                <a16:creationId xmlns:a16="http://schemas.microsoft.com/office/drawing/2014/main" id="{8ACBADEA-9E28-CEAF-A3DB-58DF52D68741}"/>
              </a:ext>
            </a:extLst>
          </p:cNvPr>
          <p:cNvSpPr txBox="1">
            <a:spLocks noChangeArrowheads="1"/>
          </p:cNvSpPr>
          <p:nvPr/>
        </p:nvSpPr>
        <p:spPr bwMode="auto">
          <a:xfrm>
            <a:off x="915988" y="1592263"/>
            <a:ext cx="731361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nSpc>
                <a:spcPct val="150000"/>
              </a:lnSpc>
              <a:spcBef>
                <a:spcPct val="50000"/>
              </a:spcBef>
              <a:buClrTx/>
              <a:buSzTx/>
              <a:buFontTx/>
              <a:buNone/>
            </a:pPr>
            <a:r>
              <a:rPr lang="en-US" altLang="en-US" sz="27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 </a:t>
            </a:r>
            <a:r>
              <a:rPr lang="vi-VN" altLang="en-US" sz="27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a:t>
            </a:r>
            <a:r>
              <a:rPr lang="vi-VN" altLang="en-US" sz="2800">
                <a:solidFill>
                  <a:srgbClr val="0000FF"/>
                </a:solidFill>
                <a:latin typeface="Times New Roman" panose="02020603050405020304" pitchFamily="18" charset="0"/>
                <a:cs typeface="Times New Roman" panose="02020603050405020304" pitchFamily="18" charset="0"/>
              </a:rPr>
              <a:t>hể hiện sự tự hào về truyền thống lịch sử dân tộc.</a:t>
            </a:r>
            <a:endParaRPr lang="en-US" altLang="en-US" sz="2700">
              <a:solidFill>
                <a:srgbClr val="0000FF"/>
              </a:solidFill>
              <a:latin typeface="Times New Roman" panose="02020603050405020304" pitchFamily="18" charset="0"/>
              <a:cs typeface="Times New Roman" panose="02020603050405020304" pitchFamily="18" charset="0"/>
            </a:endParaRPr>
          </a:p>
          <a:p>
            <a:pPr>
              <a:lnSpc>
                <a:spcPct val="150000"/>
              </a:lnSpc>
              <a:spcBef>
                <a:spcPct val="50000"/>
              </a:spcBef>
              <a:buClrTx/>
              <a:buSzTx/>
              <a:buFontTx/>
              <a:buNone/>
            </a:pPr>
            <a:r>
              <a:rPr lang="en-US" altLang="en-US" sz="27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 </a:t>
            </a:r>
            <a:r>
              <a:rPr lang="en-US" altLang="en-US" sz="2700">
                <a:solidFill>
                  <a:srgbClr val="0000FF"/>
                </a:solidFill>
                <a:latin typeface="Times New Roman" panose="02020603050405020304" pitchFamily="18" charset="0"/>
                <a:cs typeface="Times New Roman" panose="02020603050405020304" pitchFamily="18" charset="0"/>
              </a:rPr>
              <a:t>Chuẩn bị</a:t>
            </a:r>
            <a:r>
              <a:rPr lang="vi-VN" altLang="en-US" sz="2700">
                <a:solidFill>
                  <a:srgbClr val="0000FF"/>
                </a:solidFill>
                <a:latin typeface="Times New Roman" panose="02020603050405020304" pitchFamily="18" charset="0"/>
                <a:cs typeface="Times New Roman" panose="02020603050405020304" pitchFamily="18" charset="0"/>
              </a:rPr>
              <a:t> bài tiếp theo.</a:t>
            </a:r>
            <a:endParaRPr lang="en-US" altLang="en-US" sz="2700">
              <a:solidFill>
                <a:srgbClr val="0000FF"/>
              </a:solidFill>
              <a:latin typeface="Times New Roman" panose="02020603050405020304" pitchFamily="18" charset="0"/>
              <a:cs typeface="Times New Roman" panose="02020603050405020304" pitchFamily="18" charset="0"/>
            </a:endParaRPr>
          </a:p>
        </p:txBody>
      </p:sp>
      <p:sp>
        <p:nvSpPr>
          <p:cNvPr id="33796" name="Rectangle 2">
            <a:extLst>
              <a:ext uri="{FF2B5EF4-FFF2-40B4-BE49-F238E27FC236}">
                <a16:creationId xmlns:a16="http://schemas.microsoft.com/office/drawing/2014/main" id="{2C8ECC9A-054D-8787-2841-89A0DDAEA6E0}"/>
              </a:ext>
            </a:extLst>
          </p:cNvPr>
          <p:cNvSpPr>
            <a:spLocks noChangeArrowheads="1"/>
          </p:cNvSpPr>
          <p:nvPr/>
        </p:nvSpPr>
        <p:spPr bwMode="auto">
          <a:xfrm>
            <a:off x="0" y="29527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vi-VN" altLang="en-US" sz="5400" b="1">
                <a:solidFill>
                  <a:srgbClr val="D60093"/>
                </a:solidFill>
                <a:latin typeface="Times New Roman" panose="02020603050405020304" pitchFamily="18" charset="0"/>
                <a:cs typeface="Times New Roman" panose="02020603050405020304" pitchFamily="18" charset="0"/>
              </a:rPr>
              <a:t>VẬN DỤNG</a:t>
            </a:r>
            <a:endParaRPr lang="en-US" altLang="en-US" sz="5400" b="1">
              <a:solidFill>
                <a:srgbClr val="D60093"/>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Hình Chữ nhật 6">
            <a:extLst>
              <a:ext uri="{FF2B5EF4-FFF2-40B4-BE49-F238E27FC236}">
                <a16:creationId xmlns:a16="http://schemas.microsoft.com/office/drawing/2014/main" id="{1723979C-FA8A-FC65-3D1B-1915F00CFC8E}"/>
              </a:ext>
            </a:extLst>
          </p:cNvPr>
          <p:cNvSpPr>
            <a:spLocks noChangeArrowheads="1"/>
          </p:cNvSpPr>
          <p:nvPr/>
        </p:nvSpPr>
        <p:spPr bwMode="auto">
          <a:xfrm>
            <a:off x="0" y="1414463"/>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vi-VN" altLang="en-US" sz="4600" b="1">
                <a:solidFill>
                  <a:srgbClr val="0000FF"/>
                </a:solidFill>
                <a:latin typeface="Times New Roman" panose="02020603050405020304" pitchFamily="18" charset="0"/>
                <a:cs typeface="Times New Roman" panose="02020603050405020304" pitchFamily="18" charset="0"/>
              </a:rPr>
              <a:t>HÌNH THÀNH KIẾN THỨC MỚI</a:t>
            </a:r>
          </a:p>
        </p:txBody>
      </p:sp>
      <p:sp>
        <p:nvSpPr>
          <p:cNvPr id="9" name="Rectangle 8">
            <a:extLst>
              <a:ext uri="{FF2B5EF4-FFF2-40B4-BE49-F238E27FC236}">
                <a16:creationId xmlns:a16="http://schemas.microsoft.com/office/drawing/2014/main" id="{7F282F70-061C-1FC4-B9A7-2CA9E9D84886}"/>
              </a:ext>
            </a:extLst>
          </p:cNvPr>
          <p:cNvSpPr>
            <a:spLocks noChangeArrowheads="1"/>
          </p:cNvSpPr>
          <p:nvPr/>
        </p:nvSpPr>
        <p:spPr bwMode="auto">
          <a:xfrm>
            <a:off x="457200" y="2514600"/>
            <a:ext cx="8210550" cy="1077913"/>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1. Â</a:t>
            </a:r>
            <a:r>
              <a:rPr lang="es-PR" altLang="en-US" b="1">
                <a:solidFill>
                  <a:srgbClr val="0000FF"/>
                </a:solidFill>
                <a:latin typeface="Times New Roman" panose="02020603050405020304" pitchFamily="18" charset="0"/>
                <a:cs typeface="Times New Roman" panose="02020603050405020304" pitchFamily="18" charset="0"/>
              </a:rPr>
              <a:t>m mưu của đế quốc Mĩ trong việc dùng máy bay B52 đánh phá Hà Nội</a:t>
            </a:r>
            <a:endParaRPr lang="vi-VN" altLang="en-US" b="1">
              <a:solidFill>
                <a:srgbClr val="0000FF"/>
              </a:solidFill>
              <a:latin typeface="Times New Roman" panose="02020603050405020304" pitchFamily="18" charset="0"/>
              <a:cs typeface="Times New Roman" panose="02020603050405020304" pitchFamily="18" charset="0"/>
            </a:endParaRPr>
          </a:p>
        </p:txBody>
      </p:sp>
      <p:sp>
        <p:nvSpPr>
          <p:cNvPr id="6148" name="Text Box 2">
            <a:extLst>
              <a:ext uri="{FF2B5EF4-FFF2-40B4-BE49-F238E27FC236}">
                <a16:creationId xmlns:a16="http://schemas.microsoft.com/office/drawing/2014/main" id="{14C3E43E-72C0-D5DD-664A-873081436F60}"/>
              </a:ext>
            </a:extLst>
          </p:cNvPr>
          <p:cNvSpPr txBox="1">
            <a:spLocks noChangeArrowheads="1"/>
          </p:cNvSpPr>
          <p:nvPr/>
        </p:nvSpPr>
        <p:spPr bwMode="auto">
          <a:xfrm>
            <a:off x="214313" y="0"/>
            <a:ext cx="8715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3600" b="1" i="1" u="sng">
                <a:solidFill>
                  <a:srgbClr val="0000CC"/>
                </a:solidFill>
                <a:latin typeface="Times New Roman" panose="02020603050405020304" pitchFamily="18" charset="0"/>
              </a:rPr>
              <a:t>Lịch sử</a:t>
            </a:r>
            <a:r>
              <a:rPr lang="en-US" altLang="en-US" sz="3600" b="1" i="1" u="sng">
                <a:latin typeface="Times New Roman" panose="02020603050405020304" pitchFamily="18" charset="0"/>
              </a:rPr>
              <a:t> </a:t>
            </a:r>
            <a:endParaRPr lang="en-US" altLang="en-US" sz="3600" b="1">
              <a:latin typeface="Times New Roman" panose="02020603050405020304" pitchFamily="18" charset="0"/>
            </a:endParaRPr>
          </a:p>
          <a:p>
            <a:pPr algn="ctr">
              <a:lnSpc>
                <a:spcPct val="150000"/>
              </a:lnSpc>
              <a:spcBef>
                <a:spcPct val="0"/>
              </a:spcBef>
              <a:buClrTx/>
              <a:buSzTx/>
              <a:buFontTx/>
              <a:buNone/>
            </a:pPr>
            <a:r>
              <a:rPr lang="en-US" altLang="en-US" sz="3600" b="1">
                <a:solidFill>
                  <a:srgbClr val="FF0000"/>
                </a:solidFill>
                <a:latin typeface="Times New Roman" panose="02020603050405020304" pitchFamily="18" charset="0"/>
                <a:cs typeface="Times New Roman" panose="02020603050405020304" pitchFamily="18" charset="0"/>
              </a:rPr>
              <a:t>Chiến thắng “Điện Biên Phủ trên không”</a:t>
            </a:r>
            <a:endParaRPr lang="en-US" altLang="vi-VN"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15743B8E-9DD2-FB5A-8344-827713022E9C}"/>
              </a:ext>
            </a:extLst>
          </p:cNvPr>
          <p:cNvSpPr>
            <a:spLocks noChangeArrowheads="1"/>
          </p:cNvSpPr>
          <p:nvPr/>
        </p:nvSpPr>
        <p:spPr bwMode="auto">
          <a:xfrm>
            <a:off x="0" y="0"/>
            <a:ext cx="9144000" cy="1077913"/>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1. Â</a:t>
            </a:r>
            <a:r>
              <a:rPr lang="es-PR" altLang="en-US" b="1">
                <a:solidFill>
                  <a:srgbClr val="0000FF"/>
                </a:solidFill>
                <a:latin typeface="Times New Roman" panose="02020603050405020304" pitchFamily="18" charset="0"/>
                <a:cs typeface="Times New Roman" panose="02020603050405020304" pitchFamily="18" charset="0"/>
              </a:rPr>
              <a:t>m mưu của đế quốc Mĩ trong việc dùng máy bay B52 đánh phá Hà Nội</a:t>
            </a:r>
            <a:endParaRPr lang="vi-VN" altLang="en-US" b="1">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2B81E5F-6504-8687-6D1E-A3825B1EDE93}"/>
              </a:ext>
            </a:extLst>
          </p:cNvPr>
          <p:cNvSpPr>
            <a:spLocks noChangeArrowheads="1"/>
          </p:cNvSpPr>
          <p:nvPr/>
        </p:nvSpPr>
        <p:spPr bwMode="auto">
          <a:xfrm>
            <a:off x="0" y="128587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  Đọc SGK từ: </a:t>
            </a:r>
            <a:r>
              <a:rPr lang="vi-VN" altLang="en-US" sz="2800" i="1">
                <a:solidFill>
                  <a:srgbClr val="FF0000"/>
                </a:solidFill>
                <a:latin typeface="Times New Roman" panose="02020603050405020304" pitchFamily="18" charset="0"/>
                <a:cs typeface="Times New Roman" panose="02020603050405020304" pitchFamily="18" charset="0"/>
              </a:rPr>
              <a:t>“Trong sáu tháng đầu…..miền Bắc Việt Nam.</a:t>
            </a:r>
            <a:r>
              <a:rPr lang="en-US" altLang="en-US" sz="2800" i="1">
                <a:solidFill>
                  <a:srgbClr val="FF0000"/>
                </a:solidFill>
                <a:latin typeface="Times New Roman" panose="02020603050405020304" pitchFamily="18" charset="0"/>
                <a:cs typeface="Times New Roman" panose="02020603050405020304" pitchFamily="18" charset="0"/>
              </a:rPr>
              <a:t>”</a:t>
            </a:r>
            <a:r>
              <a:rPr lang="vi-VN" altLang="en-US" sz="2800" i="1">
                <a:solidFill>
                  <a:srgbClr val="FF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Và trả lời các câu hỏi sau:</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8390D2C-DFB7-E3FF-46D7-6604DA96C9F2}"/>
              </a:ext>
            </a:extLst>
          </p:cNvPr>
          <p:cNvSpPr txBox="1">
            <a:spLocks noChangeArrowheads="1"/>
          </p:cNvSpPr>
          <p:nvPr/>
        </p:nvSpPr>
        <p:spPr bwMode="auto">
          <a:xfrm>
            <a:off x="214313" y="2357438"/>
            <a:ext cx="8763000" cy="1384300"/>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2800" u="sng">
                <a:solidFill>
                  <a:srgbClr val="0000CC"/>
                </a:solidFill>
                <a:latin typeface="Times New Roman" panose="02020603050405020304" pitchFamily="18" charset="0"/>
                <a:cs typeface="Times New Roman" panose="02020603050405020304" pitchFamily="18" charset="0"/>
              </a:rPr>
              <a:t>Câu 1: </a:t>
            </a:r>
            <a:r>
              <a:rPr lang="vi-VN" altLang="en-US" sz="2800">
                <a:solidFill>
                  <a:srgbClr val="0000CC"/>
                </a:solidFill>
                <a:latin typeface="Times New Roman" panose="02020603050405020304" pitchFamily="18" charset="0"/>
                <a:cs typeface="Times New Roman" panose="02020603050405020304" pitchFamily="18" charset="0"/>
              </a:rPr>
              <a:t>Nêu tình hình của ta trên mặt trận chống Mĩ và chính quyền Sài Gòn sau cuộc tổng tiến công Tết Mậu Thân 1968?</a:t>
            </a:r>
          </a:p>
        </p:txBody>
      </p:sp>
      <p:sp>
        <p:nvSpPr>
          <p:cNvPr id="6" name="TextBox 5">
            <a:extLst>
              <a:ext uri="{FF2B5EF4-FFF2-40B4-BE49-F238E27FC236}">
                <a16:creationId xmlns:a16="http://schemas.microsoft.com/office/drawing/2014/main" id="{8BE52A9D-F554-743F-53CF-90CAE0C6F106}"/>
              </a:ext>
            </a:extLst>
          </p:cNvPr>
          <p:cNvSpPr txBox="1">
            <a:spLocks noChangeArrowheads="1"/>
          </p:cNvSpPr>
          <p:nvPr/>
        </p:nvSpPr>
        <p:spPr bwMode="auto">
          <a:xfrm>
            <a:off x="214313" y="4000500"/>
            <a:ext cx="8763000" cy="2246313"/>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=&gt; Sau cuộc tổng tiến công Tết Mậu Thân 1968,</a:t>
            </a:r>
            <a:r>
              <a:rPr lang="en-US" altLang="en-US" sz="2800">
                <a:solidFill>
                  <a:srgbClr val="FF0000"/>
                </a:solidFill>
                <a:latin typeface="Times New Roman" panose="02020603050405020304" pitchFamily="18" charset="0"/>
              </a:rPr>
              <a:t> quân ta giành được nhiều thắng lợi quan trọng trên chiến trường miền Nam. Ta buộc Đế quốc Mĩ phải kí </a:t>
            </a:r>
            <a:r>
              <a:rPr lang="vi-VN" altLang="en-US" sz="2800">
                <a:solidFill>
                  <a:srgbClr val="FF0000"/>
                </a:solidFill>
                <a:latin typeface="Times New Roman" panose="02020603050405020304" pitchFamily="18" charset="0"/>
              </a:rPr>
              <a:t>H</a:t>
            </a:r>
            <a:r>
              <a:rPr lang="en-US" altLang="en-US" sz="2800">
                <a:solidFill>
                  <a:srgbClr val="FF0000"/>
                </a:solidFill>
                <a:latin typeface="Times New Roman" panose="02020603050405020304" pitchFamily="18" charset="0"/>
              </a:rPr>
              <a:t>iệp định Pa</a:t>
            </a:r>
            <a:r>
              <a:rPr lang="vi-VN" altLang="en-US" sz="2800">
                <a:solidFill>
                  <a:srgbClr val="FF0000"/>
                </a:solidFill>
                <a:latin typeface="Times New Roman" panose="02020603050405020304" pitchFamily="18" charset="0"/>
              </a:rPr>
              <a:t>-</a:t>
            </a:r>
            <a:r>
              <a:rPr lang="en-US" altLang="en-US" sz="2800">
                <a:solidFill>
                  <a:srgbClr val="FF0000"/>
                </a:solidFill>
                <a:latin typeface="Times New Roman" panose="02020603050405020304" pitchFamily="18" charset="0"/>
              </a:rPr>
              <a:t>ri vào tháng 10-1972 để chấm dứt chiến tranh, lập lại hoà bình ở Việt Nam.</a:t>
            </a:r>
            <a:endParaRPr lang="vi-VN"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DF0CBA3E-1291-4962-F9FF-0963C83028A2}"/>
              </a:ext>
            </a:extLst>
          </p:cNvPr>
          <p:cNvSpPr>
            <a:spLocks noChangeArrowheads="1"/>
          </p:cNvSpPr>
          <p:nvPr/>
        </p:nvSpPr>
        <p:spPr bwMode="auto">
          <a:xfrm>
            <a:off x="0" y="0"/>
            <a:ext cx="9144000" cy="1077913"/>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1. Â</a:t>
            </a:r>
            <a:r>
              <a:rPr lang="es-PR" altLang="en-US" b="1">
                <a:solidFill>
                  <a:srgbClr val="0000FF"/>
                </a:solidFill>
                <a:latin typeface="Times New Roman" panose="02020603050405020304" pitchFamily="18" charset="0"/>
                <a:cs typeface="Times New Roman" panose="02020603050405020304" pitchFamily="18" charset="0"/>
              </a:rPr>
              <a:t>m mưu của đế quốc Mĩ trong việc dùng máy bay B52 đánh phá Hà Nội</a:t>
            </a:r>
            <a:endParaRPr lang="vi-VN" altLang="en-US" b="1">
              <a:solidFill>
                <a:srgbClr val="0000FF"/>
              </a:solidFill>
              <a:latin typeface="Times New Roman" panose="02020603050405020304" pitchFamily="18" charset="0"/>
              <a:cs typeface="Times New Roman" panose="02020603050405020304" pitchFamily="18" charset="0"/>
            </a:endParaRPr>
          </a:p>
        </p:txBody>
      </p:sp>
      <p:sp>
        <p:nvSpPr>
          <p:cNvPr id="8195" name="Rectangle 2">
            <a:extLst>
              <a:ext uri="{FF2B5EF4-FFF2-40B4-BE49-F238E27FC236}">
                <a16:creationId xmlns:a16="http://schemas.microsoft.com/office/drawing/2014/main" id="{80D6FE60-A650-F24B-2033-8F6545E35E16}"/>
              </a:ext>
            </a:extLst>
          </p:cNvPr>
          <p:cNvSpPr>
            <a:spLocks noChangeArrowheads="1"/>
          </p:cNvSpPr>
          <p:nvPr/>
        </p:nvSpPr>
        <p:spPr bwMode="auto">
          <a:xfrm>
            <a:off x="0" y="128587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  Đọc SGK từ: </a:t>
            </a:r>
            <a:r>
              <a:rPr lang="vi-VN" altLang="en-US" sz="2800" i="1">
                <a:solidFill>
                  <a:srgbClr val="FF0000"/>
                </a:solidFill>
                <a:latin typeface="Times New Roman" panose="02020603050405020304" pitchFamily="18" charset="0"/>
                <a:cs typeface="Times New Roman" panose="02020603050405020304" pitchFamily="18" charset="0"/>
              </a:rPr>
              <a:t>“Trong sáu tháng đầu…..miền Bắc Việt Nam.</a:t>
            </a:r>
            <a:r>
              <a:rPr lang="en-US" altLang="en-US" sz="2800" i="1">
                <a:solidFill>
                  <a:srgbClr val="FF0000"/>
                </a:solidFill>
                <a:latin typeface="Times New Roman" panose="02020603050405020304" pitchFamily="18" charset="0"/>
                <a:cs typeface="Times New Roman" panose="02020603050405020304" pitchFamily="18" charset="0"/>
              </a:rPr>
              <a:t>”</a:t>
            </a:r>
            <a:r>
              <a:rPr lang="vi-VN" altLang="en-US" sz="2800" i="1">
                <a:solidFill>
                  <a:srgbClr val="FF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Và trả lời các câu hỏi sau:</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D09768-8624-9C19-F563-608F3E12A3D2}"/>
              </a:ext>
            </a:extLst>
          </p:cNvPr>
          <p:cNvSpPr txBox="1">
            <a:spLocks noChangeArrowheads="1"/>
          </p:cNvSpPr>
          <p:nvPr/>
        </p:nvSpPr>
        <p:spPr bwMode="auto">
          <a:xfrm>
            <a:off x="214313" y="2357438"/>
            <a:ext cx="8763000" cy="954087"/>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2800" u="sng">
                <a:solidFill>
                  <a:srgbClr val="0000CC"/>
                </a:solidFill>
                <a:latin typeface="Times New Roman" panose="02020603050405020304" pitchFamily="18" charset="0"/>
                <a:cs typeface="Times New Roman" panose="02020603050405020304" pitchFamily="18" charset="0"/>
              </a:rPr>
              <a:t>Câu 2: </a:t>
            </a:r>
            <a:r>
              <a:rPr lang="vi-VN" altLang="en-US" sz="2800">
                <a:solidFill>
                  <a:srgbClr val="0000CC"/>
                </a:solidFill>
                <a:latin typeface="Times New Roman" panose="02020603050405020304" pitchFamily="18" charset="0"/>
                <a:cs typeface="Times New Roman" panose="02020603050405020304" pitchFamily="18" charset="0"/>
              </a:rPr>
              <a:t>Đế quốc âm mưu điều gì khi dùng máy bay B52 đánh phá Hà Nội?</a:t>
            </a:r>
          </a:p>
        </p:txBody>
      </p:sp>
      <p:sp>
        <p:nvSpPr>
          <p:cNvPr id="6" name="TextBox 5">
            <a:extLst>
              <a:ext uri="{FF2B5EF4-FFF2-40B4-BE49-F238E27FC236}">
                <a16:creationId xmlns:a16="http://schemas.microsoft.com/office/drawing/2014/main" id="{8FBC845B-148E-276F-3EC5-415C127339BC}"/>
              </a:ext>
            </a:extLst>
          </p:cNvPr>
          <p:cNvSpPr txBox="1">
            <a:spLocks noChangeArrowheads="1"/>
          </p:cNvSpPr>
          <p:nvPr/>
        </p:nvSpPr>
        <p:spPr bwMode="auto">
          <a:xfrm>
            <a:off x="214313" y="3714750"/>
            <a:ext cx="8763000" cy="2246313"/>
          </a:xfrm>
          <a:prstGeom prst="rect">
            <a:avLst/>
          </a:prstGeom>
          <a:blipFill dpi="0" rotWithShape="1">
            <a:blip r:embed="rId2"/>
            <a:srcRect/>
            <a:tile tx="0" ty="0" sx="100000" sy="100000" flip="none" algn="tl"/>
          </a:blipFill>
          <a:ln w="28575">
            <a:solidFill>
              <a:srgbClr val="CCFFFF"/>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sz="2800">
                <a:solidFill>
                  <a:srgbClr val="FF0000"/>
                </a:solidFill>
                <a:latin typeface="Times New Roman" panose="02020603050405020304" pitchFamily="18" charset="0"/>
                <a:cs typeface="Times New Roman" panose="02020603050405020304" pitchFamily="18" charset="0"/>
              </a:rPr>
              <a:t>=&gt; Mĩ ném bom vào  Hà Nội – trung tâm đầu não của ta. Tổng thống Ních-xơn đã ra lệnh sử dụng máy bay tối tân lúc bấy giờ (“pháo đài bay” B52) để ném bom Hà Nội và các thành phố lớn ở miền Bắc nước ta buộc chúng ta phải kí Hiệp định Pa-ri nhằm có lợi cho Mĩ.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1" name="Picture 9" descr="Siêu pháo đài bay B52">
            <a:extLst>
              <a:ext uri="{FF2B5EF4-FFF2-40B4-BE49-F238E27FC236}">
                <a16:creationId xmlns:a16="http://schemas.microsoft.com/office/drawing/2014/main" id="{BE1459BC-3852-2E0F-0850-C97BB58E2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a:extLst>
              <a:ext uri="{FF2B5EF4-FFF2-40B4-BE49-F238E27FC236}">
                <a16:creationId xmlns:a16="http://schemas.microsoft.com/office/drawing/2014/main" id="{D6101369-9F12-858B-1AA9-A6EC43FBF3C1}"/>
              </a:ext>
            </a:extLst>
          </p:cNvPr>
          <p:cNvSpPr>
            <a:spLocks noChangeArrowheads="1"/>
          </p:cNvSpPr>
          <p:nvPr/>
        </p:nvSpPr>
        <p:spPr bwMode="auto">
          <a:xfrm>
            <a:off x="0" y="5734050"/>
            <a:ext cx="9144000" cy="1123950"/>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4000">
                <a:solidFill>
                  <a:schemeClr val="tx2"/>
                </a:solidFill>
                <a:latin typeface="Times New Roman" panose="02020603050405020304" pitchFamily="18" charset="0"/>
              </a:rPr>
              <a:t>Máy bay </a:t>
            </a:r>
            <a:r>
              <a:rPr lang="vi-VN" altLang="en-US" sz="4000">
                <a:solidFill>
                  <a:schemeClr val="tx2"/>
                </a:solidFill>
                <a:latin typeface="Times New Roman" panose="02020603050405020304" pitchFamily="18" charset="0"/>
              </a:rPr>
              <a:t>B52</a:t>
            </a:r>
            <a:endParaRPr lang="en-US" altLang="en-US" sz="40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plus(in)">
                                      <p:cBhvr>
                                        <p:cTn id="7" dur="2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11" descr="dienbienphu%20trenkhong%20(5)">
            <a:extLst>
              <a:ext uri="{FF2B5EF4-FFF2-40B4-BE49-F238E27FC236}">
                <a16:creationId xmlns:a16="http://schemas.microsoft.com/office/drawing/2014/main" id="{17417FF5-9411-B6BA-207D-45B0D1D7A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50"/>
            <a:ext cx="9144000"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2">
            <a:extLst>
              <a:ext uri="{FF2B5EF4-FFF2-40B4-BE49-F238E27FC236}">
                <a16:creationId xmlns:a16="http://schemas.microsoft.com/office/drawing/2014/main" id="{FF85FF03-3CD5-B14D-1204-70A605B3C2A4}"/>
              </a:ext>
            </a:extLst>
          </p:cNvPr>
          <p:cNvSpPr>
            <a:spLocks noChangeArrowheads="1"/>
          </p:cNvSpPr>
          <p:nvPr/>
        </p:nvSpPr>
        <p:spPr bwMode="auto">
          <a:xfrm>
            <a:off x="0" y="5734050"/>
            <a:ext cx="9144000" cy="1123950"/>
          </a:xfrm>
          <a:prstGeom prst="rect">
            <a:avLst/>
          </a:prstGeom>
          <a:solidFill>
            <a:srgbClr val="3399FF"/>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4000">
                <a:solidFill>
                  <a:schemeClr val="tx2"/>
                </a:solidFill>
                <a:latin typeface="Times New Roman" panose="02020603050405020304" pitchFamily="18" charset="0"/>
              </a:rPr>
              <a:t>Máy bay ồ ạt ném bom trên bầu trời Hà Nội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anim calcmode="lin" valueType="num">
                                      <p:cBhvr>
                                        <p:cTn id="7" dur="500" fill="hold"/>
                                        <p:tgtEl>
                                          <p:spTgt spid="13323"/>
                                        </p:tgtEl>
                                        <p:attrNameLst>
                                          <p:attrName>ppt_w</p:attrName>
                                        </p:attrNameLst>
                                      </p:cBhvr>
                                      <p:tavLst>
                                        <p:tav tm="0">
                                          <p:val>
                                            <p:fltVal val="0"/>
                                          </p:val>
                                        </p:tav>
                                        <p:tav tm="100000">
                                          <p:val>
                                            <p:strVal val="#ppt_w"/>
                                          </p:val>
                                        </p:tav>
                                      </p:tavLst>
                                    </p:anim>
                                    <p:anim calcmode="lin" valueType="num">
                                      <p:cBhvr>
                                        <p:cTn id="8" dur="500" fill="hold"/>
                                        <p:tgtEl>
                                          <p:spTgt spid="13323"/>
                                        </p:tgtEl>
                                        <p:attrNameLst>
                                          <p:attrName>ppt_h</p:attrName>
                                        </p:attrNameLst>
                                      </p:cBhvr>
                                      <p:tavLst>
                                        <p:tav tm="0">
                                          <p:val>
                                            <p:fltVal val="0"/>
                                          </p:val>
                                        </p:tav>
                                        <p:tav tm="100000">
                                          <p:val>
                                            <p:strVal val="#ppt_h"/>
                                          </p:val>
                                        </p:tav>
                                      </p:tavLst>
                                    </p:anim>
                                    <p:anim calcmode="lin" valueType="num">
                                      <p:cBhvr>
                                        <p:cTn id="9" dur="500" fill="hold"/>
                                        <p:tgtEl>
                                          <p:spTgt spid="13323"/>
                                        </p:tgtEl>
                                        <p:attrNameLst>
                                          <p:attrName>style.rotation</p:attrName>
                                        </p:attrNameLst>
                                      </p:cBhvr>
                                      <p:tavLst>
                                        <p:tav tm="0">
                                          <p:val>
                                            <p:fltVal val="360"/>
                                          </p:val>
                                        </p:tav>
                                        <p:tav tm="100000">
                                          <p:val>
                                            <p:fltVal val="0"/>
                                          </p:val>
                                        </p:tav>
                                      </p:tavLst>
                                    </p:anim>
                                    <p:animEffect transition="in" filter="fade">
                                      <p:cBhvr>
                                        <p:cTn id="10" dur="500"/>
                                        <p:tgtEl>
                                          <p:spTgt spid="13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nodeType="clickEffect">
                                  <p:stCondLst>
                                    <p:cond delay="0"/>
                                  </p:stCondLst>
                                  <p:childTnLst>
                                    <p:set>
                                      <p:cBhvr>
                                        <p:cTn id="14" dur="1" fill="hold">
                                          <p:stCondLst>
                                            <p:cond delay="0"/>
                                          </p:stCondLst>
                                        </p:cTn>
                                        <p:tgtEl>
                                          <p:spTgt spid="13324"/>
                                        </p:tgtEl>
                                        <p:attrNameLst>
                                          <p:attrName>style.visibility</p:attrName>
                                        </p:attrNameLst>
                                      </p:cBhvr>
                                      <p:to>
                                        <p:strVal val="visible"/>
                                      </p:to>
                                    </p:set>
                                    <p:animEffect transition="in" filter="plus(in)">
                                      <p:cBhvr>
                                        <p:cTn id="15"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a:extLst>
              <a:ext uri="{FF2B5EF4-FFF2-40B4-BE49-F238E27FC236}">
                <a16:creationId xmlns:a16="http://schemas.microsoft.com/office/drawing/2014/main" id="{53556EAE-B2DE-3658-CA4B-D3846FBAA13D}"/>
              </a:ext>
            </a:extLst>
          </p:cNvPr>
          <p:cNvSpPr>
            <a:spLocks noChangeArrowheads="1"/>
          </p:cNvSpPr>
          <p:nvPr/>
        </p:nvSpPr>
        <p:spPr bwMode="auto">
          <a:xfrm>
            <a:off x="457200" y="2514600"/>
            <a:ext cx="8210550" cy="1077913"/>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1. Â</a:t>
            </a:r>
            <a:r>
              <a:rPr lang="es-PR" altLang="en-US" b="1">
                <a:solidFill>
                  <a:srgbClr val="0000FF"/>
                </a:solidFill>
                <a:latin typeface="Times New Roman" panose="02020603050405020304" pitchFamily="18" charset="0"/>
                <a:cs typeface="Times New Roman" panose="02020603050405020304" pitchFamily="18" charset="0"/>
              </a:rPr>
              <a:t>m mưu của đế quốc Mĩ trong việc dùng máy bay B52 đánh phá Hà Nội</a:t>
            </a:r>
            <a:endParaRPr lang="vi-VN" altLang="en-US" b="1">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CB1F3EA-1656-9BFE-1236-25FBC0443774}"/>
              </a:ext>
            </a:extLst>
          </p:cNvPr>
          <p:cNvSpPr>
            <a:spLocks noChangeArrowheads="1"/>
          </p:cNvSpPr>
          <p:nvPr/>
        </p:nvSpPr>
        <p:spPr bwMode="auto">
          <a:xfrm>
            <a:off x="428625" y="3851275"/>
            <a:ext cx="8210550" cy="585788"/>
          </a:xfrm>
          <a:prstGeom prst="rect">
            <a:avLst/>
          </a:prstGeom>
          <a:solidFill>
            <a:srgbClr val="FFFF66"/>
          </a:solidFill>
          <a:ln w="9525">
            <a:solidFill>
              <a:schemeClr val="accent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pPr>
            <a:r>
              <a:rPr lang="vi-VN" altLang="en-US" b="1">
                <a:solidFill>
                  <a:srgbClr val="0000FF"/>
                </a:solidFill>
                <a:latin typeface="Times New Roman" panose="02020603050405020304" pitchFamily="18" charset="0"/>
                <a:cs typeface="Times New Roman" panose="02020603050405020304" pitchFamily="18" charset="0"/>
              </a:rPr>
              <a:t>2. Hà Nội 12 ngày đêm quyết chiến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mp3"/>
  <p:tag name="PPSNARRATION" val="37,474973381,E:\2017\TH Le hong phong\BAI TNXH CHUAN\BAI TNXH CHUAN\DUONG GIAO THONG_pptx\Media.ppcx"/>
  <p:tag name="HTML_SHAPEINFO" val="&lt;SlideThumbPath val=&quot;Slide1.PNG&quot;/&gt;"/>
</p:tagLst>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787</TotalTime>
  <Words>1537</Words>
  <Application>Microsoft Office PowerPoint</Application>
  <PresentationFormat>On-screen Show (4:3)</PresentationFormat>
  <Paragraphs>116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Verdana</vt:lpstr>
      <vt:lpstr>Arial</vt:lpstr>
      <vt:lpstr>Wingdings</vt:lpstr>
      <vt:lpstr>Calibri</vt:lpstr>
      <vt:lpstr>Times New Roman</vt:lpstr>
      <vt:lpstr>SimSun</vt:lpstr>
      <vt:lpstr>Symbol</vt:lpstr>
      <vt:lpstr>Cliff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hố bom trên mặt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Nhưng vẫn không quên những ngày tháng hào hùng và tưởng nhớ đến các chiến sĩ đã anh dũng hi sinh.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Computer</dc:creator>
  <cp:lastModifiedBy>Admin</cp:lastModifiedBy>
  <cp:revision>172</cp:revision>
  <dcterms:created xsi:type="dcterms:W3CDTF">2008-03-06T00:34:48Z</dcterms:created>
  <dcterms:modified xsi:type="dcterms:W3CDTF">2022-12-31T14:01:41Z</dcterms:modified>
</cp:coreProperties>
</file>