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8" r:id="rId2"/>
    <p:sldId id="268" r:id="rId3"/>
    <p:sldId id="269" r:id="rId4"/>
    <p:sldId id="271" r:id="rId5"/>
    <p:sldId id="293" r:id="rId6"/>
    <p:sldId id="295" r:id="rId7"/>
    <p:sldId id="296" r:id="rId8"/>
    <p:sldId id="297" r:id="rId9"/>
    <p:sldId id="299" r:id="rId10"/>
    <p:sldId id="300" r:id="rId11"/>
    <p:sldId id="301" r:id="rId12"/>
    <p:sldId id="302" r:id="rId13"/>
    <p:sldId id="303" r:id="rId14"/>
    <p:sldId id="282" r:id="rId15"/>
    <p:sldId id="313" r:id="rId16"/>
    <p:sldId id="312" r:id="rId17"/>
    <p:sldId id="307" r:id="rId18"/>
    <p:sldId id="305" r:id="rId19"/>
  </p:sldIdLst>
  <p:sldSz cx="9144000" cy="5715000" type="screen16x1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p:cViewPr varScale="1">
        <p:scale>
          <a:sx n="83" d="100"/>
          <a:sy n="83" d="100"/>
        </p:scale>
        <p:origin x="972" y="90"/>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7"/>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64FC618D-E5F5-4150-B99E-37CA8C340677}" type="datetimeFigureOut">
              <a:rPr lang="en-US" smtClean="0"/>
              <a:pPr>
                <a:defRPr/>
              </a:pPr>
              <a:t>31/12/2022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470444-6115-4CF0-AC89-E9ABEE46F5FE}" type="slidenum">
              <a:rPr lang="en-US" altLang="en-US" smtClean="0"/>
              <a:pPr/>
              <a:t>‹#›</a:t>
            </a:fld>
            <a:endParaRPr lang="en-US" altLang="en-US"/>
          </a:p>
        </p:txBody>
      </p:sp>
    </p:spTree>
    <p:extLst>
      <p:ext uri="{BB962C8B-B14F-4D97-AF65-F5344CB8AC3E}">
        <p14:creationId xmlns:p14="http://schemas.microsoft.com/office/powerpoint/2010/main" val="2500501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42BB7AD-3BF5-4BF9-A9F3-EF1E7C3FD910}" type="datetimeFigureOut">
              <a:rPr lang="en-US" smtClean="0"/>
              <a:pPr>
                <a:defRPr/>
              </a:pPr>
              <a:t>31/12/2022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DAAB929-338E-4638-9B9C-CE3A5818692E}" type="slidenum">
              <a:rPr lang="en-US" altLang="en-US" smtClean="0"/>
              <a:pPr/>
              <a:t>‹#›</a:t>
            </a:fld>
            <a:endParaRPr lang="en-US" altLang="en-US"/>
          </a:p>
        </p:txBody>
      </p:sp>
    </p:spTree>
    <p:extLst>
      <p:ext uri="{BB962C8B-B14F-4D97-AF65-F5344CB8AC3E}">
        <p14:creationId xmlns:p14="http://schemas.microsoft.com/office/powerpoint/2010/main" val="177434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A889AE2-939A-4AD8-8F65-716159793D1B}" type="datetimeFigureOut">
              <a:rPr lang="en-US" smtClean="0"/>
              <a:pPr>
                <a:defRPr/>
              </a:pPr>
              <a:t>31/12/2022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6FCE7F7-B4DB-4347-8923-1E41260564B2}" type="slidenum">
              <a:rPr lang="en-US" altLang="en-US" smtClean="0"/>
              <a:pPr/>
              <a:t>‹#›</a:t>
            </a:fld>
            <a:endParaRPr lang="en-US" altLang="en-US"/>
          </a:p>
        </p:txBody>
      </p:sp>
    </p:spTree>
    <p:extLst>
      <p:ext uri="{BB962C8B-B14F-4D97-AF65-F5344CB8AC3E}">
        <p14:creationId xmlns:p14="http://schemas.microsoft.com/office/powerpoint/2010/main" val="217352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31B7BCB-6A79-41B5-8DEA-D81E4FDA9529}" type="datetimeFigureOut">
              <a:rPr lang="en-US" smtClean="0"/>
              <a:pPr>
                <a:defRPr/>
              </a:pPr>
              <a:t>31/12/2022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F532A50-8EA3-48E2-B7A4-77001871BE7C}" type="slidenum">
              <a:rPr lang="en-US" altLang="en-US" smtClean="0"/>
              <a:pPr/>
              <a:t>‹#›</a:t>
            </a:fld>
            <a:endParaRPr lang="en-US" altLang="en-US"/>
          </a:p>
        </p:txBody>
      </p:sp>
    </p:spTree>
    <p:extLst>
      <p:ext uri="{BB962C8B-B14F-4D97-AF65-F5344CB8AC3E}">
        <p14:creationId xmlns:p14="http://schemas.microsoft.com/office/powerpoint/2010/main" val="107309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DD8EAB4-7290-461B-B297-82F440C80115}" type="datetimeFigureOut">
              <a:rPr lang="en-US" smtClean="0"/>
              <a:pPr>
                <a:defRPr/>
              </a:pPr>
              <a:t>31/12/2022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0BF68D2-D986-406D-A515-077F19F8F744}" type="slidenum">
              <a:rPr lang="en-US" altLang="en-US" smtClean="0"/>
              <a:pPr/>
              <a:t>‹#›</a:t>
            </a:fld>
            <a:endParaRPr lang="en-US" altLang="en-US"/>
          </a:p>
        </p:txBody>
      </p:sp>
    </p:spTree>
    <p:extLst>
      <p:ext uri="{BB962C8B-B14F-4D97-AF65-F5344CB8AC3E}">
        <p14:creationId xmlns:p14="http://schemas.microsoft.com/office/powerpoint/2010/main" val="68791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E82DC07C-9AD1-4AA0-BCCB-63C841A6DD48}" type="datetimeFigureOut">
              <a:rPr lang="en-US" smtClean="0"/>
              <a:pPr>
                <a:defRPr/>
              </a:pPr>
              <a:t>31/12/2022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B6ADC99-F2AB-4158-9045-BE9407FE0DD1}" type="slidenum">
              <a:rPr lang="en-US" altLang="en-US" smtClean="0"/>
              <a:pPr/>
              <a:t>‹#›</a:t>
            </a:fld>
            <a:endParaRPr lang="en-US" altLang="en-US"/>
          </a:p>
        </p:txBody>
      </p:sp>
    </p:spTree>
    <p:extLst>
      <p:ext uri="{BB962C8B-B14F-4D97-AF65-F5344CB8AC3E}">
        <p14:creationId xmlns:p14="http://schemas.microsoft.com/office/powerpoint/2010/main" val="4174201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1E21783-7F79-40FE-A4F4-767624401B4C}" type="datetimeFigureOut">
              <a:rPr lang="en-US" smtClean="0"/>
              <a:pPr>
                <a:defRPr/>
              </a:pPr>
              <a:t>31/12/2022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CD877DA2-A488-44F4-9186-F049C819BFC7}" type="slidenum">
              <a:rPr lang="en-US" altLang="en-US" smtClean="0"/>
              <a:pPr/>
              <a:t>‹#›</a:t>
            </a:fld>
            <a:endParaRPr lang="en-US" altLang="en-US"/>
          </a:p>
        </p:txBody>
      </p:sp>
    </p:spTree>
    <p:extLst>
      <p:ext uri="{BB962C8B-B14F-4D97-AF65-F5344CB8AC3E}">
        <p14:creationId xmlns:p14="http://schemas.microsoft.com/office/powerpoint/2010/main" val="159230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9020D5D-9C0B-4AFB-8E2E-F9F94BAF0FC9}" type="datetimeFigureOut">
              <a:rPr lang="en-US" smtClean="0"/>
              <a:pPr>
                <a:defRPr/>
              </a:pPr>
              <a:t>31/12/2022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17151946-2723-4D95-B291-C9E16AC1E0FF}" type="slidenum">
              <a:rPr lang="en-US" altLang="en-US" smtClean="0"/>
              <a:pPr/>
              <a:t>‹#›</a:t>
            </a:fld>
            <a:endParaRPr lang="en-US" altLang="en-US"/>
          </a:p>
        </p:txBody>
      </p:sp>
    </p:spTree>
    <p:extLst>
      <p:ext uri="{BB962C8B-B14F-4D97-AF65-F5344CB8AC3E}">
        <p14:creationId xmlns:p14="http://schemas.microsoft.com/office/powerpoint/2010/main" val="407870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AA4A8D-5068-4174-8948-6825C7BD20D8}" type="datetimeFigureOut">
              <a:rPr lang="en-US" smtClean="0"/>
              <a:pPr>
                <a:defRPr/>
              </a:pPr>
              <a:t>31/12/2022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407AC81D-9AC0-44AA-B2FC-C01E46370D1E}" type="slidenum">
              <a:rPr lang="en-US" altLang="en-US" smtClean="0"/>
              <a:pPr/>
              <a:t>‹#›</a:t>
            </a:fld>
            <a:endParaRPr lang="en-US" altLang="en-US"/>
          </a:p>
        </p:txBody>
      </p:sp>
    </p:spTree>
    <p:extLst>
      <p:ext uri="{BB962C8B-B14F-4D97-AF65-F5344CB8AC3E}">
        <p14:creationId xmlns:p14="http://schemas.microsoft.com/office/powerpoint/2010/main" val="296268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195919"/>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9E3A3B1-4ED1-4E1A-8757-654CA4B4B2D1}" type="datetimeFigureOut">
              <a:rPr lang="en-US" smtClean="0"/>
              <a:pPr>
                <a:defRPr/>
              </a:pPr>
              <a:t>31/12/2022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5B4CC380-FBA8-45D8-9180-E0B3A6043CE5}" type="slidenum">
              <a:rPr lang="en-US" altLang="en-US" smtClean="0"/>
              <a:pPr/>
              <a:t>‹#›</a:t>
            </a:fld>
            <a:endParaRPr lang="en-US" altLang="en-US"/>
          </a:p>
        </p:txBody>
      </p:sp>
    </p:spTree>
    <p:extLst>
      <p:ext uri="{BB962C8B-B14F-4D97-AF65-F5344CB8AC3E}">
        <p14:creationId xmlns:p14="http://schemas.microsoft.com/office/powerpoint/2010/main" val="163880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BE85D8DB-328D-4595-BC95-2C108DC3F0FB}" type="datetimeFigureOut">
              <a:rPr lang="en-US" smtClean="0"/>
              <a:pPr>
                <a:defRPr/>
              </a:pPr>
              <a:t>31/12/2022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6CF8CDD-CE1F-4292-BC22-F7A21209CF33}" type="slidenum">
              <a:rPr lang="en-US" altLang="en-US" smtClean="0"/>
              <a:pPr/>
              <a:t>‹#›</a:t>
            </a:fld>
            <a:endParaRPr lang="en-US" altLang="en-US"/>
          </a:p>
        </p:txBody>
      </p:sp>
    </p:spTree>
    <p:extLst>
      <p:ext uri="{BB962C8B-B14F-4D97-AF65-F5344CB8AC3E}">
        <p14:creationId xmlns:p14="http://schemas.microsoft.com/office/powerpoint/2010/main" val="339598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B7425F4-5287-4C9A-B4AD-DC51C6DA9C5F}" type="datetimeFigureOut">
              <a:rPr lang="en-US" smtClean="0"/>
              <a:pPr>
                <a:defRPr/>
              </a:pPr>
              <a:t>31/12/2022</a:t>
            </a:fld>
            <a:endParaRPr lang="en-US"/>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7225D24-FCE0-48EF-959A-DA9B3A852851}" type="slidenum">
              <a:rPr lang="en-US" altLang="en-US" smtClean="0"/>
              <a:pPr/>
              <a:t>‹#›</a:t>
            </a:fld>
            <a:endParaRPr lang="en-US" altLang="en-US"/>
          </a:p>
        </p:txBody>
      </p:sp>
    </p:spTree>
    <p:extLst>
      <p:ext uri="{BB962C8B-B14F-4D97-AF65-F5344CB8AC3E}">
        <p14:creationId xmlns:p14="http://schemas.microsoft.com/office/powerpoint/2010/main" val="54508016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oleObject" Target="../embeddings/oleObject4.bin"/><Relationship Id="rId5" Type="http://schemas.openxmlformats.org/officeDocument/2006/relationships/image" Target="../media/image3.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 y="952502"/>
            <a:ext cx="9220200" cy="317009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TRƯỜNG TIỂU </a:t>
            </a:r>
            <a:r>
              <a:rPr lang="en-US" sz="40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HỌC ĐẠI ĐỒNG</a:t>
            </a:r>
            <a:endPar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eaLnBrk="1" fontAlgn="auto" hangingPunct="1">
              <a:spcBef>
                <a:spcPts val="0"/>
              </a:spcBef>
              <a:spcAft>
                <a:spcPts val="0"/>
              </a:spcAft>
              <a:defRPr/>
            </a:pP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Lịch</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sử</a:t>
            </a:r>
            <a:r>
              <a:rPr lang="en-US" sz="40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LỚP 5</a:t>
            </a:r>
            <a:endPar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eaLnBrk="1" fontAlgn="auto" hangingPunct="1">
              <a:spcBef>
                <a:spcPts val="0"/>
              </a:spcBef>
              <a:spcAft>
                <a:spcPts val="0"/>
              </a:spcAft>
              <a:defRPr/>
            </a:pP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Bài</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22</a:t>
            </a:r>
          </a:p>
          <a:p>
            <a:pPr algn="ctr" eaLnBrk="1" fontAlgn="auto" hangingPunct="1">
              <a:spcBef>
                <a:spcPts val="0"/>
              </a:spcBef>
              <a:spcAft>
                <a:spcPts val="0"/>
              </a:spcAft>
              <a:defRPr/>
            </a:pP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Đường</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Trường</a:t>
            </a:r>
            <a:r>
              <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Sơn</a:t>
            </a:r>
            <a:endPar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eaLnBrk="1" fontAlgn="auto" hangingPunct="1">
              <a:spcBef>
                <a:spcPts val="0"/>
              </a:spcBef>
              <a:spcAft>
                <a:spcPts val="0"/>
              </a:spcAft>
              <a:defRPr/>
            </a:pPr>
            <a:endParaRPr lang="en-US" sz="40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0"/>
            <a:ext cx="5105400" cy="444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a:spLocks noChangeArrowheads="1"/>
          </p:cNvSpPr>
          <p:nvPr/>
        </p:nvSpPr>
        <p:spPr bwMode="auto">
          <a:xfrm>
            <a:off x="304800" y="317501"/>
            <a:ext cx="845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solidFill>
                  <a:srgbClr val="FF0000"/>
                </a:solidFill>
                <a:latin typeface="Times New Roman" pitchFamily="18" charset="0"/>
                <a:cs typeface="Times New Roman" pitchFamily="18" charset="0"/>
              </a:rPr>
              <a:t>Đồng bào Tây Nguyên vận chuyển hàng cho quân giải phóng</a:t>
            </a:r>
          </a:p>
        </p:txBody>
      </p:sp>
      <p:sp>
        <p:nvSpPr>
          <p:cNvPr id="4" name="TextBox 3"/>
          <p:cNvSpPr txBox="1">
            <a:spLocks noChangeArrowheads="1"/>
          </p:cNvSpPr>
          <p:nvPr/>
        </p:nvSpPr>
        <p:spPr bwMode="auto">
          <a:xfrm>
            <a:off x="5562600" y="1220790"/>
            <a:ext cx="3429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600">
                <a:solidFill>
                  <a:srgbClr val="0070C0"/>
                </a:solidFill>
                <a:latin typeface="Times New Roman" pitchFamily="18" charset="0"/>
                <a:cs typeface="Times New Roman" pitchFamily="18" charset="0"/>
              </a:rPr>
              <a:t>Cùng với cả nước, đồng bào Tây Nguyên không quản ngại gian lao, hết lòng tiếp tế và vận chuyển hàng cho quân giải phóng, góp phần giải phóng Tây Nguyên và tiến về giải phóng Sài Gòn.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5613" y="266701"/>
            <a:ext cx="563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3. Vai trò của đường Trường Sơn</a:t>
            </a:r>
          </a:p>
        </p:txBody>
      </p:sp>
      <p:pic>
        <p:nvPicPr>
          <p:cNvPr id="6" name="Picture 4"/>
          <p:cNvPicPr>
            <a:picLocks noChangeAspect="1" noChangeArrowheads="1"/>
          </p:cNvPicPr>
          <p:nvPr/>
        </p:nvPicPr>
        <p:blipFill>
          <a:blip r:embed="rId2"/>
          <a:srcRect/>
          <a:stretch>
            <a:fillRect/>
          </a:stretch>
        </p:blipFill>
        <p:spPr bwMode="auto">
          <a:xfrm>
            <a:off x="3124204" y="1028700"/>
            <a:ext cx="2970213" cy="309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5" descr="h15"/>
          <p:cNvPicPr>
            <a:picLocks noChangeAspect="1" noChangeArrowheads="1"/>
          </p:cNvPicPr>
          <p:nvPr/>
        </p:nvPicPr>
        <p:blipFill rotWithShape="1">
          <a:blip r:embed="rId3"/>
          <a:srcRect l="3491" t="2714" r="2500" b="2359"/>
          <a:stretch/>
        </p:blipFill>
        <p:spPr bwMode="auto">
          <a:xfrm>
            <a:off x="6202367" y="1028700"/>
            <a:ext cx="2865437" cy="309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498475" y="4225926"/>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Trước đây</a:t>
            </a:r>
          </a:p>
        </p:txBody>
      </p:sp>
      <p:sp>
        <p:nvSpPr>
          <p:cNvPr id="9" name="TextBox 8"/>
          <p:cNvSpPr txBox="1">
            <a:spLocks noChangeArrowheads="1"/>
          </p:cNvSpPr>
          <p:nvPr/>
        </p:nvSpPr>
        <p:spPr bwMode="auto">
          <a:xfrm>
            <a:off x="5370513" y="4254501"/>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Ngày nay</a:t>
            </a:r>
          </a:p>
        </p:txBody>
      </p:sp>
      <p:sp>
        <p:nvSpPr>
          <p:cNvPr id="10" name="TextBox 9"/>
          <p:cNvSpPr txBox="1">
            <a:spLocks noChangeArrowheads="1"/>
          </p:cNvSpPr>
          <p:nvPr/>
        </p:nvSpPr>
        <p:spPr bwMode="auto">
          <a:xfrm>
            <a:off x="1219200" y="4838701"/>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solidFill>
                  <a:srgbClr val="0070C0"/>
                </a:solidFill>
                <a:latin typeface="Times New Roman" pitchFamily="18" charset="0"/>
                <a:cs typeface="Times New Roman" pitchFamily="18" charset="0"/>
              </a:rPr>
              <a:t>Quan sát, so sánh đường Trường Sơn trước đây và ngày nay?</a:t>
            </a:r>
          </a:p>
        </p:txBody>
      </p:sp>
      <p:pic>
        <p:nvPicPr>
          <p:cNvPr id="13" name="Picture 19" descr="Picture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46625"/>
            <a:ext cx="762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7"/>
          <p:cNvPicPr>
            <a:picLocks noChangeAspect="1" noChangeArrowheads="1"/>
          </p:cNvPicPr>
          <p:nvPr/>
        </p:nvPicPr>
        <p:blipFill rotWithShape="1">
          <a:blip r:embed="rId5"/>
          <a:srcRect l="2516" t="3363" r="3144" b="3577"/>
          <a:stretch/>
        </p:blipFill>
        <p:spPr bwMode="auto">
          <a:xfrm>
            <a:off x="0" y="1028700"/>
            <a:ext cx="3048000" cy="309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1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10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ox(in)">
                                      <p:cBhvr>
                                        <p:cTn id="34" dur="5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amond(in)">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extBox 1"/>
          <p:cNvSpPr txBox="1"/>
          <p:nvPr/>
        </p:nvSpPr>
        <p:spPr>
          <a:xfrm>
            <a:off x="609600" y="495300"/>
            <a:ext cx="8077200" cy="4616648"/>
          </a:xfrm>
          <a:prstGeom prst="rect">
            <a:avLst/>
          </a:prstGeom>
          <a:noFill/>
          <a:ln w="57150">
            <a:noFill/>
          </a:ln>
        </p:spPr>
        <p:style>
          <a:lnRef idx="1">
            <a:schemeClr val="accent6"/>
          </a:lnRef>
          <a:fillRef idx="2">
            <a:schemeClr val="accent6"/>
          </a:fillRef>
          <a:effectRef idx="1">
            <a:schemeClr val="accent6"/>
          </a:effectRef>
          <a:fontRef idx="minor">
            <a:schemeClr val="dk1"/>
          </a:fontRef>
        </p:style>
        <p:txBody>
          <a:bodyPr>
            <a:spAutoFit/>
          </a:bodyPr>
          <a:lstStyle/>
          <a:p>
            <a:pPr indent="457200" eaLnBrk="1" fontAlgn="auto" hangingPunct="1">
              <a:lnSpc>
                <a:spcPct val="150000"/>
              </a:lnSpc>
              <a:spcBef>
                <a:spcPts val="0"/>
              </a:spcBef>
              <a:spcAft>
                <a:spcPts val="0"/>
              </a:spcAft>
              <a:defRPr/>
            </a:pP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Trong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kháng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chiến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chống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Mĩ</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Sơn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con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huyết</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mạch</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nối</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miền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Nam -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vận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chuyển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miền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Nam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lương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thực</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vũ</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khí</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để</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miền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Nam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đánh</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thắng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kẻ</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thù</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indent="457200" eaLnBrk="1" fontAlgn="auto" hangingPunct="1">
              <a:lnSpc>
                <a:spcPct val="150000"/>
              </a:lnSpc>
              <a:spcBef>
                <a:spcPts val="0"/>
              </a:spcBef>
              <a:spcAft>
                <a:spcPts val="0"/>
              </a:spcAft>
              <a:defRPr/>
            </a:pP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nay,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Sơn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là</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con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đường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giao</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thông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quan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trọng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nối</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hai</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miền</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Nam –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Bắc</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đóng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góp</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nhỏ</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sự</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nghiệp</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xây</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dựng</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vệ</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Tổ</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5" descr="Tây 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647700"/>
            <a:ext cx="3886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1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47700"/>
            <a:ext cx="3886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t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62300"/>
            <a:ext cx="3886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đông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162300"/>
            <a:ext cx="388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62000" y="38102"/>
            <a:ext cx="7543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600" b="1" dirty="0" err="1">
                <a:solidFill>
                  <a:srgbClr val="0070C0"/>
                </a:solidFill>
                <a:latin typeface="+mn-lt"/>
                <a:cs typeface="Times New Roman" pitchFamily="18" charset="0"/>
              </a:rPr>
              <a:t>Đường</a:t>
            </a:r>
            <a:r>
              <a:rPr lang="en-US" sz="2600" b="1" dirty="0">
                <a:solidFill>
                  <a:srgbClr val="0070C0"/>
                </a:solidFill>
                <a:latin typeface="+mn-lt"/>
                <a:cs typeface="Times New Roman" pitchFamily="18" charset="0"/>
              </a:rPr>
              <a:t> </a:t>
            </a:r>
            <a:r>
              <a:rPr lang="en-US" sz="2600" b="1" dirty="0" err="1">
                <a:solidFill>
                  <a:srgbClr val="0070C0"/>
                </a:solidFill>
                <a:latin typeface="+mn-lt"/>
                <a:cs typeface="Times New Roman" pitchFamily="18" charset="0"/>
              </a:rPr>
              <a:t>Trường</a:t>
            </a:r>
            <a:r>
              <a:rPr lang="en-US" sz="2600" b="1" dirty="0">
                <a:solidFill>
                  <a:srgbClr val="0070C0"/>
                </a:solidFill>
                <a:latin typeface="+mn-lt"/>
                <a:cs typeface="Times New Roman" pitchFamily="18" charset="0"/>
              </a:rPr>
              <a:t> </a:t>
            </a:r>
            <a:r>
              <a:rPr lang="en-US" sz="2600" b="1" dirty="0" err="1">
                <a:solidFill>
                  <a:srgbClr val="0070C0"/>
                </a:solidFill>
                <a:latin typeface="+mn-lt"/>
                <a:cs typeface="Times New Roman" pitchFamily="18" charset="0"/>
              </a:rPr>
              <a:t>Sơn</a:t>
            </a:r>
            <a:r>
              <a:rPr lang="en-US" sz="2600" b="1" dirty="0">
                <a:solidFill>
                  <a:srgbClr val="0070C0"/>
                </a:solidFill>
                <a:latin typeface="+mn-lt"/>
                <a:cs typeface="Times New Roman" pitchFamily="18" charset="0"/>
              </a:rPr>
              <a:t> – </a:t>
            </a:r>
            <a:r>
              <a:rPr lang="en-US" sz="2600" b="1" dirty="0" err="1">
                <a:solidFill>
                  <a:srgbClr val="0070C0"/>
                </a:solidFill>
                <a:latin typeface="+mn-lt"/>
                <a:cs typeface="Times New Roman" pitchFamily="18" charset="0"/>
              </a:rPr>
              <a:t>đường</a:t>
            </a:r>
            <a:r>
              <a:rPr lang="en-US" sz="2600" b="1" dirty="0">
                <a:solidFill>
                  <a:srgbClr val="0070C0"/>
                </a:solidFill>
                <a:latin typeface="+mn-lt"/>
                <a:cs typeface="Times New Roman" pitchFamily="18" charset="0"/>
              </a:rPr>
              <a:t> </a:t>
            </a:r>
            <a:r>
              <a:rPr lang="en-US" sz="2600" b="1" dirty="0" err="1">
                <a:solidFill>
                  <a:srgbClr val="0070C0"/>
                </a:solidFill>
                <a:latin typeface="+mn-lt"/>
                <a:cs typeface="Times New Roman" pitchFamily="18" charset="0"/>
              </a:rPr>
              <a:t>Hồ</a:t>
            </a:r>
            <a:r>
              <a:rPr lang="en-US" sz="2600" b="1" dirty="0">
                <a:solidFill>
                  <a:srgbClr val="0070C0"/>
                </a:solidFill>
                <a:latin typeface="+mn-lt"/>
                <a:cs typeface="Times New Roman" pitchFamily="18" charset="0"/>
              </a:rPr>
              <a:t> </a:t>
            </a:r>
            <a:r>
              <a:rPr lang="en-US" sz="2600" b="1" dirty="0" err="1">
                <a:solidFill>
                  <a:srgbClr val="0070C0"/>
                </a:solidFill>
                <a:latin typeface="+mn-lt"/>
                <a:cs typeface="Times New Roman" pitchFamily="18" charset="0"/>
              </a:rPr>
              <a:t>Chí</a:t>
            </a:r>
            <a:r>
              <a:rPr lang="en-US" sz="2600" b="1" dirty="0">
                <a:solidFill>
                  <a:srgbClr val="0070C0"/>
                </a:solidFill>
                <a:latin typeface="+mn-lt"/>
                <a:cs typeface="Times New Roman" pitchFamily="18" charset="0"/>
              </a:rPr>
              <a:t> Minh </a:t>
            </a:r>
            <a:r>
              <a:rPr lang="en-US" sz="2600" b="1" dirty="0" err="1">
                <a:solidFill>
                  <a:srgbClr val="0070C0"/>
                </a:solidFill>
                <a:latin typeface="+mn-lt"/>
                <a:cs typeface="Times New Roman" pitchFamily="18" charset="0"/>
              </a:rPr>
              <a:t>ngày</a:t>
            </a:r>
            <a:r>
              <a:rPr lang="en-US" sz="2600" b="1" dirty="0">
                <a:solidFill>
                  <a:srgbClr val="0070C0"/>
                </a:solidFill>
                <a:latin typeface="+mn-lt"/>
                <a:cs typeface="Times New Roman" pitchFamily="18" charset="0"/>
              </a:rPr>
              <a:t>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10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508931" name="Text Box 3"/>
          <p:cNvSpPr txBox="1">
            <a:spLocks noChangeArrowheads="1"/>
          </p:cNvSpPr>
          <p:nvPr/>
        </p:nvSpPr>
        <p:spPr bwMode="auto">
          <a:xfrm>
            <a:off x="1447800" y="2"/>
            <a:ext cx="670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20000"/>
              </a:spcBef>
            </a:pPr>
            <a:r>
              <a:rPr lang="en-US" altLang="en-US" sz="3600">
                <a:solidFill>
                  <a:srgbClr val="0000FF"/>
                </a:solidFill>
                <a:latin typeface=".VnTime" pitchFamily="34" charset="0"/>
              </a:rPr>
              <a:t>         </a:t>
            </a:r>
            <a:r>
              <a:rPr lang="en-US" altLang="en-US" sz="3600">
                <a:solidFill>
                  <a:srgbClr val="0000FF"/>
                </a:solidFill>
                <a:latin typeface="Times New Roman" pitchFamily="18" charset="0"/>
                <a:cs typeface="Times New Roman" pitchFamily="18" charset="0"/>
              </a:rPr>
              <a:t>Nghĩa trang Trường Sơn</a:t>
            </a:r>
            <a:endParaRPr lang="en-US" altLang="en-US" sz="4400">
              <a:solidFill>
                <a:srgbClr val="0000FF"/>
              </a:solidFill>
              <a:latin typeface="Times New Roman" pitchFamily="18" charset="0"/>
              <a:cs typeface="Times New Roman" pitchFamily="18" charset="0"/>
            </a:endParaRPr>
          </a:p>
        </p:txBody>
      </p:sp>
      <p:pic>
        <p:nvPicPr>
          <p:cNvPr id="508932" name="Picture 4" descr="Tượng đài BĐTS"/>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6248400" y="3302000"/>
            <a:ext cx="2590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3" name="Picture 5" descr="nghĩa tran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825500"/>
            <a:ext cx="4038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4" name="Picture 6" descr="nt"/>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a:off x="4572000" y="825500"/>
            <a:ext cx="42672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6" name="Picture 8"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302000"/>
            <a:ext cx="2743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8937" name="Picture 9" descr="thắp hươ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3302000"/>
            <a:ext cx="2438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8931"/>
                                        </p:tgtEl>
                                        <p:attrNameLst>
                                          <p:attrName>style.visibility</p:attrName>
                                        </p:attrNameLst>
                                      </p:cBhvr>
                                      <p:to>
                                        <p:strVal val="visible"/>
                                      </p:to>
                                    </p:set>
                                    <p:animEffect transition="in" filter="blinds(horizontal)">
                                      <p:cBhvr>
                                        <p:cTn id="7" dur="1000"/>
                                        <p:tgtEl>
                                          <p:spTgt spid="5089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08933"/>
                                        </p:tgtEl>
                                        <p:attrNameLst>
                                          <p:attrName>style.visibility</p:attrName>
                                        </p:attrNameLst>
                                      </p:cBhvr>
                                      <p:to>
                                        <p:strVal val="visible"/>
                                      </p:to>
                                    </p:set>
                                    <p:animEffect transition="in" filter="blinds(horizontal)">
                                      <p:cBhvr>
                                        <p:cTn id="12" dur="500"/>
                                        <p:tgtEl>
                                          <p:spTgt spid="5089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08934"/>
                                        </p:tgtEl>
                                        <p:attrNameLst>
                                          <p:attrName>style.visibility</p:attrName>
                                        </p:attrNameLst>
                                      </p:cBhvr>
                                      <p:to>
                                        <p:strVal val="visible"/>
                                      </p:to>
                                    </p:set>
                                    <p:anim calcmode="lin" valueType="num">
                                      <p:cBhvr additive="base">
                                        <p:cTn id="17" dur="500" fill="hold"/>
                                        <p:tgtEl>
                                          <p:spTgt spid="508934"/>
                                        </p:tgtEl>
                                        <p:attrNameLst>
                                          <p:attrName>ppt_x</p:attrName>
                                        </p:attrNameLst>
                                      </p:cBhvr>
                                      <p:tavLst>
                                        <p:tav tm="0">
                                          <p:val>
                                            <p:strVal val="#ppt_x"/>
                                          </p:val>
                                        </p:tav>
                                        <p:tav tm="100000">
                                          <p:val>
                                            <p:strVal val="#ppt_x"/>
                                          </p:val>
                                        </p:tav>
                                      </p:tavLst>
                                    </p:anim>
                                    <p:anim calcmode="lin" valueType="num">
                                      <p:cBhvr additive="base">
                                        <p:cTn id="18" dur="500" fill="hold"/>
                                        <p:tgtEl>
                                          <p:spTgt spid="50893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08937"/>
                                        </p:tgtEl>
                                        <p:attrNameLst>
                                          <p:attrName>style.visibility</p:attrName>
                                        </p:attrNameLst>
                                      </p:cBhvr>
                                      <p:to>
                                        <p:strVal val="visible"/>
                                      </p:to>
                                    </p:set>
                                    <p:anim calcmode="lin" valueType="num">
                                      <p:cBhvr additive="base">
                                        <p:cTn id="23" dur="500" fill="hold"/>
                                        <p:tgtEl>
                                          <p:spTgt spid="508937"/>
                                        </p:tgtEl>
                                        <p:attrNameLst>
                                          <p:attrName>ppt_x</p:attrName>
                                        </p:attrNameLst>
                                      </p:cBhvr>
                                      <p:tavLst>
                                        <p:tav tm="0">
                                          <p:val>
                                            <p:strVal val="#ppt_x"/>
                                          </p:val>
                                        </p:tav>
                                        <p:tav tm="100000">
                                          <p:val>
                                            <p:strVal val="#ppt_x"/>
                                          </p:val>
                                        </p:tav>
                                      </p:tavLst>
                                    </p:anim>
                                    <p:anim calcmode="lin" valueType="num">
                                      <p:cBhvr additive="base">
                                        <p:cTn id="24" dur="500" fill="hold"/>
                                        <p:tgtEl>
                                          <p:spTgt spid="50893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08936"/>
                                        </p:tgtEl>
                                        <p:attrNameLst>
                                          <p:attrName>style.visibility</p:attrName>
                                        </p:attrNameLst>
                                      </p:cBhvr>
                                      <p:to>
                                        <p:strVal val="visible"/>
                                      </p:to>
                                    </p:set>
                                    <p:anim calcmode="lin" valueType="num">
                                      <p:cBhvr additive="base">
                                        <p:cTn id="29" dur="500" fill="hold"/>
                                        <p:tgtEl>
                                          <p:spTgt spid="508936"/>
                                        </p:tgtEl>
                                        <p:attrNameLst>
                                          <p:attrName>ppt_x</p:attrName>
                                        </p:attrNameLst>
                                      </p:cBhvr>
                                      <p:tavLst>
                                        <p:tav tm="0">
                                          <p:val>
                                            <p:strVal val="#ppt_x"/>
                                          </p:val>
                                        </p:tav>
                                        <p:tav tm="100000">
                                          <p:val>
                                            <p:strVal val="#ppt_x"/>
                                          </p:val>
                                        </p:tav>
                                      </p:tavLst>
                                    </p:anim>
                                    <p:anim calcmode="lin" valueType="num">
                                      <p:cBhvr additive="base">
                                        <p:cTn id="30" dur="500" fill="hold"/>
                                        <p:tgtEl>
                                          <p:spTgt spid="50893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08932"/>
                                        </p:tgtEl>
                                        <p:attrNameLst>
                                          <p:attrName>style.visibility</p:attrName>
                                        </p:attrNameLst>
                                      </p:cBhvr>
                                      <p:to>
                                        <p:strVal val="visible"/>
                                      </p:to>
                                    </p:set>
                                    <p:anim calcmode="lin" valueType="num">
                                      <p:cBhvr additive="base">
                                        <p:cTn id="35" dur="500" fill="hold"/>
                                        <p:tgtEl>
                                          <p:spTgt spid="508932"/>
                                        </p:tgtEl>
                                        <p:attrNameLst>
                                          <p:attrName>ppt_x</p:attrName>
                                        </p:attrNameLst>
                                      </p:cBhvr>
                                      <p:tavLst>
                                        <p:tav tm="0">
                                          <p:val>
                                            <p:strVal val="#ppt_x"/>
                                          </p:val>
                                        </p:tav>
                                        <p:tav tm="100000">
                                          <p:val>
                                            <p:strVal val="#ppt_x"/>
                                          </p:val>
                                        </p:tav>
                                      </p:tavLst>
                                    </p:anim>
                                    <p:anim calcmode="lin" valueType="num">
                                      <p:cBhvr additive="base">
                                        <p:cTn id="36" dur="500" fill="hold"/>
                                        <p:tgtEl>
                                          <p:spTgt spid="5089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Picture1"/>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05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1000" y="1104901"/>
            <a:ext cx="7696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Calibri" pitchFamily="34" charset="0"/>
              <a:buAutoNum type="arabicParenR"/>
            </a:pPr>
            <a:r>
              <a:rPr lang="en-US" altLang="en-US" sz="2800">
                <a:latin typeface="Times New Roman" pitchFamily="18" charset="0"/>
                <a:cs typeface="Times New Roman" pitchFamily="18" charset="0"/>
              </a:rPr>
              <a:t>Ta mở đường Trường Sơn nhằm mục đích gì?</a:t>
            </a:r>
          </a:p>
        </p:txBody>
      </p:sp>
      <p:sp>
        <p:nvSpPr>
          <p:cNvPr id="6" name="TextBox 5"/>
          <p:cNvSpPr txBox="1">
            <a:spLocks noChangeArrowheads="1"/>
          </p:cNvSpPr>
          <p:nvPr/>
        </p:nvSpPr>
        <p:spPr bwMode="auto">
          <a:xfrm>
            <a:off x="457200" y="1628120"/>
            <a:ext cx="7848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800">
                <a:solidFill>
                  <a:srgbClr val="FF0000"/>
                </a:solidFill>
                <a:latin typeface="Times New Roman" pitchFamily="18" charset="0"/>
                <a:cs typeface="Times New Roman" pitchFamily="18" charset="0"/>
              </a:rPr>
              <a:t>Chi viện cho miền Nam, thực hiện nhiệm vụ thống nhất đất nước.</a:t>
            </a:r>
          </a:p>
        </p:txBody>
      </p:sp>
      <p:sp>
        <p:nvSpPr>
          <p:cNvPr id="7" name="TextBox 6"/>
          <p:cNvSpPr txBox="1">
            <a:spLocks noChangeArrowheads="1"/>
          </p:cNvSpPr>
          <p:nvPr/>
        </p:nvSpPr>
        <p:spPr bwMode="auto">
          <a:xfrm>
            <a:off x="381000" y="2789072"/>
            <a:ext cx="7543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800">
                <a:latin typeface="Times New Roman" pitchFamily="18" charset="0"/>
                <a:cs typeface="Times New Roman" pitchFamily="18" charset="0"/>
              </a:rPr>
              <a:t>2)  Đường Trường Sơn có ý nghĩa như thế nào đối với cuộc kháng chiến chống Mĩ, cứu nước của dân tộc ta?</a:t>
            </a:r>
          </a:p>
        </p:txBody>
      </p:sp>
      <p:sp>
        <p:nvSpPr>
          <p:cNvPr id="8" name="TextBox 7"/>
          <p:cNvSpPr txBox="1">
            <a:spLocks noChangeArrowheads="1"/>
          </p:cNvSpPr>
          <p:nvPr/>
        </p:nvSpPr>
        <p:spPr bwMode="auto">
          <a:xfrm>
            <a:off x="457200" y="4152900"/>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800">
                <a:latin typeface="Times New Roman" pitchFamily="18" charset="0"/>
                <a:cs typeface="Times New Roman" pitchFamily="18" charset="0"/>
              </a:rPr>
              <a:t>      </a:t>
            </a:r>
            <a:r>
              <a:rPr lang="en-US" altLang="en-US" sz="2800">
                <a:solidFill>
                  <a:srgbClr val="FF0000"/>
                </a:solidFill>
                <a:latin typeface="Times New Roman" pitchFamily="18" charset="0"/>
                <a:cs typeface="Times New Roman" pitchFamily="18" charset="0"/>
              </a:rPr>
              <a:t>Đây là con đường để miền Bắc chi viện sức người, sức của cho miền Nam, góp phần to lớn vào sự nghiệp giải phóng miền Nam.</a:t>
            </a:r>
          </a:p>
        </p:txBody>
      </p:sp>
    </p:spTree>
    <p:extLst>
      <p:ext uri="{BB962C8B-B14F-4D97-AF65-F5344CB8AC3E}">
        <p14:creationId xmlns:p14="http://schemas.microsoft.com/office/powerpoint/2010/main" val="249966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28600" y="190500"/>
            <a:ext cx="7848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800">
                <a:latin typeface="Times New Roman" pitchFamily="18" charset="0"/>
                <a:cs typeface="Times New Roman" pitchFamily="18" charset="0"/>
              </a:rPr>
              <a:t>3) Ngày nay, nhà nước ta xây dựng đường Trường Sơn thành con đường đẹp, hiện đại, có ý nghĩa như thế nào đối với công cuộc xây dựng đất nước của dân tộc ta?</a:t>
            </a:r>
          </a:p>
        </p:txBody>
      </p:sp>
      <p:sp>
        <p:nvSpPr>
          <p:cNvPr id="3" name="Rectangle 2"/>
          <p:cNvSpPr/>
          <p:nvPr/>
        </p:nvSpPr>
        <p:spPr>
          <a:xfrm>
            <a:off x="609600" y="1980337"/>
            <a:ext cx="8153400" cy="1953868"/>
          </a:xfrm>
          <a:prstGeom prst="rect">
            <a:avLst/>
          </a:prstGeom>
        </p:spPr>
        <p:txBody>
          <a:bodyPr wrap="square">
            <a:spAutoFit/>
          </a:bodyPr>
          <a:lstStyle/>
          <a:p>
            <a:pPr indent="457200" eaLnBrk="1" fontAlgn="auto" hangingPunct="1">
              <a:lnSpc>
                <a:spcPct val="150000"/>
              </a:lnSpc>
              <a:spcBef>
                <a:spcPts val="0"/>
              </a:spcBef>
              <a:spcAft>
                <a:spcPts val="0"/>
              </a:spcAft>
              <a:defRPr/>
            </a:pPr>
            <a:r>
              <a:rPr lang="en-US" sz="2800">
                <a:solidFill>
                  <a:srgbClr val="FF0000"/>
                </a:solidFill>
                <a:latin typeface="Times New Roman" pitchFamily="18" charset="0"/>
                <a:cs typeface="Times New Roman" pitchFamily="18" charset="0"/>
              </a:rPr>
              <a:t>Ngày nay, đường Trường Sơn là con đường giao thông quan trọng nối hai miền Nam – Bắc đóng góp không nhỏ cho sự nghiệp xây dựng và bảo vệ Tổ quốc.</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08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42917" y="85727"/>
            <a:ext cx="82438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1" hangingPunct="1"/>
            <a:r>
              <a:rPr lang="en-US" altLang="en-US" sz="4400">
                <a:solidFill>
                  <a:srgbClr val="0000FF"/>
                </a:solidFill>
                <a:latin typeface=".VnTime" pitchFamily="34" charset="0"/>
              </a:rPr>
              <a:t> </a:t>
            </a:r>
            <a:endParaRPr lang="en-US" altLang="en-US" sz="4400">
              <a:solidFill>
                <a:srgbClr val="0000FF"/>
              </a:solidFill>
              <a:latin typeface="Calibri" pitchFamily="34" charset="0"/>
            </a:endParaRPr>
          </a:p>
        </p:txBody>
      </p:sp>
      <p:sp>
        <p:nvSpPr>
          <p:cNvPr id="473094" name="Rectangle 6"/>
          <p:cNvSpPr>
            <a:spLocks noChangeArrowheads="1"/>
          </p:cNvSpPr>
          <p:nvPr/>
        </p:nvSpPr>
        <p:spPr bwMode="auto">
          <a:xfrm>
            <a:off x="609600" y="1206500"/>
            <a:ext cx="7924800" cy="304800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lstStyle/>
          <a:p>
            <a:pPr marL="342900" indent="-342900" eaLnBrk="1" fontAlgn="auto" hangingPunct="1">
              <a:spcBef>
                <a:spcPct val="20000"/>
              </a:spcBef>
              <a:spcAft>
                <a:spcPts val="0"/>
              </a:spcAft>
              <a:buFontTx/>
              <a:buChar char="•"/>
              <a:defRPr/>
            </a:pPr>
            <a:r>
              <a:rPr lang="en-US" sz="3600" dirty="0" err="1">
                <a:solidFill>
                  <a:srgbClr val="00B050"/>
                </a:solidFill>
                <a:latin typeface="Times New Roman" pitchFamily="18" charset="0"/>
                <a:cs typeface="Times New Roman" pitchFamily="18" charset="0"/>
              </a:rPr>
              <a:t>Về</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nhà</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học</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thuộc</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phần</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ghi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nhớ</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và</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tìm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hiểu</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thêm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các</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bài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thơ</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bài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hát</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về</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đường</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Trường</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Sơn</a:t>
            </a:r>
            <a:r>
              <a:rPr lang="en-US" sz="3600" dirty="0">
                <a:solidFill>
                  <a:srgbClr val="00B050"/>
                </a:solidFill>
                <a:latin typeface=".VnTime" pitchFamily="34" charset="0"/>
              </a:rPr>
              <a:t>.</a:t>
            </a:r>
          </a:p>
          <a:p>
            <a:pPr marL="342900" indent="-342900" eaLnBrk="1" fontAlgn="auto" hangingPunct="1">
              <a:spcBef>
                <a:spcPct val="20000"/>
              </a:spcBef>
              <a:spcAft>
                <a:spcPts val="0"/>
              </a:spcAft>
              <a:buFontTx/>
              <a:buChar char="•"/>
              <a:defRPr/>
            </a:pPr>
            <a:r>
              <a:rPr lang="en-US" sz="3600" dirty="0" err="1">
                <a:solidFill>
                  <a:srgbClr val="00B050"/>
                </a:solidFill>
                <a:latin typeface="Times New Roman" pitchFamily="18" charset="0"/>
                <a:cs typeface="Times New Roman" pitchFamily="18" charset="0"/>
              </a:rPr>
              <a:t>Chuẩn</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bị</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bài</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Sấm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sét</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đêm</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giao</a:t>
            </a:r>
            <a:r>
              <a:rPr lang="en-US" sz="3600" dirty="0">
                <a:solidFill>
                  <a:srgbClr val="00B050"/>
                </a:solidFill>
                <a:latin typeface="Times New Roman" pitchFamily="18" charset="0"/>
                <a:cs typeface="Times New Roman" pitchFamily="18" charset="0"/>
              </a:rPr>
              <a:t> </a:t>
            </a:r>
            <a:r>
              <a:rPr lang="en-US" sz="3600" dirty="0" err="1">
                <a:solidFill>
                  <a:srgbClr val="00B050"/>
                </a:solidFill>
                <a:latin typeface="Times New Roman" pitchFamily="18" charset="0"/>
                <a:cs typeface="Times New Roman" pitchFamily="18" charset="0"/>
              </a:rPr>
              <a:t>thừa</a:t>
            </a:r>
            <a:r>
              <a:rPr lang="en-US" sz="3600" dirty="0">
                <a:solidFill>
                  <a:srgbClr val="00B050"/>
                </a:solidFill>
                <a:latin typeface="Times New Roman" pitchFamily="18" charset="0"/>
                <a:cs typeface="Times New Roman" pitchFamily="18" charset="0"/>
              </a:rPr>
              <a:t>.</a:t>
            </a:r>
          </a:p>
        </p:txBody>
      </p:sp>
      <p:pic>
        <p:nvPicPr>
          <p:cNvPr id="17412" name="Picture 14" descr="d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657600" y="4953000"/>
            <a:ext cx="5257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3094"/>
                                        </p:tgtEl>
                                        <p:attrNameLst>
                                          <p:attrName>style.visibility</p:attrName>
                                        </p:attrNameLst>
                                      </p:cBhvr>
                                      <p:to>
                                        <p:strVal val="visible"/>
                                      </p:to>
                                    </p:set>
                                    <p:animEffect transition="in" filter="checkerboard(across)">
                                      <p:cBhvr>
                                        <p:cTn id="7" dur="1000"/>
                                        <p:tgtEl>
                                          <p:spTgt spid="47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5715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0" y="1545566"/>
            <a:ext cx="3929332" cy="4283734"/>
          </a:xfrm>
          <a:prstGeom prst="rect">
            <a:avLst/>
          </a:prstGeom>
          <a:noFill/>
        </p:spPr>
        <p:txBody>
          <a:bodyPr spcFirstLastPara="1">
            <a:prstTxWarp prst="textArchUp">
              <a:avLst/>
            </a:prstTxWarp>
            <a:spAutoFit/>
          </a:bodyPr>
          <a:lstStyle/>
          <a:p>
            <a:pPr algn="ctr" eaLnBrk="1" hangingPunct="1">
              <a:defRPr/>
            </a:pPr>
            <a:r>
              <a:rPr lang="en-US"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cs typeface="Arial" charset="0"/>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4459" name="AutoShape 11"/>
          <p:cNvSpPr>
            <a:spLocks noChangeArrowheads="1"/>
          </p:cNvSpPr>
          <p:nvPr/>
        </p:nvSpPr>
        <p:spPr bwMode="auto">
          <a:xfrm>
            <a:off x="1371600" y="1016000"/>
            <a:ext cx="2438400" cy="444500"/>
          </a:xfrm>
          <a:prstGeom prst="flowChartTerminator">
            <a:avLst/>
          </a:prstGeom>
          <a:gradFill rotWithShape="1">
            <a:gsLst>
              <a:gs pos="0">
                <a:srgbClr val="00FF00"/>
              </a:gs>
              <a:gs pos="100000">
                <a:srgbClr val="FFFF00"/>
              </a:gs>
            </a:gsLst>
            <a:lin ang="5400000" scaled="1"/>
          </a:gradFill>
          <a:ln w="9525">
            <a:solidFill>
              <a:schemeClr val="tx1"/>
            </a:solidFill>
            <a:miter lim="800000"/>
            <a:headEnd/>
            <a:tailEnd/>
          </a:ln>
        </p:spPr>
        <p:txBody>
          <a:bodyPr wrap="none" anchor="ctr"/>
          <a:lstStyle/>
          <a:p>
            <a:pPr eaLnBrk="1" hangingPunct="1"/>
            <a:endParaRPr lang="en-US" altLang="en-US">
              <a:latin typeface="Times New Roman" pitchFamily="18" charset="0"/>
              <a:cs typeface="Times New Roman" pitchFamily="18" charset="0"/>
            </a:endParaRPr>
          </a:p>
        </p:txBody>
      </p:sp>
      <p:sp>
        <p:nvSpPr>
          <p:cNvPr id="104450" name="AutoShape 2"/>
          <p:cNvSpPr>
            <a:spLocks noChangeArrowheads="1"/>
          </p:cNvSpPr>
          <p:nvPr/>
        </p:nvSpPr>
        <p:spPr bwMode="auto">
          <a:xfrm>
            <a:off x="2743200" y="1143000"/>
            <a:ext cx="4648200" cy="3429000"/>
          </a:xfrm>
          <a:prstGeom prst="cloudCallout">
            <a:avLst>
              <a:gd name="adj1" fmla="val -67690"/>
              <a:gd name="adj2" fmla="val -31213"/>
            </a:avLst>
          </a:prstGeom>
          <a:solidFill>
            <a:srgbClr val="FFFF99"/>
          </a:solidFill>
          <a:ln w="9525">
            <a:solidFill>
              <a:schemeClr val="tx1"/>
            </a:solidFill>
            <a:round/>
            <a:headEnd/>
            <a:tailEnd/>
          </a:ln>
        </p:spPr>
        <p:txBody>
          <a:bodyPr/>
          <a:lstStyle/>
          <a:p>
            <a:pPr algn="ctr"/>
            <a:endParaRPr lang="en-US" altLang="en-US">
              <a:latin typeface="Calibri" pitchFamily="34" charset="0"/>
            </a:endParaRPr>
          </a:p>
        </p:txBody>
      </p:sp>
      <p:graphicFrame>
        <p:nvGraphicFramePr>
          <p:cNvPr id="104454" name="Object 2"/>
          <p:cNvGraphicFramePr>
            <a:graphicFrameLocks noGrp="1" noChangeAspect="1"/>
          </p:cNvGraphicFramePr>
          <p:nvPr>
            <p:ph sz="half" idx="1"/>
          </p:nvPr>
        </p:nvGraphicFramePr>
        <p:xfrm>
          <a:off x="1600200" y="1333500"/>
          <a:ext cx="1752600" cy="3771900"/>
        </p:xfrm>
        <a:graphic>
          <a:graphicData uri="http://schemas.openxmlformats.org/presentationml/2006/ole">
            <mc:AlternateContent xmlns:mc="http://schemas.openxmlformats.org/markup-compatibility/2006">
              <mc:Choice xmlns:v="urn:schemas-microsoft-com:vml" Requires="v">
                <p:oleObj name="Clip" r:id="rId4" imgW="1857375" imgH="3995738" progId="">
                  <p:embed/>
                </p:oleObj>
              </mc:Choice>
              <mc:Fallback>
                <p:oleObj name="Clip" r:id="rId4" imgW="1857375" imgH="399573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333500"/>
                        <a:ext cx="1752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56" name="Object 3"/>
          <p:cNvGraphicFramePr>
            <a:graphicFrameLocks noGrp="1" noChangeAspect="1"/>
          </p:cNvGraphicFramePr>
          <p:nvPr>
            <p:ph sz="half" idx="2"/>
          </p:nvPr>
        </p:nvGraphicFramePr>
        <p:xfrm>
          <a:off x="581025" y="1360488"/>
          <a:ext cx="1238250" cy="3511550"/>
        </p:xfrm>
        <a:graphic>
          <a:graphicData uri="http://schemas.openxmlformats.org/presentationml/2006/ole">
            <mc:AlternateContent xmlns:mc="http://schemas.openxmlformats.org/markup-compatibility/2006">
              <mc:Choice xmlns:v="urn:schemas-microsoft-com:vml" Requires="v">
                <p:oleObj name="Clip" r:id="rId6" imgW="1485900" imgH="4214813" progId="">
                  <p:embed/>
                </p:oleObj>
              </mc:Choice>
              <mc:Fallback>
                <p:oleObj name="Clip" r:id="rId6" imgW="1485900" imgH="4214813"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1360488"/>
                        <a:ext cx="12382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8" name="Text Box 4"/>
          <p:cNvSpPr txBox="1">
            <a:spLocks noChangeArrowheads="1"/>
          </p:cNvSpPr>
          <p:nvPr/>
        </p:nvSpPr>
        <p:spPr bwMode="auto">
          <a:xfrm>
            <a:off x="2209800" y="177800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endParaRPr lang="en-US" altLang="en-US" sz="1800"/>
          </a:p>
        </p:txBody>
      </p:sp>
      <p:sp>
        <p:nvSpPr>
          <p:cNvPr id="104455" name="Text Box 7"/>
          <p:cNvSpPr txBox="1">
            <a:spLocks noChangeArrowheads="1"/>
          </p:cNvSpPr>
          <p:nvPr/>
        </p:nvSpPr>
        <p:spPr bwMode="auto">
          <a:xfrm>
            <a:off x="3352800" y="1651000"/>
            <a:ext cx="403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3600">
                <a:solidFill>
                  <a:srgbClr val="000000"/>
                </a:solidFill>
                <a:latin typeface="Times New Roman" pitchFamily="18" charset="0"/>
                <a:cs typeface="Times New Roman" pitchFamily="18" charset="0"/>
              </a:rPr>
              <a:t>Nhà máy cơ khí Hà Nội được khởi công vào thời gian nào?</a:t>
            </a:r>
          </a:p>
        </p:txBody>
      </p:sp>
      <p:sp>
        <p:nvSpPr>
          <p:cNvPr id="104458" name="Text Box 10"/>
          <p:cNvSpPr txBox="1">
            <a:spLocks noChangeArrowheads="1"/>
          </p:cNvSpPr>
          <p:nvPr/>
        </p:nvSpPr>
        <p:spPr bwMode="auto">
          <a:xfrm>
            <a:off x="1676400" y="1016001"/>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800">
                <a:solidFill>
                  <a:srgbClr val="CC0000"/>
                </a:solidFill>
                <a:latin typeface="Times New Roman" pitchFamily="18" charset="0"/>
                <a:cs typeface="Times New Roman" pitchFamily="18" charset="0"/>
              </a:rPr>
              <a:t>Câu hỏi 1:</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4456"/>
                                        </p:tgtEl>
                                        <p:attrNameLst>
                                          <p:attrName>style.visibility</p:attrName>
                                        </p:attrNameLst>
                                      </p:cBhvr>
                                      <p:to>
                                        <p:strVal val="visible"/>
                                      </p:to>
                                    </p:set>
                                    <p:animEffect transition="in" filter="blinds(horizontal)">
                                      <p:cBhvr>
                                        <p:cTn id="7" dur="500"/>
                                        <p:tgtEl>
                                          <p:spTgt spid="1044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458"/>
                                        </p:tgtEl>
                                        <p:attrNameLst>
                                          <p:attrName>style.visibility</p:attrName>
                                        </p:attrNameLst>
                                      </p:cBhvr>
                                      <p:to>
                                        <p:strVal val="visible"/>
                                      </p:to>
                                    </p:set>
                                    <p:animEffect transition="in" filter="blinds(horizontal)">
                                      <p:cBhvr>
                                        <p:cTn id="12" dur="500"/>
                                        <p:tgtEl>
                                          <p:spTgt spid="10445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459"/>
                                        </p:tgtEl>
                                        <p:attrNameLst>
                                          <p:attrName>style.visibility</p:attrName>
                                        </p:attrNameLst>
                                      </p:cBhvr>
                                      <p:to>
                                        <p:strVal val="visible"/>
                                      </p:to>
                                    </p:set>
                                    <p:animEffect transition="in" filter="blinds(horizontal)">
                                      <p:cBhvr>
                                        <p:cTn id="15" dur="500"/>
                                        <p:tgtEl>
                                          <p:spTgt spid="1044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04454"/>
                                        </p:tgtEl>
                                        <p:attrNameLst>
                                          <p:attrName>style.visibility</p:attrName>
                                        </p:attrNameLst>
                                      </p:cBhvr>
                                      <p:to>
                                        <p:strVal val="visible"/>
                                      </p:to>
                                    </p:set>
                                    <p:animEffect transition="in" filter="diamond(in)">
                                      <p:cBhvr>
                                        <p:cTn id="20" dur="2000"/>
                                        <p:tgtEl>
                                          <p:spTgt spid="104454"/>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104455"/>
                                        </p:tgtEl>
                                        <p:attrNameLst>
                                          <p:attrName>style.visibility</p:attrName>
                                        </p:attrNameLst>
                                      </p:cBhvr>
                                      <p:to>
                                        <p:strVal val="visible"/>
                                      </p:to>
                                    </p:set>
                                    <p:animEffect transition="in" filter="diamond(in)">
                                      <p:cBhvr>
                                        <p:cTn id="23" dur="2000"/>
                                        <p:tgtEl>
                                          <p:spTgt spid="104455"/>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04450"/>
                                        </p:tgtEl>
                                        <p:attrNameLst>
                                          <p:attrName>style.visibility</p:attrName>
                                        </p:attrNameLst>
                                      </p:cBhvr>
                                      <p:to>
                                        <p:strVal val="visible"/>
                                      </p:to>
                                    </p:set>
                                    <p:animEffect transition="in" filter="diamond(in)">
                                      <p:cBhvr>
                                        <p:cTn id="26" dur="20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animBg="1"/>
      <p:bldP spid="104450" grpId="0" animBg="1"/>
      <p:bldP spid="104455" grpId="0"/>
      <p:bldP spid="104458"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3401" name="AutoShape 9"/>
          <p:cNvSpPr>
            <a:spLocks noChangeArrowheads="1"/>
          </p:cNvSpPr>
          <p:nvPr/>
        </p:nvSpPr>
        <p:spPr bwMode="auto">
          <a:xfrm>
            <a:off x="1066800" y="635000"/>
            <a:ext cx="2438400" cy="444500"/>
          </a:xfrm>
          <a:prstGeom prst="flowChartTerminator">
            <a:avLst/>
          </a:prstGeom>
          <a:gradFill rotWithShape="1">
            <a:gsLst>
              <a:gs pos="0">
                <a:srgbClr val="00FF00"/>
              </a:gs>
              <a:gs pos="50000">
                <a:srgbClr val="FFFF00"/>
              </a:gs>
              <a:gs pos="100000">
                <a:srgbClr val="00FF00"/>
              </a:gs>
            </a:gsLst>
            <a:lin ang="5400000" scaled="1"/>
          </a:gradFill>
          <a:ln w="9525">
            <a:solidFill>
              <a:schemeClr val="tx1"/>
            </a:solidFill>
            <a:miter lim="800000"/>
            <a:headEnd/>
            <a:tailEnd/>
          </a:ln>
        </p:spPr>
        <p:txBody>
          <a:bodyPr wrap="none" anchor="ctr"/>
          <a:lstStyle/>
          <a:p>
            <a:pPr eaLnBrk="1" hangingPunct="1"/>
            <a:endParaRPr lang="en-US" altLang="en-US">
              <a:latin typeface="Calibri" pitchFamily="34" charset="0"/>
            </a:endParaRPr>
          </a:p>
        </p:txBody>
      </p:sp>
      <p:sp>
        <p:nvSpPr>
          <p:cNvPr id="443394" name="AutoShape 2"/>
          <p:cNvSpPr>
            <a:spLocks noChangeArrowheads="1"/>
          </p:cNvSpPr>
          <p:nvPr/>
        </p:nvSpPr>
        <p:spPr bwMode="auto">
          <a:xfrm>
            <a:off x="3124200" y="1397000"/>
            <a:ext cx="5181600" cy="3429000"/>
          </a:xfrm>
          <a:prstGeom prst="cloudCallout">
            <a:avLst>
              <a:gd name="adj1" fmla="val -65157"/>
              <a:gd name="adj2" fmla="val -33708"/>
            </a:avLst>
          </a:prstGeom>
          <a:solidFill>
            <a:srgbClr val="FFFF99"/>
          </a:solidFill>
          <a:ln w="9525">
            <a:solidFill>
              <a:schemeClr val="tx1"/>
            </a:solidFill>
            <a:round/>
            <a:headEnd/>
            <a:tailEnd/>
          </a:ln>
        </p:spPr>
        <p:txBody>
          <a:bodyPr/>
          <a:lstStyle/>
          <a:p>
            <a:pPr algn="ctr"/>
            <a:endParaRPr lang="en-US" altLang="en-US">
              <a:latin typeface="Calibri" pitchFamily="34" charset="0"/>
            </a:endParaRPr>
          </a:p>
        </p:txBody>
      </p:sp>
      <p:graphicFrame>
        <p:nvGraphicFramePr>
          <p:cNvPr id="443396" name="Object 2"/>
          <p:cNvGraphicFramePr>
            <a:graphicFrameLocks noGrp="1" noChangeAspect="1"/>
          </p:cNvGraphicFramePr>
          <p:nvPr>
            <p:ph sz="half" idx="1"/>
          </p:nvPr>
        </p:nvGraphicFramePr>
        <p:xfrm>
          <a:off x="1420813" y="1433513"/>
          <a:ext cx="1547812" cy="3328987"/>
        </p:xfrm>
        <a:graphic>
          <a:graphicData uri="http://schemas.openxmlformats.org/presentationml/2006/ole">
            <mc:AlternateContent xmlns:mc="http://schemas.openxmlformats.org/markup-compatibility/2006">
              <mc:Choice xmlns:v="urn:schemas-microsoft-com:vml" Requires="v">
                <p:oleObj name="Clip" r:id="rId4" imgW="1857375" imgH="3995738" progId="">
                  <p:embed/>
                </p:oleObj>
              </mc:Choice>
              <mc:Fallback>
                <p:oleObj name="Clip" r:id="rId4" imgW="1857375" imgH="3995738"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813" y="1433513"/>
                        <a:ext cx="1547812"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3399" name="Object 3"/>
          <p:cNvGraphicFramePr>
            <a:graphicFrameLocks noGrp="1" noChangeAspect="1"/>
          </p:cNvGraphicFramePr>
          <p:nvPr>
            <p:ph sz="half" idx="2"/>
          </p:nvPr>
        </p:nvGraphicFramePr>
        <p:xfrm>
          <a:off x="581025" y="1360488"/>
          <a:ext cx="1238250" cy="3511550"/>
        </p:xfrm>
        <a:graphic>
          <a:graphicData uri="http://schemas.openxmlformats.org/presentationml/2006/ole">
            <mc:AlternateContent xmlns:mc="http://schemas.openxmlformats.org/markup-compatibility/2006">
              <mc:Choice xmlns:v="urn:schemas-microsoft-com:vml" Requires="v">
                <p:oleObj name="Clip" r:id="rId6" imgW="1485900" imgH="4214813" progId="">
                  <p:embed/>
                </p:oleObj>
              </mc:Choice>
              <mc:Fallback>
                <p:oleObj name="Clip" r:id="rId6" imgW="1485900" imgH="4214813"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025" y="1360488"/>
                        <a:ext cx="123825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2" name="Text Box 5"/>
          <p:cNvSpPr txBox="1">
            <a:spLocks noChangeArrowheads="1"/>
          </p:cNvSpPr>
          <p:nvPr/>
        </p:nvSpPr>
        <p:spPr bwMode="auto">
          <a:xfrm>
            <a:off x="2209800" y="1778000"/>
            <a:ext cx="3429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endParaRPr lang="en-US" altLang="en-US" sz="1800"/>
          </a:p>
        </p:txBody>
      </p:sp>
      <p:sp>
        <p:nvSpPr>
          <p:cNvPr id="443398" name="Text Box 6"/>
          <p:cNvSpPr txBox="1">
            <a:spLocks noChangeArrowheads="1"/>
          </p:cNvSpPr>
          <p:nvPr/>
        </p:nvSpPr>
        <p:spPr bwMode="auto">
          <a:xfrm>
            <a:off x="3657600" y="1778002"/>
            <a:ext cx="464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3600">
                <a:solidFill>
                  <a:srgbClr val="000000"/>
                </a:solidFill>
                <a:latin typeface="Times New Roman" pitchFamily="18" charset="0"/>
                <a:cs typeface="Times New Roman" pitchFamily="18" charset="0"/>
              </a:rPr>
              <a:t>Nhà máy cơ khí Hà Nội đã có đóng góp gì vào công cuộc xây dựng và bảo vệ đất nước?</a:t>
            </a:r>
          </a:p>
        </p:txBody>
      </p:sp>
      <p:sp>
        <p:nvSpPr>
          <p:cNvPr id="11" name="TextBox 10"/>
          <p:cNvSpPr txBox="1">
            <a:spLocks noChangeArrowheads="1"/>
          </p:cNvSpPr>
          <p:nvPr/>
        </p:nvSpPr>
        <p:spPr bwMode="auto">
          <a:xfrm>
            <a:off x="1524000" y="635001"/>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solidFill>
                  <a:srgbClr val="FF0000"/>
                </a:solidFill>
                <a:latin typeface="Times New Roman" pitchFamily="18" charset="0"/>
                <a:cs typeface="Times New Roman" pitchFamily="18" charset="0"/>
              </a:rPr>
              <a:t>Câu hỏi 2</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3399"/>
                                        </p:tgtEl>
                                        <p:attrNameLst>
                                          <p:attrName>style.visibility</p:attrName>
                                        </p:attrNameLst>
                                      </p:cBhvr>
                                      <p:to>
                                        <p:strVal val="visible"/>
                                      </p:to>
                                    </p:set>
                                    <p:animEffect transition="in" filter="blinds(horizontal)">
                                      <p:cBhvr>
                                        <p:cTn id="7" dur="1000"/>
                                        <p:tgtEl>
                                          <p:spTgt spid="443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1000"/>
                                        <p:tgtEl>
                                          <p:spTgt spid="1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43401"/>
                                        </p:tgtEl>
                                        <p:attrNameLst>
                                          <p:attrName>style.visibility</p:attrName>
                                        </p:attrNameLst>
                                      </p:cBhvr>
                                      <p:to>
                                        <p:strVal val="visible"/>
                                      </p:to>
                                    </p:set>
                                    <p:animEffect transition="in" filter="box(in)">
                                      <p:cBhvr>
                                        <p:cTn id="15" dur="1000"/>
                                        <p:tgtEl>
                                          <p:spTgt spid="4434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443396"/>
                                        </p:tgtEl>
                                        <p:attrNameLst>
                                          <p:attrName>style.visibility</p:attrName>
                                        </p:attrNameLst>
                                      </p:cBhvr>
                                      <p:to>
                                        <p:strVal val="visible"/>
                                      </p:to>
                                    </p:set>
                                    <p:animEffect transition="in" filter="diamond(in)">
                                      <p:cBhvr>
                                        <p:cTn id="20" dur="2000"/>
                                        <p:tgtEl>
                                          <p:spTgt spid="443396"/>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443398"/>
                                        </p:tgtEl>
                                        <p:attrNameLst>
                                          <p:attrName>style.visibility</p:attrName>
                                        </p:attrNameLst>
                                      </p:cBhvr>
                                      <p:to>
                                        <p:strVal val="visible"/>
                                      </p:to>
                                    </p:set>
                                    <p:animEffect transition="in" filter="diamond(in)">
                                      <p:cBhvr>
                                        <p:cTn id="23" dur="2000"/>
                                        <p:tgtEl>
                                          <p:spTgt spid="443398"/>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443394"/>
                                        </p:tgtEl>
                                        <p:attrNameLst>
                                          <p:attrName>style.visibility</p:attrName>
                                        </p:attrNameLst>
                                      </p:cBhvr>
                                      <p:to>
                                        <p:strVal val="visible"/>
                                      </p:to>
                                    </p:set>
                                    <p:animEffect transition="in" filter="diamond(in)">
                                      <p:cBhvr>
                                        <p:cTn id="26" dur="2000"/>
                                        <p:tgtEl>
                                          <p:spTgt spid="443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1" grpId="0" animBg="1"/>
      <p:bldP spid="443394" grpId="0" animBg="1"/>
      <p:bldP spid="44339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Rectangle 4"/>
          <p:cNvSpPr/>
          <p:nvPr/>
        </p:nvSpPr>
        <p:spPr>
          <a:xfrm>
            <a:off x="1524000" y="381000"/>
            <a:ext cx="5947654" cy="1028700"/>
          </a:xfrm>
          <a:prstGeom prst="rect">
            <a:avLst/>
          </a:prstGeom>
          <a:noFill/>
        </p:spPr>
        <p:txBody>
          <a:bodyPr wrap="none">
            <a:prstTxWarp prst="textDeflateBottom">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Đường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Trường</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Sơn</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endParaRPr>
          </a:p>
        </p:txBody>
      </p:sp>
      <p:pic>
        <p:nvPicPr>
          <p:cNvPr id="7171" name="Picture 8" descr="7"/>
          <p:cNvPicPr>
            <a:picLocks noChangeAspect="1" noChangeArrowheads="1"/>
          </p:cNvPicPr>
          <p:nvPr/>
        </p:nvPicPr>
        <p:blipFill rotWithShape="1">
          <a:blip r:embed="rId4">
            <a:extLst>
              <a:ext uri="{28A0092B-C50C-407E-A947-70E740481C1C}">
                <a14:useLocalDpi xmlns:a14="http://schemas.microsoft.com/office/drawing/2010/main" val="0"/>
              </a:ext>
            </a:extLst>
          </a:blip>
          <a:srcRect l="2516" t="3363" r="3144" b="3577"/>
          <a:stretch/>
        </p:blipFill>
        <p:spPr bwMode="auto">
          <a:xfrm>
            <a:off x="1600200" y="1526877"/>
            <a:ext cx="5871454" cy="3997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cSld>
  <p:clrMapOvr>
    <a:masterClrMapping/>
  </p:clrMapOvr>
  <p:transition>
    <p:wipe dir="r"/>
    <p:sndAc>
      <p:stSnd>
        <p:snd r:embed="rId3"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28600" y="114301"/>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b="1">
                <a:latin typeface="Times New Roman" pitchFamily="18" charset="0"/>
                <a:cs typeface="Times New Roman" pitchFamily="18" charset="0"/>
              </a:rPr>
              <a:t>1. Vị trí và hoàn cảnh ra đời của đường Trường Sơn:</a:t>
            </a:r>
          </a:p>
        </p:txBody>
      </p:sp>
      <p:sp>
        <p:nvSpPr>
          <p:cNvPr id="7" name="TextBox 6"/>
          <p:cNvSpPr txBox="1">
            <a:spLocks noChangeArrowheads="1"/>
          </p:cNvSpPr>
          <p:nvPr/>
        </p:nvSpPr>
        <p:spPr bwMode="auto">
          <a:xfrm>
            <a:off x="4800600" y="571500"/>
            <a:ext cx="4038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400">
                <a:solidFill>
                  <a:srgbClr val="002060"/>
                </a:solidFill>
                <a:latin typeface="Times New Roman" pitchFamily="18" charset="0"/>
                <a:cs typeface="Times New Roman" pitchFamily="18" charset="0"/>
              </a:rPr>
              <a:t>     Đường Trường Sơn từ hữu ngạn sông Mã - Thanh Hóa qua miền Tây Nghệ An đến miền Đông Nam Bộ</a:t>
            </a:r>
          </a:p>
        </p:txBody>
      </p:sp>
      <p:pic>
        <p:nvPicPr>
          <p:cNvPr id="8" name="Picture 4" descr="IMG_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0013"/>
            <a:ext cx="3886200"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4"/>
          <p:cNvSpPr>
            <a:spLocks/>
          </p:cNvSpPr>
          <p:nvPr/>
        </p:nvSpPr>
        <p:spPr bwMode="auto">
          <a:xfrm>
            <a:off x="1193804" y="2354263"/>
            <a:ext cx="193675" cy="98425"/>
          </a:xfrm>
          <a:custGeom>
            <a:avLst/>
            <a:gdLst>
              <a:gd name="T0" fmla="*/ 0 w 137"/>
              <a:gd name="T1" fmla="*/ 0 h 91"/>
              <a:gd name="T2" fmla="*/ 2147483646 w 137"/>
              <a:gd name="T3" fmla="*/ 2147483646 h 91"/>
              <a:gd name="T4" fmla="*/ 2147483646 w 137"/>
              <a:gd name="T5" fmla="*/ 2147483646 h 91"/>
              <a:gd name="T6" fmla="*/ 0 60000 65536"/>
              <a:gd name="T7" fmla="*/ 0 60000 65536"/>
              <a:gd name="T8" fmla="*/ 0 60000 65536"/>
              <a:gd name="T9" fmla="*/ 0 w 137"/>
              <a:gd name="T10" fmla="*/ 0 h 91"/>
              <a:gd name="T11" fmla="*/ 137 w 137"/>
              <a:gd name="T12" fmla="*/ 91 h 91"/>
            </a:gdLst>
            <a:ahLst/>
            <a:cxnLst>
              <a:cxn ang="T6">
                <a:pos x="T0" y="T1"/>
              </a:cxn>
              <a:cxn ang="T7">
                <a:pos x="T2" y="T3"/>
              </a:cxn>
              <a:cxn ang="T8">
                <a:pos x="T4" y="T5"/>
              </a:cxn>
            </a:cxnLst>
            <a:rect l="T9" t="T10" r="T11" b="T12"/>
            <a:pathLst>
              <a:path w="137" h="91">
                <a:moveTo>
                  <a:pt x="0" y="0"/>
                </a:moveTo>
                <a:cubicBezTo>
                  <a:pt x="30" y="21"/>
                  <a:pt x="73" y="61"/>
                  <a:pt x="110" y="73"/>
                </a:cubicBezTo>
                <a:cubicBezTo>
                  <a:pt x="119" y="79"/>
                  <a:pt x="137" y="91"/>
                  <a:pt x="137" y="91"/>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5"/>
          <p:cNvSpPr>
            <a:spLocks/>
          </p:cNvSpPr>
          <p:nvPr/>
        </p:nvSpPr>
        <p:spPr bwMode="auto">
          <a:xfrm>
            <a:off x="1541463" y="2647950"/>
            <a:ext cx="196850" cy="169863"/>
          </a:xfrm>
          <a:custGeom>
            <a:avLst/>
            <a:gdLst>
              <a:gd name="T0" fmla="*/ 0 w 140"/>
              <a:gd name="T1" fmla="*/ 0 h 156"/>
              <a:gd name="T2" fmla="*/ 2147483646 w 140"/>
              <a:gd name="T3" fmla="*/ 2147483646 h 156"/>
              <a:gd name="T4" fmla="*/ 2147483646 w 140"/>
              <a:gd name="T5" fmla="*/ 2147483646 h 156"/>
              <a:gd name="T6" fmla="*/ 0 60000 65536"/>
              <a:gd name="T7" fmla="*/ 0 60000 65536"/>
              <a:gd name="T8" fmla="*/ 0 60000 65536"/>
              <a:gd name="T9" fmla="*/ 0 w 140"/>
              <a:gd name="T10" fmla="*/ 0 h 156"/>
              <a:gd name="T11" fmla="*/ 140 w 140"/>
              <a:gd name="T12" fmla="*/ 156 h 156"/>
            </a:gdLst>
            <a:ahLst/>
            <a:cxnLst>
              <a:cxn ang="T6">
                <a:pos x="T0" y="T1"/>
              </a:cxn>
              <a:cxn ang="T7">
                <a:pos x="T2" y="T3"/>
              </a:cxn>
              <a:cxn ang="T8">
                <a:pos x="T4" y="T5"/>
              </a:cxn>
            </a:cxnLst>
            <a:rect l="T9" t="T10" r="T11" b="T12"/>
            <a:pathLst>
              <a:path w="140" h="156">
                <a:moveTo>
                  <a:pt x="0" y="0"/>
                </a:moveTo>
                <a:cubicBezTo>
                  <a:pt x="18" y="51"/>
                  <a:pt x="72" y="81"/>
                  <a:pt x="110" y="119"/>
                </a:cubicBezTo>
                <a:cubicBezTo>
                  <a:pt x="140" y="149"/>
                  <a:pt x="138" y="133"/>
                  <a:pt x="138" y="15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6"/>
          <p:cNvSpPr>
            <a:spLocks/>
          </p:cNvSpPr>
          <p:nvPr/>
        </p:nvSpPr>
        <p:spPr bwMode="auto">
          <a:xfrm>
            <a:off x="1817692" y="2905125"/>
            <a:ext cx="193675" cy="198438"/>
          </a:xfrm>
          <a:custGeom>
            <a:avLst/>
            <a:gdLst>
              <a:gd name="T0" fmla="*/ 0 w 137"/>
              <a:gd name="T1" fmla="*/ 0 h 183"/>
              <a:gd name="T2" fmla="*/ 2147483646 w 137"/>
              <a:gd name="T3" fmla="*/ 2147483646 h 183"/>
              <a:gd name="T4" fmla="*/ 2147483646 w 137"/>
              <a:gd name="T5" fmla="*/ 2147483646 h 183"/>
              <a:gd name="T6" fmla="*/ 2147483646 w 137"/>
              <a:gd name="T7" fmla="*/ 2147483646 h 183"/>
              <a:gd name="T8" fmla="*/ 0 60000 65536"/>
              <a:gd name="T9" fmla="*/ 0 60000 65536"/>
              <a:gd name="T10" fmla="*/ 0 60000 65536"/>
              <a:gd name="T11" fmla="*/ 0 60000 65536"/>
              <a:gd name="T12" fmla="*/ 0 w 137"/>
              <a:gd name="T13" fmla="*/ 0 h 183"/>
              <a:gd name="T14" fmla="*/ 137 w 137"/>
              <a:gd name="T15" fmla="*/ 183 h 183"/>
            </a:gdLst>
            <a:ahLst/>
            <a:cxnLst>
              <a:cxn ang="T8">
                <a:pos x="T0" y="T1"/>
              </a:cxn>
              <a:cxn ang="T9">
                <a:pos x="T2" y="T3"/>
              </a:cxn>
              <a:cxn ang="T10">
                <a:pos x="T4" y="T5"/>
              </a:cxn>
              <a:cxn ang="T11">
                <a:pos x="T6" y="T7"/>
              </a:cxn>
            </a:cxnLst>
            <a:rect l="T12" t="T13" r="T14" b="T15"/>
            <a:pathLst>
              <a:path w="137" h="183">
                <a:moveTo>
                  <a:pt x="0" y="0"/>
                </a:moveTo>
                <a:cubicBezTo>
                  <a:pt x="21" y="64"/>
                  <a:pt x="9" y="61"/>
                  <a:pt x="73" y="82"/>
                </a:cubicBezTo>
                <a:cubicBezTo>
                  <a:pt x="115" y="124"/>
                  <a:pt x="72" y="76"/>
                  <a:pt x="101" y="128"/>
                </a:cubicBezTo>
                <a:cubicBezTo>
                  <a:pt x="112" y="147"/>
                  <a:pt x="137" y="183"/>
                  <a:pt x="137" y="18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17"/>
          <p:cNvSpPr>
            <a:spLocks/>
          </p:cNvSpPr>
          <p:nvPr/>
        </p:nvSpPr>
        <p:spPr bwMode="auto">
          <a:xfrm>
            <a:off x="2136779" y="3216275"/>
            <a:ext cx="193675" cy="147638"/>
          </a:xfrm>
          <a:custGeom>
            <a:avLst/>
            <a:gdLst>
              <a:gd name="T0" fmla="*/ 0 w 137"/>
              <a:gd name="T1" fmla="*/ 0 h 137"/>
              <a:gd name="T2" fmla="*/ 2147483646 w 137"/>
              <a:gd name="T3" fmla="*/ 2147483646 h 137"/>
              <a:gd name="T4" fmla="*/ 2147483646 w 137"/>
              <a:gd name="T5" fmla="*/ 2147483646 h 137"/>
              <a:gd name="T6" fmla="*/ 2147483646 w 137"/>
              <a:gd name="T7" fmla="*/ 2147483646 h 137"/>
              <a:gd name="T8" fmla="*/ 0 60000 65536"/>
              <a:gd name="T9" fmla="*/ 0 60000 65536"/>
              <a:gd name="T10" fmla="*/ 0 60000 65536"/>
              <a:gd name="T11" fmla="*/ 0 60000 65536"/>
              <a:gd name="T12" fmla="*/ 0 w 137"/>
              <a:gd name="T13" fmla="*/ 0 h 137"/>
              <a:gd name="T14" fmla="*/ 137 w 137"/>
              <a:gd name="T15" fmla="*/ 137 h 137"/>
            </a:gdLst>
            <a:ahLst/>
            <a:cxnLst>
              <a:cxn ang="T8">
                <a:pos x="T0" y="T1"/>
              </a:cxn>
              <a:cxn ang="T9">
                <a:pos x="T2" y="T3"/>
              </a:cxn>
              <a:cxn ang="T10">
                <a:pos x="T4" y="T5"/>
              </a:cxn>
              <a:cxn ang="T11">
                <a:pos x="T6" y="T7"/>
              </a:cxn>
            </a:cxnLst>
            <a:rect l="T12" t="T13" r="T14" b="T15"/>
            <a:pathLst>
              <a:path w="137" h="137">
                <a:moveTo>
                  <a:pt x="0" y="0"/>
                </a:moveTo>
                <a:cubicBezTo>
                  <a:pt x="21" y="20"/>
                  <a:pt x="44" y="34"/>
                  <a:pt x="64" y="55"/>
                </a:cubicBezTo>
                <a:cubicBezTo>
                  <a:pt x="73" y="83"/>
                  <a:pt x="87" y="100"/>
                  <a:pt x="110" y="119"/>
                </a:cubicBezTo>
                <a:cubicBezTo>
                  <a:pt x="118" y="126"/>
                  <a:pt x="137" y="137"/>
                  <a:pt x="137" y="13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8"/>
          <p:cNvSpPr>
            <a:spLocks/>
          </p:cNvSpPr>
          <p:nvPr/>
        </p:nvSpPr>
        <p:spPr bwMode="auto">
          <a:xfrm>
            <a:off x="2455863" y="3651250"/>
            <a:ext cx="527050" cy="636588"/>
          </a:xfrm>
          <a:custGeom>
            <a:avLst/>
            <a:gdLst>
              <a:gd name="T0" fmla="*/ 0 w 356"/>
              <a:gd name="T1" fmla="*/ 0 h 818"/>
              <a:gd name="T2" fmla="*/ 2147483646 w 356"/>
              <a:gd name="T3" fmla="*/ 2147483646 h 818"/>
              <a:gd name="T4" fmla="*/ 2147483646 w 356"/>
              <a:gd name="T5" fmla="*/ 2147483646 h 818"/>
              <a:gd name="T6" fmla="*/ 2147483646 w 356"/>
              <a:gd name="T7" fmla="*/ 2147483646 h 818"/>
              <a:gd name="T8" fmla="*/ 2147483646 w 356"/>
              <a:gd name="T9" fmla="*/ 2147483646 h 818"/>
              <a:gd name="T10" fmla="*/ 2147483646 w 356"/>
              <a:gd name="T11" fmla="*/ 2147483646 h 818"/>
              <a:gd name="T12" fmla="*/ 2147483646 w 356"/>
              <a:gd name="T13" fmla="*/ 2147483646 h 818"/>
              <a:gd name="T14" fmla="*/ 2147483646 w 356"/>
              <a:gd name="T15" fmla="*/ 2147483646 h 818"/>
              <a:gd name="T16" fmla="*/ 2147483646 w 356"/>
              <a:gd name="T17" fmla="*/ 2147483646 h 818"/>
              <a:gd name="T18" fmla="*/ 2147483646 w 356"/>
              <a:gd name="T19" fmla="*/ 2147483646 h 818"/>
              <a:gd name="T20" fmla="*/ 2147483646 w 356"/>
              <a:gd name="T21" fmla="*/ 2147483646 h 8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818"/>
              <a:gd name="T35" fmla="*/ 356 w 356"/>
              <a:gd name="T36" fmla="*/ 818 h 8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818">
                <a:moveTo>
                  <a:pt x="0" y="0"/>
                </a:moveTo>
                <a:cubicBezTo>
                  <a:pt x="15" y="55"/>
                  <a:pt x="6" y="24"/>
                  <a:pt x="28" y="91"/>
                </a:cubicBezTo>
                <a:cubicBezTo>
                  <a:pt x="35" y="111"/>
                  <a:pt x="52" y="122"/>
                  <a:pt x="64" y="137"/>
                </a:cubicBezTo>
                <a:cubicBezTo>
                  <a:pt x="91" y="171"/>
                  <a:pt x="116" y="207"/>
                  <a:pt x="147" y="237"/>
                </a:cubicBezTo>
                <a:cubicBezTo>
                  <a:pt x="156" y="265"/>
                  <a:pt x="165" y="292"/>
                  <a:pt x="174" y="320"/>
                </a:cubicBezTo>
                <a:cubicBezTo>
                  <a:pt x="177" y="329"/>
                  <a:pt x="183" y="347"/>
                  <a:pt x="183" y="347"/>
                </a:cubicBezTo>
                <a:cubicBezTo>
                  <a:pt x="186" y="384"/>
                  <a:pt x="182" y="422"/>
                  <a:pt x="192" y="457"/>
                </a:cubicBezTo>
                <a:cubicBezTo>
                  <a:pt x="198" y="478"/>
                  <a:pt x="229" y="512"/>
                  <a:pt x="229" y="512"/>
                </a:cubicBezTo>
                <a:cubicBezTo>
                  <a:pt x="235" y="564"/>
                  <a:pt x="230" y="596"/>
                  <a:pt x="266" y="630"/>
                </a:cubicBezTo>
                <a:cubicBezTo>
                  <a:pt x="277" y="663"/>
                  <a:pt x="272" y="713"/>
                  <a:pt x="293" y="740"/>
                </a:cubicBezTo>
                <a:cubicBezTo>
                  <a:pt x="356" y="818"/>
                  <a:pt x="295" y="711"/>
                  <a:pt x="330" y="77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20"/>
          <p:cNvSpPr>
            <a:spLocks/>
          </p:cNvSpPr>
          <p:nvPr/>
        </p:nvSpPr>
        <p:spPr bwMode="auto">
          <a:xfrm>
            <a:off x="2286001" y="4479925"/>
            <a:ext cx="644525" cy="744538"/>
          </a:xfrm>
          <a:custGeom>
            <a:avLst/>
            <a:gdLst>
              <a:gd name="T0" fmla="*/ 2147483646 w 667"/>
              <a:gd name="T1" fmla="*/ 0 h 819"/>
              <a:gd name="T2" fmla="*/ 2147483646 w 667"/>
              <a:gd name="T3" fmla="*/ 2147483646 h 819"/>
              <a:gd name="T4" fmla="*/ 2147483646 w 667"/>
              <a:gd name="T5" fmla="*/ 2147483646 h 819"/>
              <a:gd name="T6" fmla="*/ 2147483646 w 667"/>
              <a:gd name="T7" fmla="*/ 2147483646 h 819"/>
              <a:gd name="T8" fmla="*/ 2147483646 w 667"/>
              <a:gd name="T9" fmla="*/ 2147483646 h 819"/>
              <a:gd name="T10" fmla="*/ 2147483646 w 667"/>
              <a:gd name="T11" fmla="*/ 2147483646 h 819"/>
              <a:gd name="T12" fmla="*/ 2147483646 w 667"/>
              <a:gd name="T13" fmla="*/ 2147483646 h 819"/>
              <a:gd name="T14" fmla="*/ 2147483646 w 667"/>
              <a:gd name="T15" fmla="*/ 2147483646 h 819"/>
              <a:gd name="T16" fmla="*/ 2147483646 w 667"/>
              <a:gd name="T17" fmla="*/ 2147483646 h 819"/>
              <a:gd name="T18" fmla="*/ 2147483646 w 667"/>
              <a:gd name="T19" fmla="*/ 2147483646 h 819"/>
              <a:gd name="T20" fmla="*/ 2147483646 w 667"/>
              <a:gd name="T21" fmla="*/ 2147483646 h 819"/>
              <a:gd name="T22" fmla="*/ 2147483646 w 667"/>
              <a:gd name="T23" fmla="*/ 2147483646 h 819"/>
              <a:gd name="T24" fmla="*/ 2147483646 w 667"/>
              <a:gd name="T25" fmla="*/ 2147483646 h 819"/>
              <a:gd name="T26" fmla="*/ 0 w 667"/>
              <a:gd name="T27" fmla="*/ 2147483646 h 819"/>
              <a:gd name="T28" fmla="*/ 2147483646 w 667"/>
              <a:gd name="T29" fmla="*/ 2147483646 h 819"/>
              <a:gd name="T30" fmla="*/ 2147483646 w 667"/>
              <a:gd name="T31" fmla="*/ 2147483646 h 819"/>
              <a:gd name="T32" fmla="*/ 2147483646 w 667"/>
              <a:gd name="T33" fmla="*/ 2147483646 h 819"/>
              <a:gd name="T34" fmla="*/ 2147483646 w 667"/>
              <a:gd name="T35" fmla="*/ 2147483646 h 8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7"/>
              <a:gd name="T55" fmla="*/ 0 h 819"/>
              <a:gd name="T56" fmla="*/ 667 w 667"/>
              <a:gd name="T57" fmla="*/ 819 h 8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7" h="819">
                <a:moveTo>
                  <a:pt x="667" y="0"/>
                </a:moveTo>
                <a:cubicBezTo>
                  <a:pt x="652" y="88"/>
                  <a:pt x="643" y="196"/>
                  <a:pt x="576" y="263"/>
                </a:cubicBezTo>
                <a:cubicBezTo>
                  <a:pt x="553" y="333"/>
                  <a:pt x="475" y="401"/>
                  <a:pt x="405" y="424"/>
                </a:cubicBezTo>
                <a:cubicBezTo>
                  <a:pt x="398" y="431"/>
                  <a:pt x="392" y="439"/>
                  <a:pt x="384" y="444"/>
                </a:cubicBezTo>
                <a:cubicBezTo>
                  <a:pt x="375" y="450"/>
                  <a:pt x="362" y="448"/>
                  <a:pt x="354" y="455"/>
                </a:cubicBezTo>
                <a:cubicBezTo>
                  <a:pt x="345" y="463"/>
                  <a:pt x="342" y="476"/>
                  <a:pt x="334" y="485"/>
                </a:cubicBezTo>
                <a:cubicBezTo>
                  <a:pt x="276" y="550"/>
                  <a:pt x="296" y="538"/>
                  <a:pt x="243" y="556"/>
                </a:cubicBezTo>
                <a:cubicBezTo>
                  <a:pt x="187" y="640"/>
                  <a:pt x="262" y="541"/>
                  <a:pt x="192" y="596"/>
                </a:cubicBezTo>
                <a:cubicBezTo>
                  <a:pt x="183" y="603"/>
                  <a:pt x="180" y="617"/>
                  <a:pt x="172" y="626"/>
                </a:cubicBezTo>
                <a:cubicBezTo>
                  <a:pt x="163" y="635"/>
                  <a:pt x="152" y="640"/>
                  <a:pt x="142" y="647"/>
                </a:cubicBezTo>
                <a:cubicBezTo>
                  <a:pt x="86" y="731"/>
                  <a:pt x="161" y="632"/>
                  <a:pt x="91" y="687"/>
                </a:cubicBezTo>
                <a:cubicBezTo>
                  <a:pt x="82" y="694"/>
                  <a:pt x="78" y="708"/>
                  <a:pt x="71" y="717"/>
                </a:cubicBezTo>
                <a:cubicBezTo>
                  <a:pt x="48" y="746"/>
                  <a:pt x="50" y="730"/>
                  <a:pt x="31" y="768"/>
                </a:cubicBezTo>
                <a:cubicBezTo>
                  <a:pt x="5" y="819"/>
                  <a:pt x="40" y="780"/>
                  <a:pt x="0" y="818"/>
                </a:cubicBezTo>
                <a:cubicBezTo>
                  <a:pt x="0" y="818"/>
                  <a:pt x="13" y="803"/>
                  <a:pt x="21" y="798"/>
                </a:cubicBezTo>
                <a:cubicBezTo>
                  <a:pt x="30" y="793"/>
                  <a:pt x="42" y="793"/>
                  <a:pt x="51" y="788"/>
                </a:cubicBezTo>
                <a:cubicBezTo>
                  <a:pt x="62" y="783"/>
                  <a:pt x="71" y="775"/>
                  <a:pt x="81" y="768"/>
                </a:cubicBezTo>
                <a:cubicBezTo>
                  <a:pt x="108" y="727"/>
                  <a:pt x="113" y="738"/>
                  <a:pt x="61" y="73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Box 15"/>
          <p:cNvSpPr txBox="1">
            <a:spLocks noChangeArrowheads="1"/>
          </p:cNvSpPr>
          <p:nvPr/>
        </p:nvSpPr>
        <p:spPr bwMode="auto">
          <a:xfrm>
            <a:off x="4800600" y="2062163"/>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r>
              <a:rPr lang="en-US" altLang="en-US" sz="2400">
                <a:solidFill>
                  <a:srgbClr val="002060"/>
                </a:solidFill>
                <a:latin typeface="Times New Roman" pitchFamily="18" charset="0"/>
                <a:cs typeface="Times New Roman" pitchFamily="18" charset="0"/>
              </a:rPr>
              <a:t>     Đường Trường Sơn mở vào ngày 19 tháng  5 năm 1959</a:t>
            </a:r>
          </a:p>
          <a:p>
            <a:pPr algn="just" eaLnBrk="1" hangingPunct="1"/>
            <a:r>
              <a:rPr lang="en-US" altLang="en-US" sz="2400">
                <a:solidFill>
                  <a:srgbClr val="002060"/>
                </a:solidFill>
                <a:latin typeface="Times New Roman" pitchFamily="18" charset="0"/>
                <a:cs typeface="Times New Roman" pitchFamily="18" charset="0"/>
              </a:rPr>
              <a:t>Mục đích: Chi viện cho miền Nam  trong  kháng chiến  chống Mĩ.</a:t>
            </a:r>
          </a:p>
        </p:txBody>
      </p:sp>
      <p:sp>
        <p:nvSpPr>
          <p:cNvPr id="17" name="Rectangle 16"/>
          <p:cNvSpPr>
            <a:spLocks noChangeArrowheads="1"/>
          </p:cNvSpPr>
          <p:nvPr/>
        </p:nvSpPr>
        <p:spPr bwMode="auto">
          <a:xfrm>
            <a:off x="4800600" y="3848100"/>
            <a:ext cx="419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spcBef>
                <a:spcPct val="50000"/>
              </a:spcBef>
            </a:pPr>
            <a:r>
              <a:rPr lang="en-US" altLang="en-US" sz="2400">
                <a:solidFill>
                  <a:srgbClr val="002060"/>
                </a:solidFill>
                <a:latin typeface="Times New Roman" pitchFamily="18" charset="0"/>
                <a:cs typeface="Times New Roman" pitchFamily="18" charset="0"/>
              </a:rPr>
              <a:t>     Ta chọn mở đường qua dãy Trường Sơn vì đường đi giữa rừng khó bị địch phát hiện, quân ta dựa vào rừng để che mắt quân thù.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edge">
                                      <p:cBhvr>
                                        <p:cTn id="22" dur="20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edge">
                                      <p:cBhvr>
                                        <p:cTn id="27" dur="20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edge">
                                      <p:cBhvr>
                                        <p:cTn id="32" dur="20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edge">
                                      <p:cBhvr>
                                        <p:cTn id="42" dur="20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in)">
                                      <p:cBhvr>
                                        <p:cTn id="47" dur="2000"/>
                                        <p:tgtEl>
                                          <p:spTgt spid="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20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ox(in)">
                                      <p:cBhvr>
                                        <p:cTn id="5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P spid="12" grpId="0" animBg="1"/>
      <p:bldP spid="13"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009903" y="179390"/>
            <a:ext cx="3177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400" b="1">
                <a:latin typeface="Times New Roman" pitchFamily="18" charset="0"/>
                <a:cs typeface="Times New Roman" pitchFamily="18" charset="0"/>
              </a:rPr>
              <a:t>Chọn câu trả lời đúng:</a:t>
            </a:r>
          </a:p>
        </p:txBody>
      </p:sp>
      <p:sp>
        <p:nvSpPr>
          <p:cNvPr id="3" name="Rectangle 2"/>
          <p:cNvSpPr>
            <a:spLocks noChangeArrowheads="1"/>
          </p:cNvSpPr>
          <p:nvPr/>
        </p:nvSpPr>
        <p:spPr bwMode="auto">
          <a:xfrm>
            <a:off x="609600" y="762001"/>
            <a:ext cx="640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en-US" sz="2400">
                <a:solidFill>
                  <a:srgbClr val="002060"/>
                </a:solidFill>
                <a:latin typeface="Times New Roman" pitchFamily="18" charset="0"/>
                <a:cs typeface="Times New Roman" pitchFamily="18" charset="0"/>
              </a:rPr>
              <a:t>1) Thời gian mở đường Trường Sơn :</a:t>
            </a:r>
          </a:p>
        </p:txBody>
      </p:sp>
      <p:sp>
        <p:nvSpPr>
          <p:cNvPr id="4" name="Rectangle 3"/>
          <p:cNvSpPr>
            <a:spLocks noChangeArrowheads="1"/>
          </p:cNvSpPr>
          <p:nvPr/>
        </p:nvSpPr>
        <p:spPr bwMode="auto">
          <a:xfrm>
            <a:off x="1066800" y="1206501"/>
            <a:ext cx="1962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a:solidFill>
                  <a:srgbClr val="FF0000"/>
                </a:solidFill>
                <a:latin typeface="Times New Roman" pitchFamily="18" charset="0"/>
                <a:cs typeface="Times New Roman" pitchFamily="18" charset="0"/>
              </a:rPr>
              <a:t> </a:t>
            </a:r>
            <a:r>
              <a:rPr lang="en-US" altLang="en-US" sz="2400">
                <a:solidFill>
                  <a:srgbClr val="0070C0"/>
                </a:solidFill>
                <a:latin typeface="Times New Roman" pitchFamily="18" charset="0"/>
                <a:cs typeface="Times New Roman" pitchFamily="18" charset="0"/>
              </a:rPr>
              <a:t>A.  19/5/1959</a:t>
            </a:r>
          </a:p>
        </p:txBody>
      </p:sp>
      <p:sp>
        <p:nvSpPr>
          <p:cNvPr id="5" name="Rectangle 4"/>
          <p:cNvSpPr>
            <a:spLocks noChangeArrowheads="1"/>
          </p:cNvSpPr>
          <p:nvPr/>
        </p:nvSpPr>
        <p:spPr bwMode="auto">
          <a:xfrm>
            <a:off x="3886200" y="1203327"/>
            <a:ext cx="190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0070C0"/>
                </a:solidFill>
                <a:latin typeface="Times New Roman" pitchFamily="18" charset="0"/>
                <a:cs typeface="Times New Roman" pitchFamily="18" charset="0"/>
              </a:rPr>
              <a:t>B. 19/5/1960 </a:t>
            </a:r>
          </a:p>
        </p:txBody>
      </p:sp>
      <p:sp>
        <p:nvSpPr>
          <p:cNvPr id="6" name="Rectangle 5"/>
          <p:cNvSpPr>
            <a:spLocks noChangeArrowheads="1"/>
          </p:cNvSpPr>
          <p:nvPr/>
        </p:nvSpPr>
        <p:spPr bwMode="auto">
          <a:xfrm>
            <a:off x="6515103" y="1203327"/>
            <a:ext cx="1790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solidFill>
                  <a:srgbClr val="0070C0"/>
                </a:solidFill>
                <a:latin typeface="Times New Roman" pitchFamily="18" charset="0"/>
                <a:cs typeface="Times New Roman" pitchFamily="18" charset="0"/>
              </a:rPr>
              <a:t>C. 19/5/1961</a:t>
            </a:r>
          </a:p>
        </p:txBody>
      </p:sp>
      <p:sp>
        <p:nvSpPr>
          <p:cNvPr id="7" name="Rectangle 6"/>
          <p:cNvSpPr>
            <a:spLocks noChangeArrowheads="1"/>
          </p:cNvSpPr>
          <p:nvPr/>
        </p:nvSpPr>
        <p:spPr bwMode="auto">
          <a:xfrm>
            <a:off x="609604" y="1651001"/>
            <a:ext cx="47015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400">
                <a:solidFill>
                  <a:srgbClr val="002060"/>
                </a:solidFill>
                <a:latin typeface="Times New Roman" pitchFamily="18" charset="0"/>
                <a:cs typeface="Times New Roman" pitchFamily="18" charset="0"/>
              </a:rPr>
              <a:t>2) Mục đích mở đường Trường sơn :</a:t>
            </a:r>
          </a:p>
        </p:txBody>
      </p:sp>
      <p:sp>
        <p:nvSpPr>
          <p:cNvPr id="8" name="Rectangle 7"/>
          <p:cNvSpPr>
            <a:spLocks noChangeArrowheads="1"/>
          </p:cNvSpPr>
          <p:nvPr/>
        </p:nvSpPr>
        <p:spPr bwMode="auto">
          <a:xfrm>
            <a:off x="1066800" y="2155826"/>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002060"/>
                </a:solidFill>
                <a:latin typeface="Times New Roman" pitchFamily="18" charset="0"/>
                <a:cs typeface="Times New Roman" pitchFamily="18" charset="0"/>
              </a:rPr>
              <a:t>A. Để chi viện cho miền Nam sức người, vũ khí, lương thực.</a:t>
            </a:r>
          </a:p>
        </p:txBody>
      </p:sp>
      <p:sp>
        <p:nvSpPr>
          <p:cNvPr id="9" name="Rectangle 8"/>
          <p:cNvSpPr>
            <a:spLocks noChangeArrowheads="1"/>
          </p:cNvSpPr>
          <p:nvPr/>
        </p:nvSpPr>
        <p:spPr bwMode="auto">
          <a:xfrm>
            <a:off x="1066800" y="2603501"/>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002060"/>
                </a:solidFill>
                <a:latin typeface="Times New Roman" pitchFamily="18" charset="0"/>
                <a:cs typeface="Times New Roman" pitchFamily="18" charset="0"/>
              </a:rPr>
              <a:t>B. Để mở đường thông thương sang Lào và Cam-pu-chia.</a:t>
            </a:r>
          </a:p>
        </p:txBody>
      </p:sp>
      <p:sp>
        <p:nvSpPr>
          <p:cNvPr id="10" name="Rectangle 9"/>
          <p:cNvSpPr>
            <a:spLocks noChangeArrowheads="1"/>
          </p:cNvSpPr>
          <p:nvPr/>
        </p:nvSpPr>
        <p:spPr bwMode="auto">
          <a:xfrm>
            <a:off x="990600" y="3048001"/>
            <a:ext cx="6477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C00000"/>
                </a:solidFill>
                <a:latin typeface="Times New Roman" pitchFamily="18" charset="0"/>
                <a:cs typeface="Times New Roman" pitchFamily="18" charset="0"/>
              </a:rPr>
              <a:t> </a:t>
            </a:r>
            <a:r>
              <a:rPr lang="en-US" altLang="en-US" sz="2400">
                <a:solidFill>
                  <a:srgbClr val="002060"/>
                </a:solidFill>
                <a:latin typeface="Times New Roman" pitchFamily="18" charset="0"/>
                <a:cs typeface="Times New Roman" pitchFamily="18" charset="0"/>
              </a:rPr>
              <a:t>C. Cả 2 ý trên.</a:t>
            </a:r>
          </a:p>
        </p:txBody>
      </p:sp>
      <p:sp>
        <p:nvSpPr>
          <p:cNvPr id="11" name="Rectangle 10"/>
          <p:cNvSpPr>
            <a:spLocks noChangeArrowheads="1"/>
          </p:cNvSpPr>
          <p:nvPr/>
        </p:nvSpPr>
        <p:spPr bwMode="auto">
          <a:xfrm>
            <a:off x="533400" y="3492501"/>
            <a:ext cx="861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en-US" sz="2400">
                <a:solidFill>
                  <a:srgbClr val="002060"/>
                </a:solidFill>
                <a:latin typeface="Times New Roman" pitchFamily="18" charset="0"/>
                <a:cs typeface="Times New Roman" pitchFamily="18" charset="0"/>
              </a:rPr>
              <a:t>3) Vì sao đường Trường Sơn còn có tên gọi là đường Hồ Chí Minh?</a:t>
            </a:r>
          </a:p>
        </p:txBody>
      </p:sp>
      <p:sp>
        <p:nvSpPr>
          <p:cNvPr id="12" name="Rectangle 11"/>
          <p:cNvSpPr>
            <a:spLocks noChangeArrowheads="1"/>
          </p:cNvSpPr>
          <p:nvPr/>
        </p:nvSpPr>
        <p:spPr bwMode="auto">
          <a:xfrm>
            <a:off x="1143000" y="3937002"/>
            <a:ext cx="6135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solidFill>
                  <a:srgbClr val="C00000"/>
                </a:solidFill>
                <a:latin typeface="Times New Roman" pitchFamily="18" charset="0"/>
                <a:cs typeface="Times New Roman" pitchFamily="18" charset="0"/>
              </a:rPr>
              <a:t> </a:t>
            </a:r>
            <a:r>
              <a:rPr lang="en-US" altLang="en-US" sz="2400">
                <a:solidFill>
                  <a:srgbClr val="0070C0"/>
                </a:solidFill>
                <a:latin typeface="Times New Roman" pitchFamily="18" charset="0"/>
                <a:cs typeface="Times New Roman" pitchFamily="18" charset="0"/>
              </a:rPr>
              <a:t>A. Đường được mở vào ngày sinh nhật Bác Hồ.</a:t>
            </a:r>
          </a:p>
        </p:txBody>
      </p:sp>
      <p:sp>
        <p:nvSpPr>
          <p:cNvPr id="13" name="Rectangle 12"/>
          <p:cNvSpPr>
            <a:spLocks noChangeArrowheads="1"/>
          </p:cNvSpPr>
          <p:nvPr/>
        </p:nvSpPr>
        <p:spPr bwMode="auto">
          <a:xfrm>
            <a:off x="1143000" y="4381501"/>
            <a:ext cx="59121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solidFill>
                  <a:srgbClr val="C00000"/>
                </a:solidFill>
                <a:latin typeface="Times New Roman" pitchFamily="18" charset="0"/>
                <a:cs typeface="Times New Roman" pitchFamily="18" charset="0"/>
              </a:rPr>
              <a:t> </a:t>
            </a:r>
            <a:r>
              <a:rPr lang="en-US" altLang="en-US" sz="2400">
                <a:solidFill>
                  <a:srgbClr val="0070C0"/>
                </a:solidFill>
                <a:latin typeface="Times New Roman" pitchFamily="18" charset="0"/>
                <a:cs typeface="Times New Roman" pitchFamily="18" charset="0"/>
              </a:rPr>
              <a:t>B. Do Bác Hồ là người quyết định mở đường.</a:t>
            </a:r>
          </a:p>
        </p:txBody>
      </p:sp>
      <p:sp>
        <p:nvSpPr>
          <p:cNvPr id="15" name="Rectangle 14"/>
          <p:cNvSpPr>
            <a:spLocks noChangeArrowheads="1"/>
          </p:cNvSpPr>
          <p:nvPr/>
        </p:nvSpPr>
        <p:spPr bwMode="auto">
          <a:xfrm>
            <a:off x="1066800" y="1211265"/>
            <a:ext cx="19623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b="1">
                <a:solidFill>
                  <a:srgbClr val="FF0000"/>
                </a:solidFill>
                <a:latin typeface="Times New Roman" pitchFamily="18" charset="0"/>
                <a:cs typeface="Times New Roman" pitchFamily="18" charset="0"/>
              </a:rPr>
              <a:t> </a:t>
            </a:r>
            <a:r>
              <a:rPr lang="en-US" altLang="en-US" sz="2400">
                <a:solidFill>
                  <a:srgbClr val="FF0000"/>
                </a:solidFill>
                <a:latin typeface="Times New Roman" pitchFamily="18" charset="0"/>
                <a:cs typeface="Times New Roman" pitchFamily="18" charset="0"/>
              </a:rPr>
              <a:t>A.  19/5/1959</a:t>
            </a:r>
          </a:p>
        </p:txBody>
      </p:sp>
      <p:sp>
        <p:nvSpPr>
          <p:cNvPr id="16" name="Rectangle 15"/>
          <p:cNvSpPr>
            <a:spLocks noChangeArrowheads="1"/>
          </p:cNvSpPr>
          <p:nvPr/>
        </p:nvSpPr>
        <p:spPr bwMode="auto">
          <a:xfrm>
            <a:off x="1066800" y="2155826"/>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a:solidFill>
                  <a:srgbClr val="FF0000"/>
                </a:solidFill>
                <a:latin typeface="Times New Roman" pitchFamily="18" charset="0"/>
                <a:cs typeface="Times New Roman" pitchFamily="18" charset="0"/>
              </a:rPr>
              <a:t>A. Để chi viện cho miền Nam sức người, vũ khí, lương thực.</a:t>
            </a:r>
          </a:p>
        </p:txBody>
      </p:sp>
      <p:sp>
        <p:nvSpPr>
          <p:cNvPr id="17" name="Rectangle 16"/>
          <p:cNvSpPr>
            <a:spLocks noChangeArrowheads="1"/>
          </p:cNvSpPr>
          <p:nvPr/>
        </p:nvSpPr>
        <p:spPr bwMode="auto">
          <a:xfrm>
            <a:off x="1143000" y="3954465"/>
            <a:ext cx="6135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2400">
                <a:solidFill>
                  <a:srgbClr val="C00000"/>
                </a:solidFill>
                <a:latin typeface="Times New Roman" pitchFamily="18" charset="0"/>
                <a:cs typeface="Times New Roman" pitchFamily="18" charset="0"/>
              </a:rPr>
              <a:t> A. Đường được mở vào ngày sinh nhật Bác Hồ.</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barn(inVertical)">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79413" y="190135"/>
            <a:ext cx="8153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r>
              <a:rPr lang="en-US" altLang="en-US" sz="2400" b="1">
                <a:latin typeface="Times New Roman" pitchFamily="18" charset="0"/>
                <a:ea typeface="Calibri" pitchFamily="34" charset="0"/>
                <a:cs typeface="Times New Roman" pitchFamily="18" charset="0"/>
              </a:rPr>
              <a:t>2. Tìm hiểu về những tấm gương tiêu biểu của bộ đội và thanh niên xung phong trên đường Trường Sơn. </a:t>
            </a:r>
          </a:p>
        </p:txBody>
      </p:sp>
      <p:pic>
        <p:nvPicPr>
          <p:cNvPr id="8194" name="Picture 2" descr="C:\Users\ASUS\Desktop\nguyen viet si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38225"/>
            <a:ext cx="35814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5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038225"/>
            <a:ext cx="48006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52400" y="5062540"/>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Anh hùng Nguyễn Viết Sinh</a:t>
            </a:r>
          </a:p>
        </p:txBody>
      </p:sp>
      <p:sp>
        <p:nvSpPr>
          <p:cNvPr id="10" name="TextBox 9"/>
          <p:cNvSpPr txBox="1">
            <a:spLocks noChangeArrowheads="1"/>
          </p:cNvSpPr>
          <p:nvPr/>
        </p:nvSpPr>
        <p:spPr bwMode="auto">
          <a:xfrm>
            <a:off x="4038600" y="5062540"/>
            <a:ext cx="502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latin typeface="Times New Roman" pitchFamily="18" charset="0"/>
                <a:cs typeface="Times New Roman" pitchFamily="18" charset="0"/>
              </a:rPr>
              <a:t>Bộ đội đoàn 559 - Bộ đội Trường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box(in)">
                                      <p:cBhvr>
                                        <p:cTn id="7" dur="1000"/>
                                        <p:tgtEl>
                                          <p:spTgt spid="81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heckerboard(across)">
                                      <p:cBhvr>
                                        <p:cTn id="12" dur="500"/>
                                        <p:tgtEl>
                                          <p:spTgt spid="8194"/>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2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amond(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4" descr="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98500"/>
            <a:ext cx="4572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hquâ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698502"/>
            <a:ext cx="41910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descr="bộ đội h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38500"/>
            <a:ext cx="4572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c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238500"/>
            <a:ext cx="41910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485900" y="109540"/>
            <a:ext cx="61346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400">
                <a:solidFill>
                  <a:srgbClr val="0070C0"/>
                </a:solidFill>
                <a:latin typeface="Times New Roman" pitchFamily="18" charset="0"/>
                <a:cs typeface="Times New Roman" pitchFamily="18" charset="0"/>
              </a:rPr>
              <a:t>Hành quân và chiến đấu trên đường Trường Sơn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10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33400" y="1181102"/>
            <a:ext cx="6553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en-US" sz="2600" b="1">
                <a:solidFill>
                  <a:srgbClr val="002060"/>
                </a:solidFill>
                <a:latin typeface="Times New Roman" pitchFamily="18" charset="0"/>
                <a:cs typeface="Times New Roman" pitchFamily="18" charset="0"/>
              </a:rPr>
              <a:t>Giới thiệu về anh hùng Nguyễn Viết Sinh</a:t>
            </a:r>
          </a:p>
        </p:txBody>
      </p:sp>
      <p:sp>
        <p:nvSpPr>
          <p:cNvPr id="3" name="TextBox 2"/>
          <p:cNvSpPr txBox="1">
            <a:spLocks noChangeArrowheads="1"/>
          </p:cNvSpPr>
          <p:nvPr/>
        </p:nvSpPr>
        <p:spPr bwMode="auto">
          <a:xfrm>
            <a:off x="381000" y="1814515"/>
            <a:ext cx="7696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Wingdings" pitchFamily="2" charset="2"/>
              <a:buChar char="v"/>
            </a:pPr>
            <a:r>
              <a:rPr lang="en-US" altLang="en-US" sz="2400">
                <a:latin typeface="Times New Roman" pitchFamily="18" charset="0"/>
                <a:cs typeface="Times New Roman" pitchFamily="18" charset="0"/>
              </a:rPr>
              <a:t> Là một trong những anh hùng Trường Sơn năm xưa.</a:t>
            </a:r>
          </a:p>
        </p:txBody>
      </p:sp>
      <p:sp>
        <p:nvSpPr>
          <p:cNvPr id="4" name="TextBox 3"/>
          <p:cNvSpPr txBox="1">
            <a:spLocks noChangeArrowheads="1"/>
          </p:cNvSpPr>
          <p:nvPr/>
        </p:nvSpPr>
        <p:spPr bwMode="auto">
          <a:xfrm>
            <a:off x="381000" y="2460626"/>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Wingdings" pitchFamily="2" charset="2"/>
              <a:buChar char="v"/>
            </a:pPr>
            <a:r>
              <a:rPr lang="en-US" altLang="en-US" sz="2400">
                <a:latin typeface="Times New Roman" pitchFamily="18" charset="0"/>
                <a:cs typeface="Times New Roman" pitchFamily="18" charset="0"/>
              </a:rPr>
              <a:t> 6 năm gùi hàng trên chặng đường dài gần bằng một vòng trái đất.</a:t>
            </a:r>
          </a:p>
        </p:txBody>
      </p:sp>
      <p:sp>
        <p:nvSpPr>
          <p:cNvPr id="10245" name="TextBox 4"/>
          <p:cNvSpPr txBox="1">
            <a:spLocks noChangeArrowheads="1"/>
          </p:cNvSpPr>
          <p:nvPr/>
        </p:nvSpPr>
        <p:spPr bwMode="auto">
          <a:xfrm>
            <a:off x="1600200" y="3429000"/>
            <a:ext cx="548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endParaRPr lang="en-US" altLang="en-US" sz="1800"/>
          </a:p>
        </p:txBody>
      </p:sp>
      <p:sp>
        <p:nvSpPr>
          <p:cNvPr id="6" name="TextBox 5"/>
          <p:cNvSpPr txBox="1">
            <a:spLocks noChangeArrowheads="1"/>
          </p:cNvSpPr>
          <p:nvPr/>
        </p:nvSpPr>
        <p:spPr bwMode="auto">
          <a:xfrm>
            <a:off x="381000" y="3105152"/>
            <a:ext cx="8305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buFont typeface="Wingdings" pitchFamily="2" charset="2"/>
              <a:buChar char="v"/>
            </a:pPr>
            <a:r>
              <a:rPr lang="en-US" altLang="en-US" sz="2400">
                <a:latin typeface="Times New Roman" pitchFamily="18" charset="0"/>
                <a:cs typeface="Times New Roman" pitchFamily="18" charset="0"/>
              </a:rPr>
              <a:t> Cùng với đoàn xe ngày đêm vượt núi băng rừng suốt ngày đêm để chi viện cho chiến trường miền Nam trong cuộc kháng chiến chống Mĩ.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2000"/>
                                        <p:tgtEl>
                                          <p:spTgt spid="3"/>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20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4|30.8|19.4"/>
</p:tagLst>
</file>

<file path=ppt/tags/tag2.xml><?xml version="1.0" encoding="utf-8"?>
<p:tagLst xmlns:a="http://schemas.openxmlformats.org/drawingml/2006/main" xmlns:r="http://schemas.openxmlformats.org/officeDocument/2006/relationships" xmlns:p="http://schemas.openxmlformats.org/presentationml/2006/main">
  <p:tag name="TIMING" val="|1.1|4.4|30.8|19.4"/>
</p:tagLst>
</file>

<file path=ppt/tags/tag3.xml><?xml version="1.0" encoding="utf-8"?>
<p:tagLst xmlns:a="http://schemas.openxmlformats.org/drawingml/2006/main" xmlns:r="http://schemas.openxmlformats.org/officeDocument/2006/relationships" xmlns:p="http://schemas.openxmlformats.org/presentationml/2006/main">
  <p:tag name="TIMING" val="|1.5|9.|3.5|11.6|10.9|26."/>
</p:tagLst>
</file>

<file path=ppt/tags/tag4.xml><?xml version="1.0" encoding="utf-8"?>
<p:tagLst xmlns:a="http://schemas.openxmlformats.org/drawingml/2006/main" xmlns:r="http://schemas.openxmlformats.org/officeDocument/2006/relationships" xmlns:p="http://schemas.openxmlformats.org/presentationml/2006/main">
  <p:tag name="TIMING" val="|1.5|9.|3.5|11.6|10.9|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TotalTime>
  <Words>770</Words>
  <Application>Microsoft Office PowerPoint</Application>
  <PresentationFormat>On-screen Show (16:10)</PresentationFormat>
  <Paragraphs>57</Paragraphs>
  <Slides>18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.VnTime</vt:lpstr>
      <vt:lpstr>Arial</vt:lpstr>
      <vt:lpstr>Calibri</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Admin</cp:lastModifiedBy>
  <cp:revision>136</cp:revision>
  <dcterms:created xsi:type="dcterms:W3CDTF">2014-03-26T13:37:44Z</dcterms:created>
  <dcterms:modified xsi:type="dcterms:W3CDTF">2022-12-31T14:00:02Z</dcterms:modified>
</cp:coreProperties>
</file>