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4"/>
  </p:notesMasterIdLst>
  <p:sldIdLst>
    <p:sldId id="318" r:id="rId2"/>
    <p:sldId id="259" r:id="rId3"/>
    <p:sldId id="312" r:id="rId4"/>
    <p:sldId id="263" r:id="rId5"/>
    <p:sldId id="265" r:id="rId6"/>
    <p:sldId id="313" r:id="rId7"/>
    <p:sldId id="314" r:id="rId8"/>
    <p:sldId id="308" r:id="rId9"/>
    <p:sldId id="267" r:id="rId10"/>
    <p:sldId id="270" r:id="rId11"/>
    <p:sldId id="316" r:id="rId12"/>
    <p:sldId id="304" r:id="rId13"/>
    <p:sldId id="273" r:id="rId14"/>
    <p:sldId id="277" r:id="rId15"/>
    <p:sldId id="315" r:id="rId16"/>
    <p:sldId id="279" r:id="rId17"/>
    <p:sldId id="311" r:id="rId18"/>
    <p:sldId id="281" r:id="rId19"/>
    <p:sldId id="282" r:id="rId20"/>
    <p:sldId id="283" r:id="rId21"/>
    <p:sldId id="306" r:id="rId22"/>
    <p:sldId id="286" r:id="rId23"/>
    <p:sldId id="317" r:id="rId24"/>
    <p:sldId id="290" r:id="rId25"/>
    <p:sldId id="292" r:id="rId26"/>
    <p:sldId id="296" r:id="rId27"/>
    <p:sldId id="298" r:id="rId28"/>
    <p:sldId id="300" r:id="rId29"/>
    <p:sldId id="309" r:id="rId30"/>
    <p:sldId id="301" r:id="rId31"/>
    <p:sldId id="288" r:id="rId32"/>
    <p:sldId id="319"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NI-Times" pitchFamily="2" charset="0"/>
        <a:ea typeface="+mn-ea"/>
        <a:cs typeface="Arial" charset="0"/>
      </a:defRPr>
    </a:lvl1pPr>
    <a:lvl2pPr marL="457200" algn="l" rtl="0" fontAlgn="base">
      <a:spcBef>
        <a:spcPct val="0"/>
      </a:spcBef>
      <a:spcAft>
        <a:spcPct val="0"/>
      </a:spcAft>
      <a:defRPr kern="1200">
        <a:solidFill>
          <a:schemeClr val="tx1"/>
        </a:solidFill>
        <a:latin typeface="VNI-Times" pitchFamily="2" charset="0"/>
        <a:ea typeface="+mn-ea"/>
        <a:cs typeface="Arial" charset="0"/>
      </a:defRPr>
    </a:lvl2pPr>
    <a:lvl3pPr marL="914400" algn="l" rtl="0" fontAlgn="base">
      <a:spcBef>
        <a:spcPct val="0"/>
      </a:spcBef>
      <a:spcAft>
        <a:spcPct val="0"/>
      </a:spcAft>
      <a:defRPr kern="1200">
        <a:solidFill>
          <a:schemeClr val="tx1"/>
        </a:solidFill>
        <a:latin typeface="VNI-Times" pitchFamily="2" charset="0"/>
        <a:ea typeface="+mn-ea"/>
        <a:cs typeface="Arial" charset="0"/>
      </a:defRPr>
    </a:lvl3pPr>
    <a:lvl4pPr marL="1371600" algn="l" rtl="0" fontAlgn="base">
      <a:spcBef>
        <a:spcPct val="0"/>
      </a:spcBef>
      <a:spcAft>
        <a:spcPct val="0"/>
      </a:spcAft>
      <a:defRPr kern="1200">
        <a:solidFill>
          <a:schemeClr val="tx1"/>
        </a:solidFill>
        <a:latin typeface="VNI-Times" pitchFamily="2" charset="0"/>
        <a:ea typeface="+mn-ea"/>
        <a:cs typeface="Arial" charset="0"/>
      </a:defRPr>
    </a:lvl4pPr>
    <a:lvl5pPr marL="1828800" algn="l" rtl="0" fontAlgn="base">
      <a:spcBef>
        <a:spcPct val="0"/>
      </a:spcBef>
      <a:spcAft>
        <a:spcPct val="0"/>
      </a:spcAft>
      <a:defRPr kern="1200">
        <a:solidFill>
          <a:schemeClr val="tx1"/>
        </a:solidFill>
        <a:latin typeface="VNI-Times" pitchFamily="2" charset="0"/>
        <a:ea typeface="+mn-ea"/>
        <a:cs typeface="Arial" charset="0"/>
      </a:defRPr>
    </a:lvl5pPr>
    <a:lvl6pPr marL="2286000" algn="l" defTabSz="914400" rtl="0" eaLnBrk="1" latinLnBrk="0" hangingPunct="1">
      <a:defRPr kern="1200">
        <a:solidFill>
          <a:schemeClr val="tx1"/>
        </a:solidFill>
        <a:latin typeface="VNI-Times" pitchFamily="2" charset="0"/>
        <a:ea typeface="+mn-ea"/>
        <a:cs typeface="Arial" charset="0"/>
      </a:defRPr>
    </a:lvl6pPr>
    <a:lvl7pPr marL="2743200" algn="l" defTabSz="914400" rtl="0" eaLnBrk="1" latinLnBrk="0" hangingPunct="1">
      <a:defRPr kern="1200">
        <a:solidFill>
          <a:schemeClr val="tx1"/>
        </a:solidFill>
        <a:latin typeface="VNI-Times" pitchFamily="2" charset="0"/>
        <a:ea typeface="+mn-ea"/>
        <a:cs typeface="Arial" charset="0"/>
      </a:defRPr>
    </a:lvl7pPr>
    <a:lvl8pPr marL="3200400" algn="l" defTabSz="914400" rtl="0" eaLnBrk="1" latinLnBrk="0" hangingPunct="1">
      <a:defRPr kern="1200">
        <a:solidFill>
          <a:schemeClr val="tx1"/>
        </a:solidFill>
        <a:latin typeface="VNI-Times" pitchFamily="2" charset="0"/>
        <a:ea typeface="+mn-ea"/>
        <a:cs typeface="Arial" charset="0"/>
      </a:defRPr>
    </a:lvl8pPr>
    <a:lvl9pPr marL="3657600" algn="l" defTabSz="914400" rtl="0" eaLnBrk="1" latinLnBrk="0" hangingPunct="1">
      <a:defRPr kern="1200">
        <a:solidFill>
          <a:schemeClr val="tx1"/>
        </a:solidFill>
        <a:latin typeface="VNI-Times" pitchFamily="2"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4" autoAdjust="0"/>
    <p:restoredTop sz="94660"/>
  </p:normalViewPr>
  <p:slideViewPr>
    <p:cSldViewPr>
      <p:cViewPr varScale="1">
        <p:scale>
          <a:sx n="66" d="100"/>
          <a:sy n="66" d="100"/>
        </p:scale>
        <p:origin x="150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A0DA6409-3770-485D-B5E5-2071B540037B}" type="datetimeFigureOut">
              <a:rPr lang="en-US"/>
              <a:pPr>
                <a:defRPr/>
              </a:pPr>
              <a:t>31/12/2022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8BC9B9E1-A04F-4D4D-8958-1205842381BE}" type="slidenum">
              <a:rPr lang="en-US"/>
              <a:pPr>
                <a:defRPr/>
              </a:pPr>
              <a:t>‹#›</a:t>
            </a:fld>
            <a:endParaRPr lang="en-US"/>
          </a:p>
        </p:txBody>
      </p:sp>
    </p:spTree>
    <p:extLst>
      <p:ext uri="{BB962C8B-B14F-4D97-AF65-F5344CB8AC3E}">
        <p14:creationId xmlns:p14="http://schemas.microsoft.com/office/powerpoint/2010/main" val="39303640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ơi giữ chỗ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ơi giữ chỗ cho Ghi ch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5844" name="Nơi giữ chỗ cho Số hiệu Bản chiế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fld id="{818AFCFB-2988-4D8B-AF77-ADD60F0EA3E7}" type="slidenum">
              <a:rPr lang="en-US" smtClean="0"/>
              <a:pPr eaLnBrk="1" hangingPunct="1"/>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fld id="{AFED9401-B30E-4868-993E-1F69A18AD150}" type="slidenum">
              <a:rPr lang="en-US" smtClean="0"/>
              <a:pPr eaLnBrk="1" hangingPunct="1"/>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A08FB9-2E09-490C-BEAC-941D759E8F1D}" type="slidenum">
              <a:rPr lang="en-US"/>
              <a:pPr>
                <a:defRPr/>
              </a:pPr>
              <a:t>‹#›</a:t>
            </a:fld>
            <a:endParaRPr lang="en-US"/>
          </a:p>
        </p:txBody>
      </p:sp>
    </p:spTree>
    <p:extLst>
      <p:ext uri="{BB962C8B-B14F-4D97-AF65-F5344CB8AC3E}">
        <p14:creationId xmlns:p14="http://schemas.microsoft.com/office/powerpoint/2010/main" val="2352689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57A3C8-BFD8-419B-85C0-384FC0F1D1A8}" type="slidenum">
              <a:rPr lang="en-US"/>
              <a:pPr>
                <a:defRPr/>
              </a:pPr>
              <a:t>‹#›</a:t>
            </a:fld>
            <a:endParaRPr lang="en-US"/>
          </a:p>
        </p:txBody>
      </p:sp>
    </p:spTree>
    <p:extLst>
      <p:ext uri="{BB962C8B-B14F-4D97-AF65-F5344CB8AC3E}">
        <p14:creationId xmlns:p14="http://schemas.microsoft.com/office/powerpoint/2010/main" val="938229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C27503-BC07-4AB5-B359-EDD89DCCA4F0}" type="slidenum">
              <a:rPr lang="en-US"/>
              <a:pPr>
                <a:defRPr/>
              </a:pPr>
              <a:t>‹#›</a:t>
            </a:fld>
            <a:endParaRPr lang="en-US"/>
          </a:p>
        </p:txBody>
      </p:sp>
    </p:spTree>
    <p:extLst>
      <p:ext uri="{BB962C8B-B14F-4D97-AF65-F5344CB8AC3E}">
        <p14:creationId xmlns:p14="http://schemas.microsoft.com/office/powerpoint/2010/main" val="397539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48E033-E54D-4F63-ADBC-418208B22C4D}" type="slidenum">
              <a:rPr lang="en-US"/>
              <a:pPr>
                <a:defRPr/>
              </a:pPr>
              <a:t>‹#›</a:t>
            </a:fld>
            <a:endParaRPr lang="en-US"/>
          </a:p>
        </p:txBody>
      </p:sp>
    </p:spTree>
    <p:extLst>
      <p:ext uri="{BB962C8B-B14F-4D97-AF65-F5344CB8AC3E}">
        <p14:creationId xmlns:p14="http://schemas.microsoft.com/office/powerpoint/2010/main" val="4012751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F56EEA-AD41-4AF9-B59A-4FA961933299}" type="slidenum">
              <a:rPr lang="en-US"/>
              <a:pPr>
                <a:defRPr/>
              </a:pPr>
              <a:t>‹#›</a:t>
            </a:fld>
            <a:endParaRPr lang="en-US"/>
          </a:p>
        </p:txBody>
      </p:sp>
    </p:spTree>
    <p:extLst>
      <p:ext uri="{BB962C8B-B14F-4D97-AF65-F5344CB8AC3E}">
        <p14:creationId xmlns:p14="http://schemas.microsoft.com/office/powerpoint/2010/main" val="133614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E96B1B-E2A8-40D6-89B7-B2285F5C7C34}" type="slidenum">
              <a:rPr lang="en-US"/>
              <a:pPr>
                <a:defRPr/>
              </a:pPr>
              <a:t>‹#›</a:t>
            </a:fld>
            <a:endParaRPr lang="en-US"/>
          </a:p>
        </p:txBody>
      </p:sp>
    </p:spTree>
    <p:extLst>
      <p:ext uri="{BB962C8B-B14F-4D97-AF65-F5344CB8AC3E}">
        <p14:creationId xmlns:p14="http://schemas.microsoft.com/office/powerpoint/2010/main" val="3734545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F04339F-006C-4399-8A9F-339F83FA8DD7}" type="slidenum">
              <a:rPr lang="en-US"/>
              <a:pPr>
                <a:defRPr/>
              </a:pPr>
              <a:t>‹#›</a:t>
            </a:fld>
            <a:endParaRPr lang="en-US"/>
          </a:p>
        </p:txBody>
      </p:sp>
    </p:spTree>
    <p:extLst>
      <p:ext uri="{BB962C8B-B14F-4D97-AF65-F5344CB8AC3E}">
        <p14:creationId xmlns:p14="http://schemas.microsoft.com/office/powerpoint/2010/main" val="3587063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27416A0-35AE-4B73-92D2-F03A298FA80C}" type="slidenum">
              <a:rPr lang="en-US"/>
              <a:pPr>
                <a:defRPr/>
              </a:pPr>
              <a:t>‹#›</a:t>
            </a:fld>
            <a:endParaRPr lang="en-US"/>
          </a:p>
        </p:txBody>
      </p:sp>
    </p:spTree>
    <p:extLst>
      <p:ext uri="{BB962C8B-B14F-4D97-AF65-F5344CB8AC3E}">
        <p14:creationId xmlns:p14="http://schemas.microsoft.com/office/powerpoint/2010/main" val="857795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6E127C2-28B7-4080-9381-7C18366125FF}" type="slidenum">
              <a:rPr lang="en-US"/>
              <a:pPr>
                <a:defRPr/>
              </a:pPr>
              <a:t>‹#›</a:t>
            </a:fld>
            <a:endParaRPr lang="en-US"/>
          </a:p>
        </p:txBody>
      </p:sp>
    </p:spTree>
    <p:extLst>
      <p:ext uri="{BB962C8B-B14F-4D97-AF65-F5344CB8AC3E}">
        <p14:creationId xmlns:p14="http://schemas.microsoft.com/office/powerpoint/2010/main" val="1532129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7DDE79-3BF3-4907-A780-D34BC96D137F}" type="slidenum">
              <a:rPr lang="en-US"/>
              <a:pPr>
                <a:defRPr/>
              </a:pPr>
              <a:t>‹#›</a:t>
            </a:fld>
            <a:endParaRPr lang="en-US"/>
          </a:p>
        </p:txBody>
      </p:sp>
    </p:spTree>
    <p:extLst>
      <p:ext uri="{BB962C8B-B14F-4D97-AF65-F5344CB8AC3E}">
        <p14:creationId xmlns:p14="http://schemas.microsoft.com/office/powerpoint/2010/main" val="1768716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5A5A44-0A99-4824-BF3A-965115D4E813}" type="slidenum">
              <a:rPr lang="en-US"/>
              <a:pPr>
                <a:defRPr/>
              </a:pPr>
              <a:t>‹#›</a:t>
            </a:fld>
            <a:endParaRPr lang="en-US"/>
          </a:p>
        </p:txBody>
      </p:sp>
    </p:spTree>
    <p:extLst>
      <p:ext uri="{BB962C8B-B14F-4D97-AF65-F5344CB8AC3E}">
        <p14:creationId xmlns:p14="http://schemas.microsoft.com/office/powerpoint/2010/main" val="317274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100AFD09-EE57-49E4-83BF-B3B0DE2F180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slide" Target="slide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image" Target="../media/image22.png"/><Relationship Id="rId3" Type="http://schemas.openxmlformats.org/officeDocument/2006/relationships/notesSlide" Target="../notesSlides/notesSlide2.xml"/><Relationship Id="rId7" Type="http://schemas.openxmlformats.org/officeDocument/2006/relationships/slide" Target="slide28.xml"/><Relationship Id="rId12" Type="http://schemas.openxmlformats.org/officeDocument/2006/relationships/slide" Target="slide24.xml"/><Relationship Id="rId2" Type="http://schemas.openxmlformats.org/officeDocument/2006/relationships/slideLayout" Target="../slideLayouts/slideLayout4.xml"/><Relationship Id="rId1" Type="http://schemas.openxmlformats.org/officeDocument/2006/relationships/audio" Target="file:///E:\Tiet%2050%20-%20Hoa%208%20PP\ALIBABA.MP3" TargetMode="External"/><Relationship Id="rId6" Type="http://schemas.openxmlformats.org/officeDocument/2006/relationships/audio" Target="../media/audio3.wav"/><Relationship Id="rId11" Type="http://schemas.openxmlformats.org/officeDocument/2006/relationships/slide" Target="slide25.xml"/><Relationship Id="rId5" Type="http://schemas.openxmlformats.org/officeDocument/2006/relationships/audio" Target="../media/audio1.wav"/><Relationship Id="rId15" Type="http://schemas.openxmlformats.org/officeDocument/2006/relationships/image" Target="../media/image23.gif"/><Relationship Id="rId10" Type="http://schemas.openxmlformats.org/officeDocument/2006/relationships/slide" Target="slide26.xml"/><Relationship Id="rId4" Type="http://schemas.openxmlformats.org/officeDocument/2006/relationships/audio" Target="../media/audio2.wav"/><Relationship Id="rId9" Type="http://schemas.openxmlformats.org/officeDocument/2006/relationships/slide" Target="slide27.xml"/><Relationship Id="rId14" Type="http://schemas.openxmlformats.org/officeDocument/2006/relationships/slide" Target="slide30.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457200" y="381000"/>
            <a:ext cx="8305800" cy="685800"/>
          </a:xfrm>
          <a:prstGeom prst="rect">
            <a:avLst/>
          </a:prstGeom>
        </p:spPr>
        <p:txBody>
          <a:bodyPr wrap="none" fromWordArt="1">
            <a:prstTxWarp prst="textPlain">
              <a:avLst>
                <a:gd name="adj" fmla="val 50000"/>
              </a:avLst>
            </a:prstTxWarp>
          </a:bodyPr>
          <a:lstStyle/>
          <a:p>
            <a:r>
              <a:rPr lang="vi-VN"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TRƯỜNG TIỂU HỌC ĐẠI ĐỒNG</a:t>
            </a:r>
            <a:endParaRPr lang="en-US"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endParaRPr>
          </a:p>
        </p:txBody>
      </p:sp>
      <p:sp>
        <p:nvSpPr>
          <p:cNvPr id="2051" name="WordArt 20"/>
          <p:cNvSpPr>
            <a:spLocks noChangeArrowheads="1" noChangeShapeType="1" noTextEdit="1"/>
          </p:cNvSpPr>
          <p:nvPr/>
        </p:nvSpPr>
        <p:spPr bwMode="auto">
          <a:xfrm>
            <a:off x="2362200" y="1143000"/>
            <a:ext cx="5410200" cy="990600"/>
          </a:xfrm>
          <a:prstGeom prst="rect">
            <a:avLst/>
          </a:prstGeom>
        </p:spPr>
        <p:txBody>
          <a:bodyPr wrap="none" fromWordArt="1">
            <a:prstTxWarp prst="textPlain">
              <a:avLst>
                <a:gd name="adj" fmla="val 50000"/>
              </a:avLst>
            </a:prstTxWarp>
          </a:bodyPr>
          <a:lstStyle/>
          <a:p>
            <a:pPr>
              <a:defRPr/>
            </a:pPr>
            <a:r>
              <a:rPr lang="vi-VN" b="1"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r>
              <a:rPr lang="en-US" b="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Lịch</a:t>
            </a:r>
            <a:r>
              <a:rPr lang="en-US"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sử</a:t>
            </a:r>
            <a:r>
              <a:rPr lang="vi-VN"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 Lớp 5</a:t>
            </a:r>
            <a:endParaRPr lang="en-US"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2052" name="WordArt 21"/>
          <p:cNvSpPr>
            <a:spLocks noChangeArrowheads="1" noChangeShapeType="1" noTextEdit="1"/>
          </p:cNvSpPr>
          <p:nvPr/>
        </p:nvSpPr>
        <p:spPr bwMode="auto">
          <a:xfrm>
            <a:off x="381000" y="2413000"/>
            <a:ext cx="8534400" cy="5892800"/>
          </a:xfrm>
          <a:prstGeom prst="rect">
            <a:avLst/>
          </a:prstGeom>
        </p:spPr>
        <p:txBody>
          <a:bodyPr wrap="none" fromWordArt="1">
            <a:prstTxWarp prst="textPlain">
              <a:avLst>
                <a:gd name="adj" fmla="val 50000"/>
              </a:avLst>
            </a:prstTxWarp>
          </a:bodyPr>
          <a:lstStyle/>
          <a:p>
            <a:r>
              <a:rPr lang="vi-VN"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Nhà máy hiện đại đầu tiên </a:t>
            </a:r>
          </a:p>
          <a:p>
            <a:r>
              <a:rPr lang="vi-VN"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của nước ta .</a:t>
            </a:r>
          </a:p>
          <a:p>
            <a:endParaRPr lang="en-US"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2053" name="Group 5"/>
          <p:cNvGrpSpPr>
            <a:grpSpLocks/>
          </p:cNvGrpSpPr>
          <p:nvPr/>
        </p:nvGrpSpPr>
        <p:grpSpPr bwMode="auto">
          <a:xfrm>
            <a:off x="0" y="0"/>
            <a:ext cx="9144000" cy="6858000"/>
            <a:chOff x="8" y="0"/>
            <a:chExt cx="5760" cy="4320"/>
          </a:xfrm>
        </p:grpSpPr>
        <p:pic>
          <p:nvPicPr>
            <p:cNvPr id="2055"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7" name="Group 8"/>
            <p:cNvGrpSpPr>
              <a:grpSpLocks/>
            </p:cNvGrpSpPr>
            <p:nvPr/>
          </p:nvGrpSpPr>
          <p:grpSpPr bwMode="auto">
            <a:xfrm>
              <a:off x="8" y="0"/>
              <a:ext cx="5760" cy="4320"/>
              <a:chOff x="672" y="0"/>
              <a:chExt cx="5760" cy="4320"/>
            </a:xfrm>
          </p:grpSpPr>
          <p:pic>
            <p:nvPicPr>
              <p:cNvPr id="2058"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9"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0"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1"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2054" name="Picture 10" descr="cartoon1%20(1)">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143000"/>
            <a:ext cx="16002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8"/>
          <p:cNvSpPr>
            <a:spLocks noChangeArrowheads="1"/>
          </p:cNvSpPr>
          <p:nvPr/>
        </p:nvSpPr>
        <p:spPr bwMode="auto">
          <a:xfrm>
            <a:off x="838200" y="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2400" b="1">
              <a:solidFill>
                <a:srgbClr val="FF3300"/>
              </a:solidFill>
            </a:endParaRPr>
          </a:p>
        </p:txBody>
      </p:sp>
      <p:sp>
        <p:nvSpPr>
          <p:cNvPr id="11267" name="Text Box 20"/>
          <p:cNvSpPr txBox="1">
            <a:spLocks noChangeArrowheads="1"/>
          </p:cNvSpPr>
          <p:nvPr/>
        </p:nvSpPr>
        <p:spPr bwMode="auto">
          <a:xfrm>
            <a:off x="381000" y="1752600"/>
            <a:ext cx="7848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400">
                <a:solidFill>
                  <a:srgbClr val="FF0000"/>
                </a:solidFill>
                <a:latin typeface="Arial" charset="0"/>
              </a:rPr>
              <a:t>Học sinh đọc SGK và điền các thông tin thích hợp vào chỗ chấm :</a:t>
            </a:r>
          </a:p>
        </p:txBody>
      </p:sp>
      <p:sp>
        <p:nvSpPr>
          <p:cNvPr id="11268" name="Text Box 60"/>
          <p:cNvSpPr txBox="1">
            <a:spLocks noChangeArrowheads="1"/>
          </p:cNvSpPr>
          <p:nvPr/>
        </p:nvSpPr>
        <p:spPr bwMode="auto">
          <a:xfrm>
            <a:off x="6994525" y="1712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endParaRPr lang="en-US">
              <a:latin typeface="Arial" charset="0"/>
            </a:endParaRPr>
          </a:p>
        </p:txBody>
      </p:sp>
      <p:graphicFrame>
        <p:nvGraphicFramePr>
          <p:cNvPr id="11269" name="Object 73"/>
          <p:cNvGraphicFramePr>
            <a:graphicFrameLocks noChangeAspect="1"/>
          </p:cNvGraphicFramePr>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name="Equation" r:id="rId2" imgW="114102" imgH="177492" progId="Equation.DSMT4">
                  <p:embed/>
                </p:oleObj>
              </mc:Choice>
              <mc:Fallback>
                <p:oleObj name="Equation" r:id="rId2" imgW="114102" imgH="177492" progId="Equation.DSMT4">
                  <p:embed/>
                  <p:pic>
                    <p:nvPicPr>
                      <p:cNvPr id="0" name="Object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3340100"/>
                        <a:ext cx="1143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0" name="Rectangle 80"/>
          <p:cNvSpPr>
            <a:spLocks noChangeArrowheads="1"/>
          </p:cNvSpPr>
          <p:nvPr/>
        </p:nvSpPr>
        <p:spPr bwMode="auto">
          <a:xfrm>
            <a:off x="685800" y="838200"/>
            <a:ext cx="6454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latin typeface="Times New Roman" pitchFamily="18" charset="0"/>
              </a:rPr>
              <a:t>HOẠT ĐỘNG 2: </a:t>
            </a:r>
            <a:r>
              <a:rPr lang="en-US" sz="2800" b="1">
                <a:solidFill>
                  <a:srgbClr val="FF0000"/>
                </a:solidFill>
                <a:latin typeface="Times New Roman" pitchFamily="18" charset="0"/>
              </a:rPr>
              <a:t>LÀM VIỆC CÁ NHÂN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8"/>
          <p:cNvSpPr>
            <a:spLocks noChangeArrowheads="1"/>
          </p:cNvSpPr>
          <p:nvPr/>
        </p:nvSpPr>
        <p:spPr bwMode="auto">
          <a:xfrm>
            <a:off x="838200" y="0"/>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3600" b="1">
              <a:solidFill>
                <a:srgbClr val="FF3300"/>
              </a:solidFill>
              <a:latin typeface="Arial" charset="0"/>
            </a:endParaRPr>
          </a:p>
        </p:txBody>
      </p:sp>
      <p:graphicFrame>
        <p:nvGraphicFramePr>
          <p:cNvPr id="21573" name="Group 69"/>
          <p:cNvGraphicFramePr>
            <a:graphicFrameLocks noGrp="1"/>
          </p:cNvGraphicFramePr>
          <p:nvPr/>
        </p:nvGraphicFramePr>
        <p:xfrm>
          <a:off x="381000" y="152400"/>
          <a:ext cx="8534400" cy="6705600"/>
        </p:xfrm>
        <a:graphic>
          <a:graphicData uri="http://schemas.openxmlformats.org/drawingml/2006/table">
            <a:tbl>
              <a:tblPr/>
              <a:tblGrid>
                <a:gridCol w="8534400">
                  <a:extLst>
                    <a:ext uri="{9D8B030D-6E8A-4147-A177-3AD203B41FA5}">
                      <a16:colId xmlns:a16="http://schemas.microsoft.com/office/drawing/2014/main" val="20000"/>
                    </a:ext>
                  </a:extLst>
                </a:gridCol>
              </a:tblGrid>
              <a:tr h="10336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pitchFamily="34" charset="0"/>
                          <a:cs typeface="Arial" pitchFamily="34" charset="0"/>
                        </a:rPr>
                        <a:t>Thời gian khởi công: </a:t>
                      </a:r>
                      <a:r>
                        <a:rPr kumimoji="0" lang="en-US" sz="2800" b="0" i="0" u="none" strike="noStrike" cap="none" normalizeH="0" baseline="0">
                          <a:ln>
                            <a:noFill/>
                          </a:ln>
                          <a:solidFill>
                            <a:schemeClr val="tx1"/>
                          </a:solidFill>
                          <a:effectLst/>
                          <a:latin typeface="Times New Roman" pitchFamily="18" charset="0"/>
                          <a:cs typeface="Arial" charset="0"/>
                        </a:rPr>
                        <a:t>……………………………</a:t>
                      </a:r>
                    </a:p>
                  </a:txBody>
                  <a:tcPr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1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pitchFamily="34" charset="0"/>
                          <a:cs typeface="Arial" pitchFamily="34" charset="0"/>
                        </a:rPr>
                        <a:t>Địa điểm</a:t>
                      </a:r>
                      <a:r>
                        <a:rPr kumimoji="0" lang="en-US" sz="2800" b="1" i="0" u="none" strike="noStrike" cap="none" normalizeH="0" baseline="0">
                          <a:ln>
                            <a:noFill/>
                          </a:ln>
                          <a:solidFill>
                            <a:schemeClr val="tx1"/>
                          </a:solidFill>
                          <a:effectLst/>
                          <a:latin typeface="Times New Roman" pitchFamily="18" charset="0"/>
                          <a:cs typeface="Arial" charset="0"/>
                        </a:rPr>
                        <a:t>: </a:t>
                      </a:r>
                      <a:r>
                        <a:rPr kumimoji="0" lang="en-US" sz="2800" b="0" i="0" u="none" strike="noStrike" cap="none" normalizeH="0" baseline="0">
                          <a:ln>
                            <a:noFill/>
                          </a:ln>
                          <a:solidFill>
                            <a:schemeClr val="tx1"/>
                          </a:solidFill>
                          <a:effectLst/>
                          <a:latin typeface="Times New Roman" pitchFamily="18" charset="0"/>
                          <a:cs typeface="Arial" charset="0"/>
                        </a:rPr>
                        <a:t>………………………………………..</a:t>
                      </a: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336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pitchFamily="34" charset="0"/>
                          <a:cs typeface="Arial" pitchFamily="34" charset="0"/>
                        </a:rPr>
                        <a:t>Diện tích</a:t>
                      </a:r>
                      <a:r>
                        <a:rPr kumimoji="0" lang="en-US" sz="2800" b="1" i="0" u="none" strike="noStrike" cap="none" normalizeH="0" baseline="0">
                          <a:ln>
                            <a:noFill/>
                          </a:ln>
                          <a:solidFill>
                            <a:schemeClr val="tx1"/>
                          </a:solidFill>
                          <a:effectLst/>
                          <a:latin typeface="Times New Roman" pitchFamily="18" charset="0"/>
                          <a:cs typeface="Arial" charset="0"/>
                        </a:rPr>
                        <a:t>:</a:t>
                      </a:r>
                      <a:r>
                        <a:rPr kumimoji="0" lang="en-US" sz="2800" b="0" i="0" u="none" strike="noStrike" cap="none" normalizeH="0" baseline="0">
                          <a:ln>
                            <a:noFill/>
                          </a:ln>
                          <a:solidFill>
                            <a:schemeClr val="tx1"/>
                          </a:solidFill>
                          <a:effectLst/>
                          <a:latin typeface="Times New Roman" pitchFamily="18" charset="0"/>
                          <a:cs typeface="Arial" charset="0"/>
                        </a:rPr>
                        <a:t>………………………………………..</a:t>
                      </a: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422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pitchFamily="34" charset="0"/>
                          <a:cs typeface="Arial" pitchFamily="34" charset="0"/>
                        </a:rPr>
                        <a:t>Quy mô</a:t>
                      </a:r>
                      <a:r>
                        <a:rPr kumimoji="0" lang="en-US" sz="2800" b="1" i="0" u="none" strike="noStrike" cap="none" normalizeH="0" baseline="0">
                          <a:ln>
                            <a:noFill/>
                          </a:ln>
                          <a:solidFill>
                            <a:schemeClr val="tx1"/>
                          </a:solidFill>
                          <a:effectLst/>
                          <a:latin typeface="Times New Roman" pitchFamily="18" charset="0"/>
                          <a:cs typeface="Arial" charset="0"/>
                        </a:rPr>
                        <a:t>:</a:t>
                      </a:r>
                      <a:r>
                        <a:rPr kumimoji="0" lang="en-US" sz="2800" b="0" i="0" u="none" strike="noStrike" cap="none" normalizeH="0" baseline="0">
                          <a:ln>
                            <a:noFill/>
                          </a:ln>
                          <a:solidFill>
                            <a:schemeClr val="tx1"/>
                          </a:solidFill>
                          <a:effectLst/>
                          <a:latin typeface="Times New Roman" pitchFamily="18"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Arial" charset="0"/>
                      </a:endParaRP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31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pitchFamily="34" charset="0"/>
                          <a:cs typeface="Arial" pitchFamily="34" charset="0"/>
                        </a:rPr>
                        <a:t>Thời gian lễ khánh thành</a:t>
                      </a:r>
                      <a:r>
                        <a:rPr kumimoji="0" lang="en-US" sz="2800" b="1" i="0" u="none" strike="noStrike" cap="none" normalizeH="0" baseline="0">
                          <a:ln>
                            <a:noFill/>
                          </a:ln>
                          <a:solidFill>
                            <a:schemeClr val="tx1"/>
                          </a:solidFill>
                          <a:effectLst/>
                          <a:latin typeface="Times New Roman" pitchFamily="18" charset="0"/>
                          <a:cs typeface="Arial" charset="0"/>
                        </a:rPr>
                        <a:t>:</a:t>
                      </a:r>
                      <a:r>
                        <a:rPr kumimoji="0" lang="en-US" sz="2800" b="0" i="0" u="none" strike="noStrike" cap="none" normalizeH="0" baseline="0">
                          <a:ln>
                            <a:noFill/>
                          </a:ln>
                          <a:solidFill>
                            <a:schemeClr val="tx1"/>
                          </a:solidFill>
                          <a:effectLst/>
                          <a:latin typeface="Times New Roman" pitchFamily="18" charset="0"/>
                          <a:cs typeface="Arial" charset="0"/>
                        </a:rPr>
                        <a:t>……………………………</a:t>
                      </a: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336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pitchFamily="34" charset="0"/>
                          <a:cs typeface="Arial" pitchFamily="34" charset="0"/>
                        </a:rPr>
                        <a:t>Nước giúp đỡ xây dựng</a:t>
                      </a:r>
                      <a:r>
                        <a:rPr kumimoji="0" lang="en-US" sz="2800" b="1" i="0" u="none" strike="noStrike" cap="none" normalizeH="0" baseline="0">
                          <a:ln>
                            <a:noFill/>
                          </a:ln>
                          <a:solidFill>
                            <a:schemeClr val="tx1"/>
                          </a:solidFill>
                          <a:effectLst/>
                          <a:latin typeface="Times New Roman" pitchFamily="18" charset="0"/>
                          <a:cs typeface="Arial" charset="0"/>
                        </a:rPr>
                        <a:t>:</a:t>
                      </a:r>
                      <a:r>
                        <a:rPr kumimoji="0" lang="en-US" sz="2800" b="0" i="0" u="none" strike="noStrike" cap="none" normalizeH="0" baseline="0">
                          <a:ln>
                            <a:noFill/>
                          </a:ln>
                          <a:solidFill>
                            <a:schemeClr val="tx1"/>
                          </a:solidFill>
                          <a:effectLst/>
                          <a:latin typeface="Times New Roman" pitchFamily="18" charset="0"/>
                          <a:cs typeface="Arial" charset="0"/>
                        </a:rPr>
                        <a:t>……………………………</a:t>
                      </a: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2309" name="Text Box 60"/>
          <p:cNvSpPr txBox="1">
            <a:spLocks noChangeArrowheads="1"/>
          </p:cNvSpPr>
          <p:nvPr/>
        </p:nvSpPr>
        <p:spPr bwMode="auto">
          <a:xfrm>
            <a:off x="6994525" y="1712913"/>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endParaRPr lang="en-US" sz="3600">
              <a:latin typeface="Arial" charset="0"/>
            </a:endParaRPr>
          </a:p>
        </p:txBody>
      </p:sp>
      <p:sp>
        <p:nvSpPr>
          <p:cNvPr id="21569" name="Text Box 65"/>
          <p:cNvSpPr txBox="1">
            <a:spLocks noChangeArrowheads="1"/>
          </p:cNvSpPr>
          <p:nvPr/>
        </p:nvSpPr>
        <p:spPr bwMode="auto">
          <a:xfrm>
            <a:off x="4038600" y="228600"/>
            <a:ext cx="350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3600" b="1">
                <a:solidFill>
                  <a:srgbClr val="FF3300"/>
                </a:solidFill>
                <a:latin typeface="Arial" charset="0"/>
              </a:rPr>
              <a:t>tháng 12 / 1955</a:t>
            </a:r>
          </a:p>
        </p:txBody>
      </p:sp>
      <p:sp>
        <p:nvSpPr>
          <p:cNvPr id="21574" name="Text Box 70"/>
          <p:cNvSpPr txBox="1">
            <a:spLocks noChangeArrowheads="1"/>
          </p:cNvSpPr>
          <p:nvPr/>
        </p:nvSpPr>
        <p:spPr bwMode="auto">
          <a:xfrm>
            <a:off x="2209800" y="1106488"/>
            <a:ext cx="6934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3600" b="1">
                <a:solidFill>
                  <a:srgbClr val="FF3300"/>
                </a:solidFill>
                <a:latin typeface="Arial" charset="0"/>
              </a:rPr>
              <a:t>phía tây nam Thủ đô Hà Nội </a:t>
            </a:r>
          </a:p>
        </p:txBody>
      </p:sp>
      <p:sp>
        <p:nvSpPr>
          <p:cNvPr id="21575" name="Text Box 71"/>
          <p:cNvSpPr txBox="1">
            <a:spLocks noChangeArrowheads="1"/>
          </p:cNvSpPr>
          <p:nvPr/>
        </p:nvSpPr>
        <p:spPr bwMode="auto">
          <a:xfrm>
            <a:off x="1812925" y="3124200"/>
            <a:ext cx="7026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r>
              <a:rPr lang="en-US" sz="3600" b="1">
                <a:solidFill>
                  <a:srgbClr val="FF3300"/>
                </a:solidFill>
                <a:latin typeface="Arial" charset="0"/>
              </a:rPr>
              <a:t>lớn nhất khu vực Đông Nam Á</a:t>
            </a:r>
            <a:r>
              <a:rPr lang="en-US" sz="3600">
                <a:latin typeface="Arial" charset="0"/>
              </a:rPr>
              <a:t> </a:t>
            </a:r>
            <a:r>
              <a:rPr lang="en-US" sz="3600" b="1">
                <a:solidFill>
                  <a:srgbClr val="FF3300"/>
                </a:solidFill>
                <a:latin typeface="Arial" charset="0"/>
              </a:rPr>
              <a:t>lúc bấy giờ</a:t>
            </a:r>
          </a:p>
        </p:txBody>
      </p:sp>
      <p:sp>
        <p:nvSpPr>
          <p:cNvPr id="21576" name="Text Box 72"/>
          <p:cNvSpPr txBox="1">
            <a:spLocks noChangeArrowheads="1"/>
          </p:cNvSpPr>
          <p:nvPr/>
        </p:nvSpPr>
        <p:spPr bwMode="auto">
          <a:xfrm>
            <a:off x="2362200" y="2133600"/>
            <a:ext cx="472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3600" b="1">
                <a:solidFill>
                  <a:srgbClr val="FF3300"/>
                </a:solidFill>
                <a:latin typeface="Arial" charset="0"/>
              </a:rPr>
              <a:t>hơn 10 vạn m</a:t>
            </a:r>
            <a:r>
              <a:rPr lang="en-US" sz="3600" b="1" baseline="30000">
                <a:solidFill>
                  <a:srgbClr val="FF3300"/>
                </a:solidFill>
                <a:latin typeface="Arial" charset="0"/>
              </a:rPr>
              <a:t>2</a:t>
            </a:r>
          </a:p>
        </p:txBody>
      </p:sp>
      <p:graphicFrame>
        <p:nvGraphicFramePr>
          <p:cNvPr id="12314" name="Object 73"/>
          <p:cNvGraphicFramePr>
            <a:graphicFrameLocks noChangeAspect="1"/>
          </p:cNvGraphicFramePr>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name="Equation" r:id="rId2" imgW="114102" imgH="177492" progId="Equation.DSMT4">
                  <p:embed/>
                </p:oleObj>
              </mc:Choice>
              <mc:Fallback>
                <p:oleObj name="Equation" r:id="rId2" imgW="114102" imgH="177492" progId="Equation.DSMT4">
                  <p:embed/>
                  <p:pic>
                    <p:nvPicPr>
                      <p:cNvPr id="0" name="Object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3340100"/>
                        <a:ext cx="1143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78" name="Text Box 74"/>
          <p:cNvSpPr txBox="1">
            <a:spLocks noChangeArrowheads="1"/>
          </p:cNvSpPr>
          <p:nvPr/>
        </p:nvSpPr>
        <p:spPr bwMode="auto">
          <a:xfrm>
            <a:off x="4876800" y="4876800"/>
            <a:ext cx="350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3600" b="1">
                <a:solidFill>
                  <a:srgbClr val="FF3300"/>
                </a:solidFill>
                <a:latin typeface="Arial" charset="0"/>
              </a:rPr>
              <a:t>tháng 4 / 1958</a:t>
            </a:r>
          </a:p>
        </p:txBody>
      </p:sp>
      <p:sp>
        <p:nvSpPr>
          <p:cNvPr id="21579" name="Text Box 75"/>
          <p:cNvSpPr txBox="1">
            <a:spLocks noChangeArrowheads="1"/>
          </p:cNvSpPr>
          <p:nvPr/>
        </p:nvSpPr>
        <p:spPr bwMode="auto">
          <a:xfrm>
            <a:off x="4800600" y="5943600"/>
            <a:ext cx="350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3600" b="1">
                <a:solidFill>
                  <a:srgbClr val="FF3300"/>
                </a:solidFill>
                <a:latin typeface="Arial" charset="0"/>
              </a:rPr>
              <a:t>Liên Xô</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1573"/>
                                        </p:tgtEl>
                                        <p:attrNameLst>
                                          <p:attrName>style.visibility</p:attrName>
                                        </p:attrNameLst>
                                      </p:cBhvr>
                                      <p:to>
                                        <p:strVal val="visible"/>
                                      </p:to>
                                    </p:set>
                                    <p:anim calcmode="lin" valueType="num">
                                      <p:cBhvr>
                                        <p:cTn id="7" dur="500" fill="hold"/>
                                        <p:tgtEl>
                                          <p:spTgt spid="21573"/>
                                        </p:tgtEl>
                                        <p:attrNameLst>
                                          <p:attrName>ppt_w</p:attrName>
                                        </p:attrNameLst>
                                      </p:cBhvr>
                                      <p:tavLst>
                                        <p:tav tm="0">
                                          <p:val>
                                            <p:fltVal val="0"/>
                                          </p:val>
                                        </p:tav>
                                        <p:tav tm="100000">
                                          <p:val>
                                            <p:strVal val="#ppt_w"/>
                                          </p:val>
                                        </p:tav>
                                      </p:tavLst>
                                    </p:anim>
                                    <p:anim calcmode="lin" valueType="num">
                                      <p:cBhvr>
                                        <p:cTn id="8" dur="500" fill="hold"/>
                                        <p:tgtEl>
                                          <p:spTgt spid="21573"/>
                                        </p:tgtEl>
                                        <p:attrNameLst>
                                          <p:attrName>ppt_h</p:attrName>
                                        </p:attrNameLst>
                                      </p:cBhvr>
                                      <p:tavLst>
                                        <p:tav tm="0">
                                          <p:val>
                                            <p:fltVal val="0"/>
                                          </p:val>
                                        </p:tav>
                                        <p:tav tm="100000">
                                          <p:val>
                                            <p:strVal val="#ppt_h"/>
                                          </p:val>
                                        </p:tav>
                                      </p:tavLst>
                                    </p:anim>
                                    <p:animEffect transition="in" filter="fade">
                                      <p:cBhvr>
                                        <p:cTn id="9" dur="500"/>
                                        <p:tgtEl>
                                          <p:spTgt spid="2157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1569"/>
                                        </p:tgtEl>
                                        <p:attrNameLst>
                                          <p:attrName>style.visibility</p:attrName>
                                        </p:attrNameLst>
                                      </p:cBhvr>
                                      <p:to>
                                        <p:strVal val="visible"/>
                                      </p:to>
                                    </p:set>
                                    <p:anim calcmode="lin" valueType="num">
                                      <p:cBhvr>
                                        <p:cTn id="14" dur="500" fill="hold"/>
                                        <p:tgtEl>
                                          <p:spTgt spid="21569"/>
                                        </p:tgtEl>
                                        <p:attrNameLst>
                                          <p:attrName>ppt_w</p:attrName>
                                        </p:attrNameLst>
                                      </p:cBhvr>
                                      <p:tavLst>
                                        <p:tav tm="0">
                                          <p:val>
                                            <p:strVal val="#ppt_w*0.70"/>
                                          </p:val>
                                        </p:tav>
                                        <p:tav tm="100000">
                                          <p:val>
                                            <p:strVal val="#ppt_w"/>
                                          </p:val>
                                        </p:tav>
                                      </p:tavLst>
                                    </p:anim>
                                    <p:anim calcmode="lin" valueType="num">
                                      <p:cBhvr>
                                        <p:cTn id="15" dur="500" fill="hold"/>
                                        <p:tgtEl>
                                          <p:spTgt spid="21569"/>
                                        </p:tgtEl>
                                        <p:attrNameLst>
                                          <p:attrName>ppt_h</p:attrName>
                                        </p:attrNameLst>
                                      </p:cBhvr>
                                      <p:tavLst>
                                        <p:tav tm="0">
                                          <p:val>
                                            <p:strVal val="#ppt_h"/>
                                          </p:val>
                                        </p:tav>
                                        <p:tav tm="100000">
                                          <p:val>
                                            <p:strVal val="#ppt_h"/>
                                          </p:val>
                                        </p:tav>
                                      </p:tavLst>
                                    </p:anim>
                                    <p:animEffect transition="in" filter="fade">
                                      <p:cBhvr>
                                        <p:cTn id="16" dur="500"/>
                                        <p:tgtEl>
                                          <p:spTgt spid="2156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21574">
                                            <p:txEl>
                                              <p:pRg st="0" end="0"/>
                                            </p:txEl>
                                          </p:spTgt>
                                        </p:tgtEl>
                                        <p:attrNameLst>
                                          <p:attrName>style.visibility</p:attrName>
                                        </p:attrNameLst>
                                      </p:cBhvr>
                                      <p:to>
                                        <p:strVal val="visible"/>
                                      </p:to>
                                    </p:set>
                                    <p:anim calcmode="lin" valueType="num">
                                      <p:cBhvr>
                                        <p:cTn id="21" dur="500" fill="hold"/>
                                        <p:tgtEl>
                                          <p:spTgt spid="2157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2157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21574">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21576">
                                            <p:txEl>
                                              <p:pRg st="0" end="0"/>
                                            </p:txEl>
                                          </p:spTgt>
                                        </p:tgtEl>
                                        <p:attrNameLst>
                                          <p:attrName>style.visibility</p:attrName>
                                        </p:attrNameLst>
                                      </p:cBhvr>
                                      <p:to>
                                        <p:strVal val="visible"/>
                                      </p:to>
                                    </p:set>
                                    <p:anim calcmode="lin" valueType="num">
                                      <p:cBhvr>
                                        <p:cTn id="28" dur="500" fill="hold"/>
                                        <p:tgtEl>
                                          <p:spTgt spid="21576">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1576">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1576">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1575"/>
                                        </p:tgtEl>
                                        <p:attrNameLst>
                                          <p:attrName>style.visibility</p:attrName>
                                        </p:attrNameLst>
                                      </p:cBhvr>
                                      <p:to>
                                        <p:strVal val="visible"/>
                                      </p:to>
                                    </p:set>
                                    <p:anim calcmode="lin" valueType="num">
                                      <p:cBhvr>
                                        <p:cTn id="35" dur="500" fill="hold"/>
                                        <p:tgtEl>
                                          <p:spTgt spid="21575"/>
                                        </p:tgtEl>
                                        <p:attrNameLst>
                                          <p:attrName>ppt_w</p:attrName>
                                        </p:attrNameLst>
                                      </p:cBhvr>
                                      <p:tavLst>
                                        <p:tav tm="0">
                                          <p:val>
                                            <p:fltVal val="0"/>
                                          </p:val>
                                        </p:tav>
                                        <p:tav tm="100000">
                                          <p:val>
                                            <p:strVal val="#ppt_w"/>
                                          </p:val>
                                        </p:tav>
                                      </p:tavLst>
                                    </p:anim>
                                    <p:anim calcmode="lin" valueType="num">
                                      <p:cBhvr>
                                        <p:cTn id="36" dur="500" fill="hold"/>
                                        <p:tgtEl>
                                          <p:spTgt spid="21575"/>
                                        </p:tgtEl>
                                        <p:attrNameLst>
                                          <p:attrName>ppt_h</p:attrName>
                                        </p:attrNameLst>
                                      </p:cBhvr>
                                      <p:tavLst>
                                        <p:tav tm="0">
                                          <p:val>
                                            <p:fltVal val="0"/>
                                          </p:val>
                                        </p:tav>
                                        <p:tav tm="100000">
                                          <p:val>
                                            <p:strVal val="#ppt_h"/>
                                          </p:val>
                                        </p:tav>
                                      </p:tavLst>
                                    </p:anim>
                                    <p:animEffect transition="in" filter="fade">
                                      <p:cBhvr>
                                        <p:cTn id="37" dur="500"/>
                                        <p:tgtEl>
                                          <p:spTgt spid="215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1578"/>
                                        </p:tgtEl>
                                        <p:attrNameLst>
                                          <p:attrName>style.visibility</p:attrName>
                                        </p:attrNameLst>
                                      </p:cBhvr>
                                      <p:to>
                                        <p:strVal val="visible"/>
                                      </p:to>
                                    </p:set>
                                    <p:anim calcmode="lin" valueType="num">
                                      <p:cBhvr>
                                        <p:cTn id="42" dur="500" fill="hold"/>
                                        <p:tgtEl>
                                          <p:spTgt spid="21578"/>
                                        </p:tgtEl>
                                        <p:attrNameLst>
                                          <p:attrName>ppt_w</p:attrName>
                                        </p:attrNameLst>
                                      </p:cBhvr>
                                      <p:tavLst>
                                        <p:tav tm="0">
                                          <p:val>
                                            <p:strVal val="#ppt_w*0.70"/>
                                          </p:val>
                                        </p:tav>
                                        <p:tav tm="100000">
                                          <p:val>
                                            <p:strVal val="#ppt_w"/>
                                          </p:val>
                                        </p:tav>
                                      </p:tavLst>
                                    </p:anim>
                                    <p:anim calcmode="lin" valueType="num">
                                      <p:cBhvr>
                                        <p:cTn id="43" dur="500" fill="hold"/>
                                        <p:tgtEl>
                                          <p:spTgt spid="21578"/>
                                        </p:tgtEl>
                                        <p:attrNameLst>
                                          <p:attrName>ppt_h</p:attrName>
                                        </p:attrNameLst>
                                      </p:cBhvr>
                                      <p:tavLst>
                                        <p:tav tm="0">
                                          <p:val>
                                            <p:strVal val="#ppt_h"/>
                                          </p:val>
                                        </p:tav>
                                        <p:tav tm="100000">
                                          <p:val>
                                            <p:strVal val="#ppt_h"/>
                                          </p:val>
                                        </p:tav>
                                      </p:tavLst>
                                    </p:anim>
                                    <p:animEffect transition="in" filter="fade">
                                      <p:cBhvr>
                                        <p:cTn id="44" dur="500"/>
                                        <p:tgtEl>
                                          <p:spTgt spid="2157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21579"/>
                                        </p:tgtEl>
                                        <p:attrNameLst>
                                          <p:attrName>style.visibility</p:attrName>
                                        </p:attrNameLst>
                                      </p:cBhvr>
                                      <p:to>
                                        <p:strVal val="visible"/>
                                      </p:to>
                                    </p:set>
                                    <p:anim calcmode="lin" valueType="num">
                                      <p:cBhvr>
                                        <p:cTn id="49" dur="500" fill="hold"/>
                                        <p:tgtEl>
                                          <p:spTgt spid="21579"/>
                                        </p:tgtEl>
                                        <p:attrNameLst>
                                          <p:attrName>ppt_w</p:attrName>
                                        </p:attrNameLst>
                                      </p:cBhvr>
                                      <p:tavLst>
                                        <p:tav tm="0">
                                          <p:val>
                                            <p:strVal val="#ppt_w*0.70"/>
                                          </p:val>
                                        </p:tav>
                                        <p:tav tm="100000">
                                          <p:val>
                                            <p:strVal val="#ppt_w"/>
                                          </p:val>
                                        </p:tav>
                                      </p:tavLst>
                                    </p:anim>
                                    <p:anim calcmode="lin" valueType="num">
                                      <p:cBhvr>
                                        <p:cTn id="50" dur="500" fill="hold"/>
                                        <p:tgtEl>
                                          <p:spTgt spid="21579"/>
                                        </p:tgtEl>
                                        <p:attrNameLst>
                                          <p:attrName>ppt_h</p:attrName>
                                        </p:attrNameLst>
                                      </p:cBhvr>
                                      <p:tavLst>
                                        <p:tav tm="0">
                                          <p:val>
                                            <p:strVal val="#ppt_h"/>
                                          </p:val>
                                        </p:tav>
                                        <p:tav tm="100000">
                                          <p:val>
                                            <p:strVal val="#ppt_h"/>
                                          </p:val>
                                        </p:tav>
                                      </p:tavLst>
                                    </p:anim>
                                    <p:animEffect transition="in" filter="fade">
                                      <p:cBhvr>
                                        <p:cTn id="51" dur="500"/>
                                        <p:tgtEl>
                                          <p:spTgt spid="21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69" grpId="0"/>
      <p:bldP spid="21575" grpId="0"/>
      <p:bldP spid="21578" grpId="0"/>
      <p:bldP spid="2157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609600"/>
            <a:ext cx="9144000" cy="5827713"/>
            <a:chOff x="-100" y="480"/>
            <a:chExt cx="5814" cy="3994"/>
          </a:xfrm>
        </p:grpSpPr>
        <p:pic>
          <p:nvPicPr>
            <p:cNvPr id="13315" name="Picture 5" descr="Le khanh thanh nha may co khi Ha Noi"/>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288" y="480"/>
              <a:ext cx="5184" cy="3434"/>
            </a:xfrm>
            <a:prstGeom prst="rect">
              <a:avLst/>
            </a:prstGeom>
            <a:noFill/>
            <a:ln w="9525">
              <a:solidFill>
                <a:srgbClr val="FF7C80"/>
              </a:solidFill>
              <a:miter lim="800000"/>
              <a:headEnd/>
              <a:tailEnd/>
            </a:ln>
            <a:extLst>
              <a:ext uri="{909E8E84-426E-40DD-AFC4-6F175D3DCCD1}">
                <a14:hiddenFill xmlns:a14="http://schemas.microsoft.com/office/drawing/2010/main">
                  <a:solidFill>
                    <a:srgbClr val="FFFFFF"/>
                  </a:solidFill>
                </a14:hiddenFill>
              </a:ext>
            </a:extLst>
          </p:spPr>
        </p:pic>
        <p:sp>
          <p:nvSpPr>
            <p:cNvPr id="13316" name="Text Box 6"/>
            <p:cNvSpPr txBox="1">
              <a:spLocks noChangeArrowheads="1"/>
            </p:cNvSpPr>
            <p:nvPr/>
          </p:nvSpPr>
          <p:spPr bwMode="auto">
            <a:xfrm>
              <a:off x="-100" y="4031"/>
              <a:ext cx="5814" cy="443"/>
            </a:xfrm>
            <a:prstGeom prst="rect">
              <a:avLst/>
            </a:prstGeom>
            <a:solidFill>
              <a:srgbClr val="CCFFFF"/>
            </a:solidFill>
            <a:ln w="9525">
              <a:solidFill>
                <a:srgbClr val="CCFF99"/>
              </a:solidFill>
              <a:miter lim="800000"/>
              <a:headEnd/>
              <a:tailEnd/>
            </a:ln>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algn="ctr" eaLnBrk="1" hangingPunct="1">
                <a:spcBef>
                  <a:spcPct val="50000"/>
                </a:spcBef>
              </a:pPr>
              <a:r>
                <a:rPr lang="en-US" sz="2000" b="1">
                  <a:solidFill>
                    <a:srgbClr val="FF3300"/>
                  </a:solidFill>
                  <a:latin typeface="Times New Roman" pitchFamily="18" charset="0"/>
                </a:rPr>
                <a:t> </a:t>
              </a:r>
              <a:r>
                <a:rPr lang="en-US" sz="3600" b="1">
                  <a:solidFill>
                    <a:srgbClr val="FF3300"/>
                  </a:solidFill>
                  <a:latin typeface="Arial" charset="0"/>
                </a:rPr>
                <a:t>Lễ khánh thành Nhà máy Cơ khí Hà Nội</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nodeType="clickEffect">
                                  <p:stCondLst>
                                    <p:cond delay="0"/>
                                  </p:stCondLst>
                                  <p:childTnLst>
                                    <p:animEffect transition="out" filter="diamond(in)">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457200" y="304800"/>
            <a:ext cx="8458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ct val="50000"/>
              </a:spcBef>
            </a:pPr>
            <a:r>
              <a:rPr lang="en-US" sz="4400" b="1">
                <a:latin typeface="Arial" charset="0"/>
              </a:rPr>
              <a:t>2. Quá trình xây dựng Nhà máy Cơ khí Hà Nội. </a:t>
            </a:r>
          </a:p>
        </p:txBody>
      </p:sp>
      <p:sp>
        <p:nvSpPr>
          <p:cNvPr id="14339" name="Text Box 23"/>
          <p:cNvSpPr txBox="1">
            <a:spLocks noChangeArrowheads="1"/>
          </p:cNvSpPr>
          <p:nvPr/>
        </p:nvSpPr>
        <p:spPr bwMode="auto">
          <a:xfrm>
            <a:off x="6994525" y="1712913"/>
            <a:ext cx="1841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endParaRPr lang="en-US" sz="4400">
              <a:latin typeface="Arial" charset="0"/>
            </a:endParaRPr>
          </a:p>
        </p:txBody>
      </p:sp>
      <p:graphicFrame>
        <p:nvGraphicFramePr>
          <p:cNvPr id="14340" name="Object 28"/>
          <p:cNvGraphicFramePr>
            <a:graphicFrameLocks noChangeAspect="1"/>
          </p:cNvGraphicFramePr>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name="Equation" r:id="rId2" imgW="114102" imgH="177492" progId="Equation.DSMT4">
                  <p:embed/>
                </p:oleObj>
              </mc:Choice>
              <mc:Fallback>
                <p:oleObj name="Equation" r:id="rId2" imgW="114102" imgH="177492" progId="Equation.DSMT4">
                  <p:embed/>
                  <p:pic>
                    <p:nvPicPr>
                      <p:cNvPr id="0" name="Object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3340100"/>
                        <a:ext cx="1143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3" name="Rectangle 9"/>
          <p:cNvSpPr>
            <a:spLocks noChangeArrowheads="1"/>
          </p:cNvSpPr>
          <p:nvPr/>
        </p:nvSpPr>
        <p:spPr bwMode="auto">
          <a:xfrm>
            <a:off x="381000" y="1981200"/>
            <a:ext cx="83058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b="1">
                <a:solidFill>
                  <a:srgbClr val="FF3300"/>
                </a:solidFill>
                <a:latin typeface="Arial" charset="0"/>
              </a:rPr>
              <a:t>Nhà máy Cơ khí Hà Nội khởi công xây dựng vào tháng 12-1955 với sự giúp đỡ của Liên Xô và đến tháng 4-1958 thì hoàn thành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box(in)">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rosecor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2325" y="-1535113"/>
            <a:ext cx="5222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304800" y="0"/>
            <a:ext cx="861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b="1">
                <a:latin typeface="Arial" charset="0"/>
              </a:rPr>
              <a:t>HOẠT ĐỘNG 3: </a:t>
            </a:r>
            <a:r>
              <a:rPr lang="en-US" sz="3600" b="1">
                <a:solidFill>
                  <a:srgbClr val="FF0000"/>
                </a:solidFill>
                <a:latin typeface="Arial" charset="0"/>
              </a:rPr>
              <a:t>LÀM VIỆC NHÓM ĐÔI</a:t>
            </a:r>
          </a:p>
        </p:txBody>
      </p:sp>
      <p:sp>
        <p:nvSpPr>
          <p:cNvPr id="15364" name="Text Box 8"/>
          <p:cNvSpPr txBox="1">
            <a:spLocks noChangeArrowheads="1"/>
          </p:cNvSpPr>
          <p:nvPr/>
        </p:nvSpPr>
        <p:spPr bwMode="auto">
          <a:xfrm>
            <a:off x="381000" y="685800"/>
            <a:ext cx="8763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400">
                <a:latin typeface="Arial" charset="0"/>
              </a:rPr>
              <a:t>Học sinh đọc SGK và thảo luận nhóm đôi các câu hỏi sau :</a:t>
            </a:r>
          </a:p>
        </p:txBody>
      </p:sp>
      <p:sp>
        <p:nvSpPr>
          <p:cNvPr id="15365" name="Text Box 9"/>
          <p:cNvSpPr txBox="1">
            <a:spLocks noChangeArrowheads="1"/>
          </p:cNvSpPr>
          <p:nvPr/>
        </p:nvSpPr>
        <p:spPr bwMode="auto">
          <a:xfrm>
            <a:off x="304800" y="1828800"/>
            <a:ext cx="14033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endParaRPr lang="en-US" sz="4400">
              <a:latin typeface="Arial" charset="0"/>
            </a:endParaRPr>
          </a:p>
        </p:txBody>
      </p:sp>
      <p:sp>
        <p:nvSpPr>
          <p:cNvPr id="15366" name="Text Box 10"/>
          <p:cNvSpPr txBox="1">
            <a:spLocks noChangeArrowheads="1"/>
          </p:cNvSpPr>
          <p:nvPr/>
        </p:nvSpPr>
        <p:spPr bwMode="auto">
          <a:xfrm>
            <a:off x="381000" y="3276600"/>
            <a:ext cx="853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400" b="1" u="sng">
                <a:latin typeface="Arial" charset="0"/>
              </a:rPr>
              <a:t> </a:t>
            </a:r>
            <a:endParaRPr lang="en-US" sz="4400">
              <a:latin typeface="Arial" charset="0"/>
            </a:endParaRPr>
          </a:p>
        </p:txBody>
      </p:sp>
      <p:sp>
        <p:nvSpPr>
          <p:cNvPr id="15367" name="Text Box 11"/>
          <p:cNvSpPr txBox="1">
            <a:spLocks noChangeArrowheads="1"/>
          </p:cNvSpPr>
          <p:nvPr/>
        </p:nvSpPr>
        <p:spPr bwMode="auto">
          <a:xfrm>
            <a:off x="533400" y="1219200"/>
            <a:ext cx="8382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400">
                <a:latin typeface="Arial" charset="0"/>
              </a:rPr>
              <a:t> </a:t>
            </a:r>
          </a:p>
        </p:txBody>
      </p:sp>
      <p:sp>
        <p:nvSpPr>
          <p:cNvPr id="31759" name="Text Box 15"/>
          <p:cNvSpPr txBox="1">
            <a:spLocks noChangeArrowheads="1"/>
          </p:cNvSpPr>
          <p:nvPr/>
        </p:nvSpPr>
        <p:spPr bwMode="auto">
          <a:xfrm>
            <a:off x="304800" y="3810000"/>
            <a:ext cx="8610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400" b="1">
                <a:solidFill>
                  <a:srgbClr val="002060"/>
                </a:solidFill>
                <a:latin typeface="Arial" charset="0"/>
              </a:rPr>
              <a:t>1/ Các sản phẩm của nhà máy Cơ khí Hà Nội là :máy phay, máy tiện, máy khoan. . . tên lửa A12,. </a:t>
            </a:r>
            <a:r>
              <a:rPr lang="en-US" sz="4400">
                <a:solidFill>
                  <a:srgbClr val="FF0000"/>
                </a:solidFill>
                <a:latin typeface="Arial" charset="0"/>
              </a:rPr>
              <a:t>. </a:t>
            </a:r>
          </a:p>
        </p:txBody>
      </p:sp>
      <p:sp>
        <p:nvSpPr>
          <p:cNvPr id="16" name="Text Box 15"/>
          <p:cNvSpPr txBox="1">
            <a:spLocks noChangeArrowheads="1"/>
          </p:cNvSpPr>
          <p:nvPr/>
        </p:nvSpPr>
        <p:spPr bwMode="auto">
          <a:xfrm>
            <a:off x="228600" y="2209800"/>
            <a:ext cx="8458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400" b="1">
                <a:solidFill>
                  <a:srgbClr val="FF0000"/>
                </a:solidFill>
                <a:latin typeface="Arial" charset="0"/>
              </a:rPr>
              <a:t>1/ Các sản phẩm của nhà máy Cơ khí Hà Nội là gì?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to="" calcmode="lin" valueType="num">
                                      <p:cBhvr>
                                        <p:cTn id="7" dur="1" fill="hold"/>
                                        <p:tgtEl>
                                          <p:spTgt spid="1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1759"/>
                                        </p:tgtEl>
                                        <p:attrNameLst>
                                          <p:attrName>style.visibility</p:attrName>
                                        </p:attrNameLst>
                                      </p:cBhvr>
                                      <p:to>
                                        <p:strVal val="visible"/>
                                      </p:to>
                                    </p:set>
                                    <p:animEffect transition="in" filter="box(in)">
                                      <p:cBhvr>
                                        <p:cTn id="12" dur="500"/>
                                        <p:tgtEl>
                                          <p:spTgt spid="31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9"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osecor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2325" y="-1535113"/>
            <a:ext cx="5222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9"/>
          <p:cNvSpPr txBox="1">
            <a:spLocks noChangeArrowheads="1"/>
          </p:cNvSpPr>
          <p:nvPr/>
        </p:nvSpPr>
        <p:spPr bwMode="auto">
          <a:xfrm>
            <a:off x="304800" y="1828800"/>
            <a:ext cx="14033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endParaRPr lang="en-US" sz="4400">
              <a:latin typeface="Arial" charset="0"/>
            </a:endParaRPr>
          </a:p>
        </p:txBody>
      </p:sp>
      <p:sp>
        <p:nvSpPr>
          <p:cNvPr id="16388" name="Text Box 10"/>
          <p:cNvSpPr txBox="1">
            <a:spLocks noChangeArrowheads="1"/>
          </p:cNvSpPr>
          <p:nvPr/>
        </p:nvSpPr>
        <p:spPr bwMode="auto">
          <a:xfrm>
            <a:off x="381000" y="3276600"/>
            <a:ext cx="853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400" b="1" u="sng">
                <a:latin typeface="Arial" charset="0"/>
              </a:rPr>
              <a:t> </a:t>
            </a:r>
            <a:endParaRPr lang="en-US" sz="4400">
              <a:latin typeface="Arial" charset="0"/>
            </a:endParaRPr>
          </a:p>
        </p:txBody>
      </p:sp>
      <p:sp>
        <p:nvSpPr>
          <p:cNvPr id="16389" name="Text Box 11"/>
          <p:cNvSpPr txBox="1">
            <a:spLocks noChangeArrowheads="1"/>
          </p:cNvSpPr>
          <p:nvPr/>
        </p:nvSpPr>
        <p:spPr bwMode="auto">
          <a:xfrm>
            <a:off x="533400" y="1219200"/>
            <a:ext cx="8382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400">
                <a:latin typeface="Arial" charset="0"/>
              </a:rPr>
              <a:t> </a:t>
            </a:r>
          </a:p>
        </p:txBody>
      </p:sp>
      <p:sp>
        <p:nvSpPr>
          <p:cNvPr id="16390" name="Text Box 14"/>
          <p:cNvSpPr txBox="1">
            <a:spLocks noChangeArrowheads="1"/>
          </p:cNvSpPr>
          <p:nvPr/>
        </p:nvSpPr>
        <p:spPr bwMode="auto">
          <a:xfrm>
            <a:off x="152400" y="152400"/>
            <a:ext cx="8839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400" b="1">
                <a:solidFill>
                  <a:srgbClr val="FF3300"/>
                </a:solidFill>
                <a:latin typeface="Arial" charset="0"/>
              </a:rPr>
              <a:t>2/ Đảng, Nhà nước và Bác Hồ đã dành cho nhà máy Cơ khí Hà Nội phần thưởng cao quý nào?</a:t>
            </a:r>
          </a:p>
        </p:txBody>
      </p:sp>
      <p:sp>
        <p:nvSpPr>
          <p:cNvPr id="31772" name="Text Box 28"/>
          <p:cNvSpPr txBox="1">
            <a:spLocks noChangeArrowheads="1"/>
          </p:cNvSpPr>
          <p:nvPr/>
        </p:nvSpPr>
        <p:spPr bwMode="auto">
          <a:xfrm>
            <a:off x="381000" y="2209800"/>
            <a:ext cx="8229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400" b="1">
                <a:solidFill>
                  <a:srgbClr val="0070C0"/>
                </a:solidFill>
                <a:latin typeface="Arial" charset="0"/>
              </a:rPr>
              <a:t>2/ Nhà máy vinh dự được 9 lần đón Bác Hồ về thăm .</a:t>
            </a:r>
          </a:p>
        </p:txBody>
      </p:sp>
      <p:sp>
        <p:nvSpPr>
          <p:cNvPr id="31773" name="Text Box 29"/>
          <p:cNvSpPr txBox="1">
            <a:spLocks noChangeArrowheads="1"/>
          </p:cNvSpPr>
          <p:nvPr/>
        </p:nvSpPr>
        <p:spPr bwMode="auto">
          <a:xfrm>
            <a:off x="228600" y="3657600"/>
            <a:ext cx="8686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400">
                <a:solidFill>
                  <a:srgbClr val="0070C0"/>
                </a:solidFill>
                <a:latin typeface="Arial" charset="0"/>
              </a:rPr>
              <a:t> </a:t>
            </a:r>
            <a:r>
              <a:rPr lang="en-US" sz="4400" b="1">
                <a:solidFill>
                  <a:srgbClr val="0070C0"/>
                </a:solidFill>
                <a:latin typeface="Arial" charset="0"/>
              </a:rPr>
              <a:t>Nhà máy được Nhà nước tặng thưởng Huân chương Lao động hạng Nhất ; hai Huân chương Chiến công hạng Ba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72"/>
                                        </p:tgtEl>
                                        <p:attrNameLst>
                                          <p:attrName>style.visibility</p:attrName>
                                        </p:attrNameLst>
                                      </p:cBhvr>
                                      <p:to>
                                        <p:strVal val="visible"/>
                                      </p:to>
                                    </p:set>
                                    <p:animEffect transition="in" filter="dissolve">
                                      <p:cBhvr>
                                        <p:cTn id="7" dur="500"/>
                                        <p:tgtEl>
                                          <p:spTgt spid="317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1773"/>
                                        </p:tgtEl>
                                        <p:attrNameLst>
                                          <p:attrName>style.visibility</p:attrName>
                                        </p:attrNameLst>
                                      </p:cBhvr>
                                      <p:to>
                                        <p:strVal val="visible"/>
                                      </p:to>
                                    </p:set>
                                    <p:anim calcmode="lin" valueType="num">
                                      <p:cBhvr>
                                        <p:cTn id="12" dur="500" fill="hold"/>
                                        <p:tgtEl>
                                          <p:spTgt spid="31773"/>
                                        </p:tgtEl>
                                        <p:attrNameLst>
                                          <p:attrName>ppt_w</p:attrName>
                                        </p:attrNameLst>
                                      </p:cBhvr>
                                      <p:tavLst>
                                        <p:tav tm="0">
                                          <p:val>
                                            <p:strVal val="#ppt_w*0.70"/>
                                          </p:val>
                                        </p:tav>
                                        <p:tav tm="100000">
                                          <p:val>
                                            <p:strVal val="#ppt_w"/>
                                          </p:val>
                                        </p:tav>
                                      </p:tavLst>
                                    </p:anim>
                                    <p:anim calcmode="lin" valueType="num">
                                      <p:cBhvr>
                                        <p:cTn id="13" dur="500" fill="hold"/>
                                        <p:tgtEl>
                                          <p:spTgt spid="31773"/>
                                        </p:tgtEl>
                                        <p:attrNameLst>
                                          <p:attrName>ppt_h</p:attrName>
                                        </p:attrNameLst>
                                      </p:cBhvr>
                                      <p:tavLst>
                                        <p:tav tm="0">
                                          <p:val>
                                            <p:strVal val="#ppt_h"/>
                                          </p:val>
                                        </p:tav>
                                        <p:tav tm="100000">
                                          <p:val>
                                            <p:strVal val="#ppt_h"/>
                                          </p:val>
                                        </p:tav>
                                      </p:tavLst>
                                    </p:anim>
                                    <p:animEffect transition="in" filter="fade">
                                      <p:cBhvr>
                                        <p:cTn id="14" dur="500"/>
                                        <p:tgtEl>
                                          <p:spTgt spid="31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2" grpId="0"/>
      <p:bldP spid="317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228600" y="381000"/>
            <a:ext cx="8839200" cy="6227763"/>
            <a:chOff x="96" y="528"/>
            <a:chExt cx="5568" cy="3732"/>
          </a:xfrm>
        </p:grpSpPr>
        <p:pic>
          <p:nvPicPr>
            <p:cNvPr id="17411" name="Picture 3" descr="Máy phay công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 y="528"/>
              <a:ext cx="2640" cy="1776"/>
            </a:xfrm>
            <a:prstGeom prst="rect">
              <a:avLst/>
            </a:prstGeom>
            <a:noFill/>
            <a:ln w="9525">
              <a:solidFill>
                <a:srgbClr val="0066CC"/>
              </a:solidFill>
              <a:miter lim="800000"/>
              <a:headEnd/>
              <a:tailEnd/>
            </a:ln>
            <a:extLst>
              <a:ext uri="{909E8E84-426E-40DD-AFC4-6F175D3DCCD1}">
                <a14:hiddenFill xmlns:a14="http://schemas.microsoft.com/office/drawing/2010/main">
                  <a:solidFill>
                    <a:srgbClr val="FFFFFF"/>
                  </a:solidFill>
                </a14:hiddenFill>
              </a:ext>
            </a:extLst>
          </p:spPr>
        </p:pic>
        <p:pic>
          <p:nvPicPr>
            <p:cNvPr id="17412" name="Picture 4" descr="Máy tiệ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2448"/>
              <a:ext cx="2640" cy="1776"/>
            </a:xfrm>
            <a:prstGeom prst="rect">
              <a:avLst/>
            </a:prstGeom>
            <a:noFill/>
            <a:ln w="9525">
              <a:solidFill>
                <a:srgbClr val="0066CC"/>
              </a:solidFill>
              <a:miter lim="800000"/>
              <a:headEnd/>
              <a:tailEnd/>
            </a:ln>
            <a:extLst>
              <a:ext uri="{909E8E84-426E-40DD-AFC4-6F175D3DCCD1}">
                <a14:hiddenFill xmlns:a14="http://schemas.microsoft.com/office/drawing/2010/main">
                  <a:solidFill>
                    <a:srgbClr val="FFFFFF"/>
                  </a:solidFill>
                </a14:hiddenFill>
              </a:ext>
            </a:extLst>
          </p:spPr>
        </p:pic>
        <p:sp>
          <p:nvSpPr>
            <p:cNvPr id="17413" name="Text Box 5"/>
            <p:cNvSpPr txBox="1">
              <a:spLocks noChangeArrowheads="1"/>
            </p:cNvSpPr>
            <p:nvPr/>
          </p:nvSpPr>
          <p:spPr bwMode="auto">
            <a:xfrm>
              <a:off x="3984" y="2054"/>
              <a:ext cx="1680" cy="238"/>
            </a:xfrm>
            <a:prstGeom prst="rect">
              <a:avLst/>
            </a:prstGeom>
            <a:solidFill>
              <a:srgbClr val="DFECF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algn="ctr" eaLnBrk="1" hangingPunct="1">
                <a:spcBef>
                  <a:spcPct val="50000"/>
                </a:spcBef>
              </a:pPr>
              <a:r>
                <a:rPr lang="en-US" sz="2000">
                  <a:solidFill>
                    <a:srgbClr val="FF3300"/>
                  </a:solidFill>
                  <a:latin typeface="Times New Roman" pitchFamily="18" charset="0"/>
                </a:rPr>
                <a:t>máy phay công nghiệp</a:t>
              </a:r>
            </a:p>
          </p:txBody>
        </p:sp>
        <p:sp>
          <p:nvSpPr>
            <p:cNvPr id="17414" name="Text Box 6"/>
            <p:cNvSpPr txBox="1">
              <a:spLocks noChangeArrowheads="1"/>
            </p:cNvSpPr>
            <p:nvPr/>
          </p:nvSpPr>
          <p:spPr bwMode="auto">
            <a:xfrm>
              <a:off x="3792" y="4022"/>
              <a:ext cx="768" cy="238"/>
            </a:xfrm>
            <a:prstGeom prst="rect">
              <a:avLst/>
            </a:prstGeom>
            <a:solidFill>
              <a:srgbClr val="DFECF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algn="ctr" eaLnBrk="1" hangingPunct="1">
                <a:spcBef>
                  <a:spcPct val="50000"/>
                </a:spcBef>
              </a:pPr>
              <a:r>
                <a:rPr lang="en-US" sz="2000" b="1">
                  <a:solidFill>
                    <a:srgbClr val="FF3300"/>
                  </a:solidFill>
                  <a:latin typeface="Times New Roman" pitchFamily="18" charset="0"/>
                </a:rPr>
                <a:t>m</a:t>
              </a:r>
              <a:r>
                <a:rPr lang="en-US" sz="2000" b="1">
                  <a:solidFill>
                    <a:srgbClr val="FF3300"/>
                  </a:solidFill>
                </a:rPr>
                <a:t>aùy tieän</a:t>
              </a:r>
              <a:endParaRPr lang="en-US" sz="2000" b="1">
                <a:solidFill>
                  <a:srgbClr val="FF3300"/>
                </a:solidFill>
                <a:latin typeface="Times New Roman" pitchFamily="18" charset="0"/>
              </a:endParaRPr>
            </a:p>
          </p:txBody>
        </p:sp>
        <p:pic>
          <p:nvPicPr>
            <p:cNvPr id="17415" name="Picture 7" descr="Máy phay củ"/>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528"/>
              <a:ext cx="2640" cy="1780"/>
            </a:xfrm>
            <a:prstGeom prst="rect">
              <a:avLst/>
            </a:prstGeom>
            <a:noFill/>
            <a:ln w="9525">
              <a:solidFill>
                <a:srgbClr val="0066CC"/>
              </a:solidFill>
              <a:miter lim="800000"/>
              <a:headEnd/>
              <a:tailEnd/>
            </a:ln>
            <a:extLst>
              <a:ext uri="{909E8E84-426E-40DD-AFC4-6F175D3DCCD1}">
                <a14:hiddenFill xmlns:a14="http://schemas.microsoft.com/office/drawing/2010/main">
                  <a:solidFill>
                    <a:srgbClr val="FFFFFF"/>
                  </a:solidFill>
                </a14:hiddenFill>
              </a:ext>
            </a:extLst>
          </p:spPr>
        </p:pic>
        <p:pic>
          <p:nvPicPr>
            <p:cNvPr id="17416" name="Picture 8" descr="Máy khoan cầ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2448"/>
              <a:ext cx="2640" cy="1776"/>
            </a:xfrm>
            <a:prstGeom prst="rect">
              <a:avLst/>
            </a:prstGeom>
            <a:noFill/>
            <a:ln w="9525">
              <a:solidFill>
                <a:srgbClr val="0066CC"/>
              </a:solidFill>
              <a:miter lim="800000"/>
              <a:headEnd/>
              <a:tailEnd/>
            </a:ln>
            <a:extLst>
              <a:ext uri="{909E8E84-426E-40DD-AFC4-6F175D3DCCD1}">
                <a14:hiddenFill xmlns:a14="http://schemas.microsoft.com/office/drawing/2010/main">
                  <a:solidFill>
                    <a:srgbClr val="FFFFFF"/>
                  </a:solidFill>
                </a14:hiddenFill>
              </a:ext>
            </a:extLst>
          </p:spPr>
        </p:pic>
        <p:sp>
          <p:nvSpPr>
            <p:cNvPr id="17417" name="Text Box 9"/>
            <p:cNvSpPr txBox="1">
              <a:spLocks noChangeArrowheads="1"/>
            </p:cNvSpPr>
            <p:nvPr/>
          </p:nvSpPr>
          <p:spPr bwMode="auto">
            <a:xfrm>
              <a:off x="1824" y="3974"/>
              <a:ext cx="1008" cy="238"/>
            </a:xfrm>
            <a:prstGeom prst="rect">
              <a:avLst/>
            </a:prstGeom>
            <a:solidFill>
              <a:srgbClr val="DFECF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algn="ctr" eaLnBrk="1" hangingPunct="1">
                <a:spcBef>
                  <a:spcPct val="50000"/>
                </a:spcBef>
              </a:pPr>
              <a:r>
                <a:rPr lang="en-US" sz="2000" b="1">
                  <a:solidFill>
                    <a:srgbClr val="FF3300"/>
                  </a:solidFill>
                  <a:latin typeface="Times New Roman" pitchFamily="18" charset="0"/>
                </a:rPr>
                <a:t>máy khoan</a:t>
              </a:r>
            </a:p>
          </p:txBody>
        </p:sp>
        <p:sp>
          <p:nvSpPr>
            <p:cNvPr id="17418" name="Text Box 10"/>
            <p:cNvSpPr txBox="1">
              <a:spLocks noChangeArrowheads="1"/>
            </p:cNvSpPr>
            <p:nvPr/>
          </p:nvSpPr>
          <p:spPr bwMode="auto">
            <a:xfrm>
              <a:off x="96" y="2006"/>
              <a:ext cx="1296" cy="238"/>
            </a:xfrm>
            <a:prstGeom prst="rect">
              <a:avLst/>
            </a:prstGeom>
            <a:solidFill>
              <a:srgbClr val="DFECF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algn="ctr" eaLnBrk="1" hangingPunct="1">
                <a:spcBef>
                  <a:spcPct val="50000"/>
                </a:spcBef>
              </a:pPr>
              <a:r>
                <a:rPr lang="en-US" sz="2000" b="1">
                  <a:solidFill>
                    <a:srgbClr val="FF3300"/>
                  </a:solidFill>
                  <a:latin typeface="Times New Roman" pitchFamily="18" charset="0"/>
                </a:rPr>
                <a:t>máy phay gỗ</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osecor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2325" y="-1535113"/>
            <a:ext cx="5222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8"/>
          <p:cNvSpPr txBox="1">
            <a:spLocks noChangeArrowheads="1"/>
          </p:cNvSpPr>
          <p:nvPr/>
        </p:nvSpPr>
        <p:spPr bwMode="auto">
          <a:xfrm>
            <a:off x="0" y="838200"/>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algn="ctr" eaLnBrk="1" hangingPunct="1">
              <a:spcBef>
                <a:spcPct val="50000"/>
              </a:spcBef>
            </a:pPr>
            <a:endParaRPr lang="en-US" sz="2400" b="1">
              <a:solidFill>
                <a:srgbClr val="FF3300"/>
              </a:solidFill>
            </a:endParaRPr>
          </a:p>
        </p:txBody>
      </p:sp>
      <p:sp>
        <p:nvSpPr>
          <p:cNvPr id="18436" name="Text Box 9"/>
          <p:cNvSpPr txBox="1">
            <a:spLocks noChangeArrowheads="1"/>
          </p:cNvSpPr>
          <p:nvPr/>
        </p:nvSpPr>
        <p:spPr bwMode="auto">
          <a:xfrm>
            <a:off x="304800" y="1828800"/>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endParaRPr lang="en-US">
              <a:latin typeface="Arial" charset="0"/>
            </a:endParaRPr>
          </a:p>
        </p:txBody>
      </p:sp>
      <p:sp>
        <p:nvSpPr>
          <p:cNvPr id="18437" name="Text Box 11"/>
          <p:cNvSpPr txBox="1">
            <a:spLocks noChangeArrowheads="1"/>
          </p:cNvSpPr>
          <p:nvPr/>
        </p:nvSpPr>
        <p:spPr bwMode="auto">
          <a:xfrm>
            <a:off x="381000" y="3276600"/>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3200" b="1" u="sng">
                <a:latin typeface="Times New Roman" pitchFamily="18" charset="0"/>
              </a:rPr>
              <a:t> </a:t>
            </a:r>
            <a:endParaRPr lang="en-US">
              <a:latin typeface="Times New Roman" pitchFamily="18" charset="0"/>
            </a:endParaRPr>
          </a:p>
        </p:txBody>
      </p:sp>
      <p:sp>
        <p:nvSpPr>
          <p:cNvPr id="18438" name="Text Box 12"/>
          <p:cNvSpPr txBox="1">
            <a:spLocks noChangeArrowheads="1"/>
          </p:cNvSpPr>
          <p:nvPr/>
        </p:nvSpPr>
        <p:spPr bwMode="auto">
          <a:xfrm>
            <a:off x="533400" y="1219200"/>
            <a:ext cx="838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3200">
                <a:latin typeface="Times New Roman" pitchFamily="18" charset="0"/>
              </a:rPr>
              <a:t> </a:t>
            </a:r>
          </a:p>
        </p:txBody>
      </p:sp>
      <p:grpSp>
        <p:nvGrpSpPr>
          <p:cNvPr id="18439" name="Group 33"/>
          <p:cNvGrpSpPr>
            <a:grpSpLocks/>
          </p:cNvGrpSpPr>
          <p:nvPr/>
        </p:nvGrpSpPr>
        <p:grpSpPr bwMode="auto">
          <a:xfrm>
            <a:off x="0" y="0"/>
            <a:ext cx="4468813" cy="3606800"/>
            <a:chOff x="114" y="2145"/>
            <a:chExt cx="2623" cy="2115"/>
          </a:xfrm>
        </p:grpSpPr>
        <p:pic>
          <p:nvPicPr>
            <p:cNvPr id="18449" name="Picture 34" descr="Nha may cơ k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 y="2145"/>
              <a:ext cx="2623" cy="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0" name="Text Box 35"/>
            <p:cNvSpPr txBox="1">
              <a:spLocks noChangeArrowheads="1"/>
            </p:cNvSpPr>
            <p:nvPr/>
          </p:nvSpPr>
          <p:spPr bwMode="auto">
            <a:xfrm>
              <a:off x="126" y="3933"/>
              <a:ext cx="2562" cy="271"/>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algn="ctr" eaLnBrk="1" hangingPunct="1">
                <a:spcBef>
                  <a:spcPct val="50000"/>
                </a:spcBef>
              </a:pPr>
              <a:r>
                <a:rPr lang="en-US" sz="2400" b="1">
                  <a:solidFill>
                    <a:srgbClr val="FF3300"/>
                  </a:solidFill>
                  <a:latin typeface="Times New Roman" pitchFamily="18" charset="0"/>
                </a:rPr>
                <a:t>Chế tạo đạn </a:t>
              </a:r>
            </a:p>
          </p:txBody>
        </p:sp>
      </p:grpSp>
      <p:grpSp>
        <p:nvGrpSpPr>
          <p:cNvPr id="18440" name="Group 36"/>
          <p:cNvGrpSpPr>
            <a:grpSpLocks/>
          </p:cNvGrpSpPr>
          <p:nvPr/>
        </p:nvGrpSpPr>
        <p:grpSpPr bwMode="auto">
          <a:xfrm>
            <a:off x="4419600" y="0"/>
            <a:ext cx="4724400" cy="3538538"/>
            <a:chOff x="2880" y="96"/>
            <a:chExt cx="2736" cy="1968"/>
          </a:xfrm>
        </p:grpSpPr>
        <p:pic>
          <p:nvPicPr>
            <p:cNvPr id="18447" name="Picture 37" descr="Nha may co kh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96"/>
              <a:ext cx="2736"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8" name="Text Box 38"/>
            <p:cNvSpPr txBox="1">
              <a:spLocks noChangeArrowheads="1"/>
            </p:cNvSpPr>
            <p:nvPr/>
          </p:nvSpPr>
          <p:spPr bwMode="auto">
            <a:xfrm>
              <a:off x="2904" y="1800"/>
              <a:ext cx="2688" cy="254"/>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algn="ctr" eaLnBrk="1" hangingPunct="1">
                <a:spcBef>
                  <a:spcPct val="50000"/>
                </a:spcBef>
              </a:pPr>
              <a:r>
                <a:rPr lang="en-US" sz="2400" b="1">
                  <a:solidFill>
                    <a:srgbClr val="FF3300"/>
                  </a:solidFill>
                  <a:latin typeface="Times New Roman" pitchFamily="18" charset="0"/>
                </a:rPr>
                <a:t>Vũ khí tự tạo</a:t>
              </a:r>
            </a:p>
          </p:txBody>
        </p:sp>
      </p:grpSp>
      <p:grpSp>
        <p:nvGrpSpPr>
          <p:cNvPr id="18441" name="Group 39"/>
          <p:cNvGrpSpPr>
            <a:grpSpLocks/>
          </p:cNvGrpSpPr>
          <p:nvPr/>
        </p:nvGrpSpPr>
        <p:grpSpPr bwMode="auto">
          <a:xfrm>
            <a:off x="0" y="3429000"/>
            <a:ext cx="4495800" cy="3429000"/>
            <a:chOff x="114" y="96"/>
            <a:chExt cx="2658" cy="2009"/>
          </a:xfrm>
        </p:grpSpPr>
        <p:pic>
          <p:nvPicPr>
            <p:cNvPr id="18445" name="Picture 40" descr="Nha may co kh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 y="96"/>
              <a:ext cx="2658"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Text Box 41"/>
            <p:cNvSpPr txBox="1">
              <a:spLocks noChangeArrowheads="1"/>
            </p:cNvSpPr>
            <p:nvPr/>
          </p:nvSpPr>
          <p:spPr bwMode="auto">
            <a:xfrm>
              <a:off x="120" y="1817"/>
              <a:ext cx="2640" cy="28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algn="ctr" eaLnBrk="1" hangingPunct="1">
                <a:spcBef>
                  <a:spcPct val="50000"/>
                </a:spcBef>
              </a:pPr>
              <a:r>
                <a:rPr lang="en-US" sz="2400" b="1">
                  <a:solidFill>
                    <a:srgbClr val="FF3300"/>
                  </a:solidFill>
                  <a:latin typeface="Times New Roman" pitchFamily="18" charset="0"/>
                </a:rPr>
                <a:t>Sản xuất vũ khí </a:t>
              </a:r>
            </a:p>
          </p:txBody>
        </p:sp>
      </p:grpSp>
      <p:grpSp>
        <p:nvGrpSpPr>
          <p:cNvPr id="18442" name="Group 42"/>
          <p:cNvGrpSpPr>
            <a:grpSpLocks/>
          </p:cNvGrpSpPr>
          <p:nvPr/>
        </p:nvGrpSpPr>
        <p:grpSpPr bwMode="auto">
          <a:xfrm>
            <a:off x="4419600" y="3395663"/>
            <a:ext cx="4800600" cy="3462337"/>
            <a:chOff x="2877" y="2178"/>
            <a:chExt cx="2784" cy="2131"/>
          </a:xfrm>
        </p:grpSpPr>
        <p:pic>
          <p:nvPicPr>
            <p:cNvPr id="18443" name="Picture 43" descr="Nha may co kh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7" y="2178"/>
              <a:ext cx="2784"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Text Box 44"/>
            <p:cNvSpPr txBox="1">
              <a:spLocks noChangeArrowheads="1"/>
            </p:cNvSpPr>
            <p:nvPr/>
          </p:nvSpPr>
          <p:spPr bwMode="auto">
            <a:xfrm>
              <a:off x="2916" y="3990"/>
              <a:ext cx="2709" cy="319"/>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algn="ctr" eaLnBrk="1" hangingPunct="1">
                <a:spcBef>
                  <a:spcPct val="50000"/>
                </a:spcBef>
              </a:pPr>
              <a:r>
                <a:rPr lang="en-US" sz="2800" b="1">
                  <a:solidFill>
                    <a:srgbClr val="FF3300"/>
                  </a:solidFill>
                  <a:latin typeface="Times New Roman" pitchFamily="18" charset="0"/>
                </a:rPr>
                <a:t>Chế tạo mìn </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1143000" y="400050"/>
            <a:ext cx="6477000" cy="6296025"/>
            <a:chOff x="192" y="528"/>
            <a:chExt cx="5376" cy="3682"/>
          </a:xfrm>
        </p:grpSpPr>
        <p:pic>
          <p:nvPicPr>
            <p:cNvPr id="19459" name="Picture 3" descr="A-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528"/>
              <a:ext cx="5376" cy="3331"/>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19460" name="Text Box 4"/>
            <p:cNvSpPr txBox="1">
              <a:spLocks noChangeArrowheads="1"/>
            </p:cNvSpPr>
            <p:nvPr/>
          </p:nvSpPr>
          <p:spPr bwMode="auto">
            <a:xfrm>
              <a:off x="318" y="3904"/>
              <a:ext cx="4878" cy="306"/>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algn="ctr" eaLnBrk="1" hangingPunct="1">
                <a:spcBef>
                  <a:spcPct val="50000"/>
                </a:spcBef>
              </a:pPr>
              <a:r>
                <a:rPr lang="en-US" sz="2800" b="1">
                  <a:solidFill>
                    <a:srgbClr val="FF3300"/>
                  </a:solidFill>
                  <a:latin typeface="Arial" charset="0"/>
                </a:rPr>
                <a:t>Bác Hồ xem bắn thử tên lửa A-12</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0" y="61722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3200" b="1">
                <a:solidFill>
                  <a:srgbClr val="FF3300"/>
                </a:solidFill>
                <a:latin typeface="Times New Roman" pitchFamily="18" charset="0"/>
              </a:rPr>
              <a:t>Bác Hồ đang xem sản phẩm đầu tiên của nhà máy </a:t>
            </a:r>
          </a:p>
        </p:txBody>
      </p:sp>
      <p:pic>
        <p:nvPicPr>
          <p:cNvPr id="20483" name="Picture 7" descr="70011179-13691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50" y="0"/>
            <a:ext cx="84899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381000" y="1143000"/>
            <a:ext cx="8305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42900"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400" b="1">
                <a:solidFill>
                  <a:srgbClr val="FF3300"/>
                </a:solidFill>
                <a:latin typeface="Arial" charset="0"/>
              </a:rPr>
              <a:t>Câu 1: Phong trào “Đồng khởi”nổ ra trong thời gian nào ? Nơi nào diễn ra Đồng khởi mạnh nhất ?</a:t>
            </a:r>
          </a:p>
        </p:txBody>
      </p:sp>
      <p:sp>
        <p:nvSpPr>
          <p:cNvPr id="3075" name="Text Box 6"/>
          <p:cNvSpPr txBox="1">
            <a:spLocks noChangeArrowheads="1"/>
          </p:cNvSpPr>
          <p:nvPr/>
        </p:nvSpPr>
        <p:spPr bwMode="auto">
          <a:xfrm>
            <a:off x="762000" y="4191000"/>
            <a:ext cx="8382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a:spcBef>
                <a:spcPct val="50000"/>
              </a:spcBef>
            </a:pPr>
            <a:endParaRPr lang="en-US" sz="4400">
              <a:solidFill>
                <a:srgbClr val="FF0000"/>
              </a:solidFill>
              <a:latin typeface="Arial" charset="0"/>
            </a:endParaRPr>
          </a:p>
          <a:p>
            <a:pPr eaLnBrk="1" hangingPunct="1">
              <a:buClr>
                <a:srgbClr val="FF0000"/>
              </a:buClr>
              <a:buFont typeface="Wingdings" pitchFamily="2" charset="2"/>
              <a:buChar char="Ø"/>
            </a:pPr>
            <a:endParaRPr lang="en-US" sz="4400" b="1">
              <a:solidFill>
                <a:srgbClr val="6600CC"/>
              </a:solidFill>
              <a:latin typeface="Arial" charset="0"/>
            </a:endParaRPr>
          </a:p>
        </p:txBody>
      </p:sp>
      <p:sp>
        <p:nvSpPr>
          <p:cNvPr id="3076" name="Text Box 7"/>
          <p:cNvSpPr txBox="1">
            <a:spLocks noChangeArrowheads="1"/>
          </p:cNvSpPr>
          <p:nvPr/>
        </p:nvSpPr>
        <p:spPr bwMode="auto">
          <a:xfrm>
            <a:off x="2438400" y="5943600"/>
            <a:ext cx="3429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endParaRPr lang="en-US" sz="4400">
              <a:latin typeface="Arial" charset="0"/>
            </a:endParaRPr>
          </a:p>
        </p:txBody>
      </p:sp>
      <p:sp>
        <p:nvSpPr>
          <p:cNvPr id="3077" name="Rectangle 10"/>
          <p:cNvSpPr>
            <a:spLocks noChangeArrowheads="1"/>
          </p:cNvSpPr>
          <p:nvPr/>
        </p:nvSpPr>
        <p:spPr bwMode="auto">
          <a:xfrm>
            <a:off x="4584700" y="2019300"/>
            <a:ext cx="184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eaLnBrk="0" hangingPunct="0">
              <a:spcBef>
                <a:spcPct val="50000"/>
              </a:spcBef>
            </a:pPr>
            <a:endParaRPr lang="en-US" sz="4400">
              <a:latin typeface="Arial" charset="0"/>
            </a:endParaRPr>
          </a:p>
        </p:txBody>
      </p:sp>
      <p:sp>
        <p:nvSpPr>
          <p:cNvPr id="3078" name="TextBox 9"/>
          <p:cNvSpPr txBox="1">
            <a:spLocks noChangeArrowheads="1"/>
          </p:cNvSpPr>
          <p:nvPr/>
        </p:nvSpPr>
        <p:spPr bwMode="auto">
          <a:xfrm>
            <a:off x="457200" y="152400"/>
            <a:ext cx="41068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r>
              <a:rPr lang="en-US" sz="4400" u="sng">
                <a:latin typeface="Arial" charset="0"/>
              </a:rPr>
              <a:t>Kiểm tra bài cũ:</a:t>
            </a:r>
          </a:p>
        </p:txBody>
      </p:sp>
      <p:sp>
        <p:nvSpPr>
          <p:cNvPr id="12" name="Text Box 6"/>
          <p:cNvSpPr txBox="1">
            <a:spLocks noChangeArrowheads="1"/>
          </p:cNvSpPr>
          <p:nvPr/>
        </p:nvSpPr>
        <p:spPr bwMode="auto">
          <a:xfrm>
            <a:off x="381000" y="3962400"/>
            <a:ext cx="8458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400">
                <a:solidFill>
                  <a:schemeClr val="accent2"/>
                </a:solidFill>
                <a:latin typeface="Arial" charset="0"/>
              </a:rPr>
              <a:t>       </a:t>
            </a:r>
            <a:r>
              <a:rPr lang="en-US" sz="4400" b="1" i="1">
                <a:latin typeface="Arial" charset="0"/>
              </a:rPr>
              <a:t>Phong trào nổ ra  vào cuối năm 1959 đầu năm 1960, mạnh mẽ nhất là  Bến Tre</a:t>
            </a:r>
            <a:endParaRPr lang="en-US" sz="4400" b="1" i="1">
              <a:solidFill>
                <a:schemeClr val="accent2"/>
              </a:solidFill>
              <a:latin typeface="Arial" charset="0"/>
            </a:endParaRPr>
          </a:p>
        </p:txBody>
      </p:sp>
    </p:spTree>
  </p:cSld>
  <p:clrMapOvr>
    <a:masterClrMapping/>
  </p:clrMapOvr>
  <p:transition>
    <p:cover dir="d"/>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228600" y="304800"/>
            <a:ext cx="8686800" cy="6383338"/>
            <a:chOff x="192" y="768"/>
            <a:chExt cx="5280" cy="3431"/>
          </a:xfrm>
        </p:grpSpPr>
        <p:pic>
          <p:nvPicPr>
            <p:cNvPr id="21507" name="Picture 7" descr="0047fz"/>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l="8080" t="6400" r="6850" b="3999"/>
            <a:stretch>
              <a:fillRect/>
            </a:stretch>
          </p:blipFill>
          <p:spPr bwMode="auto">
            <a:xfrm>
              <a:off x="192" y="768"/>
              <a:ext cx="5280" cy="3408"/>
            </a:xfrm>
            <a:prstGeom prst="rect">
              <a:avLst/>
            </a:prstGeom>
            <a:noFill/>
            <a:ln w="9525">
              <a:solidFill>
                <a:srgbClr val="0066FF"/>
              </a:solidFill>
              <a:miter lim="800000"/>
              <a:headEnd/>
              <a:tailEnd/>
            </a:ln>
            <a:extLst>
              <a:ext uri="{909E8E84-426E-40DD-AFC4-6F175D3DCCD1}">
                <a14:hiddenFill xmlns:a14="http://schemas.microsoft.com/office/drawing/2010/main">
                  <a:solidFill>
                    <a:srgbClr val="FFFFFF"/>
                  </a:solidFill>
                </a14:hiddenFill>
              </a:ext>
            </a:extLst>
          </p:spPr>
        </p:pic>
        <p:sp>
          <p:nvSpPr>
            <p:cNvPr id="21508" name="Text Box 8" descr="Parchment"/>
            <p:cNvSpPr txBox="1">
              <a:spLocks noChangeArrowheads="1"/>
            </p:cNvSpPr>
            <p:nvPr/>
          </p:nvSpPr>
          <p:spPr bwMode="auto">
            <a:xfrm>
              <a:off x="288" y="3968"/>
              <a:ext cx="5088" cy="231"/>
            </a:xfrm>
            <a:prstGeom prst="rect">
              <a:avLst/>
            </a:prstGeom>
            <a:blipFill dpi="0" rotWithShape="1">
              <a:blip r:embed="rId4"/>
              <a:srcRect/>
              <a:tile tx="0" ty="0" sx="100000" sy="100000" flip="none" algn="tl"/>
            </a:blipFill>
            <a:ln w="9525">
              <a:solidFill>
                <a:srgbClr val="FFCCFF"/>
              </a:solidFill>
              <a:miter lim="800000"/>
              <a:headEnd/>
              <a:tailEnd/>
            </a:ln>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algn="ctr" eaLnBrk="1" hangingPunct="1">
                <a:spcBef>
                  <a:spcPct val="50000"/>
                </a:spcBef>
              </a:pPr>
              <a:r>
                <a:rPr lang="en-US" sz="2400" b="1">
                  <a:solidFill>
                    <a:srgbClr val="FF3300"/>
                  </a:solidFill>
                  <a:latin typeface="Times New Roman" pitchFamily="18" charset="0"/>
                </a:rPr>
                <a:t>Bác Hồ thăm phân xưởng sản xuất máy khoan công nghiệp</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osecor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2325" y="-1535113"/>
            <a:ext cx="5222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770012">
            <a:off x="7811294" y="2381"/>
            <a:ext cx="1277938"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94" y="5584031"/>
            <a:ext cx="1277938"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7866063" y="5584825"/>
            <a:ext cx="1277937"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7"/>
          <p:cNvSpPr>
            <a:spLocks noChangeArrowheads="1"/>
          </p:cNvSpPr>
          <p:nvPr/>
        </p:nvSpPr>
        <p:spPr bwMode="auto">
          <a:xfrm>
            <a:off x="1752600" y="0"/>
            <a:ext cx="541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a:latin typeface="Times New Roman" pitchFamily="18" charset="0"/>
              </a:rPr>
              <a:t>Thứ tư, ngày  8 tháng  2 năm 2012</a:t>
            </a:r>
          </a:p>
          <a:p>
            <a:pPr algn="ctr"/>
            <a:r>
              <a:rPr lang="en-US" sz="2400" b="1" u="sng">
                <a:latin typeface="Times New Roman" pitchFamily="18" charset="0"/>
              </a:rPr>
              <a:t>Lịch sử</a:t>
            </a:r>
          </a:p>
        </p:txBody>
      </p:sp>
      <p:sp>
        <p:nvSpPr>
          <p:cNvPr id="22536" name="Text Box 8"/>
          <p:cNvSpPr txBox="1">
            <a:spLocks noChangeArrowheads="1"/>
          </p:cNvSpPr>
          <p:nvPr/>
        </p:nvSpPr>
        <p:spPr bwMode="auto">
          <a:xfrm>
            <a:off x="0" y="838200"/>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algn="ctr" eaLnBrk="1" hangingPunct="1">
              <a:spcBef>
                <a:spcPct val="50000"/>
              </a:spcBef>
            </a:pPr>
            <a:r>
              <a:rPr lang="en-US" sz="2400" b="1">
                <a:solidFill>
                  <a:srgbClr val="FF3300"/>
                </a:solidFill>
                <a:latin typeface="Times New Roman" pitchFamily="18" charset="0"/>
              </a:rPr>
              <a:t>NHÀ MÁY HIỆN ĐẠI ĐẦU TIÊN CỦA NƯỚC TA </a:t>
            </a:r>
          </a:p>
        </p:txBody>
      </p:sp>
      <p:sp>
        <p:nvSpPr>
          <p:cNvPr id="22537" name="Text Box 9"/>
          <p:cNvSpPr txBox="1">
            <a:spLocks noChangeArrowheads="1"/>
          </p:cNvSpPr>
          <p:nvPr/>
        </p:nvSpPr>
        <p:spPr bwMode="auto">
          <a:xfrm>
            <a:off x="304800" y="1828800"/>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endParaRPr lang="en-US">
              <a:latin typeface="Arial" charset="0"/>
            </a:endParaRPr>
          </a:p>
        </p:txBody>
      </p:sp>
      <p:sp>
        <p:nvSpPr>
          <p:cNvPr id="22538" name="Text Box 10"/>
          <p:cNvSpPr txBox="1">
            <a:spLocks noChangeArrowheads="1"/>
          </p:cNvSpPr>
          <p:nvPr/>
        </p:nvSpPr>
        <p:spPr bwMode="auto">
          <a:xfrm>
            <a:off x="381000" y="3276600"/>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3200" b="1" u="sng">
                <a:latin typeface="Times New Roman" pitchFamily="18" charset="0"/>
              </a:rPr>
              <a:t> </a:t>
            </a:r>
            <a:endParaRPr lang="en-US">
              <a:latin typeface="Times New Roman" pitchFamily="18" charset="0"/>
            </a:endParaRPr>
          </a:p>
        </p:txBody>
      </p:sp>
      <p:sp>
        <p:nvSpPr>
          <p:cNvPr id="22539" name="Text Box 11"/>
          <p:cNvSpPr txBox="1">
            <a:spLocks noChangeArrowheads="1"/>
          </p:cNvSpPr>
          <p:nvPr/>
        </p:nvSpPr>
        <p:spPr bwMode="auto">
          <a:xfrm>
            <a:off x="533400" y="1219200"/>
            <a:ext cx="838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3200">
                <a:latin typeface="Times New Roman" pitchFamily="18" charset="0"/>
              </a:rPr>
              <a:t> </a:t>
            </a:r>
          </a:p>
        </p:txBody>
      </p:sp>
      <p:pic>
        <p:nvPicPr>
          <p:cNvPr id="22540" name="Picture 15" descr="NM2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 y="0"/>
            <a:ext cx="8950325"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ChangeArrowheads="1"/>
          </p:cNvSpPr>
          <p:nvPr/>
        </p:nvSpPr>
        <p:spPr bwMode="auto">
          <a:xfrm>
            <a:off x="457200" y="1219200"/>
            <a:ext cx="762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endParaRPr lang="en-US" sz="3200"/>
          </a:p>
        </p:txBody>
      </p:sp>
      <p:sp>
        <p:nvSpPr>
          <p:cNvPr id="23555" name="Text Box 7"/>
          <p:cNvSpPr txBox="1">
            <a:spLocks noChangeArrowheads="1"/>
          </p:cNvSpPr>
          <p:nvPr/>
        </p:nvSpPr>
        <p:spPr bwMode="auto">
          <a:xfrm>
            <a:off x="914400" y="1143000"/>
            <a:ext cx="701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algn="ctr" eaLnBrk="1" hangingPunct="1">
              <a:spcBef>
                <a:spcPct val="50000"/>
              </a:spcBef>
            </a:pPr>
            <a:r>
              <a:rPr lang="en-US" sz="3600" b="1">
                <a:solidFill>
                  <a:srgbClr val="FF5050"/>
                </a:solidFill>
                <a:latin typeface="Times New Roman" pitchFamily="18" charset="0"/>
              </a:rPr>
              <a:t>      </a:t>
            </a:r>
            <a:endParaRPr lang="en-US" sz="4000">
              <a:solidFill>
                <a:srgbClr val="FF5050"/>
              </a:solidFill>
              <a:latin typeface="Times New Roman" pitchFamily="18" charset="0"/>
            </a:endParaRPr>
          </a:p>
        </p:txBody>
      </p:sp>
      <p:sp>
        <p:nvSpPr>
          <p:cNvPr id="23556" name="Text Box 8"/>
          <p:cNvSpPr txBox="1">
            <a:spLocks noChangeArrowheads="1"/>
          </p:cNvSpPr>
          <p:nvPr/>
        </p:nvSpPr>
        <p:spPr bwMode="auto">
          <a:xfrm>
            <a:off x="152400" y="2209800"/>
            <a:ext cx="815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2800">
                <a:latin typeface="Times New Roman" pitchFamily="18" charset="0"/>
              </a:rPr>
              <a:t>   </a:t>
            </a:r>
          </a:p>
        </p:txBody>
      </p:sp>
      <p:sp>
        <p:nvSpPr>
          <p:cNvPr id="23557" name="Text Box 10"/>
          <p:cNvSpPr txBox="1">
            <a:spLocks noChangeArrowheads="1"/>
          </p:cNvSpPr>
          <p:nvPr/>
        </p:nvSpPr>
        <p:spPr bwMode="auto">
          <a:xfrm>
            <a:off x="990600" y="1981200"/>
            <a:ext cx="533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endParaRPr lang="en-US">
              <a:latin typeface="Arial" charset="0"/>
            </a:endParaRPr>
          </a:p>
        </p:txBody>
      </p:sp>
      <p:sp>
        <p:nvSpPr>
          <p:cNvPr id="23558" name="Text Box 11"/>
          <p:cNvSpPr txBox="1">
            <a:spLocks noChangeArrowheads="1"/>
          </p:cNvSpPr>
          <p:nvPr/>
        </p:nvSpPr>
        <p:spPr bwMode="auto">
          <a:xfrm>
            <a:off x="5105400" y="2514600"/>
            <a:ext cx="3581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endParaRPr lang="en-US" sz="3200"/>
          </a:p>
        </p:txBody>
      </p:sp>
      <p:sp>
        <p:nvSpPr>
          <p:cNvPr id="23559" name="Text Box 12"/>
          <p:cNvSpPr txBox="1">
            <a:spLocks noChangeArrowheads="1"/>
          </p:cNvSpPr>
          <p:nvPr/>
        </p:nvSpPr>
        <p:spPr bwMode="auto">
          <a:xfrm>
            <a:off x="4724400" y="28194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endParaRPr lang="en-US">
              <a:latin typeface="Arial" charset="0"/>
            </a:endParaRPr>
          </a:p>
        </p:txBody>
      </p:sp>
      <p:sp>
        <p:nvSpPr>
          <p:cNvPr id="40973" name="Text Box 13"/>
          <p:cNvSpPr txBox="1">
            <a:spLocks noChangeArrowheads="1"/>
          </p:cNvSpPr>
          <p:nvPr/>
        </p:nvSpPr>
        <p:spPr bwMode="auto">
          <a:xfrm>
            <a:off x="304800" y="762000"/>
            <a:ext cx="86106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400" b="1">
                <a:solidFill>
                  <a:srgbClr val="FF0000"/>
                </a:solidFill>
                <a:latin typeface="Arial" charset="0"/>
              </a:rPr>
              <a:t>Năm 1958, Nhà máy Cơ khí Hà Nội ra đời, góp phần to lớn vào công cuộc xây dựng chủ nghĩa xã hội ở miền Bắc và đấu tranh thống nhất đất nước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73"/>
                                        </p:tgtEl>
                                        <p:attrNameLst>
                                          <p:attrName>style.visibility</p:attrName>
                                        </p:attrNameLst>
                                      </p:cBhvr>
                                      <p:to>
                                        <p:strVal val="visible"/>
                                      </p:to>
                                    </p:set>
                                    <p:animEffect transition="in" filter="checkerboard(across)">
                                      <p:cBhvr>
                                        <p:cTn id="7" dur="500"/>
                                        <p:tgtEl>
                                          <p:spTgt spid="40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ChangeArrowheads="1"/>
          </p:cNvSpPr>
          <p:nvPr/>
        </p:nvSpPr>
        <p:spPr bwMode="auto">
          <a:xfrm>
            <a:off x="457200" y="1219200"/>
            <a:ext cx="762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endParaRPr lang="en-US" sz="3200"/>
          </a:p>
        </p:txBody>
      </p:sp>
      <p:sp>
        <p:nvSpPr>
          <p:cNvPr id="24579" name="Text Box 7"/>
          <p:cNvSpPr txBox="1">
            <a:spLocks noChangeArrowheads="1"/>
          </p:cNvSpPr>
          <p:nvPr/>
        </p:nvSpPr>
        <p:spPr bwMode="auto">
          <a:xfrm>
            <a:off x="914400" y="1143000"/>
            <a:ext cx="701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algn="ctr" eaLnBrk="1" hangingPunct="1">
              <a:spcBef>
                <a:spcPct val="50000"/>
              </a:spcBef>
            </a:pPr>
            <a:r>
              <a:rPr lang="en-US" sz="3600" b="1">
                <a:solidFill>
                  <a:srgbClr val="FF5050"/>
                </a:solidFill>
                <a:latin typeface="Times New Roman" pitchFamily="18" charset="0"/>
              </a:rPr>
              <a:t>      </a:t>
            </a:r>
            <a:endParaRPr lang="en-US" sz="4000">
              <a:solidFill>
                <a:srgbClr val="FF5050"/>
              </a:solidFill>
              <a:latin typeface="Times New Roman" pitchFamily="18" charset="0"/>
            </a:endParaRPr>
          </a:p>
        </p:txBody>
      </p:sp>
      <p:sp>
        <p:nvSpPr>
          <p:cNvPr id="24580" name="Text Box 10"/>
          <p:cNvSpPr txBox="1">
            <a:spLocks noChangeArrowheads="1"/>
          </p:cNvSpPr>
          <p:nvPr/>
        </p:nvSpPr>
        <p:spPr bwMode="auto">
          <a:xfrm>
            <a:off x="990600" y="1981200"/>
            <a:ext cx="533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endParaRPr lang="en-US">
              <a:latin typeface="Arial" charset="0"/>
            </a:endParaRPr>
          </a:p>
        </p:txBody>
      </p:sp>
      <p:sp>
        <p:nvSpPr>
          <p:cNvPr id="24581" name="Text Box 11"/>
          <p:cNvSpPr txBox="1">
            <a:spLocks noChangeArrowheads="1"/>
          </p:cNvSpPr>
          <p:nvPr/>
        </p:nvSpPr>
        <p:spPr bwMode="auto">
          <a:xfrm>
            <a:off x="5105400" y="2514600"/>
            <a:ext cx="3581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endParaRPr lang="en-US" sz="3200"/>
          </a:p>
        </p:txBody>
      </p:sp>
      <p:sp>
        <p:nvSpPr>
          <p:cNvPr id="24582" name="Text Box 12"/>
          <p:cNvSpPr txBox="1">
            <a:spLocks noChangeArrowheads="1"/>
          </p:cNvSpPr>
          <p:nvPr/>
        </p:nvSpPr>
        <p:spPr bwMode="auto">
          <a:xfrm>
            <a:off x="4724400" y="28194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endParaRPr lang="en-US">
              <a:latin typeface="Arial" charset="0"/>
            </a:endParaRPr>
          </a:p>
        </p:txBody>
      </p:sp>
      <p:sp>
        <p:nvSpPr>
          <p:cNvPr id="24583" name="Text Box 13"/>
          <p:cNvSpPr txBox="1">
            <a:spLocks noChangeArrowheads="1"/>
          </p:cNvSpPr>
          <p:nvPr/>
        </p:nvSpPr>
        <p:spPr bwMode="auto">
          <a:xfrm>
            <a:off x="304800" y="762000"/>
            <a:ext cx="8610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algn="ctr" eaLnBrk="1" hangingPunct="1">
              <a:spcBef>
                <a:spcPct val="50000"/>
              </a:spcBef>
            </a:pPr>
            <a:r>
              <a:rPr lang="en-US" sz="4400" b="1">
                <a:solidFill>
                  <a:srgbClr val="FF0000"/>
                </a:solidFill>
                <a:latin typeface="Arial" charset="0"/>
              </a:rPr>
              <a:t>Trò chơi</a:t>
            </a:r>
          </a:p>
        </p:txBody>
      </p:sp>
      <p:sp>
        <p:nvSpPr>
          <p:cNvPr id="24584" name="Text Box 13"/>
          <p:cNvSpPr txBox="1">
            <a:spLocks noChangeArrowheads="1"/>
          </p:cNvSpPr>
          <p:nvPr/>
        </p:nvSpPr>
        <p:spPr bwMode="auto">
          <a:xfrm>
            <a:off x="457200" y="1828800"/>
            <a:ext cx="8305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400" b="1">
                <a:solidFill>
                  <a:srgbClr val="FF0000"/>
                </a:solidFill>
                <a:latin typeface="Arial" charset="0"/>
              </a:rPr>
              <a:t>Hãy chọn ý đúng trong các ý của các câu sau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16" name="Rectangle 36"/>
          <p:cNvSpPr>
            <a:spLocks noChangeArrowheads="1"/>
          </p:cNvSpPr>
          <p:nvPr/>
        </p:nvSpPr>
        <p:spPr bwMode="auto">
          <a:xfrm>
            <a:off x="685800" y="2743200"/>
            <a:ext cx="8229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wrap="none" anchor="ctr"/>
          <a:lstStyle/>
          <a:p>
            <a:pPr eaLnBrk="0" hangingPunct="0"/>
            <a:r>
              <a:rPr lang="en-US" sz="4400" b="1">
                <a:solidFill>
                  <a:srgbClr val="A50021"/>
                </a:solidFill>
                <a:latin typeface="Arial" charset="0"/>
                <a:sym typeface="Wingdings" pitchFamily="2" charset="2"/>
              </a:rPr>
              <a:t>A. 10 / 1952             B.  7 / 1954</a:t>
            </a:r>
          </a:p>
          <a:p>
            <a:pPr eaLnBrk="0" hangingPunct="0"/>
            <a:r>
              <a:rPr lang="en-US" sz="4400" b="1">
                <a:solidFill>
                  <a:srgbClr val="A50021"/>
                </a:solidFill>
                <a:latin typeface="Arial" charset="0"/>
                <a:sym typeface="Wingdings" pitchFamily="2" charset="2"/>
              </a:rPr>
              <a:t>C. 12 / 1955             D. 2 / 1957</a:t>
            </a:r>
          </a:p>
        </p:txBody>
      </p:sp>
      <p:sp>
        <p:nvSpPr>
          <p:cNvPr id="6" name="TextBox 5"/>
          <p:cNvSpPr txBox="1">
            <a:spLocks noChangeArrowheads="1"/>
          </p:cNvSpPr>
          <p:nvPr/>
        </p:nvSpPr>
        <p:spPr bwMode="auto">
          <a:xfrm>
            <a:off x="685800" y="4267200"/>
            <a:ext cx="533400" cy="7699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r>
              <a:rPr lang="en-US" sz="4400" b="1">
                <a:solidFill>
                  <a:srgbClr val="FF0000"/>
                </a:solidFill>
                <a:latin typeface="Arial" charset="0"/>
              </a:rPr>
              <a:t>C</a:t>
            </a:r>
          </a:p>
        </p:txBody>
      </p:sp>
      <p:sp>
        <p:nvSpPr>
          <p:cNvPr id="25604" name="TextBox 7"/>
          <p:cNvSpPr txBox="1">
            <a:spLocks noChangeArrowheads="1"/>
          </p:cNvSpPr>
          <p:nvPr/>
        </p:nvSpPr>
        <p:spPr bwMode="auto">
          <a:xfrm>
            <a:off x="304800" y="0"/>
            <a:ext cx="18478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r>
              <a:rPr lang="en-US" sz="4400" u="sng">
                <a:solidFill>
                  <a:srgbClr val="FF0000"/>
                </a:solidFill>
                <a:latin typeface="Arial" charset="0"/>
              </a:rPr>
              <a:t>Câu 1:</a:t>
            </a:r>
          </a:p>
        </p:txBody>
      </p:sp>
      <p:sp>
        <p:nvSpPr>
          <p:cNvPr id="25605" name="Hình Chữ nhật 6"/>
          <p:cNvSpPr>
            <a:spLocks noChangeArrowheads="1"/>
          </p:cNvSpPr>
          <p:nvPr/>
        </p:nvSpPr>
        <p:spPr bwMode="auto">
          <a:xfrm>
            <a:off x="533400" y="914400"/>
            <a:ext cx="8229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4400" b="1">
                <a:solidFill>
                  <a:srgbClr val="FF0000"/>
                </a:solidFill>
                <a:latin typeface="Arial" charset="0"/>
                <a:sym typeface="Wingdings" pitchFamily="2" charset="2"/>
              </a:rPr>
              <a:t>Nhà máy Cơ khí Hà Nội khởi công vào thời gian nào?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46116"/>
                                        </p:tgtEl>
                                        <p:attrNameLst>
                                          <p:attrName>style.visibility</p:attrName>
                                        </p:attrNameLst>
                                      </p:cBhvr>
                                      <p:to>
                                        <p:strVal val="visible"/>
                                      </p:to>
                                    </p:set>
                                    <p:anim calcmode="lin" valueType="num">
                                      <p:cBhvr>
                                        <p:cTn id="7" dur="1000" fill="hold"/>
                                        <p:tgtEl>
                                          <p:spTgt spid="4611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611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6116"/>
                                        </p:tgtEl>
                                        <p:attrNameLst>
                                          <p:attrName>ppt_y</p:attrName>
                                        </p:attrNameLst>
                                      </p:cBhvr>
                                      <p:tavLst>
                                        <p:tav tm="0">
                                          <p:val>
                                            <p:strVal val="#ppt_y"/>
                                          </p:val>
                                        </p:tav>
                                        <p:tav tm="100000">
                                          <p:val>
                                            <p:strVal val="#ppt_y"/>
                                          </p:val>
                                        </p:tav>
                                      </p:tavLst>
                                    </p:anim>
                                    <p:animEffect transition="in" filter="fade">
                                      <p:cBhvr>
                                        <p:cTn id="10" dur="1000"/>
                                        <p:tgtEl>
                                          <p:spTgt spid="461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AutoShape 3">
            <a:hlinkClick r:id="rId2" action="ppaction://hlinksldjump"/>
          </p:cNvPr>
          <p:cNvSpPr>
            <a:spLocks noChangeArrowheads="1"/>
          </p:cNvSpPr>
          <p:nvPr/>
        </p:nvSpPr>
        <p:spPr bwMode="auto">
          <a:xfrm>
            <a:off x="4572000" y="304800"/>
            <a:ext cx="3886200" cy="914400"/>
          </a:xfrm>
          <a:prstGeom prst="wedgeRoundRectCallout">
            <a:avLst>
              <a:gd name="adj1" fmla="val 57498"/>
              <a:gd name="adj2" fmla="val 82567"/>
              <a:gd name="adj3" fmla="val 16667"/>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miter lim="800000"/>
            <a:headEnd/>
            <a:tailEnd/>
          </a:ln>
          <a:effectLst/>
        </p:spPr>
        <p:txBody>
          <a:bodyPr/>
          <a:lstStyle/>
          <a:p>
            <a:pPr>
              <a:defRPr/>
            </a:pPr>
            <a:r>
              <a:rPr lang="en-US" sz="4400" b="1">
                <a:solidFill>
                  <a:srgbClr val="FFFF00"/>
                </a:solidFill>
                <a:effectLst>
                  <a:outerShdw blurRad="38100" dist="38100" dir="2700000" algn="tl">
                    <a:srgbClr val="000000"/>
                  </a:outerShdw>
                </a:effectLst>
                <a:latin typeface="Arial" pitchFamily="34" charset="0"/>
                <a:cs typeface="Arial" pitchFamily="34" charset="0"/>
              </a:rPr>
              <a:t>Đáp án : C</a:t>
            </a:r>
          </a:p>
        </p:txBody>
      </p:sp>
      <p:sp>
        <p:nvSpPr>
          <p:cNvPr id="48162" name="Text Box 34"/>
          <p:cNvSpPr txBox="1">
            <a:spLocks noChangeArrowheads="1"/>
          </p:cNvSpPr>
          <p:nvPr/>
        </p:nvSpPr>
        <p:spPr bwMode="auto">
          <a:xfrm>
            <a:off x="6858000" y="533400"/>
            <a:ext cx="2057400" cy="769938"/>
          </a:xfrm>
          <a:prstGeom prst="rect">
            <a:avLst/>
          </a:prstGeom>
          <a:noFill/>
          <a:ln w="9525">
            <a:noFill/>
            <a:miter lim="800000"/>
            <a:headEnd type="none" w="sm" len="sm"/>
            <a:tailEnd type="none" w="sm" len="sm"/>
          </a:ln>
          <a:effectLst/>
        </p:spPr>
        <p:txBody>
          <a:bodyPr>
            <a:spAutoFit/>
          </a:bodyPr>
          <a:lstStyle/>
          <a:p>
            <a:pPr eaLnBrk="0" hangingPunct="0">
              <a:spcBef>
                <a:spcPct val="50000"/>
              </a:spcBef>
              <a:defRPr/>
            </a:pPr>
            <a:r>
              <a:rPr lang="en-US" sz="4400">
                <a:solidFill>
                  <a:srgbClr val="FF00FF"/>
                </a:solidFill>
                <a:effectLst>
                  <a:outerShdw blurRad="38100" dist="38100" dir="2700000" algn="tl">
                    <a:srgbClr val="C0C0C0"/>
                  </a:outerShdw>
                </a:effectLst>
                <a:latin typeface="Arial" pitchFamily="34" charset="0"/>
                <a:cs typeface="Arial" pitchFamily="34" charset="0"/>
              </a:rPr>
              <a:t> </a:t>
            </a:r>
          </a:p>
        </p:txBody>
      </p:sp>
      <p:sp>
        <p:nvSpPr>
          <p:cNvPr id="26628" name="TextBox 7"/>
          <p:cNvSpPr txBox="1">
            <a:spLocks noChangeArrowheads="1"/>
          </p:cNvSpPr>
          <p:nvPr/>
        </p:nvSpPr>
        <p:spPr bwMode="auto">
          <a:xfrm>
            <a:off x="228600" y="152400"/>
            <a:ext cx="16922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r>
              <a:rPr lang="en-US" sz="4400" u="sng">
                <a:latin typeface="Arial" charset="0"/>
              </a:rPr>
              <a:t>Câu 2</a:t>
            </a:r>
          </a:p>
        </p:txBody>
      </p:sp>
      <p:sp>
        <p:nvSpPr>
          <p:cNvPr id="26629" name="Hình Chữ nhật 6"/>
          <p:cNvSpPr>
            <a:spLocks noChangeArrowheads="1"/>
          </p:cNvSpPr>
          <p:nvPr/>
        </p:nvSpPr>
        <p:spPr bwMode="auto">
          <a:xfrm>
            <a:off x="152400" y="1143000"/>
            <a:ext cx="89916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42900" eaLnBrk="0" hangingPunct="0"/>
            <a:r>
              <a:rPr lang="en-US" sz="4400" b="1">
                <a:solidFill>
                  <a:srgbClr val="FF0000"/>
                </a:solidFill>
                <a:latin typeface="Arial" charset="0"/>
              </a:rPr>
              <a:t>Nhà máy cơ khí Hà Nội đã có đóng góp </a:t>
            </a:r>
          </a:p>
          <a:p>
            <a:pPr indent="-342900" eaLnBrk="0" hangingPunct="0"/>
            <a:r>
              <a:rPr lang="en-US" sz="4400" b="1">
                <a:solidFill>
                  <a:srgbClr val="FF0000"/>
                </a:solidFill>
                <a:latin typeface="Arial" charset="0"/>
              </a:rPr>
              <a:t>gì vào công cuộc xây dựng và bảo vệ đất nước?  </a:t>
            </a:r>
          </a:p>
          <a:p>
            <a:pPr indent="-342900" eaLnBrk="0" hangingPunct="0"/>
            <a:r>
              <a:rPr lang="en-US" sz="4400" b="1">
                <a:latin typeface="Arial" charset="0"/>
              </a:rPr>
              <a:t>A. trang bị máy móc cho sản xuất ở miền Bắc   </a:t>
            </a:r>
          </a:p>
          <a:p>
            <a:pPr indent="-342900" eaLnBrk="0" hangingPunct="0"/>
            <a:r>
              <a:rPr lang="en-US" sz="4400" b="1">
                <a:latin typeface="Arial" charset="0"/>
              </a:rPr>
              <a:t>B. cung cấp vũ khí cho bộ đội </a:t>
            </a:r>
          </a:p>
          <a:p>
            <a:pPr indent="-342900" eaLnBrk="0" hangingPunct="0"/>
            <a:r>
              <a:rPr lang="en-US" sz="4400" b="1">
                <a:latin typeface="Arial" charset="0"/>
              </a:rPr>
              <a:t>C. Cả hai ý trên đều đúng </a:t>
            </a:r>
            <a:endParaRPr lang="en-US" sz="440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8162"/>
                                        </p:tgtEl>
                                        <p:attrNameLst>
                                          <p:attrName>style.visibility</p:attrName>
                                        </p:attrNameLst>
                                      </p:cBhvr>
                                      <p:to>
                                        <p:strVal val="visible"/>
                                      </p:to>
                                    </p:set>
                                    <p:anim calcmode="lin" valueType="num">
                                      <p:cBhvr>
                                        <p:cTn id="7" dur="1000" fill="hold"/>
                                        <p:tgtEl>
                                          <p:spTgt spid="48162"/>
                                        </p:tgtEl>
                                        <p:attrNameLst>
                                          <p:attrName>ppt_w</p:attrName>
                                        </p:attrNameLst>
                                      </p:cBhvr>
                                      <p:tavLst>
                                        <p:tav tm="0">
                                          <p:val>
                                            <p:strVal val="#ppt_w+.3"/>
                                          </p:val>
                                        </p:tav>
                                        <p:tav tm="100000">
                                          <p:val>
                                            <p:strVal val="#ppt_w"/>
                                          </p:val>
                                        </p:tav>
                                      </p:tavLst>
                                    </p:anim>
                                    <p:anim calcmode="lin" valueType="num">
                                      <p:cBhvr>
                                        <p:cTn id="8" dur="1000" fill="hold"/>
                                        <p:tgtEl>
                                          <p:spTgt spid="48162"/>
                                        </p:tgtEl>
                                        <p:attrNameLst>
                                          <p:attrName>ppt_h</p:attrName>
                                        </p:attrNameLst>
                                      </p:cBhvr>
                                      <p:tavLst>
                                        <p:tav tm="0">
                                          <p:val>
                                            <p:strVal val="#ppt_h"/>
                                          </p:val>
                                        </p:tav>
                                        <p:tav tm="100000">
                                          <p:val>
                                            <p:strVal val="#ppt_h"/>
                                          </p:val>
                                        </p:tav>
                                      </p:tavLst>
                                    </p:anim>
                                    <p:animEffect transition="in" filter="fade">
                                      <p:cBhvr>
                                        <p:cTn id="9" dur="1000"/>
                                        <p:tgtEl>
                                          <p:spTgt spid="48162"/>
                                        </p:tgtEl>
                                      </p:cBhvr>
                                    </p:animEffect>
                                  </p:childTnLst>
                                </p:cTn>
                              </p:par>
                              <p:par>
                                <p:cTn id="10" presetID="10" presetClass="exit" presetSubtype="0" fill="hold" grpId="0" nodeType="withEffect">
                                  <p:stCondLst>
                                    <p:cond delay="0"/>
                                  </p:stCondLst>
                                  <p:childTnLst>
                                    <p:animEffect transition="out" filter="fade">
                                      <p:cBhvr>
                                        <p:cTn id="11" dur="2000"/>
                                        <p:tgtEl>
                                          <p:spTgt spid="48162"/>
                                        </p:tgtEl>
                                      </p:cBhvr>
                                    </p:animEffect>
                                    <p:set>
                                      <p:cBhvr>
                                        <p:cTn id="12" dur="1" fill="hold">
                                          <p:stCondLst>
                                            <p:cond delay="1999"/>
                                          </p:stCondLst>
                                        </p:cTn>
                                        <p:tgtEl>
                                          <p:spTgt spid="4816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3" presetClass="entr" presetSubtype="0" fill="hold" nodeType="clickEffect">
                                  <p:stCondLst>
                                    <p:cond delay="0"/>
                                  </p:stCondLst>
                                  <p:childTnLst>
                                    <p:set>
                                      <p:cBhvr>
                                        <p:cTn id="16" dur="1" fill="hold">
                                          <p:stCondLst>
                                            <p:cond delay="0"/>
                                          </p:stCondLst>
                                        </p:cTn>
                                        <p:tgtEl>
                                          <p:spTgt spid="48131"/>
                                        </p:tgtEl>
                                        <p:attrNameLst>
                                          <p:attrName>style.visibility</p:attrName>
                                        </p:attrNameLst>
                                      </p:cBhvr>
                                      <p:to>
                                        <p:strVal val="visible"/>
                                      </p:to>
                                    </p:set>
                                    <p:animEffect transition="in" filter="fade">
                                      <p:cBhvr>
                                        <p:cTn id="17" dur="100"/>
                                        <p:tgtEl>
                                          <p:spTgt spid="48131"/>
                                        </p:tgtEl>
                                      </p:cBhvr>
                                    </p:animEffect>
                                    <p:anim calcmode="lin" valueType="num">
                                      <p:cBhvr>
                                        <p:cTn id="18" dur="400" fill="hold"/>
                                        <p:tgtEl>
                                          <p:spTgt spid="48131"/>
                                        </p:tgtEl>
                                        <p:attrNameLst>
                                          <p:attrName>ppt_x</p:attrName>
                                        </p:attrNameLst>
                                      </p:cBhvr>
                                      <p:tavLst>
                                        <p:tav tm="0">
                                          <p:val>
                                            <p:strVal val="#ppt_x"/>
                                          </p:val>
                                        </p:tav>
                                        <p:tav tm="100000">
                                          <p:val>
                                            <p:strVal val="#ppt_x"/>
                                          </p:val>
                                        </p:tav>
                                      </p:tavLst>
                                    </p:anim>
                                    <p:anim calcmode="lin" valueType="num">
                                      <p:cBhvr>
                                        <p:cTn id="19" dur="400" fill="hold"/>
                                        <p:tgtEl>
                                          <p:spTgt spid="48131"/>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4813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4813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6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7" name="Text Box 33"/>
          <p:cNvSpPr txBox="1">
            <a:spLocks noChangeArrowheads="1"/>
          </p:cNvSpPr>
          <p:nvPr/>
        </p:nvSpPr>
        <p:spPr bwMode="auto">
          <a:xfrm>
            <a:off x="7086600" y="533400"/>
            <a:ext cx="2057400" cy="641350"/>
          </a:xfrm>
          <a:prstGeom prst="rect">
            <a:avLst/>
          </a:prstGeom>
          <a:noFill/>
          <a:ln w="9525">
            <a:noFill/>
            <a:miter lim="800000"/>
            <a:headEnd type="none" w="sm" len="sm"/>
            <a:tailEnd type="none" w="sm" len="sm"/>
          </a:ln>
          <a:effectLst/>
        </p:spPr>
        <p:txBody>
          <a:bodyPr>
            <a:spAutoFit/>
          </a:bodyPr>
          <a:lstStyle/>
          <a:p>
            <a:pPr eaLnBrk="0" hangingPunct="0">
              <a:spcBef>
                <a:spcPct val="50000"/>
              </a:spcBef>
              <a:defRPr/>
            </a:pPr>
            <a:r>
              <a:rPr lang="en-US" sz="3600">
                <a:solidFill>
                  <a:srgbClr val="FF00FF"/>
                </a:solidFill>
                <a:effectLst>
                  <a:outerShdw blurRad="38100" dist="38100" dir="2700000" algn="tl">
                    <a:srgbClr val="C0C0C0"/>
                  </a:outerShdw>
                </a:effectLst>
                <a:latin typeface="Times New Roman" pitchFamily="18" charset="0"/>
              </a:rPr>
              <a:t> </a:t>
            </a:r>
            <a:endParaRPr lang="en-US" sz="3200">
              <a:solidFill>
                <a:srgbClr val="FF00FF"/>
              </a:solidFill>
              <a:effectLst>
                <a:outerShdw blurRad="38100" dist="38100" dir="2700000" algn="tl">
                  <a:srgbClr val="C0C0C0"/>
                </a:outerShdw>
              </a:effectLst>
            </a:endParaRPr>
          </a:p>
        </p:txBody>
      </p:sp>
      <p:sp>
        <p:nvSpPr>
          <p:cNvPr id="52260" name="AutoShape 36">
            <a:hlinkClick r:id="rId2" action="ppaction://hlinksldjump"/>
          </p:cNvPr>
          <p:cNvSpPr>
            <a:spLocks noChangeArrowheads="1"/>
          </p:cNvSpPr>
          <p:nvPr/>
        </p:nvSpPr>
        <p:spPr bwMode="auto">
          <a:xfrm>
            <a:off x="5638800" y="4953000"/>
            <a:ext cx="2438400" cy="762000"/>
          </a:xfrm>
          <a:prstGeom prst="wedgeRoundRectCallout">
            <a:avLst>
              <a:gd name="adj1" fmla="val 66128"/>
              <a:gd name="adj2" fmla="val 97649"/>
              <a:gd name="adj3" fmla="val 16667"/>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miter lim="800000"/>
            <a:headEnd/>
            <a:tailEnd/>
          </a:ln>
          <a:effectLst/>
        </p:spPr>
        <p:txBody>
          <a:bodyPr/>
          <a:lstStyle/>
          <a:p>
            <a:pPr algn="ctr">
              <a:defRPr/>
            </a:pPr>
            <a:r>
              <a:rPr lang="en-US" sz="2800" b="1">
                <a:solidFill>
                  <a:srgbClr val="FFFF00"/>
                </a:solidFill>
                <a:effectLst>
                  <a:outerShdw blurRad="38100" dist="38100" dir="2700000" algn="tl">
                    <a:srgbClr val="000000"/>
                  </a:outerShdw>
                </a:effectLst>
                <a:latin typeface="Times New Roman" pitchFamily="18" charset="0"/>
              </a:rPr>
              <a:t>Đáp án : B</a:t>
            </a:r>
          </a:p>
          <a:p>
            <a:pPr algn="ctr">
              <a:defRPr/>
            </a:pPr>
            <a:endParaRPr lang="en-US" sz="2000" b="1">
              <a:solidFill>
                <a:srgbClr val="FFFF00"/>
              </a:solidFill>
              <a:effectLst>
                <a:outerShdw blurRad="38100" dist="38100" dir="2700000" algn="tl">
                  <a:srgbClr val="000000"/>
                </a:outerShdw>
              </a:effectLst>
              <a:latin typeface="Times New Roman" pitchFamily="18" charset="0"/>
            </a:endParaRPr>
          </a:p>
        </p:txBody>
      </p:sp>
      <p:sp>
        <p:nvSpPr>
          <p:cNvPr id="27652" name="TextBox 6"/>
          <p:cNvSpPr txBox="1">
            <a:spLocks noChangeArrowheads="1"/>
          </p:cNvSpPr>
          <p:nvPr/>
        </p:nvSpPr>
        <p:spPr bwMode="auto">
          <a:xfrm>
            <a:off x="228600" y="304800"/>
            <a:ext cx="15160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r>
              <a:rPr lang="en-US" sz="4400" u="sng">
                <a:latin typeface="Times New Roman" pitchFamily="18" charset="0"/>
                <a:cs typeface="Times New Roman" pitchFamily="18" charset="0"/>
              </a:rPr>
              <a:t>Câu 3</a:t>
            </a:r>
          </a:p>
        </p:txBody>
      </p:sp>
      <p:sp>
        <p:nvSpPr>
          <p:cNvPr id="27653" name="Hình Chữ nhật 6"/>
          <p:cNvSpPr>
            <a:spLocks noChangeArrowheads="1"/>
          </p:cNvSpPr>
          <p:nvPr/>
        </p:nvSpPr>
        <p:spPr bwMode="auto">
          <a:xfrm>
            <a:off x="533400" y="1219200"/>
            <a:ext cx="81534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b="1">
                <a:solidFill>
                  <a:srgbClr val="FF0000"/>
                </a:solidFill>
                <a:latin typeface="Arial" charset="0"/>
              </a:rPr>
              <a:t>Nhà máy Cơ khí Hà Nội đã được xây dựng với</a:t>
            </a:r>
          </a:p>
          <a:p>
            <a:r>
              <a:rPr lang="en-US" sz="4400" b="1">
                <a:solidFill>
                  <a:srgbClr val="FF0000"/>
                </a:solidFill>
                <a:latin typeface="Arial" charset="0"/>
              </a:rPr>
              <a:t>sự giúp đỡ của nước nào ?</a:t>
            </a:r>
          </a:p>
          <a:p>
            <a:r>
              <a:rPr lang="en-US" sz="4400" b="1">
                <a:solidFill>
                  <a:srgbClr val="000000"/>
                </a:solidFill>
                <a:latin typeface="Arial" charset="0"/>
              </a:rPr>
              <a:t>A.Trung Quốc                              B. Liên Xô </a:t>
            </a:r>
          </a:p>
          <a:p>
            <a:r>
              <a:rPr lang="en-US" sz="4400" b="1">
                <a:solidFill>
                  <a:srgbClr val="000000"/>
                </a:solidFill>
                <a:latin typeface="Arial" charset="0"/>
              </a:rPr>
              <a:t>C.Pháp                                   D.Đức </a:t>
            </a:r>
            <a:endParaRPr lang="en-US" sz="4400">
              <a:solidFill>
                <a:srgbClr val="00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2257"/>
                                        </p:tgtEl>
                                        <p:attrNameLst>
                                          <p:attrName>style.visibility</p:attrName>
                                        </p:attrNameLst>
                                      </p:cBhvr>
                                      <p:to>
                                        <p:strVal val="visible"/>
                                      </p:to>
                                    </p:set>
                                    <p:anim calcmode="lin" valueType="num">
                                      <p:cBhvr>
                                        <p:cTn id="7" dur="1000" fill="hold"/>
                                        <p:tgtEl>
                                          <p:spTgt spid="52257"/>
                                        </p:tgtEl>
                                        <p:attrNameLst>
                                          <p:attrName>ppt_w</p:attrName>
                                        </p:attrNameLst>
                                      </p:cBhvr>
                                      <p:tavLst>
                                        <p:tav tm="0">
                                          <p:val>
                                            <p:strVal val="#ppt_w+.3"/>
                                          </p:val>
                                        </p:tav>
                                        <p:tav tm="100000">
                                          <p:val>
                                            <p:strVal val="#ppt_w"/>
                                          </p:val>
                                        </p:tav>
                                      </p:tavLst>
                                    </p:anim>
                                    <p:anim calcmode="lin" valueType="num">
                                      <p:cBhvr>
                                        <p:cTn id="8" dur="1000" fill="hold"/>
                                        <p:tgtEl>
                                          <p:spTgt spid="52257"/>
                                        </p:tgtEl>
                                        <p:attrNameLst>
                                          <p:attrName>ppt_h</p:attrName>
                                        </p:attrNameLst>
                                      </p:cBhvr>
                                      <p:tavLst>
                                        <p:tav tm="0">
                                          <p:val>
                                            <p:strVal val="#ppt_h"/>
                                          </p:val>
                                        </p:tav>
                                        <p:tav tm="100000">
                                          <p:val>
                                            <p:strVal val="#ppt_h"/>
                                          </p:val>
                                        </p:tav>
                                      </p:tavLst>
                                    </p:anim>
                                    <p:animEffect transition="in" filter="fade">
                                      <p:cBhvr>
                                        <p:cTn id="9" dur="1000"/>
                                        <p:tgtEl>
                                          <p:spTgt spid="52257"/>
                                        </p:tgtEl>
                                      </p:cBhvr>
                                    </p:animEffect>
                                  </p:childTnLst>
                                </p:cTn>
                              </p:par>
                              <p:par>
                                <p:cTn id="10" presetID="10" presetClass="exit" presetSubtype="0" fill="hold" grpId="0" nodeType="withEffect">
                                  <p:stCondLst>
                                    <p:cond delay="0"/>
                                  </p:stCondLst>
                                  <p:childTnLst>
                                    <p:animEffect transition="out" filter="fade">
                                      <p:cBhvr>
                                        <p:cTn id="11" dur="2000"/>
                                        <p:tgtEl>
                                          <p:spTgt spid="52257"/>
                                        </p:tgtEl>
                                      </p:cBhvr>
                                    </p:animEffect>
                                    <p:set>
                                      <p:cBhvr>
                                        <p:cTn id="12" dur="1" fill="hold">
                                          <p:stCondLst>
                                            <p:cond delay="1999"/>
                                          </p:stCondLst>
                                        </p:cTn>
                                        <p:tgtEl>
                                          <p:spTgt spid="5225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8" presetClass="entr" presetSubtype="0" accel="50000" fill="hold" grpId="0" nodeType="clickEffect">
                                  <p:stCondLst>
                                    <p:cond delay="0"/>
                                  </p:stCondLst>
                                  <p:childTnLst>
                                    <p:set>
                                      <p:cBhvr>
                                        <p:cTn id="16" dur="1" fill="hold">
                                          <p:stCondLst>
                                            <p:cond delay="0"/>
                                          </p:stCondLst>
                                        </p:cTn>
                                        <p:tgtEl>
                                          <p:spTgt spid="52260"/>
                                        </p:tgtEl>
                                        <p:attrNameLst>
                                          <p:attrName>style.visibility</p:attrName>
                                        </p:attrNameLst>
                                      </p:cBhvr>
                                      <p:to>
                                        <p:strVal val="visible"/>
                                      </p:to>
                                    </p:set>
                                    <p:anim calcmode="lin" valueType="num">
                                      <p:cBhvr>
                                        <p:cTn id="17" dur="1000" fill="hold"/>
                                        <p:tgtEl>
                                          <p:spTgt spid="5226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52260"/>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52260"/>
                                        </p:tgtEl>
                                        <p:attrNameLst>
                                          <p:attrName>ppt_y</p:attrName>
                                        </p:attrNameLst>
                                      </p:cBhvr>
                                      <p:tavLst>
                                        <p:tav tm="0">
                                          <p:val>
                                            <p:strVal val="#ppt_y"/>
                                          </p:val>
                                        </p:tav>
                                        <p:tav tm="100000">
                                          <p:val>
                                            <p:strVal val="#ppt_y"/>
                                          </p:val>
                                        </p:tav>
                                      </p:tavLst>
                                    </p:anim>
                                    <p:animEffect transition="in" filter="fade">
                                      <p:cBhvr>
                                        <p:cTn id="20" dur="1000"/>
                                        <p:tgtEl>
                                          <p:spTgt spid="52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57" grpId="0"/>
      <p:bldP spid="5226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7"/>
          <p:cNvSpPr txBox="1">
            <a:spLocks noChangeArrowheads="1"/>
          </p:cNvSpPr>
          <p:nvPr/>
        </p:nvSpPr>
        <p:spPr bwMode="auto">
          <a:xfrm>
            <a:off x="685800" y="228600"/>
            <a:ext cx="1154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r>
              <a:rPr lang="en-US" sz="3200" u="sng">
                <a:latin typeface="Times New Roman" pitchFamily="18" charset="0"/>
                <a:cs typeface="Times New Roman" pitchFamily="18" charset="0"/>
              </a:rPr>
              <a:t>Câu 4</a:t>
            </a:r>
          </a:p>
        </p:txBody>
      </p:sp>
      <p:sp>
        <p:nvSpPr>
          <p:cNvPr id="28675" name="Hình Chữ nhật 5"/>
          <p:cNvSpPr>
            <a:spLocks noChangeArrowheads="1"/>
          </p:cNvSpPr>
          <p:nvPr/>
        </p:nvSpPr>
        <p:spPr bwMode="auto">
          <a:xfrm>
            <a:off x="304800" y="1066800"/>
            <a:ext cx="8305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en-US" sz="4400" b="1">
                <a:solidFill>
                  <a:srgbClr val="0000FF"/>
                </a:solidFill>
                <a:latin typeface="Arial" charset="0"/>
                <a:sym typeface="Wingdings" pitchFamily="2" charset="2"/>
              </a:rPr>
              <a:t>Nhà máy Cơ khí Hà Nội khánh thành vào thời gian nào ?</a:t>
            </a:r>
          </a:p>
          <a:p>
            <a:pPr marL="342900" indent="-342900"/>
            <a:r>
              <a:rPr lang="en-US" sz="4400" b="1">
                <a:solidFill>
                  <a:srgbClr val="000000"/>
                </a:solidFill>
                <a:latin typeface="Arial" charset="0"/>
                <a:sym typeface="Wingdings" pitchFamily="2" charset="2"/>
              </a:rPr>
              <a:t>   A. 7 / 1951                               B. 11 / 1948</a:t>
            </a:r>
          </a:p>
          <a:p>
            <a:pPr marL="342900" indent="-342900"/>
            <a:r>
              <a:rPr lang="en-US" sz="4400" b="1">
                <a:solidFill>
                  <a:srgbClr val="000000"/>
                </a:solidFill>
                <a:latin typeface="Arial" charset="0"/>
                <a:sym typeface="Wingdings" pitchFamily="2" charset="2"/>
              </a:rPr>
              <a:t>  C. 3 / 1960                                 D.  4 / 1958</a:t>
            </a:r>
          </a:p>
          <a:p>
            <a:pPr marL="342900" indent="-342900"/>
            <a:r>
              <a:rPr lang="en-US" sz="4400" b="1">
                <a:solidFill>
                  <a:srgbClr val="000000"/>
                </a:solidFill>
                <a:latin typeface="Arial" charset="0"/>
                <a:sym typeface="Wingdings" pitchFamily="2" charset="2"/>
              </a:rPr>
              <a:t>                                                           </a:t>
            </a:r>
            <a:endParaRPr lang="en-US" sz="4400">
              <a:latin typeface="Arial" charset="0"/>
            </a:endParaRPr>
          </a:p>
        </p:txBody>
      </p:sp>
      <p:sp>
        <p:nvSpPr>
          <p:cNvPr id="7" name="Hình Chữ nhật 6"/>
          <p:cNvSpPr/>
          <p:nvPr/>
        </p:nvSpPr>
        <p:spPr>
          <a:xfrm>
            <a:off x="533400" y="4419600"/>
            <a:ext cx="914400" cy="914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a:solidFill>
                  <a:srgbClr val="FF0000"/>
                </a:solidFill>
                <a:latin typeface="Arial" pitchFamily="34" charset="0"/>
                <a:cs typeface="Arial" pitchFamily="34" charset="0"/>
              </a:rPr>
              <a:t>D</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56" name="AutoShape 36">
            <a:hlinkClick r:id="rId2" action="ppaction://hlinksldjump"/>
          </p:cNvPr>
          <p:cNvSpPr>
            <a:spLocks noChangeArrowheads="1"/>
          </p:cNvSpPr>
          <p:nvPr/>
        </p:nvSpPr>
        <p:spPr bwMode="auto">
          <a:xfrm>
            <a:off x="4572000" y="4800600"/>
            <a:ext cx="4267200" cy="1219200"/>
          </a:xfrm>
          <a:prstGeom prst="cloudCallout">
            <a:avLst>
              <a:gd name="adj1" fmla="val -86273"/>
              <a:gd name="adj2" fmla="val 90884"/>
            </a:avLst>
          </a:prstGeom>
          <a:solidFill>
            <a:srgbClr val="FFCCFF"/>
          </a:solidFill>
          <a:ln w="9525">
            <a:solidFill>
              <a:schemeClr val="tx1"/>
            </a:solidFill>
            <a:round/>
            <a:headEnd/>
            <a:tailEnd/>
          </a:ln>
        </p:spPr>
        <p:txBody>
          <a:bodyPr/>
          <a:lstStyle/>
          <a:p>
            <a:pPr eaLnBrk="0" hangingPunct="0"/>
            <a:r>
              <a:rPr lang="en-US" sz="2800" b="1">
                <a:solidFill>
                  <a:srgbClr val="CC32C5"/>
                </a:solidFill>
                <a:latin typeface="Times New Roman" pitchFamily="18" charset="0"/>
              </a:rPr>
              <a:t>       </a:t>
            </a:r>
            <a:r>
              <a:rPr lang="en-US" sz="2800" b="1"/>
              <a:t>Ñaùp aùn: D</a:t>
            </a:r>
          </a:p>
        </p:txBody>
      </p:sp>
      <p:sp>
        <p:nvSpPr>
          <p:cNvPr id="29699" name="TextBox 6"/>
          <p:cNvSpPr txBox="1">
            <a:spLocks noChangeArrowheads="1"/>
          </p:cNvSpPr>
          <p:nvPr/>
        </p:nvSpPr>
        <p:spPr bwMode="auto">
          <a:xfrm>
            <a:off x="228600" y="152400"/>
            <a:ext cx="1154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r>
              <a:rPr lang="en-US" sz="3200" u="sng">
                <a:latin typeface="Times New Roman" pitchFamily="18" charset="0"/>
                <a:cs typeface="Times New Roman" pitchFamily="18" charset="0"/>
              </a:rPr>
              <a:t>Câu 5</a:t>
            </a:r>
          </a:p>
        </p:txBody>
      </p:sp>
      <p:sp>
        <p:nvSpPr>
          <p:cNvPr id="29700" name="Hình Chữ nhật 5"/>
          <p:cNvSpPr>
            <a:spLocks noChangeArrowheads="1"/>
          </p:cNvSpPr>
          <p:nvPr/>
        </p:nvSpPr>
        <p:spPr bwMode="auto">
          <a:xfrm>
            <a:off x="228600" y="762000"/>
            <a:ext cx="82296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b="1">
                <a:solidFill>
                  <a:srgbClr val="0000FF"/>
                </a:solidFill>
                <a:latin typeface="Times New Roman" pitchFamily="18" charset="0"/>
                <a:sym typeface="Wingdings" pitchFamily="2" charset="2"/>
              </a:rPr>
              <a:t>Nhà máy Cơ khí Hà Nội là nhà máy lớn nhất trong khu vực nào lúc bấy giờ ? </a:t>
            </a:r>
            <a:endParaRPr lang="en-US" sz="4400" b="1">
              <a:solidFill>
                <a:srgbClr val="FF0000"/>
              </a:solidFill>
              <a:latin typeface="Times New Roman" pitchFamily="18" charset="0"/>
            </a:endParaRPr>
          </a:p>
          <a:p>
            <a:r>
              <a:rPr lang="en-US" sz="4400" b="1">
                <a:solidFill>
                  <a:srgbClr val="000000"/>
                </a:solidFill>
                <a:latin typeface="Times New Roman" pitchFamily="18" charset="0"/>
              </a:rPr>
              <a:t>A. Châu Âu        B. TâyÂu </a:t>
            </a:r>
          </a:p>
          <a:p>
            <a:r>
              <a:rPr lang="en-US" sz="4400" b="1">
                <a:solidFill>
                  <a:srgbClr val="000000"/>
                </a:solidFill>
                <a:latin typeface="Times New Roman" pitchFamily="18" charset="0"/>
                <a:sym typeface="Wingdings" pitchFamily="2" charset="2"/>
              </a:rPr>
              <a:t>C. Châu Á          D. Đông Nam Á</a:t>
            </a:r>
            <a:endParaRPr lang="en-US" sz="4400">
              <a:solidFill>
                <a:srgbClr val="000000"/>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6356"/>
                                        </p:tgtEl>
                                        <p:attrNameLst>
                                          <p:attrName>style.visibility</p:attrName>
                                        </p:attrNameLst>
                                      </p:cBhvr>
                                      <p:to>
                                        <p:strVal val="visible"/>
                                      </p:to>
                                    </p:set>
                                    <p:anim calcmode="lin" valueType="num">
                                      <p:cBhvr>
                                        <p:cTn id="7" dur="500" fill="hold"/>
                                        <p:tgtEl>
                                          <p:spTgt spid="56356"/>
                                        </p:tgtEl>
                                        <p:attrNameLst>
                                          <p:attrName>ppt_w</p:attrName>
                                        </p:attrNameLst>
                                      </p:cBhvr>
                                      <p:tavLst>
                                        <p:tav tm="0">
                                          <p:val>
                                            <p:fltVal val="0"/>
                                          </p:val>
                                        </p:tav>
                                        <p:tav tm="100000">
                                          <p:val>
                                            <p:strVal val="#ppt_w"/>
                                          </p:val>
                                        </p:tav>
                                      </p:tavLst>
                                    </p:anim>
                                    <p:anim calcmode="lin" valueType="num">
                                      <p:cBhvr>
                                        <p:cTn id="8" dur="500" fill="hold"/>
                                        <p:tgtEl>
                                          <p:spTgt spid="563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ChangeArrowheads="1"/>
          </p:cNvSpPr>
          <p:nvPr/>
        </p:nvSpPr>
        <p:spPr bwMode="auto">
          <a:xfrm>
            <a:off x="457200" y="1219200"/>
            <a:ext cx="762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endParaRPr lang="en-US" sz="3200"/>
          </a:p>
        </p:txBody>
      </p:sp>
      <p:sp>
        <p:nvSpPr>
          <p:cNvPr id="30723" name="Text Box 7"/>
          <p:cNvSpPr txBox="1">
            <a:spLocks noChangeArrowheads="1"/>
          </p:cNvSpPr>
          <p:nvPr/>
        </p:nvSpPr>
        <p:spPr bwMode="auto">
          <a:xfrm>
            <a:off x="838200" y="1779588"/>
            <a:ext cx="75438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400" b="1">
                <a:solidFill>
                  <a:srgbClr val="FF5050"/>
                </a:solidFill>
                <a:latin typeface="Arial" charset="0"/>
              </a:rPr>
              <a:t>      </a:t>
            </a:r>
            <a:r>
              <a:rPr lang="en-US" sz="4400" b="1">
                <a:solidFill>
                  <a:srgbClr val="FF0000"/>
                </a:solidFill>
                <a:latin typeface="Arial" charset="0"/>
              </a:rPr>
              <a:t>Năm 1958, Nhà máy Cơ khí Hà Nội ra đời, góp phần to lớn vào công cuộc xây dựng chủ nghĩa xã hội ở miền Bắc và đấu tranh thống nhất đất nước .</a:t>
            </a:r>
          </a:p>
          <a:p>
            <a:pPr algn="ctr" eaLnBrk="1" hangingPunct="1">
              <a:spcBef>
                <a:spcPct val="50000"/>
              </a:spcBef>
            </a:pPr>
            <a:endParaRPr lang="en-US" sz="4000">
              <a:solidFill>
                <a:srgbClr val="FF5050"/>
              </a:solidFill>
              <a:latin typeface="Times New Roman" pitchFamily="18" charset="0"/>
            </a:endParaRPr>
          </a:p>
        </p:txBody>
      </p:sp>
      <p:sp>
        <p:nvSpPr>
          <p:cNvPr id="30724" name="Text Box 10"/>
          <p:cNvSpPr txBox="1">
            <a:spLocks noChangeArrowheads="1"/>
          </p:cNvSpPr>
          <p:nvPr/>
        </p:nvSpPr>
        <p:spPr bwMode="auto">
          <a:xfrm>
            <a:off x="990600" y="1981200"/>
            <a:ext cx="533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endParaRPr lang="en-US">
              <a:latin typeface="Arial" charset="0"/>
            </a:endParaRPr>
          </a:p>
        </p:txBody>
      </p:sp>
      <p:sp>
        <p:nvSpPr>
          <p:cNvPr id="30725" name="Text Box 11"/>
          <p:cNvSpPr txBox="1">
            <a:spLocks noChangeArrowheads="1"/>
          </p:cNvSpPr>
          <p:nvPr/>
        </p:nvSpPr>
        <p:spPr bwMode="auto">
          <a:xfrm>
            <a:off x="5105400" y="2514600"/>
            <a:ext cx="3581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endParaRPr lang="en-US" sz="3200"/>
          </a:p>
        </p:txBody>
      </p:sp>
      <p:sp>
        <p:nvSpPr>
          <p:cNvPr id="30726" name="Text Box 12"/>
          <p:cNvSpPr txBox="1">
            <a:spLocks noChangeArrowheads="1"/>
          </p:cNvSpPr>
          <p:nvPr/>
        </p:nvSpPr>
        <p:spPr bwMode="auto">
          <a:xfrm>
            <a:off x="4724400" y="28194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endParaRPr lang="en-US">
              <a:latin typeface="Arial" charset="0"/>
            </a:endParaRPr>
          </a:p>
        </p:txBody>
      </p:sp>
      <p:sp>
        <p:nvSpPr>
          <p:cNvPr id="30727" name="TextBox 10"/>
          <p:cNvSpPr txBox="1">
            <a:spLocks noChangeArrowheads="1"/>
          </p:cNvSpPr>
          <p:nvPr/>
        </p:nvSpPr>
        <p:spPr bwMode="auto">
          <a:xfrm>
            <a:off x="1066800" y="1143000"/>
            <a:ext cx="1389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r>
              <a:rPr lang="en-US" sz="2800" u="sng">
                <a:latin typeface="Times New Roman" pitchFamily="18" charset="0"/>
                <a:cs typeface="Times New Roman" pitchFamily="18" charset="0"/>
              </a:rPr>
              <a:t>Bài học: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6"/>
          <p:cNvSpPr txBox="1">
            <a:spLocks noChangeArrowheads="1"/>
          </p:cNvSpPr>
          <p:nvPr/>
        </p:nvSpPr>
        <p:spPr bwMode="auto">
          <a:xfrm>
            <a:off x="762000" y="4191000"/>
            <a:ext cx="8382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a:spcBef>
                <a:spcPct val="50000"/>
              </a:spcBef>
            </a:pPr>
            <a:endParaRPr lang="en-US" sz="4400">
              <a:solidFill>
                <a:srgbClr val="FF0000"/>
              </a:solidFill>
              <a:latin typeface="Arial" charset="0"/>
            </a:endParaRPr>
          </a:p>
          <a:p>
            <a:pPr eaLnBrk="1" hangingPunct="1">
              <a:buClr>
                <a:srgbClr val="FF0000"/>
              </a:buClr>
              <a:buFont typeface="Wingdings" pitchFamily="2" charset="2"/>
              <a:buChar char="Ø"/>
            </a:pPr>
            <a:endParaRPr lang="en-US" sz="4400" b="1">
              <a:solidFill>
                <a:srgbClr val="6600CC"/>
              </a:solidFill>
              <a:latin typeface="Arial" charset="0"/>
            </a:endParaRPr>
          </a:p>
        </p:txBody>
      </p:sp>
      <p:sp>
        <p:nvSpPr>
          <p:cNvPr id="4099" name="Text Box 7"/>
          <p:cNvSpPr txBox="1">
            <a:spLocks noChangeArrowheads="1"/>
          </p:cNvSpPr>
          <p:nvPr/>
        </p:nvSpPr>
        <p:spPr bwMode="auto">
          <a:xfrm>
            <a:off x="838200" y="4876800"/>
            <a:ext cx="6858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r>
              <a:rPr lang="vi-VN" sz="4400">
                <a:latin typeface="Arial" charset="0"/>
              </a:rPr>
              <a:t>.</a:t>
            </a:r>
          </a:p>
        </p:txBody>
      </p:sp>
      <p:sp>
        <p:nvSpPr>
          <p:cNvPr id="4100" name="Rectangle 10"/>
          <p:cNvSpPr>
            <a:spLocks noChangeArrowheads="1"/>
          </p:cNvSpPr>
          <p:nvPr/>
        </p:nvSpPr>
        <p:spPr bwMode="auto">
          <a:xfrm>
            <a:off x="4584700" y="2019300"/>
            <a:ext cx="184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eaLnBrk="0" hangingPunct="0">
              <a:spcBef>
                <a:spcPct val="50000"/>
              </a:spcBef>
            </a:pPr>
            <a:endParaRPr lang="en-US" sz="4400">
              <a:latin typeface="Arial" charset="0"/>
            </a:endParaRPr>
          </a:p>
        </p:txBody>
      </p:sp>
      <p:sp>
        <p:nvSpPr>
          <p:cNvPr id="4101" name="Text Box 14"/>
          <p:cNvSpPr txBox="1">
            <a:spLocks noChangeArrowheads="1"/>
          </p:cNvSpPr>
          <p:nvPr/>
        </p:nvSpPr>
        <p:spPr bwMode="auto">
          <a:xfrm>
            <a:off x="228600" y="228600"/>
            <a:ext cx="8534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400" b="1">
                <a:solidFill>
                  <a:srgbClr val="FF3300"/>
                </a:solidFill>
                <a:latin typeface="Arial" charset="0"/>
              </a:rPr>
              <a:t>Câu 2: Nêu ý nghĩa của phong trào Đồng khởi ?</a:t>
            </a:r>
          </a:p>
        </p:txBody>
      </p:sp>
      <p:sp>
        <p:nvSpPr>
          <p:cNvPr id="10" name="Hình Chữ nhật 9"/>
          <p:cNvSpPr>
            <a:spLocks noChangeArrowheads="1"/>
          </p:cNvSpPr>
          <p:nvPr/>
        </p:nvSpPr>
        <p:spPr bwMode="auto">
          <a:xfrm>
            <a:off x="152400" y="1828800"/>
            <a:ext cx="8686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b="1">
                <a:latin typeface="Arial" charset="0"/>
              </a:rPr>
              <a:t>- </a:t>
            </a:r>
            <a:r>
              <a:rPr lang="vi-VN" sz="4400" b="1">
                <a:latin typeface="Arial" charset="0"/>
              </a:rPr>
              <a:t>Mở ra thời kì mới cho đấu tranh của nhân dân miền Nam.</a:t>
            </a:r>
          </a:p>
        </p:txBody>
      </p:sp>
      <p:sp>
        <p:nvSpPr>
          <p:cNvPr id="11" name="Hình Chữ nhật 10"/>
          <p:cNvSpPr>
            <a:spLocks noChangeArrowheads="1"/>
          </p:cNvSpPr>
          <p:nvPr/>
        </p:nvSpPr>
        <p:spPr bwMode="auto">
          <a:xfrm>
            <a:off x="228600" y="3276600"/>
            <a:ext cx="8686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4400" b="1">
                <a:latin typeface="Arial" charset="0"/>
              </a:rPr>
              <a:t>- Nhân dân miền Nam cầm vũ khí chiến đấu chống quân thù, đẩy</a:t>
            </a:r>
            <a:r>
              <a:rPr lang="en-US" sz="4400" b="1">
                <a:latin typeface="Arial" charset="0"/>
              </a:rPr>
              <a:t> </a:t>
            </a:r>
            <a:r>
              <a:rPr lang="vi-VN" sz="4400" b="1">
                <a:latin typeface="Arial" charset="0"/>
              </a:rPr>
              <a:t>Mĩ  Diệm rơi vào thế bị động, lúng túng </a:t>
            </a:r>
          </a:p>
        </p:txBody>
      </p:sp>
    </p:spTree>
  </p:cSld>
  <p:clrMapOvr>
    <a:masterClrMapping/>
  </p:clrMapOvr>
  <p:transition>
    <p:cover dir="d"/>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par>
                                <p:cTn id="8" presetID="16" presetClass="entr" presetSubtype="2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Horizontal)">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ChangeArrowheads="1"/>
          </p:cNvSpPr>
          <p:nvPr/>
        </p:nvSpPr>
        <p:spPr bwMode="auto">
          <a:xfrm>
            <a:off x="1066800" y="1905000"/>
            <a:ext cx="623887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400" b="1">
                <a:latin typeface="Arial" charset="0"/>
              </a:rPr>
              <a:t>Chuẩn bị bài sau</a:t>
            </a:r>
            <a:r>
              <a:rPr lang="en-US" sz="4400" b="1">
                <a:solidFill>
                  <a:srgbClr val="FF5050"/>
                </a:solidFill>
                <a:latin typeface="Arial" charset="0"/>
              </a:rPr>
              <a:t>:</a:t>
            </a:r>
          </a:p>
          <a:p>
            <a:pPr algn="ctr"/>
            <a:r>
              <a:rPr lang="en-US" sz="4400" b="1">
                <a:solidFill>
                  <a:srgbClr val="FF5050"/>
                </a:solidFill>
                <a:latin typeface="Arial" charset="0"/>
              </a:rPr>
              <a:t> </a:t>
            </a:r>
            <a:r>
              <a:rPr lang="en-US" sz="4400" b="1">
                <a:solidFill>
                  <a:srgbClr val="FF0000"/>
                </a:solidFill>
                <a:latin typeface="Arial" charset="0"/>
              </a:rPr>
              <a:t>Đường Trường Sơn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AutoShape 3">
            <a:hlinkClick r:id="rId7" action="ppaction://hlinksldjump"/>
          </p:cNvPr>
          <p:cNvSpPr>
            <a:spLocks noChangeArrowheads="1"/>
          </p:cNvSpPr>
          <p:nvPr/>
        </p:nvSpPr>
        <p:spPr bwMode="auto">
          <a:xfrm>
            <a:off x="2057400" y="2057400"/>
            <a:ext cx="1371600" cy="1219200"/>
          </a:xfrm>
          <a:prstGeom prst="star5">
            <a:avLst/>
          </a:prstGeom>
          <a:solidFill>
            <a:srgbClr val="FF0000"/>
          </a:solidFill>
          <a:ln w="9525">
            <a:solidFill>
              <a:schemeClr val="tx1"/>
            </a:solidFill>
            <a:miter lim="800000"/>
            <a:headEnd/>
            <a:tailEnd/>
          </a:ln>
          <a:effectLst/>
        </p:spPr>
        <p:txBody>
          <a:bodyPr wrap="none" anchor="ctr"/>
          <a:lstStyle/>
          <a:p>
            <a:pPr algn="ctr">
              <a:defRPr/>
            </a:pPr>
            <a:endParaRPr lang="en-US"/>
          </a:p>
        </p:txBody>
      </p:sp>
      <p:sp>
        <p:nvSpPr>
          <p:cNvPr id="44036" name="AutoShape 4">
            <a:hlinkClick r:id="rId8" action="ppaction://hlinksldjump"/>
          </p:cNvPr>
          <p:cNvSpPr>
            <a:spLocks noChangeArrowheads="1"/>
          </p:cNvSpPr>
          <p:nvPr/>
        </p:nvSpPr>
        <p:spPr bwMode="auto">
          <a:xfrm>
            <a:off x="5715000" y="3962400"/>
            <a:ext cx="1371600" cy="1219200"/>
          </a:xfrm>
          <a:prstGeom prst="star5">
            <a:avLst/>
          </a:prstGeom>
          <a:solidFill>
            <a:srgbClr val="008000"/>
          </a:solidFill>
          <a:ln w="9525">
            <a:solidFill>
              <a:schemeClr val="tx1"/>
            </a:solidFill>
            <a:miter lim="800000"/>
            <a:headEnd/>
            <a:tailEnd/>
          </a:ln>
          <a:effectLst/>
        </p:spPr>
        <p:txBody>
          <a:bodyPr wrap="none" anchor="ctr"/>
          <a:lstStyle/>
          <a:p>
            <a:pPr algn="ctr">
              <a:defRPr/>
            </a:pPr>
            <a:endParaRPr lang="en-US"/>
          </a:p>
        </p:txBody>
      </p:sp>
      <p:sp>
        <p:nvSpPr>
          <p:cNvPr id="44037" name="AutoShape 5">
            <a:hlinkClick r:id="rId9" action="ppaction://hlinksldjump"/>
          </p:cNvPr>
          <p:cNvSpPr>
            <a:spLocks noChangeArrowheads="1"/>
          </p:cNvSpPr>
          <p:nvPr/>
        </p:nvSpPr>
        <p:spPr bwMode="auto">
          <a:xfrm>
            <a:off x="2057400" y="3962400"/>
            <a:ext cx="1371600" cy="1219200"/>
          </a:xfrm>
          <a:prstGeom prst="star5">
            <a:avLst/>
          </a:prstGeom>
          <a:solidFill>
            <a:schemeClr val="accent2"/>
          </a:solidFill>
          <a:ln w="9525">
            <a:solidFill>
              <a:schemeClr val="tx1"/>
            </a:solidFill>
            <a:miter lim="800000"/>
            <a:headEnd/>
            <a:tailEnd/>
          </a:ln>
          <a:effectLst/>
        </p:spPr>
        <p:txBody>
          <a:bodyPr wrap="none" anchor="ctr"/>
          <a:lstStyle/>
          <a:p>
            <a:pPr algn="ctr">
              <a:defRPr/>
            </a:pPr>
            <a:endParaRPr lang="en-US"/>
          </a:p>
        </p:txBody>
      </p:sp>
      <p:sp>
        <p:nvSpPr>
          <p:cNvPr id="44038" name="AutoShape 6">
            <a:hlinkClick r:id="rId10" action="ppaction://hlinksldjump"/>
          </p:cNvPr>
          <p:cNvSpPr>
            <a:spLocks noChangeArrowheads="1"/>
          </p:cNvSpPr>
          <p:nvPr/>
        </p:nvSpPr>
        <p:spPr bwMode="auto">
          <a:xfrm>
            <a:off x="3886200" y="4800600"/>
            <a:ext cx="1371600" cy="1219200"/>
          </a:xfrm>
          <a:prstGeom prst="star5">
            <a:avLst/>
          </a:prstGeom>
          <a:solidFill>
            <a:srgbClr val="FF9D5B"/>
          </a:solidFill>
          <a:ln w="9525">
            <a:solidFill>
              <a:schemeClr val="tx1"/>
            </a:solidFill>
            <a:miter lim="800000"/>
            <a:headEnd/>
            <a:tailEnd/>
          </a:ln>
          <a:effectLst/>
        </p:spPr>
        <p:txBody>
          <a:bodyPr wrap="none" anchor="ctr"/>
          <a:lstStyle/>
          <a:p>
            <a:pPr algn="ctr">
              <a:defRPr/>
            </a:pPr>
            <a:endParaRPr lang="en-US"/>
          </a:p>
        </p:txBody>
      </p:sp>
      <p:sp>
        <p:nvSpPr>
          <p:cNvPr id="44039" name="AutoShape 7">
            <a:hlinkClick r:id="rId11" action="ppaction://hlinksldjump"/>
          </p:cNvPr>
          <p:cNvSpPr>
            <a:spLocks noChangeArrowheads="1"/>
          </p:cNvSpPr>
          <p:nvPr/>
        </p:nvSpPr>
        <p:spPr bwMode="auto">
          <a:xfrm>
            <a:off x="5562600" y="2057400"/>
            <a:ext cx="1371600" cy="1219200"/>
          </a:xfrm>
          <a:prstGeom prst="star5">
            <a:avLst/>
          </a:prstGeom>
          <a:solidFill>
            <a:srgbClr val="FFFF00"/>
          </a:solidFill>
          <a:ln w="9525">
            <a:solidFill>
              <a:schemeClr val="tx1"/>
            </a:solidFill>
            <a:miter lim="800000"/>
            <a:headEnd/>
            <a:tailEnd/>
          </a:ln>
          <a:effectLst/>
        </p:spPr>
        <p:txBody>
          <a:bodyPr wrap="none" anchor="ctr"/>
          <a:lstStyle/>
          <a:p>
            <a:pPr algn="ctr">
              <a:defRPr/>
            </a:pPr>
            <a:endParaRPr lang="en-US" sz="2800">
              <a:latin typeface="Arial" charset="0"/>
            </a:endParaRPr>
          </a:p>
        </p:txBody>
      </p:sp>
      <p:sp>
        <p:nvSpPr>
          <p:cNvPr id="44040" name="AutoShape 8">
            <a:hlinkClick r:id="rId12" action="ppaction://hlinksldjump"/>
          </p:cNvPr>
          <p:cNvSpPr>
            <a:spLocks noChangeArrowheads="1"/>
          </p:cNvSpPr>
          <p:nvPr/>
        </p:nvSpPr>
        <p:spPr bwMode="auto">
          <a:xfrm>
            <a:off x="3886200" y="1066800"/>
            <a:ext cx="1371600" cy="1219200"/>
          </a:xfrm>
          <a:prstGeom prst="star5">
            <a:avLst/>
          </a:prstGeom>
          <a:solidFill>
            <a:srgbClr val="FF00FF"/>
          </a:solidFill>
          <a:ln w="9525">
            <a:solidFill>
              <a:schemeClr val="tx1"/>
            </a:solidFill>
            <a:miter lim="800000"/>
            <a:headEnd/>
            <a:tailEnd/>
          </a:ln>
          <a:effectLst/>
        </p:spPr>
        <p:txBody>
          <a:bodyPr wrap="none" anchor="ctr"/>
          <a:lstStyle/>
          <a:p>
            <a:pPr algn="ctr">
              <a:defRPr/>
            </a:pPr>
            <a:endParaRPr lang="en-US"/>
          </a:p>
        </p:txBody>
      </p:sp>
      <p:pic>
        <p:nvPicPr>
          <p:cNvPr id="44041" name="ALIBABA.MP3">
            <a:hlinkClick r:id="" action="ppaction://media"/>
          </p:cNvPr>
          <p:cNvPicPr>
            <a:picLocks noRot="1" noChangeAspect="1" noChangeArrowheads="1"/>
          </p:cNvPicPr>
          <p:nvPr>
            <a:audioFile r:link="rId1"/>
          </p:nvPr>
        </p:nvPicPr>
        <p:blipFill>
          <a:blip r:embed="rId13">
            <a:extLst>
              <a:ext uri="{28A0092B-C50C-407E-A947-70E740481C1C}">
                <a14:useLocalDpi xmlns:a14="http://schemas.microsoft.com/office/drawing/2010/main" val="0"/>
              </a:ext>
            </a:extLst>
          </a:blip>
          <a:srcRect/>
          <a:stretch>
            <a:fillRect/>
          </a:stretch>
        </p:blipFill>
        <p:spPr bwMode="auto">
          <a:xfrm>
            <a:off x="8839200" y="708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13" descr="Picture67">
            <a:hlinkClick r:id="rId14" action="ppaction://hlinksldjump"/>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3429000" y="2590800"/>
            <a:ext cx="22860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4035"/>
                    </p:tgtEl>
                  </p:cond>
                </p:stCondLst>
                <p:endSync evt="end" delay="0">
                  <p:rtn val="all"/>
                </p:endSync>
                <p:childTnLst>
                  <p:par>
                    <p:cTn id="3" fill="hold" nodeType="clickPar">
                      <p:stCondLst>
                        <p:cond delay="0"/>
                      </p:stCondLst>
                      <p:childTnLst>
                        <p:par>
                          <p:cTn id="4" fill="hold" nodeType="withGroup">
                            <p:stCondLst>
                              <p:cond delay="0"/>
                            </p:stCondLst>
                            <p:childTnLst>
                              <p:par>
                                <p:cTn id="5" presetID="8" presetClass="emph" presetSubtype="0" repeatCount="3000" fill="hold" nodeType="withEffect">
                                  <p:stCondLst>
                                    <p:cond delay="0"/>
                                  </p:stCondLst>
                                  <p:childTnLst>
                                    <p:animRot by="21600000">
                                      <p:cBhvr>
                                        <p:cTn id="6" dur="2000" fill="hold"/>
                                        <p:tgtEl>
                                          <p:spTgt spid="4403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drumroll.wav"/>
                                        </p:tgtEl>
                                      </p:cMediaNode>
                                    </p:audio>
                                  </p:subTnLst>
                                </p:cTn>
                              </p:par>
                              <p:par>
                                <p:cTn id="7" presetID="3" presetClass="exit" presetSubtype="10" fill="hold" nodeType="withEffect">
                                  <p:stCondLst>
                                    <p:cond delay="0"/>
                                  </p:stCondLst>
                                  <p:childTnLst>
                                    <p:animEffect transition="out" filter="blinds(horizontal)">
                                      <p:cBhvr>
                                        <p:cTn id="8" dur="500"/>
                                        <p:tgtEl>
                                          <p:spTgt spid="44035"/>
                                        </p:tgtEl>
                                      </p:cBhvr>
                                    </p:animEffect>
                                    <p:set>
                                      <p:cBhvr>
                                        <p:cTn id="9" dur="1" fill="hold">
                                          <p:stCondLst>
                                            <p:cond delay="499"/>
                                          </p:stCondLst>
                                        </p:cTn>
                                        <p:tgtEl>
                                          <p:spTgt spid="44035"/>
                                        </p:tgtEl>
                                        <p:attrNameLst>
                                          <p:attrName>style.visibility</p:attrName>
                                        </p:attrNameLst>
                                      </p:cBhvr>
                                      <p:to>
                                        <p:strVal val="hidden"/>
                                      </p:to>
                                    </p:set>
                                  </p:childTnLst>
                                </p:cTn>
                              </p:par>
                            </p:childTnLst>
                          </p:cTn>
                        </p:par>
                      </p:childTnLst>
                    </p:cTn>
                  </p:par>
                </p:childTnLst>
              </p:cTn>
              <p:nextCondLst>
                <p:cond evt="onClick" delay="0">
                  <p:tgtEl>
                    <p:spTgt spid="44035"/>
                  </p:tgtEl>
                </p:cond>
              </p:nextCondLst>
            </p:seq>
            <p:seq concurrent="1" nextAc="seek">
              <p:cTn id="10" restart="whenNotActive" fill="hold" evtFilter="cancelBubble" nodeType="interactiveSeq">
                <p:stCondLst>
                  <p:cond evt="onClick" delay="0">
                    <p:tgtEl>
                      <p:spTgt spid="44036"/>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8" presetClass="emph" presetSubtype="0" repeatCount="3000" fill="hold" nodeType="withEffect">
                                  <p:stCondLst>
                                    <p:cond delay="0"/>
                                  </p:stCondLst>
                                  <p:childTnLst>
                                    <p:animRot by="21600000">
                                      <p:cBhvr>
                                        <p:cTn id="14" dur="2000" fill="hold"/>
                                        <p:tgtEl>
                                          <p:spTgt spid="44036"/>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4" name="drumroll.wav"/>
                                        </p:tgtEl>
                                      </p:cMediaNode>
                                    </p:audio>
                                  </p:subTnLst>
                                </p:cTn>
                              </p:par>
                              <p:par>
                                <p:cTn id="15" presetID="9" presetClass="exit" presetSubtype="0" fill="hold" nodeType="withEffect">
                                  <p:stCondLst>
                                    <p:cond delay="500"/>
                                  </p:stCondLst>
                                  <p:childTnLst>
                                    <p:animEffect transition="out" filter="dissolve">
                                      <p:cBhvr>
                                        <p:cTn id="16" dur="500"/>
                                        <p:tgtEl>
                                          <p:spTgt spid="44036"/>
                                        </p:tgtEl>
                                      </p:cBhvr>
                                    </p:animEffect>
                                    <p:set>
                                      <p:cBhvr>
                                        <p:cTn id="17" dur="1" fill="hold">
                                          <p:stCondLst>
                                            <p:cond delay="499"/>
                                          </p:stCondLst>
                                        </p:cTn>
                                        <p:tgtEl>
                                          <p:spTgt spid="44036"/>
                                        </p:tgtEl>
                                        <p:attrNameLst>
                                          <p:attrName>style.visibility</p:attrName>
                                        </p:attrNameLst>
                                      </p:cBhvr>
                                      <p:to>
                                        <p:strVal val="hidden"/>
                                      </p:to>
                                    </p:set>
                                  </p:childTnLst>
                                </p:cTn>
                              </p:par>
                            </p:childTnLst>
                          </p:cTn>
                        </p:par>
                      </p:childTnLst>
                    </p:cTn>
                  </p:par>
                </p:childTnLst>
              </p:cTn>
              <p:nextCondLst>
                <p:cond evt="onClick" delay="0">
                  <p:tgtEl>
                    <p:spTgt spid="44036"/>
                  </p:tgtEl>
                </p:cond>
              </p:nextCondLst>
            </p:seq>
            <p:seq concurrent="1" nextAc="seek">
              <p:cTn id="18" restart="whenNotActive" fill="hold" evtFilter="cancelBubble" nodeType="interactiveSeq">
                <p:stCondLst>
                  <p:cond evt="onClick" delay="0">
                    <p:tgtEl>
                      <p:spTgt spid="44037"/>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8" presetClass="emph" presetSubtype="0" repeatCount="3000" fill="hold" nodeType="withEffect">
                                  <p:stCondLst>
                                    <p:cond delay="0"/>
                                  </p:stCondLst>
                                  <p:childTnLst>
                                    <p:animRot by="21600000">
                                      <p:cBhvr>
                                        <p:cTn id="22" dur="2000" fill="hold"/>
                                        <p:tgtEl>
                                          <p:spTgt spid="44037"/>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5" name="arrow.wav"/>
                                        </p:tgtEl>
                                      </p:cMediaNode>
                                    </p:audio>
                                  </p:subTnLst>
                                </p:cTn>
                              </p:par>
                              <p:par>
                                <p:cTn id="23" presetID="9" presetClass="exit" presetSubtype="0" fill="hold" nodeType="withEffect">
                                  <p:stCondLst>
                                    <p:cond delay="500"/>
                                  </p:stCondLst>
                                  <p:childTnLst>
                                    <p:animEffect transition="out" filter="dissolve">
                                      <p:cBhvr>
                                        <p:cTn id="24" dur="500"/>
                                        <p:tgtEl>
                                          <p:spTgt spid="44037"/>
                                        </p:tgtEl>
                                      </p:cBhvr>
                                    </p:animEffect>
                                    <p:set>
                                      <p:cBhvr>
                                        <p:cTn id="25" dur="1" fill="hold">
                                          <p:stCondLst>
                                            <p:cond delay="499"/>
                                          </p:stCondLst>
                                        </p:cTn>
                                        <p:tgtEl>
                                          <p:spTgt spid="44037"/>
                                        </p:tgtEl>
                                        <p:attrNameLst>
                                          <p:attrName>style.visibility</p:attrName>
                                        </p:attrNameLst>
                                      </p:cBhvr>
                                      <p:to>
                                        <p:strVal val="hidden"/>
                                      </p:to>
                                    </p:set>
                                  </p:childTnLst>
                                </p:cTn>
                              </p:par>
                            </p:childTnLst>
                          </p:cTn>
                        </p:par>
                      </p:childTnLst>
                    </p:cTn>
                  </p:par>
                </p:childTnLst>
              </p:cTn>
              <p:nextCondLst>
                <p:cond evt="onClick" delay="0">
                  <p:tgtEl>
                    <p:spTgt spid="44037"/>
                  </p:tgtEl>
                </p:cond>
              </p:nextCondLst>
            </p:seq>
            <p:seq concurrent="1" nextAc="seek">
              <p:cTn id="26" restart="whenNotActive" fill="hold" evtFilter="cancelBubble" nodeType="interactiveSeq">
                <p:stCondLst>
                  <p:cond evt="onClick" delay="0">
                    <p:tgtEl>
                      <p:spTgt spid="4403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8" presetClass="emph" presetSubtype="0" repeatCount="3000" fill="hold" nodeType="withEffect">
                                  <p:stCondLst>
                                    <p:cond delay="0"/>
                                  </p:stCondLst>
                                  <p:childTnLst>
                                    <p:animRot by="21600000">
                                      <p:cBhvr>
                                        <p:cTn id="30" dur="2000" fill="hold"/>
                                        <p:tgtEl>
                                          <p:spTgt spid="44038"/>
                                        </p:tgtEl>
                                        <p:attrNameLst>
                                          <p:attrName>r</p:attrName>
                                        </p:attrNameLst>
                                      </p:cBhvr>
                                    </p:animRot>
                                  </p:childTnLst>
                                  <p:subTnLst>
                                    <p:audio>
                                      <p:cMediaNode>
                                        <p:cTn display="0" masterRel="sameClick">
                                          <p:stCondLst>
                                            <p:cond evt="begin" delay="0">
                                              <p:tn val="29"/>
                                            </p:cond>
                                          </p:stCondLst>
                                          <p:endCondLst>
                                            <p:cond evt="onStopAudio" delay="0">
                                              <p:tgtEl>
                                                <p:sldTgt/>
                                              </p:tgtEl>
                                            </p:cond>
                                          </p:endCondLst>
                                        </p:cTn>
                                        <p:tgtEl>
                                          <p:sndTgt r:embed="rId6" name="type.wav"/>
                                        </p:tgtEl>
                                      </p:cMediaNode>
                                    </p:audio>
                                  </p:subTnLst>
                                </p:cTn>
                              </p:par>
                              <p:par>
                                <p:cTn id="31" presetID="9" presetClass="exit" presetSubtype="0" fill="hold" nodeType="withEffect">
                                  <p:stCondLst>
                                    <p:cond delay="500"/>
                                  </p:stCondLst>
                                  <p:childTnLst>
                                    <p:animEffect transition="out" filter="dissolve">
                                      <p:cBhvr>
                                        <p:cTn id="32" dur="500"/>
                                        <p:tgtEl>
                                          <p:spTgt spid="44038"/>
                                        </p:tgtEl>
                                      </p:cBhvr>
                                    </p:animEffect>
                                    <p:set>
                                      <p:cBhvr>
                                        <p:cTn id="33" dur="1" fill="hold">
                                          <p:stCondLst>
                                            <p:cond delay="499"/>
                                          </p:stCondLst>
                                        </p:cTn>
                                        <p:tgtEl>
                                          <p:spTgt spid="44038"/>
                                        </p:tgtEl>
                                        <p:attrNameLst>
                                          <p:attrName>style.visibility</p:attrName>
                                        </p:attrNameLst>
                                      </p:cBhvr>
                                      <p:to>
                                        <p:strVal val="hidden"/>
                                      </p:to>
                                    </p:set>
                                  </p:childTnLst>
                                </p:cTn>
                              </p:par>
                            </p:childTnLst>
                          </p:cTn>
                        </p:par>
                      </p:childTnLst>
                    </p:cTn>
                  </p:par>
                </p:childTnLst>
              </p:cTn>
              <p:nextCondLst>
                <p:cond evt="onClick" delay="0">
                  <p:tgtEl>
                    <p:spTgt spid="44038"/>
                  </p:tgtEl>
                </p:cond>
              </p:nextCondLst>
            </p:seq>
            <p:seq concurrent="1" nextAc="seek">
              <p:cTn id="34" restart="whenNotActive" fill="hold" evtFilter="cancelBubble" nodeType="interactiveSeq">
                <p:stCondLst>
                  <p:cond evt="onClick" delay="0">
                    <p:tgtEl>
                      <p:spTgt spid="44039"/>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8" presetClass="emph" presetSubtype="0" repeatCount="3000" fill="hold" nodeType="withEffect">
                                  <p:stCondLst>
                                    <p:cond delay="0"/>
                                  </p:stCondLst>
                                  <p:childTnLst>
                                    <p:animRot by="21600000">
                                      <p:cBhvr>
                                        <p:cTn id="38" dur="2000" fill="hold"/>
                                        <p:tgtEl>
                                          <p:spTgt spid="44039"/>
                                        </p:tgtEl>
                                        <p:attrNameLst>
                                          <p:attrName>r</p:attrName>
                                        </p:attrNameLst>
                                      </p:cBhvr>
                                    </p:animRot>
                                  </p:childTnLst>
                                  <p:subTnLst>
                                    <p:audio>
                                      <p:cMediaNode>
                                        <p:cTn display="0" masterRel="sameClick">
                                          <p:stCondLst>
                                            <p:cond evt="begin" delay="0">
                                              <p:tn val="37"/>
                                            </p:cond>
                                          </p:stCondLst>
                                          <p:endCondLst>
                                            <p:cond evt="onStopAudio" delay="0">
                                              <p:tgtEl>
                                                <p:sldTgt/>
                                              </p:tgtEl>
                                            </p:cond>
                                          </p:endCondLst>
                                        </p:cTn>
                                        <p:tgtEl>
                                          <p:sndTgt r:embed="rId4" name="drumroll.wav"/>
                                        </p:tgtEl>
                                      </p:cMediaNode>
                                    </p:audio>
                                  </p:subTnLst>
                                </p:cTn>
                              </p:par>
                              <p:par>
                                <p:cTn id="39" presetID="9" presetClass="exit" presetSubtype="0" fill="hold" nodeType="withEffect">
                                  <p:stCondLst>
                                    <p:cond delay="500"/>
                                  </p:stCondLst>
                                  <p:childTnLst>
                                    <p:animEffect transition="out" filter="dissolve">
                                      <p:cBhvr>
                                        <p:cTn id="40" dur="500"/>
                                        <p:tgtEl>
                                          <p:spTgt spid="44039"/>
                                        </p:tgtEl>
                                      </p:cBhvr>
                                    </p:animEffect>
                                    <p:set>
                                      <p:cBhvr>
                                        <p:cTn id="41" dur="1" fill="hold">
                                          <p:stCondLst>
                                            <p:cond delay="499"/>
                                          </p:stCondLst>
                                        </p:cTn>
                                        <p:tgtEl>
                                          <p:spTgt spid="44039"/>
                                        </p:tgtEl>
                                        <p:attrNameLst>
                                          <p:attrName>style.visibility</p:attrName>
                                        </p:attrNameLst>
                                      </p:cBhvr>
                                      <p:to>
                                        <p:strVal val="hidden"/>
                                      </p:to>
                                    </p:set>
                                  </p:childTnLst>
                                </p:cTn>
                              </p:par>
                            </p:childTnLst>
                          </p:cTn>
                        </p:par>
                      </p:childTnLst>
                    </p:cTn>
                  </p:par>
                </p:childTnLst>
              </p:cTn>
              <p:nextCondLst>
                <p:cond evt="onClick" delay="0">
                  <p:tgtEl>
                    <p:spTgt spid="44039"/>
                  </p:tgtEl>
                </p:cond>
              </p:nextCondLst>
            </p:seq>
            <p:seq concurrent="1" nextAc="seek">
              <p:cTn id="42" restart="whenNotActive" fill="hold" evtFilter="cancelBubble" nodeType="interactiveSeq">
                <p:stCondLst>
                  <p:cond evt="onClick" delay="0">
                    <p:tgtEl>
                      <p:spTgt spid="44040"/>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8" presetClass="emph" presetSubtype="0" repeatCount="3000" fill="hold" nodeType="withEffect">
                                  <p:stCondLst>
                                    <p:cond delay="0"/>
                                  </p:stCondLst>
                                  <p:childTnLst>
                                    <p:animRot by="21600000">
                                      <p:cBhvr>
                                        <p:cTn id="46" dur="2000" fill="hold"/>
                                        <p:tgtEl>
                                          <p:spTgt spid="44040"/>
                                        </p:tgtEl>
                                        <p:attrNameLst>
                                          <p:attrName>r</p:attrName>
                                        </p:attrNameLst>
                                      </p:cBhvr>
                                    </p:animRot>
                                  </p:childTnLst>
                                </p:cTn>
                              </p:par>
                              <p:par>
                                <p:cTn id="47" presetID="9" presetClass="exit" presetSubtype="0" fill="hold" nodeType="withEffect">
                                  <p:stCondLst>
                                    <p:cond delay="500"/>
                                  </p:stCondLst>
                                  <p:childTnLst>
                                    <p:animEffect transition="out" filter="dissolve">
                                      <p:cBhvr>
                                        <p:cTn id="48" dur="500"/>
                                        <p:tgtEl>
                                          <p:spTgt spid="44040"/>
                                        </p:tgtEl>
                                      </p:cBhvr>
                                    </p:animEffect>
                                    <p:set>
                                      <p:cBhvr>
                                        <p:cTn id="49" dur="1" fill="hold">
                                          <p:stCondLst>
                                            <p:cond delay="499"/>
                                          </p:stCondLst>
                                        </p:cTn>
                                        <p:tgtEl>
                                          <p:spTgt spid="44040"/>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4" name="drumroll.wav"/>
                                        </p:tgtEl>
                                      </p:cMediaNode>
                                    </p:audio>
                                  </p:subTnLst>
                                </p:cTn>
                              </p:par>
                            </p:childTnLst>
                          </p:cTn>
                        </p:par>
                      </p:childTnLst>
                    </p:cTn>
                  </p:par>
                </p:childTnLst>
              </p:cTn>
              <p:nextCondLst>
                <p:cond evt="onClick" delay="0">
                  <p:tgtEl>
                    <p:spTgt spid="44040"/>
                  </p:tgtEl>
                </p:cond>
              </p:nextCondLst>
            </p:seq>
            <p:audio>
              <p:cMediaNode>
                <p:cTn id="50" fill="hold" display="0">
                  <p:stCondLst>
                    <p:cond delay="indefinite"/>
                  </p:stCondLst>
                  <p:endCondLst>
                    <p:cond evt="onNext" delay="0">
                      <p:tgtEl>
                        <p:sldTgt/>
                      </p:tgtEl>
                    </p:cond>
                    <p:cond evt="onPrev" delay="0">
                      <p:tgtEl>
                        <p:sldTgt/>
                      </p:tgtEl>
                    </p:cond>
                    <p:cond evt="onStopAudio" delay="0">
                      <p:tgtEl>
                        <p:sldTgt/>
                      </p:tgtEl>
                    </p:cond>
                  </p:endCondLst>
                </p:cTn>
                <p:tgtEl>
                  <p:spTgt spid="44041"/>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êu đề 1"/>
          <p:cNvSpPr>
            <a:spLocks noGrp="1"/>
          </p:cNvSpPr>
          <p:nvPr>
            <p:ph type="title"/>
          </p:nvPr>
        </p:nvSpPr>
        <p:spPr/>
        <p:txBody>
          <a:bodyPr/>
          <a:lstStyle/>
          <a:p>
            <a:endParaRPr lang="en-US"/>
          </a:p>
        </p:txBody>
      </p:sp>
      <p:sp>
        <p:nvSpPr>
          <p:cNvPr id="33795" name="Nơi giữ chỗ cho Nội dung 2"/>
          <p:cNvSpPr>
            <a:spLocks noGrp="1"/>
          </p:cNvSpPr>
          <p:nvPr>
            <p:ph sz="half" idx="1"/>
          </p:nvPr>
        </p:nvSpPr>
        <p:spPr/>
        <p:txBody>
          <a:bodyPr/>
          <a:lstStyle/>
          <a:p>
            <a:endParaRPr lang="en-US"/>
          </a:p>
        </p:txBody>
      </p:sp>
      <p:sp>
        <p:nvSpPr>
          <p:cNvPr id="33796" name="Nơi giữ chỗ cho Nội dung 3"/>
          <p:cNvSpPr>
            <a:spLocks noGrp="1"/>
          </p:cNvSpPr>
          <p:nvPr>
            <p:ph sz="half" idx="2"/>
          </p:nvPr>
        </p:nvSpPr>
        <p:spPr/>
        <p:txBody>
          <a:bodyPr/>
          <a:lstStyle/>
          <a:p>
            <a:endParaRPr lang="en-US"/>
          </a:p>
        </p:txBody>
      </p:sp>
      <p:pic>
        <p:nvPicPr>
          <p:cNvPr id="33797" name="Picture 2" descr="C:\Users\admin\Downloads\Các loại lớp 5B\BÀI GIẢNG POI\BÀI GIẢNG POI - NGA\Tuần 23\Hoa đẹp chào xuân\82877044_2497735193881241_5351668781418545152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4013"/>
            <a:ext cx="9144000" cy="1010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osecor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2325" y="-1535113"/>
            <a:ext cx="5222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10"/>
          <p:cNvSpPr txBox="1">
            <a:spLocks noChangeArrowheads="1"/>
          </p:cNvSpPr>
          <p:nvPr/>
        </p:nvSpPr>
        <p:spPr bwMode="auto">
          <a:xfrm>
            <a:off x="304800" y="1828800"/>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endParaRPr lang="en-US">
              <a:latin typeface="Arial" charset="0"/>
            </a:endParaRPr>
          </a:p>
        </p:txBody>
      </p:sp>
      <p:sp>
        <p:nvSpPr>
          <p:cNvPr id="5124" name="Text Box 11"/>
          <p:cNvSpPr txBox="1">
            <a:spLocks noChangeArrowheads="1"/>
          </p:cNvSpPr>
          <p:nvPr/>
        </p:nvSpPr>
        <p:spPr bwMode="auto">
          <a:xfrm>
            <a:off x="228600" y="2590800"/>
            <a:ext cx="8915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000">
                <a:latin typeface="Arial" charset="0"/>
              </a:rPr>
              <a:t>1. Hoàn cảnh ra đời của Nhà máy Cơ khí Hà Nội. </a:t>
            </a:r>
          </a:p>
        </p:txBody>
      </p:sp>
      <p:sp>
        <p:nvSpPr>
          <p:cNvPr id="5125" name="Text Box 13"/>
          <p:cNvSpPr txBox="1">
            <a:spLocks noChangeArrowheads="1"/>
          </p:cNvSpPr>
          <p:nvPr/>
        </p:nvSpPr>
        <p:spPr bwMode="auto">
          <a:xfrm>
            <a:off x="304800" y="3733800"/>
            <a:ext cx="8839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2800">
                <a:latin typeface="Times New Roman" pitchFamily="18" charset="0"/>
              </a:rPr>
              <a:t> </a:t>
            </a:r>
            <a:r>
              <a:rPr lang="en-US" sz="4000">
                <a:latin typeface="Arial" charset="0"/>
              </a:rPr>
              <a:t>2. Quá trình xây dựng Nhà máy Cơ khí Hà Nội. </a:t>
            </a:r>
          </a:p>
        </p:txBody>
      </p:sp>
      <p:sp>
        <p:nvSpPr>
          <p:cNvPr id="5126" name="Text Box 14"/>
          <p:cNvSpPr txBox="1">
            <a:spLocks noChangeArrowheads="1"/>
          </p:cNvSpPr>
          <p:nvPr/>
        </p:nvSpPr>
        <p:spPr bwMode="auto">
          <a:xfrm>
            <a:off x="228600" y="4919663"/>
            <a:ext cx="86106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000">
                <a:latin typeface="Arial" charset="0"/>
              </a:rPr>
              <a:t> 3. Những đóng góp  của Nhà máy Cơ khí Hà Nội vào công cuộc xây dựng và bảo vệ đất nước.</a:t>
            </a:r>
          </a:p>
        </p:txBody>
      </p:sp>
      <p:sp>
        <p:nvSpPr>
          <p:cNvPr id="5127" name="Text Box 11"/>
          <p:cNvSpPr txBox="1">
            <a:spLocks noChangeArrowheads="1"/>
          </p:cNvSpPr>
          <p:nvPr/>
        </p:nvSpPr>
        <p:spPr bwMode="auto">
          <a:xfrm>
            <a:off x="0" y="0"/>
            <a:ext cx="85344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algn="ctr" eaLnBrk="1" hangingPunct="1"/>
            <a:r>
              <a:rPr lang="en-US" sz="2800" b="1">
                <a:latin typeface="Times New Roman" pitchFamily="18" charset="0"/>
              </a:rPr>
              <a:t>Lịch sử</a:t>
            </a:r>
          </a:p>
          <a:p>
            <a:pPr algn="ctr" eaLnBrk="1" hangingPunct="1"/>
            <a:r>
              <a:rPr lang="en-US" sz="5400" b="1">
                <a:solidFill>
                  <a:srgbClr val="FF0000"/>
                </a:solidFill>
                <a:latin typeface="Times New Roman" pitchFamily="18" charset="0"/>
              </a:rPr>
              <a:t>Nhà máy hiện đại đầu tiên của nước ta.</a:t>
            </a:r>
            <a:endParaRPr lang="en-US" sz="2800">
              <a:solidFill>
                <a:srgbClr val="FF0000"/>
              </a:solidFill>
              <a:latin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osecor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2325" y="-1535113"/>
            <a:ext cx="5222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9"/>
          <p:cNvSpPr txBox="1">
            <a:spLocks noChangeArrowheads="1"/>
          </p:cNvSpPr>
          <p:nvPr/>
        </p:nvSpPr>
        <p:spPr bwMode="auto">
          <a:xfrm>
            <a:off x="304800" y="1828800"/>
            <a:ext cx="14033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endParaRPr lang="en-US" sz="4400">
              <a:latin typeface="Arial" charset="0"/>
            </a:endParaRPr>
          </a:p>
        </p:txBody>
      </p:sp>
      <p:sp>
        <p:nvSpPr>
          <p:cNvPr id="6148" name="Text Box 11"/>
          <p:cNvSpPr txBox="1">
            <a:spLocks noChangeArrowheads="1"/>
          </p:cNvSpPr>
          <p:nvPr/>
        </p:nvSpPr>
        <p:spPr bwMode="auto">
          <a:xfrm>
            <a:off x="304800" y="2514600"/>
            <a:ext cx="853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400" b="1" u="sng">
                <a:latin typeface="Arial" charset="0"/>
              </a:rPr>
              <a:t> </a:t>
            </a:r>
            <a:endParaRPr lang="en-US" sz="4400">
              <a:latin typeface="Arial" charset="0"/>
            </a:endParaRPr>
          </a:p>
        </p:txBody>
      </p:sp>
      <p:sp>
        <p:nvSpPr>
          <p:cNvPr id="6149" name="Text Box 12"/>
          <p:cNvSpPr txBox="1">
            <a:spLocks noChangeArrowheads="1"/>
          </p:cNvSpPr>
          <p:nvPr/>
        </p:nvSpPr>
        <p:spPr bwMode="auto">
          <a:xfrm>
            <a:off x="228600" y="3657600"/>
            <a:ext cx="8153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400">
                <a:latin typeface="Arial" charset="0"/>
              </a:rPr>
              <a:t> </a:t>
            </a:r>
          </a:p>
        </p:txBody>
      </p:sp>
      <p:sp>
        <p:nvSpPr>
          <p:cNvPr id="11278" name="Text Box 14"/>
          <p:cNvSpPr txBox="1">
            <a:spLocks noChangeArrowheads="1"/>
          </p:cNvSpPr>
          <p:nvPr/>
        </p:nvSpPr>
        <p:spPr bwMode="auto">
          <a:xfrm>
            <a:off x="228600" y="762000"/>
            <a:ext cx="89154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400" b="1">
                <a:solidFill>
                  <a:srgbClr val="FF0000"/>
                </a:solidFill>
                <a:latin typeface="Arial" charset="0"/>
              </a:rPr>
              <a:t>1. Sau chiến thắng Điện Biên Phủ và Hiệp định Giơ-ne-vơ miền Bắc nước ta bước vào thời kì như thế nào?</a:t>
            </a:r>
          </a:p>
        </p:txBody>
      </p:sp>
      <p:sp>
        <p:nvSpPr>
          <p:cNvPr id="11279" name="Text Box 15"/>
          <p:cNvSpPr txBox="1">
            <a:spLocks noChangeArrowheads="1"/>
          </p:cNvSpPr>
          <p:nvPr/>
        </p:nvSpPr>
        <p:spPr bwMode="auto">
          <a:xfrm>
            <a:off x="457200" y="3429000"/>
            <a:ext cx="8686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400" b="1">
                <a:solidFill>
                  <a:srgbClr val="FF0000"/>
                </a:solidFill>
                <a:latin typeface="Arial" charset="0"/>
              </a:rPr>
              <a:t>2. Tại sao Đảng và Chính phủ quyết định xây dựng một nhà máy cơ khí hiện đại?</a:t>
            </a:r>
          </a:p>
        </p:txBody>
      </p:sp>
      <p:sp>
        <p:nvSpPr>
          <p:cNvPr id="11280" name="Text Box 16"/>
          <p:cNvSpPr txBox="1">
            <a:spLocks noChangeArrowheads="1"/>
          </p:cNvSpPr>
          <p:nvPr/>
        </p:nvSpPr>
        <p:spPr bwMode="auto">
          <a:xfrm>
            <a:off x="457200" y="5486400"/>
            <a:ext cx="8382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400" b="1">
                <a:solidFill>
                  <a:srgbClr val="FF0000"/>
                </a:solidFill>
                <a:latin typeface="Arial" charset="0"/>
              </a:rPr>
              <a:t>3. Đó là nhà máy nào?</a:t>
            </a:r>
          </a:p>
        </p:txBody>
      </p:sp>
      <p:sp>
        <p:nvSpPr>
          <p:cNvPr id="6153" name="Text Box 24"/>
          <p:cNvSpPr txBox="1">
            <a:spLocks noChangeArrowheads="1"/>
          </p:cNvSpPr>
          <p:nvPr/>
        </p:nvSpPr>
        <p:spPr bwMode="auto">
          <a:xfrm>
            <a:off x="304800" y="0"/>
            <a:ext cx="883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000" b="1">
                <a:latin typeface="Arial" charset="0"/>
              </a:rPr>
              <a:t>HOẠT ĐỘNG 1: </a:t>
            </a:r>
            <a:r>
              <a:rPr lang="en-US" sz="4000" b="1">
                <a:solidFill>
                  <a:srgbClr val="FF0000"/>
                </a:solidFill>
                <a:latin typeface="Arial" charset="0"/>
              </a:rPr>
              <a:t>LÀM VIỆC CẢ LỚP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278"/>
                                        </p:tgtEl>
                                        <p:attrNameLst>
                                          <p:attrName>style.visibility</p:attrName>
                                        </p:attrNameLst>
                                      </p:cBhvr>
                                      <p:to>
                                        <p:strVal val="visible"/>
                                      </p:to>
                                    </p:set>
                                    <p:animEffect transition="in" filter="diamond(in)">
                                      <p:cBhvr>
                                        <p:cTn id="7" dur="1000"/>
                                        <p:tgtEl>
                                          <p:spTgt spid="112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279"/>
                                        </p:tgtEl>
                                        <p:attrNameLst>
                                          <p:attrName>style.visibility</p:attrName>
                                        </p:attrNameLst>
                                      </p:cBhvr>
                                      <p:to>
                                        <p:strVal val="visible"/>
                                      </p:to>
                                    </p:set>
                                    <p:animEffect transition="in" filter="barn(inVertical)">
                                      <p:cBhvr>
                                        <p:cTn id="12" dur="1000"/>
                                        <p:tgtEl>
                                          <p:spTgt spid="112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280"/>
                                        </p:tgtEl>
                                        <p:attrNameLst>
                                          <p:attrName>style.visibility</p:attrName>
                                        </p:attrNameLst>
                                      </p:cBhvr>
                                      <p:to>
                                        <p:strVal val="visible"/>
                                      </p:to>
                                    </p:set>
                                    <p:animEffect transition="in" filter="box(in)">
                                      <p:cBhvr>
                                        <p:cTn id="17" dur="1000"/>
                                        <p:tgtEl>
                                          <p:spTgt spid="11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8" grpId="0"/>
      <p:bldP spid="11279" grpId="0"/>
      <p:bldP spid="112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osecor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2325" y="-1535113"/>
            <a:ext cx="5222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9"/>
          <p:cNvSpPr txBox="1">
            <a:spLocks noChangeArrowheads="1"/>
          </p:cNvSpPr>
          <p:nvPr/>
        </p:nvSpPr>
        <p:spPr bwMode="auto">
          <a:xfrm>
            <a:off x="304800" y="1828800"/>
            <a:ext cx="14033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endParaRPr lang="en-US" sz="4400">
              <a:latin typeface="Arial" charset="0"/>
            </a:endParaRPr>
          </a:p>
        </p:txBody>
      </p:sp>
      <p:sp>
        <p:nvSpPr>
          <p:cNvPr id="7172" name="Text Box 11"/>
          <p:cNvSpPr txBox="1">
            <a:spLocks noChangeArrowheads="1"/>
          </p:cNvSpPr>
          <p:nvPr/>
        </p:nvSpPr>
        <p:spPr bwMode="auto">
          <a:xfrm>
            <a:off x="304800" y="2514600"/>
            <a:ext cx="853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400" b="1" u="sng">
                <a:latin typeface="Arial" charset="0"/>
              </a:rPr>
              <a:t> </a:t>
            </a:r>
            <a:endParaRPr lang="en-US" sz="4400">
              <a:latin typeface="Arial" charset="0"/>
            </a:endParaRPr>
          </a:p>
        </p:txBody>
      </p:sp>
      <p:sp>
        <p:nvSpPr>
          <p:cNvPr id="7173" name="Text Box 12"/>
          <p:cNvSpPr txBox="1">
            <a:spLocks noChangeArrowheads="1"/>
          </p:cNvSpPr>
          <p:nvPr/>
        </p:nvSpPr>
        <p:spPr bwMode="auto">
          <a:xfrm>
            <a:off x="228600" y="3657600"/>
            <a:ext cx="8153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400">
                <a:latin typeface="Arial" charset="0"/>
              </a:rPr>
              <a:t> </a:t>
            </a:r>
          </a:p>
        </p:txBody>
      </p:sp>
      <p:sp>
        <p:nvSpPr>
          <p:cNvPr id="7174" name="Text Box 14"/>
          <p:cNvSpPr txBox="1">
            <a:spLocks noChangeArrowheads="1"/>
          </p:cNvSpPr>
          <p:nvPr/>
        </p:nvSpPr>
        <p:spPr bwMode="auto">
          <a:xfrm>
            <a:off x="228600" y="228600"/>
            <a:ext cx="8915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000">
                <a:solidFill>
                  <a:srgbClr val="FF0000"/>
                </a:solidFill>
                <a:latin typeface="Arial" charset="0"/>
              </a:rPr>
              <a:t>1. Sau chiến thắng Điện Biên Phủ và Hiệp định Giơ-ne-vơ miền Bắc nước ta bước vào thời kì như thế nào?</a:t>
            </a:r>
          </a:p>
        </p:txBody>
      </p:sp>
      <p:sp>
        <p:nvSpPr>
          <p:cNvPr id="7175" name="Text Box 18"/>
          <p:cNvSpPr txBox="1">
            <a:spLocks noChangeArrowheads="1"/>
          </p:cNvSpPr>
          <p:nvPr/>
        </p:nvSpPr>
        <p:spPr bwMode="auto">
          <a:xfrm>
            <a:off x="914400" y="2514600"/>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endParaRPr lang="en-US" sz="4400">
              <a:latin typeface="Arial" charset="0"/>
            </a:endParaRPr>
          </a:p>
        </p:txBody>
      </p:sp>
      <p:sp>
        <p:nvSpPr>
          <p:cNvPr id="11" name="Text Box 19"/>
          <p:cNvSpPr txBox="1">
            <a:spLocks noChangeArrowheads="1"/>
          </p:cNvSpPr>
          <p:nvPr/>
        </p:nvSpPr>
        <p:spPr bwMode="auto">
          <a:xfrm>
            <a:off x="304800" y="2286000"/>
            <a:ext cx="8458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algn="just" eaLnBrk="1" hangingPunct="1">
              <a:spcBef>
                <a:spcPct val="50000"/>
              </a:spcBef>
              <a:buFont typeface="Wingdings" pitchFamily="2" charset="2"/>
              <a:buNone/>
            </a:pPr>
            <a:r>
              <a:rPr lang="en-US" sz="4400">
                <a:solidFill>
                  <a:srgbClr val="0070C0"/>
                </a:solidFill>
                <a:latin typeface="Arial" charset="0"/>
              </a:rPr>
              <a:t>1</a:t>
            </a:r>
            <a:r>
              <a:rPr lang="en-US" sz="4400" b="1">
                <a:solidFill>
                  <a:srgbClr val="0070C0"/>
                </a:solidFill>
                <a:latin typeface="Arial" charset="0"/>
              </a:rPr>
              <a:t>. Sau chiến thắng Điện Biên Phủ và Hiệp định Giơ-ne-vơ, miền Bắc nước ta bước vào thời kì xây dựng chủ nghĩa xã hội và trở thành hậu phương lớn cho cách mạng miền 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osecor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2325" y="-1535113"/>
            <a:ext cx="5222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9"/>
          <p:cNvSpPr txBox="1">
            <a:spLocks noChangeArrowheads="1"/>
          </p:cNvSpPr>
          <p:nvPr/>
        </p:nvSpPr>
        <p:spPr bwMode="auto">
          <a:xfrm>
            <a:off x="304800" y="1828800"/>
            <a:ext cx="14033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endParaRPr lang="en-US" sz="4400">
              <a:latin typeface="Arial" charset="0"/>
            </a:endParaRPr>
          </a:p>
        </p:txBody>
      </p:sp>
      <p:sp>
        <p:nvSpPr>
          <p:cNvPr id="8196" name="Text Box 11"/>
          <p:cNvSpPr txBox="1">
            <a:spLocks noChangeArrowheads="1"/>
          </p:cNvSpPr>
          <p:nvPr/>
        </p:nvSpPr>
        <p:spPr bwMode="auto">
          <a:xfrm>
            <a:off x="304800" y="2514600"/>
            <a:ext cx="853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400" b="1" u="sng">
                <a:latin typeface="Arial" charset="0"/>
              </a:rPr>
              <a:t> </a:t>
            </a:r>
            <a:endParaRPr lang="en-US" sz="4400">
              <a:latin typeface="Arial" charset="0"/>
            </a:endParaRPr>
          </a:p>
        </p:txBody>
      </p:sp>
      <p:sp>
        <p:nvSpPr>
          <p:cNvPr id="8197" name="Text Box 12"/>
          <p:cNvSpPr txBox="1">
            <a:spLocks noChangeArrowheads="1"/>
          </p:cNvSpPr>
          <p:nvPr/>
        </p:nvSpPr>
        <p:spPr bwMode="auto">
          <a:xfrm>
            <a:off x="228600" y="3657600"/>
            <a:ext cx="8153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400">
                <a:latin typeface="Arial" charset="0"/>
              </a:rPr>
              <a:t> </a:t>
            </a:r>
          </a:p>
        </p:txBody>
      </p:sp>
      <p:sp>
        <p:nvSpPr>
          <p:cNvPr id="8198" name="Text Box 15"/>
          <p:cNvSpPr txBox="1">
            <a:spLocks noChangeArrowheads="1"/>
          </p:cNvSpPr>
          <p:nvPr/>
        </p:nvSpPr>
        <p:spPr bwMode="auto">
          <a:xfrm>
            <a:off x="152400" y="0"/>
            <a:ext cx="8686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000">
                <a:solidFill>
                  <a:srgbClr val="FF0000"/>
                </a:solidFill>
                <a:latin typeface="Arial" charset="0"/>
              </a:rPr>
              <a:t>2. Tại sao Đảng và Chính phủ quyết định xây dựng một nhà máy cơ khí hiện đại?</a:t>
            </a:r>
          </a:p>
        </p:txBody>
      </p:sp>
      <p:sp>
        <p:nvSpPr>
          <p:cNvPr id="8199" name="Text Box 18"/>
          <p:cNvSpPr txBox="1">
            <a:spLocks noChangeArrowheads="1"/>
          </p:cNvSpPr>
          <p:nvPr/>
        </p:nvSpPr>
        <p:spPr bwMode="auto">
          <a:xfrm>
            <a:off x="914400" y="2514600"/>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endParaRPr lang="en-US" sz="4400">
              <a:latin typeface="Arial" charset="0"/>
            </a:endParaRPr>
          </a:p>
        </p:txBody>
      </p:sp>
      <p:sp>
        <p:nvSpPr>
          <p:cNvPr id="11" name="Text Box 22"/>
          <p:cNvSpPr txBox="1">
            <a:spLocks noChangeArrowheads="1"/>
          </p:cNvSpPr>
          <p:nvPr/>
        </p:nvSpPr>
        <p:spPr bwMode="auto">
          <a:xfrm>
            <a:off x="152400" y="1905000"/>
            <a:ext cx="8686800"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algn="just" eaLnBrk="1" hangingPunct="1">
              <a:spcBef>
                <a:spcPts val="600"/>
              </a:spcBef>
              <a:buFont typeface="Wingdings" pitchFamily="2" charset="2"/>
              <a:buNone/>
            </a:pPr>
            <a:r>
              <a:rPr lang="en-US" sz="4400" b="1">
                <a:solidFill>
                  <a:srgbClr val="0070C0"/>
                </a:solidFill>
                <a:latin typeface="Arial" charset="0"/>
              </a:rPr>
              <a:t>2.Trang bị máy móc cho sản xuất ở miền Bắc, từng bước thay thế công cụ sản xuất thô sơ có năng suất lao động thấp.</a:t>
            </a:r>
          </a:p>
          <a:p>
            <a:pPr algn="just" eaLnBrk="1" hangingPunct="1">
              <a:spcBef>
                <a:spcPts val="600"/>
              </a:spcBef>
              <a:buFont typeface="Wingdings" pitchFamily="2" charset="2"/>
              <a:buNone/>
            </a:pPr>
            <a:r>
              <a:rPr lang="en-US" sz="4400" b="1">
                <a:solidFill>
                  <a:srgbClr val="0070C0"/>
                </a:solidFill>
                <a:latin typeface="Arial" charset="0"/>
              </a:rPr>
              <a:t>  -Nhà máy này làm nòng cốt cho ngành công nghiệp của  nước 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0"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3"/>
          <p:cNvSpPr txBox="1">
            <a:spLocks noChangeArrowheads="1"/>
          </p:cNvSpPr>
          <p:nvPr/>
        </p:nvSpPr>
        <p:spPr bwMode="auto">
          <a:xfrm>
            <a:off x="228600" y="2057400"/>
            <a:ext cx="8610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buFont typeface="Wingdings" pitchFamily="2" charset="2"/>
              <a:buNone/>
            </a:pPr>
            <a:r>
              <a:rPr lang="en-US" sz="4400">
                <a:solidFill>
                  <a:srgbClr val="0070C0"/>
                </a:solidFill>
                <a:latin typeface="Arial" charset="0"/>
              </a:rPr>
              <a:t>3. Đó là Nhà máy Cơ khí Hà Nội </a:t>
            </a:r>
            <a:r>
              <a:rPr lang="en-US" sz="4400">
                <a:solidFill>
                  <a:srgbClr val="FF0000"/>
                </a:solidFill>
                <a:latin typeface="Arial" charset="0"/>
              </a:rPr>
              <a:t>.</a:t>
            </a:r>
          </a:p>
        </p:txBody>
      </p:sp>
      <p:sp>
        <p:nvSpPr>
          <p:cNvPr id="9219" name="Text Box 16"/>
          <p:cNvSpPr txBox="1">
            <a:spLocks noChangeArrowheads="1"/>
          </p:cNvSpPr>
          <p:nvPr/>
        </p:nvSpPr>
        <p:spPr bwMode="auto">
          <a:xfrm>
            <a:off x="533400" y="1219200"/>
            <a:ext cx="8382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400">
                <a:solidFill>
                  <a:srgbClr val="FF0000"/>
                </a:solidFill>
                <a:latin typeface="Arial" charset="0"/>
              </a:rPr>
              <a:t>3. Đó là nhà máy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osecor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2325" y="-1535113"/>
            <a:ext cx="5222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8"/>
          <p:cNvSpPr txBox="1">
            <a:spLocks noChangeArrowheads="1"/>
          </p:cNvSpPr>
          <p:nvPr/>
        </p:nvSpPr>
        <p:spPr bwMode="auto">
          <a:xfrm>
            <a:off x="152400" y="152400"/>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400">
                <a:latin typeface="Arial" charset="0"/>
              </a:rPr>
              <a:t>Hoàn cảnh ra đời của Nhà máy Cơ khí Hà Nội.</a:t>
            </a:r>
          </a:p>
        </p:txBody>
      </p:sp>
      <p:sp>
        <p:nvSpPr>
          <p:cNvPr id="10244" name="Text Box 9"/>
          <p:cNvSpPr txBox="1">
            <a:spLocks noChangeArrowheads="1"/>
          </p:cNvSpPr>
          <p:nvPr/>
        </p:nvSpPr>
        <p:spPr bwMode="auto">
          <a:xfrm>
            <a:off x="304800" y="1828800"/>
            <a:ext cx="14033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endParaRPr lang="en-US" sz="4400">
              <a:latin typeface="Arial" charset="0"/>
            </a:endParaRPr>
          </a:p>
        </p:txBody>
      </p:sp>
      <p:sp>
        <p:nvSpPr>
          <p:cNvPr id="10245" name="Text Box 11"/>
          <p:cNvSpPr txBox="1">
            <a:spLocks noChangeArrowheads="1"/>
          </p:cNvSpPr>
          <p:nvPr/>
        </p:nvSpPr>
        <p:spPr bwMode="auto">
          <a:xfrm>
            <a:off x="304800" y="2667000"/>
            <a:ext cx="853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400" b="1" u="sng">
                <a:latin typeface="Arial" charset="0"/>
              </a:rPr>
              <a:t> </a:t>
            </a:r>
            <a:endParaRPr lang="en-US" sz="4400">
              <a:latin typeface="Arial" charset="0"/>
            </a:endParaRPr>
          </a:p>
        </p:txBody>
      </p:sp>
      <p:sp>
        <p:nvSpPr>
          <p:cNvPr id="10246" name="Text Box 12"/>
          <p:cNvSpPr txBox="1">
            <a:spLocks noChangeArrowheads="1"/>
          </p:cNvSpPr>
          <p:nvPr/>
        </p:nvSpPr>
        <p:spPr bwMode="auto">
          <a:xfrm>
            <a:off x="228600" y="3657600"/>
            <a:ext cx="8153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4400">
                <a:latin typeface="Arial" charset="0"/>
              </a:rPr>
              <a:t> </a:t>
            </a:r>
          </a:p>
        </p:txBody>
      </p:sp>
      <p:sp>
        <p:nvSpPr>
          <p:cNvPr id="10247" name="Text Box 13"/>
          <p:cNvSpPr txBox="1">
            <a:spLocks noChangeArrowheads="1"/>
          </p:cNvSpPr>
          <p:nvPr/>
        </p:nvSpPr>
        <p:spPr bwMode="auto">
          <a:xfrm>
            <a:off x="533400" y="3048000"/>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endParaRPr lang="en-US" sz="4400">
              <a:latin typeface="Arial" charset="0"/>
            </a:endParaRPr>
          </a:p>
        </p:txBody>
      </p:sp>
      <p:sp>
        <p:nvSpPr>
          <p:cNvPr id="17422" name="Text Box 14"/>
          <p:cNvSpPr txBox="1">
            <a:spLocks noChangeArrowheads="1"/>
          </p:cNvSpPr>
          <p:nvPr/>
        </p:nvSpPr>
        <p:spPr bwMode="auto">
          <a:xfrm>
            <a:off x="381000" y="1676400"/>
            <a:ext cx="8382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algn="just" eaLnBrk="1" hangingPunct="1">
              <a:spcBef>
                <a:spcPct val="50000"/>
              </a:spcBef>
            </a:pPr>
            <a:r>
              <a:rPr lang="en-US" sz="4400" b="1">
                <a:solidFill>
                  <a:srgbClr val="FF3300"/>
                </a:solidFill>
                <a:latin typeface="Arial" charset="0"/>
              </a:rPr>
              <a:t>Để xây dựng thành công chủ nghĩa xã hội và trở thành hậu phương lớn cho cách mạng miền Nam, chúng ta cần công nghiệp hóa nền sản xuất của nước nhà.Việc xây dựng nhà máy hiện đại là điều cần thiết. </a:t>
            </a:r>
          </a:p>
        </p:txBody>
      </p:sp>
      <p:sp>
        <p:nvSpPr>
          <p:cNvPr id="17423" name="Rectangle 15"/>
          <p:cNvSpPr>
            <a:spLocks noChangeArrowheads="1"/>
          </p:cNvSpPr>
          <p:nvPr/>
        </p:nvSpPr>
        <p:spPr bwMode="auto">
          <a:xfrm>
            <a:off x="533400" y="1828800"/>
            <a:ext cx="8153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cmpd="thickThin">
                <a:solidFill>
                  <a:srgbClr val="000000"/>
                </a:solidFill>
                <a:prstDash val="sysDot"/>
                <a:miter lim="800000"/>
                <a:headEnd/>
                <a:tailEnd/>
              </a14:hiddenLine>
            </a:ext>
          </a:extLst>
        </p:spPr>
        <p:txBody>
          <a:bodyPr wrap="none" anchor="ctr"/>
          <a:lstStyle/>
          <a:p>
            <a:pPr algn="ctr"/>
            <a:endParaRPr lang="en-US" sz="4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422"/>
                                        </p:tgtEl>
                                        <p:attrNameLst>
                                          <p:attrName>style.visibility</p:attrName>
                                        </p:attrNameLst>
                                      </p:cBhvr>
                                      <p:to>
                                        <p:strVal val="visible"/>
                                      </p:to>
                                    </p:set>
                                    <p:anim calcmode="lin" valueType="num">
                                      <p:cBhvr>
                                        <p:cTn id="7" dur="500" fill="hold"/>
                                        <p:tgtEl>
                                          <p:spTgt spid="17422"/>
                                        </p:tgtEl>
                                        <p:attrNameLst>
                                          <p:attrName>ppt_w</p:attrName>
                                        </p:attrNameLst>
                                      </p:cBhvr>
                                      <p:tavLst>
                                        <p:tav tm="0">
                                          <p:val>
                                            <p:strVal val="#ppt_w*0.70"/>
                                          </p:val>
                                        </p:tav>
                                        <p:tav tm="100000">
                                          <p:val>
                                            <p:strVal val="#ppt_w"/>
                                          </p:val>
                                        </p:tav>
                                      </p:tavLst>
                                    </p:anim>
                                    <p:anim calcmode="lin" valueType="num">
                                      <p:cBhvr>
                                        <p:cTn id="8" dur="500" fill="hold"/>
                                        <p:tgtEl>
                                          <p:spTgt spid="17422"/>
                                        </p:tgtEl>
                                        <p:attrNameLst>
                                          <p:attrName>ppt_h</p:attrName>
                                        </p:attrNameLst>
                                      </p:cBhvr>
                                      <p:tavLst>
                                        <p:tav tm="0">
                                          <p:val>
                                            <p:strVal val="#ppt_h"/>
                                          </p:val>
                                        </p:tav>
                                        <p:tav tm="100000">
                                          <p:val>
                                            <p:strVal val="#ppt_h"/>
                                          </p:val>
                                        </p:tav>
                                      </p:tavLst>
                                    </p:anim>
                                    <p:animEffect transition="in" filter="fade">
                                      <p:cBhvr>
                                        <p:cTn id="9" dur="500"/>
                                        <p:tgtEl>
                                          <p:spTgt spid="174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7423"/>
                                        </p:tgtEl>
                                        <p:attrNameLst>
                                          <p:attrName>style.visibility</p:attrName>
                                        </p:attrNameLst>
                                      </p:cBhvr>
                                      <p:to>
                                        <p:strVal val="visible"/>
                                      </p:to>
                                    </p:set>
                                    <p:anim calcmode="lin" valueType="num">
                                      <p:cBhvr>
                                        <p:cTn id="14" dur="1000" fill="hold"/>
                                        <p:tgtEl>
                                          <p:spTgt spid="17423"/>
                                        </p:tgtEl>
                                        <p:attrNameLst>
                                          <p:attrName>ppt_w</p:attrName>
                                        </p:attrNameLst>
                                      </p:cBhvr>
                                      <p:tavLst>
                                        <p:tav tm="0">
                                          <p:val>
                                            <p:strVal val="#ppt_w*0.70"/>
                                          </p:val>
                                        </p:tav>
                                        <p:tav tm="100000">
                                          <p:val>
                                            <p:strVal val="#ppt_w"/>
                                          </p:val>
                                        </p:tav>
                                      </p:tavLst>
                                    </p:anim>
                                    <p:anim calcmode="lin" valueType="num">
                                      <p:cBhvr>
                                        <p:cTn id="15" dur="1000" fill="hold"/>
                                        <p:tgtEl>
                                          <p:spTgt spid="17423"/>
                                        </p:tgtEl>
                                        <p:attrNameLst>
                                          <p:attrName>ppt_h</p:attrName>
                                        </p:attrNameLst>
                                      </p:cBhvr>
                                      <p:tavLst>
                                        <p:tav tm="0">
                                          <p:val>
                                            <p:strVal val="#ppt_h"/>
                                          </p:val>
                                        </p:tav>
                                        <p:tav tm="100000">
                                          <p:val>
                                            <p:strVal val="#ppt_h"/>
                                          </p:val>
                                        </p:tav>
                                      </p:tavLst>
                                    </p:anim>
                                    <p:animEffect transition="in" filter="fade">
                                      <p:cBhvr>
                                        <p:cTn id="16" dur="1000"/>
                                        <p:tgtEl>
                                          <p:spTgt spid="17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2" grpId="0"/>
      <p:bldP spid="174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980</TotalTime>
  <Words>1126</Words>
  <Application>Microsoft Office PowerPoint</Application>
  <PresentationFormat>On-screen Show (4:3)</PresentationFormat>
  <Paragraphs>126</Paragraphs>
  <Slides>32</Slides>
  <Notes>2</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Arial</vt:lpstr>
      <vt:lpstr>Calibri</vt:lpstr>
      <vt:lpstr>Times New Roman</vt:lpstr>
      <vt:lpstr>VNI-Times</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133</cp:revision>
  <dcterms:created xsi:type="dcterms:W3CDTF">2001-12-31T17:19:17Z</dcterms:created>
  <dcterms:modified xsi:type="dcterms:W3CDTF">2022-12-31T13:58:56Z</dcterms:modified>
</cp:coreProperties>
</file>