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2" r:id="rId2"/>
    <p:sldId id="323" r:id="rId3"/>
    <p:sldId id="256" r:id="rId4"/>
    <p:sldId id="324" r:id="rId5"/>
    <p:sldId id="264" r:id="rId6"/>
    <p:sldId id="277" r:id="rId7"/>
    <p:sldId id="286" r:id="rId8"/>
    <p:sldId id="283" r:id="rId9"/>
    <p:sldId id="284" r:id="rId10"/>
    <p:sldId id="285" r:id="rId11"/>
    <p:sldId id="287" r:id="rId12"/>
    <p:sldId id="298" r:id="rId13"/>
    <p:sldId id="288" r:id="rId14"/>
    <p:sldId id="299" r:id="rId15"/>
    <p:sldId id="300" r:id="rId16"/>
    <p:sldId id="301" r:id="rId17"/>
    <p:sldId id="313" r:id="rId18"/>
    <p:sldId id="315" r:id="rId19"/>
    <p:sldId id="316" r:id="rId20"/>
    <p:sldId id="317" r:id="rId21"/>
    <p:sldId id="309" r:id="rId22"/>
    <p:sldId id="325" r:id="rId23"/>
    <p:sldId id="319"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9C8"/>
    <a:srgbClr val="6600CC"/>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60"/>
  </p:normalViewPr>
  <p:slideViewPr>
    <p:cSldViewPr>
      <p:cViewPr varScale="1">
        <p:scale>
          <a:sx n="66" d="100"/>
          <a:sy n="66" d="100"/>
        </p:scale>
        <p:origin x="13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B535988-3334-4910-8D36-83DB0709FF1A}" type="datetimeFigureOut">
              <a:rPr lang="en-US"/>
              <a:pPr>
                <a:defRPr/>
              </a:pPr>
              <a:t>31/12/2022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B24E83B-93F8-4708-B8E9-5BA762887F0E}" type="slidenum">
              <a:rPr lang="en-US"/>
              <a:pPr>
                <a:defRPr/>
              </a:pPr>
              <a:t>‹#›</a:t>
            </a:fld>
            <a:endParaRPr lang="en-US"/>
          </a:p>
        </p:txBody>
      </p:sp>
    </p:spTree>
    <p:extLst>
      <p:ext uri="{BB962C8B-B14F-4D97-AF65-F5344CB8AC3E}">
        <p14:creationId xmlns:p14="http://schemas.microsoft.com/office/powerpoint/2010/main" val="3563676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9C968B-BEFC-4B81-8EE8-F5EAE8EE916D}" type="slidenum">
              <a:rPr lang="en-US"/>
              <a:pPr>
                <a:defRPr/>
              </a:pPr>
              <a:t>‹#›</a:t>
            </a:fld>
            <a:endParaRPr lang="en-US"/>
          </a:p>
        </p:txBody>
      </p:sp>
    </p:spTree>
    <p:extLst>
      <p:ext uri="{BB962C8B-B14F-4D97-AF65-F5344CB8AC3E}">
        <p14:creationId xmlns:p14="http://schemas.microsoft.com/office/powerpoint/2010/main" val="203550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2CDCE-6BD2-4FDB-82D2-43C73125CB08}" type="slidenum">
              <a:rPr lang="en-US"/>
              <a:pPr>
                <a:defRPr/>
              </a:pPr>
              <a:t>‹#›</a:t>
            </a:fld>
            <a:endParaRPr lang="en-US"/>
          </a:p>
        </p:txBody>
      </p:sp>
    </p:spTree>
    <p:extLst>
      <p:ext uri="{BB962C8B-B14F-4D97-AF65-F5344CB8AC3E}">
        <p14:creationId xmlns:p14="http://schemas.microsoft.com/office/powerpoint/2010/main" val="36353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08D43-734D-4589-9BA5-BA96D9E8F6AF}" type="slidenum">
              <a:rPr lang="en-US"/>
              <a:pPr>
                <a:defRPr/>
              </a:pPr>
              <a:t>‹#›</a:t>
            </a:fld>
            <a:endParaRPr lang="en-US"/>
          </a:p>
        </p:txBody>
      </p:sp>
    </p:spTree>
    <p:extLst>
      <p:ext uri="{BB962C8B-B14F-4D97-AF65-F5344CB8AC3E}">
        <p14:creationId xmlns:p14="http://schemas.microsoft.com/office/powerpoint/2010/main" val="631673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a:defRPr/>
            </a:pPr>
            <a:endParaRPr lang="vi-VN"/>
          </a:p>
        </p:txBody>
      </p:sp>
      <p:sp>
        <p:nvSpPr>
          <p:cNvPr id="4" name="Footer Placeholder 3"/>
          <p:cNvSpPr>
            <a:spLocks noGrp="1"/>
          </p:cNvSpPr>
          <p:nvPr>
            <p:ph type="ftr" sz="quarter" idx="11"/>
          </p:nvPr>
        </p:nvSpPr>
        <p:spPr/>
        <p:txBody>
          <a:bodyPr/>
          <a:lstStyle>
            <a:lvl1pPr>
              <a:defRPr/>
            </a:lvl1pPr>
          </a:lstStyle>
          <a:p>
            <a:pPr>
              <a:defRPr/>
            </a:pPr>
            <a:endParaRPr lang="vi-VN"/>
          </a:p>
        </p:txBody>
      </p:sp>
      <p:sp>
        <p:nvSpPr>
          <p:cNvPr id="5" name="Slide Number Placeholder 4"/>
          <p:cNvSpPr>
            <a:spLocks noGrp="1"/>
          </p:cNvSpPr>
          <p:nvPr>
            <p:ph type="sldNum" sz="quarter" idx="12"/>
          </p:nvPr>
        </p:nvSpPr>
        <p:spPr/>
        <p:txBody>
          <a:bodyPr/>
          <a:lstStyle>
            <a:lvl1pPr>
              <a:defRPr/>
            </a:lvl1pPr>
          </a:lstStyle>
          <a:p>
            <a:pPr>
              <a:defRPr/>
            </a:pPr>
            <a:fld id="{864A3BD6-CFBE-4E7F-9C37-6E55387BC2B7}" type="slidenum">
              <a:rPr lang="vi-VN"/>
              <a:pPr>
                <a:defRPr/>
              </a:pPr>
              <a:t>‹#›</a:t>
            </a:fld>
            <a:endParaRPr lang="vi-VN"/>
          </a:p>
        </p:txBody>
      </p:sp>
    </p:spTree>
    <p:extLst>
      <p:ext uri="{BB962C8B-B14F-4D97-AF65-F5344CB8AC3E}">
        <p14:creationId xmlns:p14="http://schemas.microsoft.com/office/powerpoint/2010/main" val="367187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08F55D-D983-4BEE-BA2D-07991F382295}" type="slidenum">
              <a:rPr lang="en-US"/>
              <a:pPr>
                <a:defRPr/>
              </a:pPr>
              <a:t>‹#›</a:t>
            </a:fld>
            <a:endParaRPr lang="en-US"/>
          </a:p>
        </p:txBody>
      </p:sp>
    </p:spTree>
    <p:extLst>
      <p:ext uri="{BB962C8B-B14F-4D97-AF65-F5344CB8AC3E}">
        <p14:creationId xmlns:p14="http://schemas.microsoft.com/office/powerpoint/2010/main" val="33282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05023-4785-4FB5-964F-3ACE56243F03}" type="slidenum">
              <a:rPr lang="en-US"/>
              <a:pPr>
                <a:defRPr/>
              </a:pPr>
              <a:t>‹#›</a:t>
            </a:fld>
            <a:endParaRPr lang="en-US"/>
          </a:p>
        </p:txBody>
      </p:sp>
    </p:spTree>
    <p:extLst>
      <p:ext uri="{BB962C8B-B14F-4D97-AF65-F5344CB8AC3E}">
        <p14:creationId xmlns:p14="http://schemas.microsoft.com/office/powerpoint/2010/main" val="13127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2C62A5-5F89-43FE-AD62-1ACA6D7CC87D}" type="slidenum">
              <a:rPr lang="en-US"/>
              <a:pPr>
                <a:defRPr/>
              </a:pPr>
              <a:t>‹#›</a:t>
            </a:fld>
            <a:endParaRPr lang="en-US"/>
          </a:p>
        </p:txBody>
      </p:sp>
    </p:spTree>
    <p:extLst>
      <p:ext uri="{BB962C8B-B14F-4D97-AF65-F5344CB8AC3E}">
        <p14:creationId xmlns:p14="http://schemas.microsoft.com/office/powerpoint/2010/main" val="143561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62223E-A767-499D-8561-8708F8971CBA}" type="slidenum">
              <a:rPr lang="en-US"/>
              <a:pPr>
                <a:defRPr/>
              </a:pPr>
              <a:t>‹#›</a:t>
            </a:fld>
            <a:endParaRPr lang="en-US"/>
          </a:p>
        </p:txBody>
      </p:sp>
    </p:spTree>
    <p:extLst>
      <p:ext uri="{BB962C8B-B14F-4D97-AF65-F5344CB8AC3E}">
        <p14:creationId xmlns:p14="http://schemas.microsoft.com/office/powerpoint/2010/main" val="232381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21B663-6AE9-41E8-A762-54749371EF0C}" type="slidenum">
              <a:rPr lang="en-US"/>
              <a:pPr>
                <a:defRPr/>
              </a:pPr>
              <a:t>‹#›</a:t>
            </a:fld>
            <a:endParaRPr lang="en-US"/>
          </a:p>
        </p:txBody>
      </p:sp>
    </p:spTree>
    <p:extLst>
      <p:ext uri="{BB962C8B-B14F-4D97-AF65-F5344CB8AC3E}">
        <p14:creationId xmlns:p14="http://schemas.microsoft.com/office/powerpoint/2010/main" val="339071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06D6BC-1D18-4E34-9ED2-82BF7A00EC34}" type="slidenum">
              <a:rPr lang="en-US"/>
              <a:pPr>
                <a:defRPr/>
              </a:pPr>
              <a:t>‹#›</a:t>
            </a:fld>
            <a:endParaRPr lang="en-US"/>
          </a:p>
        </p:txBody>
      </p:sp>
    </p:spTree>
    <p:extLst>
      <p:ext uri="{BB962C8B-B14F-4D97-AF65-F5344CB8AC3E}">
        <p14:creationId xmlns:p14="http://schemas.microsoft.com/office/powerpoint/2010/main" val="168760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98DB2-F9D4-47B6-9A20-8289DCFEB3BD}" type="slidenum">
              <a:rPr lang="en-US"/>
              <a:pPr>
                <a:defRPr/>
              </a:pPr>
              <a:t>‹#›</a:t>
            </a:fld>
            <a:endParaRPr lang="en-US"/>
          </a:p>
        </p:txBody>
      </p:sp>
    </p:spTree>
    <p:extLst>
      <p:ext uri="{BB962C8B-B14F-4D97-AF65-F5344CB8AC3E}">
        <p14:creationId xmlns:p14="http://schemas.microsoft.com/office/powerpoint/2010/main" val="262134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24D96E-78E5-416C-9B06-09AD3A826596}" type="slidenum">
              <a:rPr lang="en-US"/>
              <a:pPr>
                <a:defRPr/>
              </a:pPr>
              <a:t>‹#›</a:t>
            </a:fld>
            <a:endParaRPr lang="en-US"/>
          </a:p>
        </p:txBody>
      </p:sp>
    </p:spTree>
    <p:extLst>
      <p:ext uri="{BB962C8B-B14F-4D97-AF65-F5344CB8AC3E}">
        <p14:creationId xmlns:p14="http://schemas.microsoft.com/office/powerpoint/2010/main" val="206981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6A8C89D6-BCA4-45DC-BF33-D772F303D1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a:t>
            </a:r>
            <a:r>
              <a:rPr lang="en-US"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ĐẠI ĐỒNG</a:t>
            </a:r>
          </a:p>
        </p:txBody>
      </p:sp>
      <p:sp>
        <p:nvSpPr>
          <p:cNvPr id="3075" name="WordArt 20"/>
          <p:cNvSpPr>
            <a:spLocks noChangeArrowheads="1" noChangeShapeType="1" noTextEdit="1"/>
          </p:cNvSpPr>
          <p:nvPr/>
        </p:nvSpPr>
        <p:spPr bwMode="auto">
          <a:xfrm>
            <a:off x="2327275" y="1676400"/>
            <a:ext cx="5410200" cy="838200"/>
          </a:xfrm>
          <a:prstGeom prst="rect">
            <a:avLst/>
          </a:prstGeom>
        </p:spPr>
        <p:txBody>
          <a:bodyPr wrap="none" fromWordArt="1">
            <a:prstTxWarp prst="textPlain">
              <a:avLst>
                <a:gd name="adj" fmla="val 50000"/>
              </a:avLst>
            </a:prstTxWarp>
          </a:bodyPr>
          <a:lstStyle/>
          <a:p>
            <a:pPr>
              <a:defRPr/>
            </a:pPr>
            <a:r>
              <a:rPr lang="en-US" sz="3600" b="1" u="sng"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Lịch</a:t>
            </a:r>
            <a:r>
              <a:rPr lang="en-US" sz="3600" b="1" u="sng"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u="sng"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sử</a:t>
            </a:r>
            <a:r>
              <a:rPr lang="en-US" sz="3600" b="1" u="sng"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5</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6" name="WordArt 21"/>
          <p:cNvSpPr>
            <a:spLocks noChangeArrowheads="1" noChangeShapeType="1" noTextEdit="1"/>
          </p:cNvSpPr>
          <p:nvPr/>
        </p:nvSpPr>
        <p:spPr bwMode="auto">
          <a:xfrm>
            <a:off x="357188" y="3071813"/>
            <a:ext cx="8572500" cy="4114800"/>
          </a:xfrm>
          <a:prstGeom prst="rect">
            <a:avLst/>
          </a:prstGeom>
        </p:spPr>
        <p:txBody>
          <a:bodyPr wrap="none" fromWordArt="1">
            <a:prstTxWarp prst="textPlain">
              <a:avLst>
                <a:gd name="adj" fmla="val 50000"/>
              </a:avLst>
            </a:prstTxWarp>
          </a:bodyPr>
          <a:lstStyle/>
          <a:p>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Hậu phương những năm</a:t>
            </a:r>
          </a:p>
          <a:p>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sau chiến dịch Biên giới.</a:t>
            </a:r>
          </a:p>
          <a:p>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3077" name="Group 5"/>
          <p:cNvGrpSpPr>
            <a:grpSpLocks/>
          </p:cNvGrpSpPr>
          <p:nvPr/>
        </p:nvGrpSpPr>
        <p:grpSpPr bwMode="auto">
          <a:xfrm>
            <a:off x="0" y="0"/>
            <a:ext cx="9144000" cy="6858000"/>
            <a:chOff x="8" y="0"/>
            <a:chExt cx="5760" cy="4320"/>
          </a:xfrm>
        </p:grpSpPr>
        <p:pic>
          <p:nvPicPr>
            <p:cNvPr id="3079"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Group 8"/>
            <p:cNvGrpSpPr>
              <a:grpSpLocks/>
            </p:cNvGrpSpPr>
            <p:nvPr/>
          </p:nvGrpSpPr>
          <p:grpSpPr bwMode="auto">
            <a:xfrm>
              <a:off x="8" y="0"/>
              <a:ext cx="5760" cy="4320"/>
              <a:chOff x="672" y="0"/>
              <a:chExt cx="5760" cy="4320"/>
            </a:xfrm>
          </p:grpSpPr>
          <p:pic>
            <p:nvPicPr>
              <p:cNvPr id="3082"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3"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4"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5"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3078" name="Picture 10" descr="cartoon1%20(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0063" y="1071563"/>
            <a:ext cx="1852612"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127125" y="62071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800">
                <a:solidFill>
                  <a:srgbClr val="990033"/>
                </a:solidFill>
                <a:latin typeface=".VnTime" pitchFamily="34" charset="0"/>
              </a:rPr>
              <a:t> </a:t>
            </a:r>
            <a:endParaRPr lang="en-US" sz="2800" b="1">
              <a:solidFill>
                <a:srgbClr val="0000FF"/>
              </a:solidFill>
              <a:latin typeface=".VnTime" pitchFamily="34" charset="0"/>
            </a:endParaRPr>
          </a:p>
        </p:txBody>
      </p:sp>
      <p:sp>
        <p:nvSpPr>
          <p:cNvPr id="12291" name="Rectangle 5"/>
          <p:cNvSpPr>
            <a:spLocks noChangeArrowheads="1"/>
          </p:cNvSpPr>
          <p:nvPr/>
        </p:nvSpPr>
        <p:spPr bwMode="auto">
          <a:xfrm>
            <a:off x="0" y="1268413"/>
            <a:ext cx="4918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B19C8"/>
                </a:solidFill>
                <a:latin typeface="Times New Roman" pitchFamily="18" charset="0"/>
              </a:rPr>
              <a:t>Đại hội Đại biểu toàn quốc lần</a:t>
            </a:r>
          </a:p>
          <a:p>
            <a:r>
              <a:rPr lang="en-US" b="1">
                <a:solidFill>
                  <a:srgbClr val="0B19C8"/>
                </a:solidFill>
                <a:latin typeface="Times New Roman" pitchFamily="18" charset="0"/>
              </a:rPr>
              <a:t>thứ II của Đảng</a:t>
            </a:r>
          </a:p>
        </p:txBody>
      </p:sp>
      <p:sp>
        <p:nvSpPr>
          <p:cNvPr id="12292" name="Line 11"/>
          <p:cNvSpPr>
            <a:spLocks noChangeShapeType="1"/>
          </p:cNvSpPr>
          <p:nvPr/>
        </p:nvSpPr>
        <p:spPr bwMode="auto">
          <a:xfrm flipH="1">
            <a:off x="5076825" y="1989138"/>
            <a:ext cx="0" cy="4851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Rectangle 8"/>
          <p:cNvSpPr>
            <a:spLocks noChangeArrowheads="1"/>
          </p:cNvSpPr>
          <p:nvPr/>
        </p:nvSpPr>
        <p:spPr bwMode="auto">
          <a:xfrm>
            <a:off x="2109788" y="1631950"/>
            <a:ext cx="2246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(tháng 2 - 1951)</a:t>
            </a:r>
          </a:p>
        </p:txBody>
      </p:sp>
      <p:sp>
        <p:nvSpPr>
          <p:cNvPr id="12294" name="Rectangle 9"/>
          <p:cNvSpPr>
            <a:spLocks noChangeArrowheads="1"/>
          </p:cNvSpPr>
          <p:nvPr/>
        </p:nvSpPr>
        <p:spPr bwMode="auto">
          <a:xfrm>
            <a:off x="-39688" y="2249488"/>
            <a:ext cx="51847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B19C8"/>
                </a:solidFill>
                <a:latin typeface="Times New Roman" pitchFamily="18" charset="0"/>
                <a:cs typeface="Times New Roman" pitchFamily="18" charset="0"/>
              </a:rPr>
              <a:t>- Đưa cuộc kháng chiến đến thắng lợi. </a:t>
            </a:r>
          </a:p>
        </p:txBody>
      </p:sp>
      <p:sp>
        <p:nvSpPr>
          <p:cNvPr id="12295" name="Rectangle 10"/>
          <p:cNvSpPr>
            <a:spLocks noChangeArrowheads="1"/>
          </p:cNvSpPr>
          <p:nvPr/>
        </p:nvSpPr>
        <p:spPr bwMode="auto">
          <a:xfrm>
            <a:off x="0" y="2663825"/>
            <a:ext cx="4918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B19C8"/>
                </a:solidFill>
                <a:latin typeface="Times New Roman" pitchFamily="18" charset="0"/>
              </a:rPr>
              <a:t>+ Phát triển tinh thần yêu nước</a:t>
            </a:r>
          </a:p>
          <a:p>
            <a:pPr eaLnBrk="1" hangingPunct="1"/>
            <a:r>
              <a:rPr lang="en-US" b="1">
                <a:solidFill>
                  <a:srgbClr val="0B19C8"/>
                </a:solidFill>
                <a:latin typeface="Times New Roman" pitchFamily="18" charset="0"/>
              </a:rPr>
              <a:t>+ Đẩy mạnh thi đua.</a:t>
            </a:r>
          </a:p>
          <a:p>
            <a:pPr eaLnBrk="1" hangingPunct="1"/>
            <a:r>
              <a:rPr lang="en-US" b="1">
                <a:solidFill>
                  <a:srgbClr val="0B19C8"/>
                </a:solidFill>
                <a:latin typeface="Times New Roman" pitchFamily="18" charset="0"/>
              </a:rPr>
              <a:t>+ Chia ruộng đất cho nông dân. </a:t>
            </a:r>
          </a:p>
        </p:txBody>
      </p:sp>
      <p:sp>
        <p:nvSpPr>
          <p:cNvPr id="35851" name="Rectangle 11"/>
          <p:cNvSpPr>
            <a:spLocks noChangeArrowheads="1"/>
          </p:cNvSpPr>
          <p:nvPr/>
        </p:nvSpPr>
        <p:spPr bwMode="auto">
          <a:xfrm>
            <a:off x="0" y="3822700"/>
            <a:ext cx="4830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tabLst>
                <a:tab pos="742950" algn="l"/>
              </a:tabLst>
            </a:pPr>
            <a:r>
              <a:rPr lang="en-US" b="1">
                <a:solidFill>
                  <a:srgbClr val="0B19C8"/>
                </a:solidFill>
                <a:latin typeface="Times New Roman" pitchFamily="18" charset="0"/>
                <a:cs typeface="Times New Roman" pitchFamily="18" charset="0"/>
              </a:rPr>
              <a:t>2. Sự lớn mạnh của hậu phương:</a:t>
            </a:r>
            <a:r>
              <a:rPr lang="en-US">
                <a:solidFill>
                  <a:srgbClr val="0B19C8"/>
                </a:solidFill>
                <a:latin typeface="Times New Roman" pitchFamily="18" charset="0"/>
                <a:cs typeface="Times New Roman" pitchFamily="18" charset="0"/>
              </a:rPr>
              <a:t>  </a:t>
            </a:r>
          </a:p>
        </p:txBody>
      </p:sp>
      <p:sp>
        <p:nvSpPr>
          <p:cNvPr id="35852" name="Rectangle 12"/>
          <p:cNvSpPr>
            <a:spLocks noChangeArrowheads="1"/>
          </p:cNvSpPr>
          <p:nvPr/>
        </p:nvSpPr>
        <p:spPr bwMode="auto">
          <a:xfrm>
            <a:off x="5076825" y="1876425"/>
            <a:ext cx="4067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Tx/>
              <a:buAutoNum type="arabicPeriod"/>
            </a:pPr>
            <a:r>
              <a:rPr lang="en-US" b="1">
                <a:solidFill>
                  <a:srgbClr val="FF0000"/>
                </a:solidFill>
                <a:latin typeface="Times New Roman" pitchFamily="18" charset="0"/>
              </a:rPr>
              <a:t>Sự lớn mạnh của hậu phương sau chiến dịch Biên giới trên mặt kinh tế văn hoá, giáo dục thể hiện như thế nào?</a:t>
            </a:r>
          </a:p>
        </p:txBody>
      </p:sp>
      <p:sp>
        <p:nvSpPr>
          <p:cNvPr id="35858" name="Rectangle 18"/>
          <p:cNvSpPr>
            <a:spLocks noChangeArrowheads="1"/>
          </p:cNvSpPr>
          <p:nvPr/>
        </p:nvSpPr>
        <p:spPr bwMode="auto">
          <a:xfrm>
            <a:off x="5048250" y="3754438"/>
            <a:ext cx="4176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FF0000"/>
                </a:solidFill>
                <a:latin typeface="Times New Roman" pitchFamily="18" charset="0"/>
              </a:rPr>
              <a:t>2. Theo em, vì sao hậu phương có thể phát triển vững mạnh như vậy?</a:t>
            </a:r>
          </a:p>
        </p:txBody>
      </p:sp>
      <p:sp>
        <p:nvSpPr>
          <p:cNvPr id="35859" name="Rectangle 19"/>
          <p:cNvSpPr>
            <a:spLocks noChangeArrowheads="1"/>
          </p:cNvSpPr>
          <p:nvPr/>
        </p:nvSpPr>
        <p:spPr bwMode="auto">
          <a:xfrm>
            <a:off x="5076825" y="4965700"/>
            <a:ext cx="403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FF0000"/>
                </a:solidFill>
                <a:latin typeface="Times New Roman" pitchFamily="18" charset="0"/>
              </a:rPr>
              <a:t>3. Sự phát triển vững mạnh của hậu phương có tác động thế nào đến tiền tuyến?</a:t>
            </a:r>
          </a:p>
        </p:txBody>
      </p:sp>
      <p:sp>
        <p:nvSpPr>
          <p:cNvPr id="12300" name="Rectangle 1"/>
          <p:cNvSpPr>
            <a:spLocks noChangeArrowheads="1"/>
          </p:cNvSpPr>
          <p:nvPr/>
        </p:nvSpPr>
        <p:spPr bwMode="auto">
          <a:xfrm>
            <a:off x="0" y="61595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800" b="1">
                <a:solidFill>
                  <a:srgbClr val="FF0000"/>
                </a:solidFill>
                <a:latin typeface="Times New Roman" pitchFamily="18" charset="0"/>
              </a:rPr>
              <a:t>Hậu phương những năm sau chiến dịch biên giới</a:t>
            </a:r>
          </a:p>
        </p:txBody>
      </p:sp>
      <p:grpSp>
        <p:nvGrpSpPr>
          <p:cNvPr id="12301" name="Group 14"/>
          <p:cNvGrpSpPr>
            <a:grpSpLocks/>
          </p:cNvGrpSpPr>
          <p:nvPr/>
        </p:nvGrpSpPr>
        <p:grpSpPr bwMode="auto">
          <a:xfrm>
            <a:off x="87313" y="4268788"/>
            <a:ext cx="3044825" cy="1219200"/>
            <a:chOff x="467544" y="2785864"/>
            <a:chExt cx="3240360" cy="1219200"/>
          </a:xfrm>
        </p:grpSpPr>
        <p:sp>
          <p:nvSpPr>
            <p:cNvPr id="12305" name="AutoShape 64"/>
            <p:cNvSpPr>
              <a:spLocks noChangeArrowheads="1"/>
            </p:cNvSpPr>
            <p:nvPr/>
          </p:nvSpPr>
          <p:spPr bwMode="auto">
            <a:xfrm>
              <a:off x="467544" y="2785864"/>
              <a:ext cx="3240360" cy="1219200"/>
            </a:xfrm>
            <a:prstGeom prst="cloudCallout">
              <a:avLst>
                <a:gd name="adj1" fmla="val 25796"/>
                <a:gd name="adj2" fmla="val 98144"/>
              </a:avLst>
            </a:prstGeom>
            <a:solidFill>
              <a:srgbClr val="FFFF00"/>
            </a:solidFill>
            <a:ln w="9525">
              <a:solidFill>
                <a:srgbClr val="FF0000"/>
              </a:solidFill>
              <a:round/>
              <a:headEnd/>
              <a:tailEnd/>
            </a:ln>
          </p:spPr>
          <p:txBody>
            <a:bodyPr/>
            <a:lstStyle/>
            <a:p>
              <a:pPr algn="ctr" eaLnBrk="1" hangingPunct="1"/>
              <a:endParaRPr lang="vi-VN" sz="2000"/>
            </a:p>
          </p:txBody>
        </p:sp>
        <p:sp>
          <p:nvSpPr>
            <p:cNvPr id="12306" name="Text Box 65"/>
            <p:cNvSpPr txBox="1">
              <a:spLocks noChangeArrowheads="1"/>
            </p:cNvSpPr>
            <p:nvPr/>
          </p:nvSpPr>
          <p:spPr bwMode="auto">
            <a:xfrm>
              <a:off x="539552" y="2906090"/>
              <a:ext cx="2971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solidFill>
                    <a:srgbClr val="0B19C8"/>
                  </a:solidFill>
                  <a:latin typeface="Times New Roman" pitchFamily="18" charset="0"/>
                </a:rPr>
                <a:t>   Thảo luận nhóm </a:t>
              </a:r>
            </a:p>
            <a:p>
              <a:pPr algn="ctr" eaLnBrk="1" hangingPunct="1">
                <a:spcBef>
                  <a:spcPct val="50000"/>
                </a:spcBef>
              </a:pPr>
              <a:r>
                <a:rPr lang="en-US" b="1">
                  <a:solidFill>
                    <a:srgbClr val="0B19C8"/>
                  </a:solidFill>
                  <a:latin typeface="Times New Roman" pitchFamily="18" charset="0"/>
                </a:rPr>
                <a:t>3 phút</a:t>
              </a:r>
            </a:p>
          </p:txBody>
        </p:sp>
      </p:grpSp>
      <p:pic>
        <p:nvPicPr>
          <p:cNvPr id="12302" name="Picture 2"/>
          <p:cNvPicPr>
            <a:picLocks noChangeAspect="1"/>
          </p:cNvPicPr>
          <p:nvPr/>
        </p:nvPicPr>
        <p:blipFill>
          <a:blip r:embed="rId2">
            <a:extLst>
              <a:ext uri="{28A0092B-C50C-407E-A947-70E740481C1C}">
                <a14:useLocalDpi xmlns:a14="http://schemas.microsoft.com/office/drawing/2010/main" val="0"/>
              </a:ext>
            </a:extLst>
          </a:blip>
          <a:srcRect l="1526" t="6927" b="16884"/>
          <a:stretch>
            <a:fillRect/>
          </a:stretch>
        </p:blipFill>
        <p:spPr bwMode="auto">
          <a:xfrm>
            <a:off x="2454275" y="4808538"/>
            <a:ext cx="25908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12304" name="Text Box 5"/>
          <p:cNvSpPr txBox="1">
            <a:spLocks noChangeArrowheads="1"/>
          </p:cNvSpPr>
          <p:nvPr/>
        </p:nvSpPr>
        <p:spPr bwMode="auto">
          <a:xfrm>
            <a:off x="0" y="10318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851"/>
                                        </p:tgtEl>
                                        <p:attrNameLst>
                                          <p:attrName>style.visibility</p:attrName>
                                        </p:attrNameLst>
                                      </p:cBhvr>
                                      <p:to>
                                        <p:strVal val="visible"/>
                                      </p:to>
                                    </p:set>
                                    <p:animEffect transition="in" filter="fade">
                                      <p:cBhvr>
                                        <p:cTn id="7" dur="1000"/>
                                        <p:tgtEl>
                                          <p:spTgt spid="35851"/>
                                        </p:tgtEl>
                                      </p:cBhvr>
                                    </p:animEffect>
                                    <p:anim calcmode="lin" valueType="num">
                                      <p:cBhvr>
                                        <p:cTn id="8" dur="1000" fill="hold"/>
                                        <p:tgtEl>
                                          <p:spTgt spid="35851"/>
                                        </p:tgtEl>
                                        <p:attrNameLst>
                                          <p:attrName>ppt_x</p:attrName>
                                        </p:attrNameLst>
                                      </p:cBhvr>
                                      <p:tavLst>
                                        <p:tav tm="0">
                                          <p:val>
                                            <p:strVal val="#ppt_x"/>
                                          </p:val>
                                        </p:tav>
                                        <p:tav tm="100000">
                                          <p:val>
                                            <p:strVal val="#ppt_x"/>
                                          </p:val>
                                        </p:tav>
                                      </p:tavLst>
                                    </p:anim>
                                    <p:anim calcmode="lin" valueType="num">
                                      <p:cBhvr>
                                        <p:cTn id="9" dur="900" decel="100000" fill="hold"/>
                                        <p:tgtEl>
                                          <p:spTgt spid="3585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85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35852"/>
                                        </p:tgtEl>
                                        <p:attrNameLst>
                                          <p:attrName>style.visibility</p:attrName>
                                        </p:attrNameLst>
                                      </p:cBhvr>
                                      <p:to>
                                        <p:strVal val="visible"/>
                                      </p:to>
                                    </p:set>
                                    <p:animEffect transition="in" filter="fade">
                                      <p:cBhvr>
                                        <p:cTn id="15" dur="770" decel="100000"/>
                                        <p:tgtEl>
                                          <p:spTgt spid="35852"/>
                                        </p:tgtEl>
                                      </p:cBhvr>
                                    </p:animEffect>
                                    <p:animScale>
                                      <p:cBhvr>
                                        <p:cTn id="16" dur="770" decel="100000"/>
                                        <p:tgtEl>
                                          <p:spTgt spid="35852"/>
                                        </p:tgtEl>
                                      </p:cBhvr>
                                      <p:from x="10000" y="10000"/>
                                      <p:to x="200000" y="450000"/>
                                    </p:animScale>
                                    <p:animScale>
                                      <p:cBhvr>
                                        <p:cTn id="17" dur="1230" accel="100000" fill="hold">
                                          <p:stCondLst>
                                            <p:cond delay="770"/>
                                          </p:stCondLst>
                                        </p:cTn>
                                        <p:tgtEl>
                                          <p:spTgt spid="35852"/>
                                        </p:tgtEl>
                                      </p:cBhvr>
                                      <p:from x="200000" y="450000"/>
                                      <p:to x="100000" y="100000"/>
                                    </p:animScale>
                                    <p:set>
                                      <p:cBhvr>
                                        <p:cTn id="18" dur="770" fill="hold"/>
                                        <p:tgtEl>
                                          <p:spTgt spid="35852"/>
                                        </p:tgtEl>
                                        <p:attrNameLst>
                                          <p:attrName>ppt_x</p:attrName>
                                        </p:attrNameLst>
                                      </p:cBhvr>
                                      <p:to>
                                        <p:strVal val="(0.5)"/>
                                      </p:to>
                                    </p:set>
                                    <p:anim from="(0.5)" to="(#ppt_x)" calcmode="lin" valueType="num">
                                      <p:cBhvr>
                                        <p:cTn id="19" dur="1230" accel="100000" fill="hold">
                                          <p:stCondLst>
                                            <p:cond delay="770"/>
                                          </p:stCondLst>
                                        </p:cTn>
                                        <p:tgtEl>
                                          <p:spTgt spid="35852"/>
                                        </p:tgtEl>
                                        <p:attrNameLst>
                                          <p:attrName>ppt_x</p:attrName>
                                        </p:attrNameLst>
                                      </p:cBhvr>
                                    </p:anim>
                                    <p:set>
                                      <p:cBhvr>
                                        <p:cTn id="20" dur="770" fill="hold"/>
                                        <p:tgtEl>
                                          <p:spTgt spid="35852"/>
                                        </p:tgtEl>
                                        <p:attrNameLst>
                                          <p:attrName>ppt_y</p:attrName>
                                        </p:attrNameLst>
                                      </p:cBhvr>
                                      <p:to>
                                        <p:strVal val="(#ppt_y+0.4)"/>
                                      </p:to>
                                    </p:set>
                                    <p:anim from="(#ppt_y+0.4)" to="(#ppt_y)" calcmode="lin" valueType="num">
                                      <p:cBhvr>
                                        <p:cTn id="21" dur="1230" accel="100000" fill="hold">
                                          <p:stCondLst>
                                            <p:cond delay="770"/>
                                          </p:stCondLst>
                                        </p:cTn>
                                        <p:tgtEl>
                                          <p:spTgt spid="35852"/>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35858"/>
                                        </p:tgtEl>
                                        <p:attrNameLst>
                                          <p:attrName>style.visibility</p:attrName>
                                        </p:attrNameLst>
                                      </p:cBhvr>
                                      <p:to>
                                        <p:strVal val="visible"/>
                                      </p:to>
                                    </p:set>
                                    <p:animEffect transition="in" filter="fade">
                                      <p:cBhvr>
                                        <p:cTn id="26" dur="800" decel="100000"/>
                                        <p:tgtEl>
                                          <p:spTgt spid="35858"/>
                                        </p:tgtEl>
                                      </p:cBhvr>
                                    </p:animEffect>
                                    <p:anim calcmode="lin" valueType="num">
                                      <p:cBhvr>
                                        <p:cTn id="27" dur="800" decel="100000" fill="hold"/>
                                        <p:tgtEl>
                                          <p:spTgt spid="35858"/>
                                        </p:tgtEl>
                                        <p:attrNameLst>
                                          <p:attrName>style.rotation</p:attrName>
                                        </p:attrNameLst>
                                      </p:cBhvr>
                                      <p:tavLst>
                                        <p:tav tm="0">
                                          <p:val>
                                            <p:fltVal val="-90"/>
                                          </p:val>
                                        </p:tav>
                                        <p:tav tm="100000">
                                          <p:val>
                                            <p:fltVal val="0"/>
                                          </p:val>
                                        </p:tav>
                                      </p:tavLst>
                                    </p:anim>
                                    <p:anim calcmode="lin" valueType="num">
                                      <p:cBhvr>
                                        <p:cTn id="28" dur="800" decel="100000" fill="hold"/>
                                        <p:tgtEl>
                                          <p:spTgt spid="35858"/>
                                        </p:tgtEl>
                                        <p:attrNameLst>
                                          <p:attrName>ppt_x</p:attrName>
                                        </p:attrNameLst>
                                      </p:cBhvr>
                                      <p:tavLst>
                                        <p:tav tm="0">
                                          <p:val>
                                            <p:strVal val="#ppt_x+0.4"/>
                                          </p:val>
                                        </p:tav>
                                        <p:tav tm="100000">
                                          <p:val>
                                            <p:strVal val="#ppt_x-0.05"/>
                                          </p:val>
                                        </p:tav>
                                      </p:tavLst>
                                    </p:anim>
                                    <p:anim calcmode="lin" valueType="num">
                                      <p:cBhvr>
                                        <p:cTn id="29" dur="800" decel="100000" fill="hold"/>
                                        <p:tgtEl>
                                          <p:spTgt spid="3585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585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5858"/>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5859"/>
                                        </p:tgtEl>
                                        <p:attrNameLst>
                                          <p:attrName>style.visibility</p:attrName>
                                        </p:attrNameLst>
                                      </p:cBhvr>
                                      <p:to>
                                        <p:strVal val="visible"/>
                                      </p:to>
                                    </p:set>
                                    <p:animEffect transition="in" filter="fade">
                                      <p:cBhvr>
                                        <p:cTn id="36" dur="1000"/>
                                        <p:tgtEl>
                                          <p:spTgt spid="35859"/>
                                        </p:tgtEl>
                                      </p:cBhvr>
                                    </p:animEffect>
                                    <p:anim calcmode="lin" valueType="num">
                                      <p:cBhvr>
                                        <p:cTn id="37" dur="1000" fill="hold"/>
                                        <p:tgtEl>
                                          <p:spTgt spid="35859"/>
                                        </p:tgtEl>
                                        <p:attrNameLst>
                                          <p:attrName>ppt_x</p:attrName>
                                        </p:attrNameLst>
                                      </p:cBhvr>
                                      <p:tavLst>
                                        <p:tav tm="0">
                                          <p:val>
                                            <p:strVal val="#ppt_x"/>
                                          </p:val>
                                        </p:tav>
                                        <p:tav tm="100000">
                                          <p:val>
                                            <p:strVal val="#ppt_x"/>
                                          </p:val>
                                        </p:tav>
                                      </p:tavLst>
                                    </p:anim>
                                    <p:anim calcmode="lin" valueType="num">
                                      <p:cBhvr>
                                        <p:cTn id="38" dur="900" decel="100000" fill="hold"/>
                                        <p:tgtEl>
                                          <p:spTgt spid="3585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58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P spid="35852" grpId="0"/>
      <p:bldP spid="35858" grpId="0"/>
      <p:bldP spid="358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914400" y="62071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800">
                <a:solidFill>
                  <a:srgbClr val="990033"/>
                </a:solidFill>
                <a:latin typeface=".VnTime" pitchFamily="34" charset="0"/>
              </a:rPr>
              <a:t> </a:t>
            </a:r>
            <a:endParaRPr lang="en-US" sz="2800" b="1">
              <a:solidFill>
                <a:srgbClr val="0000FF"/>
              </a:solidFill>
              <a:latin typeface=".VnTime" pitchFamily="34" charset="0"/>
            </a:endParaRPr>
          </a:p>
        </p:txBody>
      </p:sp>
      <p:sp>
        <p:nvSpPr>
          <p:cNvPr id="13315" name="Rectangle 5"/>
          <p:cNvSpPr>
            <a:spLocks noChangeArrowheads="1"/>
          </p:cNvSpPr>
          <p:nvPr/>
        </p:nvSpPr>
        <p:spPr bwMode="auto">
          <a:xfrm>
            <a:off x="0" y="0"/>
            <a:ext cx="4435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000FF"/>
                </a:solidFill>
                <a:latin typeface="Times New Roman" pitchFamily="18" charset="0"/>
              </a:rPr>
              <a:t>Đại hội Đại biểu toàn quốc lần</a:t>
            </a:r>
          </a:p>
          <a:p>
            <a:r>
              <a:rPr lang="en-US" b="1">
                <a:solidFill>
                  <a:srgbClr val="0000FF"/>
                </a:solidFill>
                <a:latin typeface="Times New Roman" pitchFamily="18" charset="0"/>
              </a:rPr>
              <a:t>thứ II của Đảng</a:t>
            </a:r>
          </a:p>
        </p:txBody>
      </p:sp>
      <p:sp>
        <p:nvSpPr>
          <p:cNvPr id="13316" name="Line 11"/>
          <p:cNvSpPr>
            <a:spLocks noChangeShapeType="1"/>
          </p:cNvSpPr>
          <p:nvPr/>
        </p:nvSpPr>
        <p:spPr bwMode="auto">
          <a:xfrm flipH="1">
            <a:off x="4929188" y="1428750"/>
            <a:ext cx="0" cy="5229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 name="Rectangle 7"/>
          <p:cNvSpPr>
            <a:spLocks noChangeArrowheads="1"/>
          </p:cNvSpPr>
          <p:nvPr/>
        </p:nvSpPr>
        <p:spPr bwMode="auto">
          <a:xfrm>
            <a:off x="2195513" y="357188"/>
            <a:ext cx="2246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(tháng 2 - 1951)</a:t>
            </a:r>
          </a:p>
        </p:txBody>
      </p:sp>
      <p:sp>
        <p:nvSpPr>
          <p:cNvPr id="13318" name="Rectangle 8"/>
          <p:cNvSpPr>
            <a:spLocks noChangeArrowheads="1"/>
          </p:cNvSpPr>
          <p:nvPr/>
        </p:nvSpPr>
        <p:spPr bwMode="auto">
          <a:xfrm>
            <a:off x="-36513" y="1214438"/>
            <a:ext cx="554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cs typeface="Times New Roman" pitchFamily="18" charset="0"/>
              </a:rPr>
              <a:t>Đưa cuộc kháng chiến đến thắng lợi. </a:t>
            </a:r>
          </a:p>
        </p:txBody>
      </p:sp>
      <p:sp>
        <p:nvSpPr>
          <p:cNvPr id="13319" name="Rectangle 9"/>
          <p:cNvSpPr>
            <a:spLocks noChangeArrowheads="1"/>
          </p:cNvSpPr>
          <p:nvPr/>
        </p:nvSpPr>
        <p:spPr bwMode="auto">
          <a:xfrm>
            <a:off x="26988" y="2071688"/>
            <a:ext cx="45545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rPr>
              <a:t>+ Phát triển tinh thần yêu nước.</a:t>
            </a:r>
          </a:p>
          <a:p>
            <a:pPr eaLnBrk="1" hangingPunct="1"/>
            <a:r>
              <a:rPr lang="en-US" b="1">
                <a:solidFill>
                  <a:srgbClr val="0000FF"/>
                </a:solidFill>
                <a:latin typeface="Times New Roman" pitchFamily="18" charset="0"/>
              </a:rPr>
              <a:t>+ Đẩy mạnh thi đua.</a:t>
            </a:r>
          </a:p>
          <a:p>
            <a:pPr eaLnBrk="1" hangingPunct="1"/>
            <a:r>
              <a:rPr lang="en-US" b="1">
                <a:solidFill>
                  <a:srgbClr val="0000FF"/>
                </a:solidFill>
                <a:latin typeface="Times New Roman" pitchFamily="18" charset="0"/>
              </a:rPr>
              <a:t>+ Chia ruộng đất cho nông dân.</a:t>
            </a:r>
            <a:r>
              <a:rPr lang="en-US" b="1">
                <a:latin typeface="Times New Roman" pitchFamily="18" charset="0"/>
              </a:rPr>
              <a:t> </a:t>
            </a:r>
          </a:p>
        </p:txBody>
      </p:sp>
      <p:sp>
        <p:nvSpPr>
          <p:cNvPr id="13320" name="Rectangle 10"/>
          <p:cNvSpPr>
            <a:spLocks noChangeArrowheads="1"/>
          </p:cNvSpPr>
          <p:nvPr/>
        </p:nvSpPr>
        <p:spPr bwMode="auto">
          <a:xfrm>
            <a:off x="26988" y="3714750"/>
            <a:ext cx="4760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tabLst>
                <a:tab pos="742950" algn="l"/>
              </a:tabLst>
            </a:pPr>
            <a:r>
              <a:rPr lang="en-US" b="1">
                <a:solidFill>
                  <a:srgbClr val="0000FF"/>
                </a:solidFill>
                <a:latin typeface="Times New Roman" pitchFamily="18" charset="0"/>
                <a:cs typeface="Times New Roman" pitchFamily="18" charset="0"/>
              </a:rPr>
              <a:t>2. Sự lớn mạnh của hậu phương:</a:t>
            </a:r>
            <a:r>
              <a:rPr lang="en-US" b="1">
                <a:latin typeface="Times New Roman" pitchFamily="18" charset="0"/>
                <a:cs typeface="Times New Roman" pitchFamily="18" charset="0"/>
              </a:rPr>
              <a:t>  </a:t>
            </a:r>
          </a:p>
        </p:txBody>
      </p:sp>
      <p:sp>
        <p:nvSpPr>
          <p:cNvPr id="38923" name="Rectangle 11"/>
          <p:cNvSpPr>
            <a:spLocks noChangeArrowheads="1"/>
          </p:cNvSpPr>
          <p:nvPr/>
        </p:nvSpPr>
        <p:spPr bwMode="auto">
          <a:xfrm>
            <a:off x="4908550" y="4090988"/>
            <a:ext cx="4200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Tx/>
              <a:buAutoNum type="arabicPeriod"/>
            </a:pPr>
            <a:r>
              <a:rPr lang="en-US" b="1">
                <a:solidFill>
                  <a:srgbClr val="FF0000"/>
                </a:solidFill>
                <a:latin typeface="Times New Roman" pitchFamily="18" charset="0"/>
              </a:rPr>
              <a:t>Sự lớn mạnh của hậu phương sau chiến dịch Biên giới trên mặt kinh tế văn hoá, giáo dục thể hiện như thế nào?</a:t>
            </a:r>
          </a:p>
        </p:txBody>
      </p:sp>
      <p:sp>
        <p:nvSpPr>
          <p:cNvPr id="38927" name="Rectangle 15"/>
          <p:cNvSpPr>
            <a:spLocks noChangeArrowheads="1"/>
          </p:cNvSpPr>
          <p:nvPr/>
        </p:nvSpPr>
        <p:spPr bwMode="auto">
          <a:xfrm>
            <a:off x="0" y="4541838"/>
            <a:ext cx="4822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b="1">
                <a:solidFill>
                  <a:srgbClr val="0000FF"/>
                </a:solidFill>
                <a:latin typeface="Times New Roman" pitchFamily="18" charset="0"/>
              </a:rPr>
              <a:t>- Đẩy mạnh sản xuất lương thực, thực phẩm. </a:t>
            </a:r>
          </a:p>
        </p:txBody>
      </p:sp>
      <p:sp>
        <p:nvSpPr>
          <p:cNvPr id="38928" name="Rectangle 16"/>
          <p:cNvSpPr>
            <a:spLocks noChangeArrowheads="1"/>
          </p:cNvSpPr>
          <p:nvPr/>
        </p:nvSpPr>
        <p:spPr bwMode="auto">
          <a:xfrm>
            <a:off x="74613" y="5334000"/>
            <a:ext cx="4797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cs typeface="Times New Roman" pitchFamily="18" charset="0"/>
              </a:rPr>
              <a:t>- Đào tạo cán bộ phục vụ kháng chiến.</a:t>
            </a:r>
            <a:r>
              <a:rPr lang="en-US" b="1">
                <a:latin typeface="Times New Roman" pitchFamily="18" charset="0"/>
                <a:cs typeface="Times New Roman" pitchFamily="18" charset="0"/>
              </a:rPr>
              <a:t> </a:t>
            </a:r>
          </a:p>
        </p:txBody>
      </p:sp>
      <p:pic>
        <p:nvPicPr>
          <p:cNvPr id="38930" name="Picture 18" descr="Giao su HO Dac DI vµ gs ton that tung, 2 tru cot cua truong dia hoc y khoa trong khang 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775" y="1665288"/>
            <a:ext cx="4154488" cy="4024312"/>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8931" name="Text Box 19"/>
          <p:cNvSpPr txBox="1">
            <a:spLocks noChangeArrowheads="1"/>
          </p:cNvSpPr>
          <p:nvPr/>
        </p:nvSpPr>
        <p:spPr bwMode="auto">
          <a:xfrm>
            <a:off x="4968875" y="6021388"/>
            <a:ext cx="4090988"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800" b="1">
                <a:solidFill>
                  <a:srgbClr val="CC66FF"/>
                </a:solidFill>
                <a:latin typeface=".VnTime" pitchFamily="34" charset="0"/>
              </a:rPr>
              <a:t>  </a:t>
            </a:r>
            <a:r>
              <a:rPr lang="en-US" b="1">
                <a:solidFill>
                  <a:srgbClr val="0000FF"/>
                </a:solidFill>
                <a:latin typeface="Times New Roman" pitchFamily="18" charset="0"/>
              </a:rPr>
              <a:t>Giáo sư Hồ Đắc Di và giáo sư Tôn Thất Tùng</a:t>
            </a:r>
          </a:p>
        </p:txBody>
      </p:sp>
      <p:pic>
        <p:nvPicPr>
          <p:cNvPr id="38932" name="Picture 20" descr="chu tich ho chi minh voi sv truong DH y khoa 19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1628775"/>
            <a:ext cx="4191000" cy="4032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8933" name="Text Box 21"/>
          <p:cNvSpPr txBox="1">
            <a:spLocks noChangeArrowheads="1"/>
          </p:cNvSpPr>
          <p:nvPr/>
        </p:nvSpPr>
        <p:spPr bwMode="auto">
          <a:xfrm>
            <a:off x="4872038" y="6116638"/>
            <a:ext cx="4271962"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Chủ tịch Hồ Chí Minh với sinh viên trường Đại học Y khoa 1955</a:t>
            </a:r>
          </a:p>
        </p:txBody>
      </p:sp>
      <p:pic>
        <p:nvPicPr>
          <p:cNvPr id="38934" name="Picture 22" descr="giao su ton that tung gianng bai cho sv trong khang ch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1684338"/>
            <a:ext cx="4165600" cy="40322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8935" name="Text Box 23"/>
          <p:cNvSpPr txBox="1">
            <a:spLocks noChangeArrowheads="1"/>
          </p:cNvSpPr>
          <p:nvPr/>
        </p:nvSpPr>
        <p:spPr bwMode="auto">
          <a:xfrm>
            <a:off x="4968875" y="6043613"/>
            <a:ext cx="4116388"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Giáo sư Tôn Thất Tùng giảng bài cho sinh viên</a:t>
            </a:r>
          </a:p>
        </p:txBody>
      </p:sp>
      <p:pic>
        <p:nvPicPr>
          <p:cNvPr id="38938" name="Picture 26" descr="giao su ho dac di giang bai cho sinh vien trong khang ch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725" y="1643063"/>
            <a:ext cx="4197350" cy="403225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8939" name="Text Box 27"/>
          <p:cNvSpPr txBox="1">
            <a:spLocks noChangeArrowheads="1"/>
          </p:cNvSpPr>
          <p:nvPr/>
        </p:nvSpPr>
        <p:spPr bwMode="auto">
          <a:xfrm>
            <a:off x="4932363" y="6051550"/>
            <a:ext cx="4127500"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a:solidFill>
                  <a:srgbClr val="0B19C8"/>
                </a:solidFill>
                <a:latin typeface="Times New Roman" pitchFamily="18" charset="0"/>
                <a:cs typeface="Times New Roman" pitchFamily="18" charset="0"/>
              </a:rPr>
              <a:t> </a:t>
            </a:r>
            <a:r>
              <a:rPr lang="en-US" sz="2200" b="1">
                <a:solidFill>
                  <a:srgbClr val="0B19C8"/>
                </a:solidFill>
                <a:latin typeface="Times New Roman" pitchFamily="18" charset="0"/>
                <a:cs typeface="Times New Roman" pitchFamily="18" charset="0"/>
              </a:rPr>
              <a:t>Giáo sư Hồ Đắc Di giảng bài cho sinh viên</a:t>
            </a:r>
          </a:p>
        </p:txBody>
      </p:sp>
      <p:pic>
        <p:nvPicPr>
          <p:cNvPr id="38940" name="Picture 28" descr="Bac Ho voi xuong co khi"/>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4976813" y="0"/>
            <a:ext cx="4167187" cy="4075113"/>
          </a:xfrm>
          <a:prstGeom prst="rect">
            <a:avLst/>
          </a:prstGeom>
          <a:solidFill>
            <a:srgbClr val="660033"/>
          </a:solidFill>
          <a:ln w="28575">
            <a:solidFill>
              <a:schemeClr val="folHlink"/>
            </a:solidFill>
            <a:miter lim="800000"/>
            <a:headEnd/>
            <a:tailEnd/>
          </a:ln>
        </p:spPr>
      </p:pic>
      <p:sp>
        <p:nvSpPr>
          <p:cNvPr id="38941" name="Rectangle 29"/>
          <p:cNvSpPr>
            <a:spLocks noChangeArrowheads="1"/>
          </p:cNvSpPr>
          <p:nvPr/>
        </p:nvSpPr>
        <p:spPr bwMode="auto">
          <a:xfrm>
            <a:off x="4787900" y="5737225"/>
            <a:ext cx="4384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sz="2200" b="1">
                <a:solidFill>
                  <a:srgbClr val="0000FF"/>
                </a:solidFill>
                <a:latin typeface="Times New Roman" pitchFamily="18" charset="0"/>
              </a:rPr>
              <a:t>H2: Bác Hồ thăm công binh xưởng</a:t>
            </a:r>
          </a:p>
          <a:p>
            <a:pPr algn="ctr" eaLnBrk="1" hangingPunct="1"/>
            <a:r>
              <a:rPr lang="en-US" sz="2200" b="1">
                <a:solidFill>
                  <a:srgbClr val="0000FF"/>
                </a:solidFill>
                <a:latin typeface="Times New Roman" pitchFamily="18" charset="0"/>
              </a:rPr>
              <a:t> đầu tiên ở Việt Bắc trong</a:t>
            </a:r>
          </a:p>
          <a:p>
            <a:pPr algn="ctr" eaLnBrk="1" hangingPunct="1"/>
            <a:r>
              <a:rPr lang="en-US" sz="2200" b="1">
                <a:solidFill>
                  <a:srgbClr val="0000FF"/>
                </a:solidFill>
                <a:latin typeface="Times New Roman" pitchFamily="18" charset="0"/>
              </a:rPr>
              <a:t> thời kỳ kháng chiến chống Pháp</a:t>
            </a:r>
            <a:r>
              <a:rPr lang="en-US" sz="2200">
                <a:latin typeface="Times New Roman" pitchFamily="18" charset="0"/>
              </a:rPr>
              <a:t>.</a:t>
            </a:r>
          </a:p>
        </p:txBody>
      </p:sp>
      <p:sp>
        <p:nvSpPr>
          <p:cNvPr id="13334"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fade">
                                      <p:cBhvr>
                                        <p:cTn id="7" dur="770" decel="100000"/>
                                        <p:tgtEl>
                                          <p:spTgt spid="38923"/>
                                        </p:tgtEl>
                                      </p:cBhvr>
                                    </p:animEffect>
                                    <p:animScale>
                                      <p:cBhvr>
                                        <p:cTn id="8" dur="770" decel="100000"/>
                                        <p:tgtEl>
                                          <p:spTgt spid="38923"/>
                                        </p:tgtEl>
                                      </p:cBhvr>
                                      <p:from x="10000" y="10000"/>
                                      <p:to x="200000" y="450000"/>
                                    </p:animScale>
                                    <p:animScale>
                                      <p:cBhvr>
                                        <p:cTn id="9" dur="1230" accel="100000" fill="hold">
                                          <p:stCondLst>
                                            <p:cond delay="770"/>
                                          </p:stCondLst>
                                        </p:cTn>
                                        <p:tgtEl>
                                          <p:spTgt spid="38923"/>
                                        </p:tgtEl>
                                      </p:cBhvr>
                                      <p:from x="200000" y="450000"/>
                                      <p:to x="100000" y="100000"/>
                                    </p:animScale>
                                    <p:set>
                                      <p:cBhvr>
                                        <p:cTn id="10" dur="770" fill="hold"/>
                                        <p:tgtEl>
                                          <p:spTgt spid="38923"/>
                                        </p:tgtEl>
                                        <p:attrNameLst>
                                          <p:attrName>ppt_x</p:attrName>
                                        </p:attrNameLst>
                                      </p:cBhvr>
                                      <p:to>
                                        <p:strVal val="(0.5)"/>
                                      </p:to>
                                    </p:set>
                                    <p:anim from="(0.5)" to="(#ppt_x)" calcmode="lin" valueType="num">
                                      <p:cBhvr>
                                        <p:cTn id="11" dur="1230" accel="100000" fill="hold">
                                          <p:stCondLst>
                                            <p:cond delay="770"/>
                                          </p:stCondLst>
                                        </p:cTn>
                                        <p:tgtEl>
                                          <p:spTgt spid="38923"/>
                                        </p:tgtEl>
                                        <p:attrNameLst>
                                          <p:attrName>ppt_x</p:attrName>
                                        </p:attrNameLst>
                                      </p:cBhvr>
                                    </p:anim>
                                    <p:set>
                                      <p:cBhvr>
                                        <p:cTn id="12" dur="770" fill="hold"/>
                                        <p:tgtEl>
                                          <p:spTgt spid="38923"/>
                                        </p:tgtEl>
                                        <p:attrNameLst>
                                          <p:attrName>ppt_y</p:attrName>
                                        </p:attrNameLst>
                                      </p:cBhvr>
                                      <p:to>
                                        <p:strVal val="(#ppt_y+0.4)"/>
                                      </p:to>
                                    </p:set>
                                    <p:anim from="(#ppt_y+0.4)" to="(#ppt_y)" calcmode="lin" valueType="num">
                                      <p:cBhvr>
                                        <p:cTn id="13" dur="1230" accel="100000" fill="hold">
                                          <p:stCondLst>
                                            <p:cond delay="770"/>
                                          </p:stCondLst>
                                        </p:cTn>
                                        <p:tgtEl>
                                          <p:spTgt spid="3892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8927"/>
                                        </p:tgtEl>
                                        <p:attrNameLst>
                                          <p:attrName>style.visibility</p:attrName>
                                        </p:attrNameLst>
                                      </p:cBhvr>
                                      <p:to>
                                        <p:strVal val="visible"/>
                                      </p:to>
                                    </p:set>
                                    <p:animEffect transition="in" filter="blinds(horizontal)">
                                      <p:cBhvr>
                                        <p:cTn id="18" dur="500"/>
                                        <p:tgtEl>
                                          <p:spTgt spid="389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8928"/>
                                        </p:tgtEl>
                                        <p:attrNameLst>
                                          <p:attrName>style.visibility</p:attrName>
                                        </p:attrNameLst>
                                      </p:cBhvr>
                                      <p:to>
                                        <p:strVal val="visible"/>
                                      </p:to>
                                    </p:set>
                                    <p:animEffect transition="in" filter="checkerboard(across)">
                                      <p:cBhvr>
                                        <p:cTn id="23" dur="500"/>
                                        <p:tgtEl>
                                          <p:spTgt spid="3892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grpId="1" nodeType="clickEffect">
                                  <p:stCondLst>
                                    <p:cond delay="0"/>
                                  </p:stCondLst>
                                  <p:childTnLst>
                                    <p:animEffect transition="out" filter="diamond(in)">
                                      <p:cBhvr>
                                        <p:cTn id="27" dur="2000"/>
                                        <p:tgtEl>
                                          <p:spTgt spid="38923"/>
                                        </p:tgtEl>
                                      </p:cBhvr>
                                    </p:animEffect>
                                    <p:set>
                                      <p:cBhvr>
                                        <p:cTn id="28" dur="1" fill="hold">
                                          <p:stCondLst>
                                            <p:cond delay="1999"/>
                                          </p:stCondLst>
                                        </p:cTn>
                                        <p:tgtEl>
                                          <p:spTgt spid="3892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38930"/>
                                        </p:tgtEl>
                                        <p:attrNameLst>
                                          <p:attrName>style.visibility</p:attrName>
                                        </p:attrNameLst>
                                      </p:cBhvr>
                                      <p:to>
                                        <p:strVal val="visible"/>
                                      </p:to>
                                    </p:set>
                                    <p:animEffect transition="in" filter="wheel(4)">
                                      <p:cBhvr>
                                        <p:cTn id="33" dur="2000"/>
                                        <p:tgtEl>
                                          <p:spTgt spid="389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931"/>
                                        </p:tgtEl>
                                        <p:attrNameLst>
                                          <p:attrName>style.visibility</p:attrName>
                                        </p:attrNameLst>
                                      </p:cBhvr>
                                      <p:to>
                                        <p:strVal val="visible"/>
                                      </p:to>
                                    </p:set>
                                    <p:animEffect transition="in" filter="fade">
                                      <p:cBhvr>
                                        <p:cTn id="36" dur="1000"/>
                                        <p:tgtEl>
                                          <p:spTgt spid="389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xit" presetSubtype="16" fill="hold" nodeType="clickEffect">
                                  <p:stCondLst>
                                    <p:cond delay="0"/>
                                  </p:stCondLst>
                                  <p:childTnLst>
                                    <p:animEffect transition="out" filter="diamond(in)">
                                      <p:cBhvr>
                                        <p:cTn id="40" dur="2000"/>
                                        <p:tgtEl>
                                          <p:spTgt spid="38930"/>
                                        </p:tgtEl>
                                      </p:cBhvr>
                                    </p:animEffect>
                                    <p:set>
                                      <p:cBhvr>
                                        <p:cTn id="41" dur="1" fill="hold">
                                          <p:stCondLst>
                                            <p:cond delay="1999"/>
                                          </p:stCondLst>
                                        </p:cTn>
                                        <p:tgtEl>
                                          <p:spTgt spid="38930"/>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xit" presetSubtype="16" fill="hold" grpId="1" nodeType="clickEffect">
                                  <p:stCondLst>
                                    <p:cond delay="0"/>
                                  </p:stCondLst>
                                  <p:childTnLst>
                                    <p:animEffect transition="out" filter="diamond(in)">
                                      <p:cBhvr>
                                        <p:cTn id="45" dur="2000"/>
                                        <p:tgtEl>
                                          <p:spTgt spid="38931"/>
                                        </p:tgtEl>
                                      </p:cBhvr>
                                    </p:animEffect>
                                    <p:set>
                                      <p:cBhvr>
                                        <p:cTn id="46" dur="1" fill="hold">
                                          <p:stCondLst>
                                            <p:cond delay="1999"/>
                                          </p:stCondLst>
                                        </p:cTn>
                                        <p:tgtEl>
                                          <p:spTgt spid="38931"/>
                                        </p:tgtEl>
                                        <p:attrNameLst>
                                          <p:attrName>style.visibility</p:attrName>
                                        </p:attrNameLst>
                                      </p:cBhvr>
                                      <p:to>
                                        <p:strVal val="hidden"/>
                                      </p:to>
                                    </p:set>
                                  </p:childTnLst>
                                </p:cTn>
                              </p:par>
                              <p:par>
                                <p:cTn id="47" presetID="17" presetClass="entr" presetSubtype="10" fill="hold" nodeType="withEffect">
                                  <p:stCondLst>
                                    <p:cond delay="0"/>
                                  </p:stCondLst>
                                  <p:childTnLst>
                                    <p:set>
                                      <p:cBhvr>
                                        <p:cTn id="48" dur="1" fill="hold">
                                          <p:stCondLst>
                                            <p:cond delay="0"/>
                                          </p:stCondLst>
                                        </p:cTn>
                                        <p:tgtEl>
                                          <p:spTgt spid="38932"/>
                                        </p:tgtEl>
                                        <p:attrNameLst>
                                          <p:attrName>style.visibility</p:attrName>
                                        </p:attrNameLst>
                                      </p:cBhvr>
                                      <p:to>
                                        <p:strVal val="visible"/>
                                      </p:to>
                                    </p:set>
                                    <p:anim calcmode="lin" valueType="num">
                                      <p:cBhvr>
                                        <p:cTn id="49" dur="1000" fill="hold"/>
                                        <p:tgtEl>
                                          <p:spTgt spid="38932"/>
                                        </p:tgtEl>
                                        <p:attrNameLst>
                                          <p:attrName>ppt_w</p:attrName>
                                        </p:attrNameLst>
                                      </p:cBhvr>
                                      <p:tavLst>
                                        <p:tav tm="0">
                                          <p:val>
                                            <p:fltVal val="0"/>
                                          </p:val>
                                        </p:tav>
                                        <p:tav tm="100000">
                                          <p:val>
                                            <p:strVal val="#ppt_w"/>
                                          </p:val>
                                        </p:tav>
                                      </p:tavLst>
                                    </p:anim>
                                    <p:anim calcmode="lin" valueType="num">
                                      <p:cBhvr>
                                        <p:cTn id="50" dur="1000" fill="hold"/>
                                        <p:tgtEl>
                                          <p:spTgt spid="38932"/>
                                        </p:tgtEl>
                                        <p:attrNameLst>
                                          <p:attrName>ppt_h</p:attrName>
                                        </p:attrNameLst>
                                      </p:cBhvr>
                                      <p:tavLst>
                                        <p:tav tm="0">
                                          <p:val>
                                            <p:strVal val="#ppt_h"/>
                                          </p:val>
                                        </p:tav>
                                        <p:tav tm="100000">
                                          <p:val>
                                            <p:strVal val="#ppt_h"/>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38933"/>
                                        </p:tgtEl>
                                        <p:attrNameLst>
                                          <p:attrName>style.visibility</p:attrName>
                                        </p:attrNameLst>
                                      </p:cBhvr>
                                      <p:to>
                                        <p:strVal val="visible"/>
                                      </p:to>
                                    </p:set>
                                    <p:animEffect transition="in" filter="fade">
                                      <p:cBhvr>
                                        <p:cTn id="53" dur="1000"/>
                                        <p:tgtEl>
                                          <p:spTgt spid="389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xit" presetSubtype="16" fill="hold" nodeType="clickEffect">
                                  <p:stCondLst>
                                    <p:cond delay="0"/>
                                  </p:stCondLst>
                                  <p:childTnLst>
                                    <p:animEffect transition="out" filter="diamond(in)">
                                      <p:cBhvr>
                                        <p:cTn id="57" dur="2000"/>
                                        <p:tgtEl>
                                          <p:spTgt spid="38932"/>
                                        </p:tgtEl>
                                      </p:cBhvr>
                                    </p:animEffect>
                                    <p:set>
                                      <p:cBhvr>
                                        <p:cTn id="58" dur="1" fill="hold">
                                          <p:stCondLst>
                                            <p:cond delay="1999"/>
                                          </p:stCondLst>
                                        </p:cTn>
                                        <p:tgtEl>
                                          <p:spTgt spid="38932"/>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xit" presetSubtype="16" fill="hold" grpId="1" nodeType="clickEffect">
                                  <p:stCondLst>
                                    <p:cond delay="0"/>
                                  </p:stCondLst>
                                  <p:childTnLst>
                                    <p:animEffect transition="out" filter="diamond(in)">
                                      <p:cBhvr>
                                        <p:cTn id="62" dur="2000"/>
                                        <p:tgtEl>
                                          <p:spTgt spid="38933"/>
                                        </p:tgtEl>
                                      </p:cBhvr>
                                    </p:animEffect>
                                    <p:set>
                                      <p:cBhvr>
                                        <p:cTn id="63" dur="1" fill="hold">
                                          <p:stCondLst>
                                            <p:cond delay="1999"/>
                                          </p:stCondLst>
                                        </p:cTn>
                                        <p:tgtEl>
                                          <p:spTgt spid="38933"/>
                                        </p:tgtEl>
                                        <p:attrNameLst>
                                          <p:attrName>style.visibility</p:attrName>
                                        </p:attrNameLst>
                                      </p:cBhvr>
                                      <p:to>
                                        <p:strVal val="hidden"/>
                                      </p:to>
                                    </p:set>
                                  </p:childTnLst>
                                </p:cTn>
                              </p:par>
                              <p:par>
                                <p:cTn id="64" presetID="17" presetClass="entr" presetSubtype="10" fill="hold" nodeType="withEffect">
                                  <p:stCondLst>
                                    <p:cond delay="0"/>
                                  </p:stCondLst>
                                  <p:childTnLst>
                                    <p:set>
                                      <p:cBhvr>
                                        <p:cTn id="65" dur="1" fill="hold">
                                          <p:stCondLst>
                                            <p:cond delay="0"/>
                                          </p:stCondLst>
                                        </p:cTn>
                                        <p:tgtEl>
                                          <p:spTgt spid="38934"/>
                                        </p:tgtEl>
                                        <p:attrNameLst>
                                          <p:attrName>style.visibility</p:attrName>
                                        </p:attrNameLst>
                                      </p:cBhvr>
                                      <p:to>
                                        <p:strVal val="visible"/>
                                      </p:to>
                                    </p:set>
                                    <p:anim calcmode="lin" valueType="num">
                                      <p:cBhvr>
                                        <p:cTn id="66" dur="1000" fill="hold"/>
                                        <p:tgtEl>
                                          <p:spTgt spid="38934"/>
                                        </p:tgtEl>
                                        <p:attrNameLst>
                                          <p:attrName>ppt_w</p:attrName>
                                        </p:attrNameLst>
                                      </p:cBhvr>
                                      <p:tavLst>
                                        <p:tav tm="0">
                                          <p:val>
                                            <p:fltVal val="0"/>
                                          </p:val>
                                        </p:tav>
                                        <p:tav tm="100000">
                                          <p:val>
                                            <p:strVal val="#ppt_w"/>
                                          </p:val>
                                        </p:tav>
                                      </p:tavLst>
                                    </p:anim>
                                    <p:anim calcmode="lin" valueType="num">
                                      <p:cBhvr>
                                        <p:cTn id="67" dur="1000" fill="hold"/>
                                        <p:tgtEl>
                                          <p:spTgt spid="38934"/>
                                        </p:tgtEl>
                                        <p:attrNameLst>
                                          <p:attrName>ppt_h</p:attrName>
                                        </p:attrNameLst>
                                      </p:cBhvr>
                                      <p:tavLst>
                                        <p:tav tm="0">
                                          <p:val>
                                            <p:strVal val="#ppt_h"/>
                                          </p:val>
                                        </p:tav>
                                        <p:tav tm="100000">
                                          <p:val>
                                            <p:strVal val="#ppt_h"/>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38935"/>
                                        </p:tgtEl>
                                        <p:attrNameLst>
                                          <p:attrName>style.visibility</p:attrName>
                                        </p:attrNameLst>
                                      </p:cBhvr>
                                      <p:to>
                                        <p:strVal val="visible"/>
                                      </p:to>
                                    </p:set>
                                    <p:animEffect transition="in" filter="fade">
                                      <p:cBhvr>
                                        <p:cTn id="70" dur="1000"/>
                                        <p:tgtEl>
                                          <p:spTgt spid="3893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8" presetClass="exit" presetSubtype="16" fill="hold" nodeType="clickEffect">
                                  <p:stCondLst>
                                    <p:cond delay="0"/>
                                  </p:stCondLst>
                                  <p:childTnLst>
                                    <p:animEffect transition="out" filter="diamond(in)">
                                      <p:cBhvr>
                                        <p:cTn id="74" dur="2000"/>
                                        <p:tgtEl>
                                          <p:spTgt spid="38934"/>
                                        </p:tgtEl>
                                      </p:cBhvr>
                                    </p:animEffect>
                                    <p:set>
                                      <p:cBhvr>
                                        <p:cTn id="75" dur="1" fill="hold">
                                          <p:stCondLst>
                                            <p:cond delay="1999"/>
                                          </p:stCondLst>
                                        </p:cTn>
                                        <p:tgtEl>
                                          <p:spTgt spid="38934"/>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8" presetClass="exit" presetSubtype="16" fill="hold" grpId="1" nodeType="clickEffect">
                                  <p:stCondLst>
                                    <p:cond delay="0"/>
                                  </p:stCondLst>
                                  <p:childTnLst>
                                    <p:animEffect transition="out" filter="diamond(in)">
                                      <p:cBhvr>
                                        <p:cTn id="79" dur="2000"/>
                                        <p:tgtEl>
                                          <p:spTgt spid="38935"/>
                                        </p:tgtEl>
                                      </p:cBhvr>
                                    </p:animEffect>
                                    <p:set>
                                      <p:cBhvr>
                                        <p:cTn id="80" dur="1" fill="hold">
                                          <p:stCondLst>
                                            <p:cond delay="1999"/>
                                          </p:stCondLst>
                                        </p:cTn>
                                        <p:tgtEl>
                                          <p:spTgt spid="38935"/>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nodeType="clickEffect">
                                  <p:stCondLst>
                                    <p:cond delay="0"/>
                                  </p:stCondLst>
                                  <p:childTnLst>
                                    <p:set>
                                      <p:cBhvr>
                                        <p:cTn id="84" dur="1" fill="hold">
                                          <p:stCondLst>
                                            <p:cond delay="0"/>
                                          </p:stCondLst>
                                        </p:cTn>
                                        <p:tgtEl>
                                          <p:spTgt spid="38938"/>
                                        </p:tgtEl>
                                        <p:attrNameLst>
                                          <p:attrName>style.visibility</p:attrName>
                                        </p:attrNameLst>
                                      </p:cBhvr>
                                      <p:to>
                                        <p:strVal val="visible"/>
                                      </p:to>
                                    </p:set>
                                    <p:animEffect transition="in" filter="strips(downLeft)">
                                      <p:cBhvr>
                                        <p:cTn id="85" dur="500"/>
                                        <p:tgtEl>
                                          <p:spTgt spid="3893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1" presetClass="entr" presetSubtype="0" fill="hold" grpId="0" nodeType="clickEffect">
                                  <p:stCondLst>
                                    <p:cond delay="0"/>
                                  </p:stCondLst>
                                  <p:childTnLst>
                                    <p:set>
                                      <p:cBhvr>
                                        <p:cTn id="89" dur="1" fill="hold">
                                          <p:stCondLst>
                                            <p:cond delay="0"/>
                                          </p:stCondLst>
                                        </p:cTn>
                                        <p:tgtEl>
                                          <p:spTgt spid="38939"/>
                                        </p:tgtEl>
                                        <p:attrNameLst>
                                          <p:attrName>style.visibility</p:attrName>
                                        </p:attrNameLst>
                                      </p:cBhvr>
                                      <p:to>
                                        <p:strVal val="visible"/>
                                      </p:to>
                                    </p:set>
                                    <p:animEffect transition="in" filter="fade">
                                      <p:cBhvr>
                                        <p:cTn id="90" dur="770" decel="100000"/>
                                        <p:tgtEl>
                                          <p:spTgt spid="38939"/>
                                        </p:tgtEl>
                                      </p:cBhvr>
                                    </p:animEffect>
                                    <p:animScale>
                                      <p:cBhvr>
                                        <p:cTn id="91" dur="770" decel="100000"/>
                                        <p:tgtEl>
                                          <p:spTgt spid="38939"/>
                                        </p:tgtEl>
                                      </p:cBhvr>
                                      <p:from x="10000" y="10000"/>
                                      <p:to x="200000" y="450000"/>
                                    </p:animScale>
                                    <p:animScale>
                                      <p:cBhvr>
                                        <p:cTn id="92" dur="1230" accel="100000" fill="hold">
                                          <p:stCondLst>
                                            <p:cond delay="770"/>
                                          </p:stCondLst>
                                        </p:cTn>
                                        <p:tgtEl>
                                          <p:spTgt spid="38939"/>
                                        </p:tgtEl>
                                      </p:cBhvr>
                                      <p:from x="200000" y="450000"/>
                                      <p:to x="100000" y="100000"/>
                                    </p:animScale>
                                    <p:set>
                                      <p:cBhvr>
                                        <p:cTn id="93" dur="770" fill="hold"/>
                                        <p:tgtEl>
                                          <p:spTgt spid="38939"/>
                                        </p:tgtEl>
                                        <p:attrNameLst>
                                          <p:attrName>ppt_x</p:attrName>
                                        </p:attrNameLst>
                                      </p:cBhvr>
                                      <p:to>
                                        <p:strVal val="(0.5)"/>
                                      </p:to>
                                    </p:set>
                                    <p:anim from="(0.5)" to="(#ppt_x)" calcmode="lin" valueType="num">
                                      <p:cBhvr>
                                        <p:cTn id="94" dur="1230" accel="100000" fill="hold">
                                          <p:stCondLst>
                                            <p:cond delay="770"/>
                                          </p:stCondLst>
                                        </p:cTn>
                                        <p:tgtEl>
                                          <p:spTgt spid="38939"/>
                                        </p:tgtEl>
                                        <p:attrNameLst>
                                          <p:attrName>ppt_x</p:attrName>
                                        </p:attrNameLst>
                                      </p:cBhvr>
                                    </p:anim>
                                    <p:set>
                                      <p:cBhvr>
                                        <p:cTn id="95" dur="770" fill="hold"/>
                                        <p:tgtEl>
                                          <p:spTgt spid="38939"/>
                                        </p:tgtEl>
                                        <p:attrNameLst>
                                          <p:attrName>ppt_y</p:attrName>
                                        </p:attrNameLst>
                                      </p:cBhvr>
                                      <p:to>
                                        <p:strVal val="(#ppt_y+0.4)"/>
                                      </p:to>
                                    </p:set>
                                    <p:anim from="(#ppt_y+0.4)" to="(#ppt_y)" calcmode="lin" valueType="num">
                                      <p:cBhvr>
                                        <p:cTn id="96" dur="1230" accel="100000" fill="hold">
                                          <p:stCondLst>
                                            <p:cond delay="770"/>
                                          </p:stCondLst>
                                        </p:cTn>
                                        <p:tgtEl>
                                          <p:spTgt spid="38939"/>
                                        </p:tgtEl>
                                        <p:attrNameLst>
                                          <p:attrName>ppt_y</p:attrName>
                                        </p:attrNameLst>
                                      </p:cBhvr>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xit" presetSubtype="16" fill="hold" nodeType="clickEffect">
                                  <p:stCondLst>
                                    <p:cond delay="0"/>
                                  </p:stCondLst>
                                  <p:childTnLst>
                                    <p:animEffect transition="out" filter="diamond(in)">
                                      <p:cBhvr>
                                        <p:cTn id="100" dur="2000"/>
                                        <p:tgtEl>
                                          <p:spTgt spid="38938"/>
                                        </p:tgtEl>
                                      </p:cBhvr>
                                    </p:animEffect>
                                    <p:set>
                                      <p:cBhvr>
                                        <p:cTn id="101" dur="1" fill="hold">
                                          <p:stCondLst>
                                            <p:cond delay="1999"/>
                                          </p:stCondLst>
                                        </p:cTn>
                                        <p:tgtEl>
                                          <p:spTgt spid="38938"/>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8" presetClass="exit" presetSubtype="16" fill="hold" grpId="1" nodeType="clickEffect">
                                  <p:stCondLst>
                                    <p:cond delay="0"/>
                                  </p:stCondLst>
                                  <p:childTnLst>
                                    <p:animEffect transition="out" filter="diamond(in)">
                                      <p:cBhvr>
                                        <p:cTn id="105" dur="2000"/>
                                        <p:tgtEl>
                                          <p:spTgt spid="38939"/>
                                        </p:tgtEl>
                                      </p:cBhvr>
                                    </p:animEffect>
                                    <p:set>
                                      <p:cBhvr>
                                        <p:cTn id="106" dur="1" fill="hold">
                                          <p:stCondLst>
                                            <p:cond delay="1999"/>
                                          </p:stCondLst>
                                        </p:cTn>
                                        <p:tgtEl>
                                          <p:spTgt spid="38939"/>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nodeType="clickEffect">
                                  <p:stCondLst>
                                    <p:cond delay="0"/>
                                  </p:stCondLst>
                                  <p:childTnLst>
                                    <p:set>
                                      <p:cBhvr>
                                        <p:cTn id="110" dur="1" fill="hold">
                                          <p:stCondLst>
                                            <p:cond delay="0"/>
                                          </p:stCondLst>
                                        </p:cTn>
                                        <p:tgtEl>
                                          <p:spTgt spid="38940"/>
                                        </p:tgtEl>
                                        <p:attrNameLst>
                                          <p:attrName>style.visibility</p:attrName>
                                        </p:attrNameLst>
                                      </p:cBhvr>
                                      <p:to>
                                        <p:strVal val="visible"/>
                                      </p:to>
                                    </p:set>
                                    <p:animEffect transition="in" filter="diamond(in)">
                                      <p:cBhvr>
                                        <p:cTn id="111" dur="2000"/>
                                        <p:tgtEl>
                                          <p:spTgt spid="3894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0" presetClass="entr" presetSubtype="0" fill="hold" grpId="0" nodeType="clickEffect">
                                  <p:stCondLst>
                                    <p:cond delay="0"/>
                                  </p:stCondLst>
                                  <p:childTnLst>
                                    <p:set>
                                      <p:cBhvr>
                                        <p:cTn id="115" dur="1" fill="hold">
                                          <p:stCondLst>
                                            <p:cond delay="0"/>
                                          </p:stCondLst>
                                        </p:cTn>
                                        <p:tgtEl>
                                          <p:spTgt spid="38941"/>
                                        </p:tgtEl>
                                        <p:attrNameLst>
                                          <p:attrName>style.visibility</p:attrName>
                                        </p:attrNameLst>
                                      </p:cBhvr>
                                      <p:to>
                                        <p:strVal val="visible"/>
                                      </p:to>
                                    </p:set>
                                    <p:animEffect transition="in" filter="fade">
                                      <p:cBhvr>
                                        <p:cTn id="116" dur="800" decel="100000"/>
                                        <p:tgtEl>
                                          <p:spTgt spid="38941"/>
                                        </p:tgtEl>
                                      </p:cBhvr>
                                    </p:animEffect>
                                    <p:anim calcmode="lin" valueType="num">
                                      <p:cBhvr>
                                        <p:cTn id="117" dur="800" decel="100000" fill="hold"/>
                                        <p:tgtEl>
                                          <p:spTgt spid="38941"/>
                                        </p:tgtEl>
                                        <p:attrNameLst>
                                          <p:attrName>style.rotation</p:attrName>
                                        </p:attrNameLst>
                                      </p:cBhvr>
                                      <p:tavLst>
                                        <p:tav tm="0">
                                          <p:val>
                                            <p:fltVal val="-90"/>
                                          </p:val>
                                        </p:tav>
                                        <p:tav tm="100000">
                                          <p:val>
                                            <p:fltVal val="0"/>
                                          </p:val>
                                        </p:tav>
                                      </p:tavLst>
                                    </p:anim>
                                    <p:anim calcmode="lin" valueType="num">
                                      <p:cBhvr>
                                        <p:cTn id="118" dur="800" decel="100000" fill="hold"/>
                                        <p:tgtEl>
                                          <p:spTgt spid="38941"/>
                                        </p:tgtEl>
                                        <p:attrNameLst>
                                          <p:attrName>ppt_x</p:attrName>
                                        </p:attrNameLst>
                                      </p:cBhvr>
                                      <p:tavLst>
                                        <p:tav tm="0">
                                          <p:val>
                                            <p:strVal val="#ppt_x+0.4"/>
                                          </p:val>
                                        </p:tav>
                                        <p:tav tm="100000">
                                          <p:val>
                                            <p:strVal val="#ppt_x-0.05"/>
                                          </p:val>
                                        </p:tav>
                                      </p:tavLst>
                                    </p:anim>
                                    <p:anim calcmode="lin" valueType="num">
                                      <p:cBhvr>
                                        <p:cTn id="119" dur="800" decel="100000" fill="hold"/>
                                        <p:tgtEl>
                                          <p:spTgt spid="38941"/>
                                        </p:tgtEl>
                                        <p:attrNameLst>
                                          <p:attrName>ppt_y</p:attrName>
                                        </p:attrNameLst>
                                      </p:cBhvr>
                                      <p:tavLst>
                                        <p:tav tm="0">
                                          <p:val>
                                            <p:strVal val="#ppt_y-0.4"/>
                                          </p:val>
                                        </p:tav>
                                        <p:tav tm="100000">
                                          <p:val>
                                            <p:strVal val="#ppt_y+0.1"/>
                                          </p:val>
                                        </p:tav>
                                      </p:tavLst>
                                    </p:anim>
                                    <p:anim calcmode="lin" valueType="num">
                                      <p:cBhvr>
                                        <p:cTn id="120" dur="200" accel="100000" fill="hold">
                                          <p:stCondLst>
                                            <p:cond delay="800"/>
                                          </p:stCondLst>
                                        </p:cTn>
                                        <p:tgtEl>
                                          <p:spTgt spid="38941"/>
                                        </p:tgtEl>
                                        <p:attrNameLst>
                                          <p:attrName>ppt_x</p:attrName>
                                        </p:attrNameLst>
                                      </p:cBhvr>
                                      <p:tavLst>
                                        <p:tav tm="0">
                                          <p:val>
                                            <p:strVal val="#ppt_x-0.05"/>
                                          </p:val>
                                        </p:tav>
                                        <p:tav tm="100000">
                                          <p:val>
                                            <p:strVal val="#ppt_x"/>
                                          </p:val>
                                        </p:tav>
                                      </p:tavLst>
                                    </p:anim>
                                    <p:anim calcmode="lin" valueType="num">
                                      <p:cBhvr>
                                        <p:cTn id="121" dur="200" accel="100000" fill="hold">
                                          <p:stCondLst>
                                            <p:cond delay="800"/>
                                          </p:stCondLst>
                                        </p:cTn>
                                        <p:tgtEl>
                                          <p:spTgt spid="38941"/>
                                        </p:tgtEl>
                                        <p:attrNameLst>
                                          <p:attrName>ppt_y</p:attrName>
                                        </p:attrNameLst>
                                      </p:cBhvr>
                                      <p:tavLst>
                                        <p:tav tm="0">
                                          <p:val>
                                            <p:strVal val="#ppt_y+0.1"/>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8" presetClass="exit" presetSubtype="16" fill="hold" nodeType="clickEffect">
                                  <p:stCondLst>
                                    <p:cond delay="0"/>
                                  </p:stCondLst>
                                  <p:childTnLst>
                                    <p:animEffect transition="out" filter="diamond(in)">
                                      <p:cBhvr>
                                        <p:cTn id="125" dur="2000"/>
                                        <p:tgtEl>
                                          <p:spTgt spid="38940"/>
                                        </p:tgtEl>
                                      </p:cBhvr>
                                    </p:animEffect>
                                    <p:set>
                                      <p:cBhvr>
                                        <p:cTn id="126" dur="1" fill="hold">
                                          <p:stCondLst>
                                            <p:cond delay="1999"/>
                                          </p:stCondLst>
                                        </p:cTn>
                                        <p:tgtEl>
                                          <p:spTgt spid="38940"/>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8" presetClass="exit" presetSubtype="16" fill="hold" grpId="1" nodeType="clickEffect">
                                  <p:stCondLst>
                                    <p:cond delay="0"/>
                                  </p:stCondLst>
                                  <p:childTnLst>
                                    <p:animEffect transition="out" filter="diamond(in)">
                                      <p:cBhvr>
                                        <p:cTn id="130" dur="2000"/>
                                        <p:tgtEl>
                                          <p:spTgt spid="38941"/>
                                        </p:tgtEl>
                                      </p:cBhvr>
                                    </p:animEffect>
                                    <p:set>
                                      <p:cBhvr>
                                        <p:cTn id="131" dur="1" fill="hold">
                                          <p:stCondLst>
                                            <p:cond delay="1999"/>
                                          </p:stCondLst>
                                        </p:cTn>
                                        <p:tgtEl>
                                          <p:spTgt spid="389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P spid="38923" grpId="1"/>
      <p:bldP spid="38927" grpId="0"/>
      <p:bldP spid="38928" grpId="0"/>
      <p:bldP spid="38931" grpId="0" animBg="1"/>
      <p:bldP spid="38931" grpId="1" animBg="1"/>
      <p:bldP spid="38933" grpId="0" animBg="1"/>
      <p:bldP spid="38933" grpId="1" animBg="1"/>
      <p:bldP spid="38935" grpId="0" animBg="1"/>
      <p:bldP spid="38935" grpId="1" animBg="1"/>
      <p:bldP spid="38939" grpId="0" animBg="1"/>
      <p:bldP spid="38939" grpId="1" animBg="1"/>
      <p:bldP spid="38941" grpId="0"/>
      <p:bldP spid="3894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Ngo Gia Kham"/>
          <p:cNvPicPr>
            <a:picLocks noChangeAspect="1" noChangeArrowheads="1"/>
          </p:cNvPicPr>
          <p:nvPr/>
        </p:nvPicPr>
        <p:blipFill>
          <a:blip r:embed="rId2">
            <a:extLst>
              <a:ext uri="{28A0092B-C50C-407E-A947-70E740481C1C}">
                <a14:useLocalDpi xmlns:a14="http://schemas.microsoft.com/office/drawing/2010/main" val="0"/>
              </a:ext>
            </a:extLst>
          </a:blip>
          <a:srcRect l="36365" t="37209" r="32954" b="8669"/>
          <a:stretch>
            <a:fillRect/>
          </a:stretch>
        </p:blipFill>
        <p:spPr bwMode="auto">
          <a:xfrm>
            <a:off x="2411413" y="835025"/>
            <a:ext cx="4968875" cy="403383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0181" name="Rectangle 5"/>
          <p:cNvSpPr>
            <a:spLocks noChangeArrowheads="1"/>
          </p:cNvSpPr>
          <p:nvPr/>
        </p:nvSpPr>
        <p:spPr bwMode="auto">
          <a:xfrm>
            <a:off x="2873375" y="4941888"/>
            <a:ext cx="355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b="1">
                <a:solidFill>
                  <a:srgbClr val="FF0000"/>
                </a:solidFill>
                <a:latin typeface="Times New Roman" pitchFamily="18" charset="0"/>
              </a:rPr>
              <a:t>Anh hùng Ngô Gia Khảm</a:t>
            </a:r>
          </a:p>
        </p:txBody>
      </p:sp>
      <p:sp>
        <p:nvSpPr>
          <p:cNvPr id="50182" name="Rectangle 6"/>
          <p:cNvSpPr>
            <a:spLocks noChangeArrowheads="1"/>
          </p:cNvSpPr>
          <p:nvPr/>
        </p:nvSpPr>
        <p:spPr bwMode="auto">
          <a:xfrm>
            <a:off x="0" y="530066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rPr>
              <a:t>Anh hùng Ngô Gia Khảm sinh năm 1912, quê ở tỉnh Bắc Ninh. Ông là một trong những người đầu tiên xây dựng và là quản đốc xưởng quân giới ở chiến khu Việt Bắc. Ông đã đào tạo được nhiều công nhân quân giới và sản xuất nhiều thuốc nổ phục vụ kháng chiến. </a:t>
            </a:r>
          </a:p>
        </p:txBody>
      </p:sp>
      <p:sp>
        <p:nvSpPr>
          <p:cNvPr id="14341"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heel(4)">
                                      <p:cBhvr>
                                        <p:cTn id="7" dur="20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strips(downLeft)">
                                      <p:cBhvr>
                                        <p:cTn id="12" dur="500"/>
                                        <p:tgtEl>
                                          <p:spTgt spid="501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50182"/>
                                        </p:tgtEl>
                                        <p:attrNameLst>
                                          <p:attrName>style.visibility</p:attrName>
                                        </p:attrNameLst>
                                      </p:cBhvr>
                                      <p:to>
                                        <p:strVal val="visible"/>
                                      </p:to>
                                    </p:set>
                                    <p:anim calcmode="lin" valueType="num">
                                      <p:cBhvr additive="base">
                                        <p:cTn id="17" dur="5000" fill="hold"/>
                                        <p:tgtEl>
                                          <p:spTgt spid="50182"/>
                                        </p:tgtEl>
                                        <p:attrNameLst>
                                          <p:attrName>ppt_x</p:attrName>
                                        </p:attrNameLst>
                                      </p:cBhvr>
                                      <p:tavLst>
                                        <p:tav tm="0">
                                          <p:val>
                                            <p:strVal val="#ppt_x"/>
                                          </p:val>
                                        </p:tav>
                                        <p:tav tm="100000">
                                          <p:val>
                                            <p:strVal val="#ppt_x"/>
                                          </p:val>
                                        </p:tav>
                                      </p:tavLst>
                                    </p:anim>
                                    <p:anim calcmode="lin" valueType="num">
                                      <p:cBhvr additive="base">
                                        <p:cTn id="18" dur="5000" fill="hold"/>
                                        <p:tgtEl>
                                          <p:spTgt spid="50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36513" y="1806575"/>
            <a:ext cx="507682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000FF"/>
                </a:solidFill>
                <a:latin typeface="Times New Roman" pitchFamily="18" charset="0"/>
              </a:rPr>
              <a:t>Đại hội Đại biểu toàn quốc lần</a:t>
            </a:r>
          </a:p>
          <a:p>
            <a:r>
              <a:rPr lang="en-US" b="1">
                <a:solidFill>
                  <a:srgbClr val="0000FF"/>
                </a:solidFill>
                <a:latin typeface="Times New Roman" pitchFamily="18" charset="0"/>
              </a:rPr>
              <a:t>thứ II của Đảng</a:t>
            </a:r>
          </a:p>
        </p:txBody>
      </p:sp>
      <p:sp>
        <p:nvSpPr>
          <p:cNvPr id="15363" name="Line 11"/>
          <p:cNvSpPr>
            <a:spLocks noChangeShapeType="1"/>
          </p:cNvSpPr>
          <p:nvPr/>
        </p:nvSpPr>
        <p:spPr bwMode="auto">
          <a:xfrm flipH="1">
            <a:off x="5135563" y="1844675"/>
            <a:ext cx="12700" cy="4654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Rectangle 7"/>
          <p:cNvSpPr>
            <a:spLocks noChangeArrowheads="1"/>
          </p:cNvSpPr>
          <p:nvPr/>
        </p:nvSpPr>
        <p:spPr bwMode="auto">
          <a:xfrm>
            <a:off x="2122488" y="2203450"/>
            <a:ext cx="2246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(tháng 2 - 1951)</a:t>
            </a:r>
          </a:p>
        </p:txBody>
      </p:sp>
      <p:sp>
        <p:nvSpPr>
          <p:cNvPr id="15365" name="Rectangle 8"/>
          <p:cNvSpPr>
            <a:spLocks noChangeArrowheads="1"/>
          </p:cNvSpPr>
          <p:nvPr/>
        </p:nvSpPr>
        <p:spPr bwMode="auto">
          <a:xfrm>
            <a:off x="-36513" y="2535238"/>
            <a:ext cx="51847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cs typeface="Times New Roman" pitchFamily="18" charset="0"/>
              </a:rPr>
              <a:t>- Đưa cuộc kháng chiến đến thắng lợi.</a:t>
            </a:r>
            <a:r>
              <a:rPr lang="en-US" b="1">
                <a:latin typeface="Times New Roman" pitchFamily="18" charset="0"/>
                <a:cs typeface="Times New Roman" pitchFamily="18" charset="0"/>
              </a:rPr>
              <a:t> </a:t>
            </a:r>
          </a:p>
        </p:txBody>
      </p:sp>
      <p:sp>
        <p:nvSpPr>
          <p:cNvPr id="15366" name="Rectangle 9"/>
          <p:cNvSpPr>
            <a:spLocks noChangeArrowheads="1"/>
          </p:cNvSpPr>
          <p:nvPr/>
        </p:nvSpPr>
        <p:spPr bwMode="auto">
          <a:xfrm>
            <a:off x="100013" y="2876550"/>
            <a:ext cx="4687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rPr>
              <a:t>+ Phát triển tinh thần yêu nước</a:t>
            </a:r>
          </a:p>
          <a:p>
            <a:pPr eaLnBrk="1" hangingPunct="1"/>
            <a:r>
              <a:rPr lang="en-US" b="1">
                <a:solidFill>
                  <a:srgbClr val="0000FF"/>
                </a:solidFill>
                <a:latin typeface="Times New Roman" pitchFamily="18" charset="0"/>
              </a:rPr>
              <a:t>+ Đẩy mạnh thi đua.</a:t>
            </a:r>
          </a:p>
          <a:p>
            <a:pPr eaLnBrk="1" hangingPunct="1"/>
            <a:r>
              <a:rPr lang="en-US" b="1">
                <a:solidFill>
                  <a:srgbClr val="0000FF"/>
                </a:solidFill>
                <a:latin typeface="Times New Roman" pitchFamily="18" charset="0"/>
              </a:rPr>
              <a:t>+ Chia ruộng đất cho nông dân. </a:t>
            </a:r>
          </a:p>
        </p:txBody>
      </p:sp>
      <p:sp>
        <p:nvSpPr>
          <p:cNvPr id="15367" name="Rectangle 10"/>
          <p:cNvSpPr>
            <a:spLocks noChangeArrowheads="1"/>
          </p:cNvSpPr>
          <p:nvPr/>
        </p:nvSpPr>
        <p:spPr bwMode="auto">
          <a:xfrm>
            <a:off x="34925" y="3975100"/>
            <a:ext cx="466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742950" algn="l"/>
              </a:tabLst>
            </a:pPr>
            <a:r>
              <a:rPr lang="en-US" b="1">
                <a:solidFill>
                  <a:srgbClr val="0000FF"/>
                </a:solidFill>
                <a:latin typeface="Times New Roman" pitchFamily="18" charset="0"/>
                <a:cs typeface="Times New Roman" pitchFamily="18" charset="0"/>
              </a:rPr>
              <a:t>2. Sự lớn mạnh của hậu phương:</a:t>
            </a:r>
            <a:r>
              <a:rPr lang="en-US">
                <a:latin typeface="Times New Roman" pitchFamily="18" charset="0"/>
                <a:cs typeface="Times New Roman" pitchFamily="18" charset="0"/>
              </a:rPr>
              <a:t>  </a:t>
            </a:r>
          </a:p>
        </p:txBody>
      </p:sp>
      <p:sp>
        <p:nvSpPr>
          <p:cNvPr id="39948" name="Rectangle 12"/>
          <p:cNvSpPr>
            <a:spLocks noChangeArrowheads="1"/>
          </p:cNvSpPr>
          <p:nvPr/>
        </p:nvSpPr>
        <p:spPr bwMode="auto">
          <a:xfrm>
            <a:off x="5146675" y="4100513"/>
            <a:ext cx="3997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FF0000"/>
                </a:solidFill>
                <a:latin typeface="Times New Roman" pitchFamily="18" charset="0"/>
              </a:rPr>
              <a:t>2. Theo em, vì sao hậu phương có thể phát triển vững mạnh như vậy?</a:t>
            </a:r>
          </a:p>
        </p:txBody>
      </p:sp>
      <p:sp>
        <p:nvSpPr>
          <p:cNvPr id="15369" name="Rectangle 14"/>
          <p:cNvSpPr>
            <a:spLocks noChangeArrowheads="1"/>
          </p:cNvSpPr>
          <p:nvPr/>
        </p:nvSpPr>
        <p:spPr bwMode="auto">
          <a:xfrm>
            <a:off x="107950" y="4325938"/>
            <a:ext cx="5040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cs typeface="Times New Roman" pitchFamily="18" charset="0"/>
              </a:rPr>
              <a:t>- Đẩy mạnh sản xuất lương thực, thực phẩm </a:t>
            </a:r>
          </a:p>
        </p:txBody>
      </p:sp>
      <p:sp>
        <p:nvSpPr>
          <p:cNvPr id="15370" name="Rectangle 15"/>
          <p:cNvSpPr>
            <a:spLocks noChangeArrowheads="1"/>
          </p:cNvSpPr>
          <p:nvPr/>
        </p:nvSpPr>
        <p:spPr bwMode="auto">
          <a:xfrm>
            <a:off x="0" y="5127625"/>
            <a:ext cx="5291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0000FF"/>
                </a:solidFill>
                <a:latin typeface="Times New Roman" pitchFamily="18" charset="0"/>
                <a:cs typeface="Times New Roman" pitchFamily="18" charset="0"/>
              </a:rPr>
              <a:t>- Đào tạo cán bộ phục vụ kháng chiến.</a:t>
            </a:r>
            <a:r>
              <a:rPr lang="en-US" b="1">
                <a:latin typeface="Times New Roman" pitchFamily="18" charset="0"/>
                <a:cs typeface="Times New Roman" pitchFamily="18" charset="0"/>
              </a:rPr>
              <a:t> </a:t>
            </a:r>
          </a:p>
        </p:txBody>
      </p:sp>
      <p:sp>
        <p:nvSpPr>
          <p:cNvPr id="15371" name="Rectangle 1"/>
          <p:cNvSpPr>
            <a:spLocks noChangeArrowheads="1"/>
          </p:cNvSpPr>
          <p:nvPr/>
        </p:nvSpPr>
        <p:spPr bwMode="auto">
          <a:xfrm>
            <a:off x="36513" y="1093788"/>
            <a:ext cx="91074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3200" b="1">
                <a:solidFill>
                  <a:srgbClr val="FF0000"/>
                </a:solidFill>
                <a:latin typeface="Times New Roman" pitchFamily="18" charset="0"/>
              </a:rPr>
              <a:t>Hậu phương những năm sau chiến dịch biên giới</a:t>
            </a:r>
          </a:p>
        </p:txBody>
      </p:sp>
      <p:sp>
        <p:nvSpPr>
          <p:cNvPr id="15372" name="Rectangle 20"/>
          <p:cNvSpPr>
            <a:spLocks noChangeArrowheads="1"/>
          </p:cNvSpPr>
          <p:nvPr/>
        </p:nvSpPr>
        <p:spPr bwMode="auto">
          <a:xfrm>
            <a:off x="0" y="269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15373" name="Text Box 5"/>
          <p:cNvSpPr txBox="1">
            <a:spLocks noChangeArrowheads="1"/>
          </p:cNvSpPr>
          <p:nvPr/>
        </p:nvSpPr>
        <p:spPr bwMode="auto">
          <a:xfrm>
            <a:off x="0" y="5746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9948"/>
                                        </p:tgtEl>
                                        <p:attrNameLst>
                                          <p:attrName>style.visibility</p:attrName>
                                        </p:attrNameLst>
                                      </p:cBhvr>
                                      <p:to>
                                        <p:strVal val="visible"/>
                                      </p:to>
                                    </p:set>
                                    <p:animEffect transition="in" filter="fade">
                                      <p:cBhvr>
                                        <p:cTn id="7" dur="800" decel="100000"/>
                                        <p:tgtEl>
                                          <p:spTgt spid="39948"/>
                                        </p:tgtEl>
                                      </p:cBhvr>
                                    </p:animEffect>
                                    <p:anim calcmode="lin" valueType="num">
                                      <p:cBhvr>
                                        <p:cTn id="8" dur="800" decel="100000" fill="hold"/>
                                        <p:tgtEl>
                                          <p:spTgt spid="39948"/>
                                        </p:tgtEl>
                                        <p:attrNameLst>
                                          <p:attrName>style.rotation</p:attrName>
                                        </p:attrNameLst>
                                      </p:cBhvr>
                                      <p:tavLst>
                                        <p:tav tm="0">
                                          <p:val>
                                            <p:fltVal val="-90"/>
                                          </p:val>
                                        </p:tav>
                                        <p:tav tm="100000">
                                          <p:val>
                                            <p:fltVal val="0"/>
                                          </p:val>
                                        </p:tav>
                                      </p:tavLst>
                                    </p:anim>
                                    <p:anim calcmode="lin" valueType="num">
                                      <p:cBhvr>
                                        <p:cTn id="9" dur="800" decel="100000" fill="hold"/>
                                        <p:tgtEl>
                                          <p:spTgt spid="39948"/>
                                        </p:tgtEl>
                                        <p:attrNameLst>
                                          <p:attrName>ppt_x</p:attrName>
                                        </p:attrNameLst>
                                      </p:cBhvr>
                                      <p:tavLst>
                                        <p:tav tm="0">
                                          <p:val>
                                            <p:strVal val="#ppt_x+0.4"/>
                                          </p:val>
                                        </p:tav>
                                        <p:tav tm="100000">
                                          <p:val>
                                            <p:strVal val="#ppt_x-0.05"/>
                                          </p:val>
                                        </p:tav>
                                      </p:tavLst>
                                    </p:anim>
                                    <p:anim calcmode="lin" valueType="num">
                                      <p:cBhvr>
                                        <p:cTn id="10" dur="800" decel="100000" fill="hold"/>
                                        <p:tgtEl>
                                          <p:spTgt spid="399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9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9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914400" y="62071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vi-VN" sz="2800" b="1">
              <a:solidFill>
                <a:srgbClr val="0000FF"/>
              </a:solidFill>
              <a:latin typeface=".VnTime" pitchFamily="34" charset="0"/>
            </a:endParaRPr>
          </a:p>
        </p:txBody>
      </p:sp>
      <p:sp>
        <p:nvSpPr>
          <p:cNvPr id="16387" name="Rectangle 5"/>
          <p:cNvSpPr>
            <a:spLocks noChangeArrowheads="1"/>
          </p:cNvSpPr>
          <p:nvPr/>
        </p:nvSpPr>
        <p:spPr bwMode="auto">
          <a:xfrm>
            <a:off x="0" y="1992313"/>
            <a:ext cx="5076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000FF"/>
                </a:solidFill>
                <a:latin typeface="Times New Roman" pitchFamily="18" charset="0"/>
              </a:rPr>
              <a:t>Đại hội Đại biểu toàn quốc lần</a:t>
            </a:r>
          </a:p>
          <a:p>
            <a:r>
              <a:rPr lang="en-US" b="1">
                <a:solidFill>
                  <a:srgbClr val="0000FF"/>
                </a:solidFill>
                <a:latin typeface="Times New Roman" pitchFamily="18" charset="0"/>
              </a:rPr>
              <a:t>thứ II của Đảng</a:t>
            </a:r>
          </a:p>
        </p:txBody>
      </p:sp>
      <p:sp>
        <p:nvSpPr>
          <p:cNvPr id="16388" name="Line 11"/>
          <p:cNvSpPr>
            <a:spLocks noChangeShapeType="1"/>
          </p:cNvSpPr>
          <p:nvPr/>
        </p:nvSpPr>
        <p:spPr bwMode="auto">
          <a:xfrm flipH="1">
            <a:off x="5135563" y="1916113"/>
            <a:ext cx="31750" cy="4867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Rectangle 7"/>
          <p:cNvSpPr>
            <a:spLocks noChangeArrowheads="1"/>
          </p:cNvSpPr>
          <p:nvPr/>
        </p:nvSpPr>
        <p:spPr bwMode="auto">
          <a:xfrm>
            <a:off x="2122488" y="2346325"/>
            <a:ext cx="2246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(tháng 2 - 1951)</a:t>
            </a:r>
          </a:p>
        </p:txBody>
      </p:sp>
      <p:sp>
        <p:nvSpPr>
          <p:cNvPr id="16390" name="Rectangle 8"/>
          <p:cNvSpPr>
            <a:spLocks noChangeArrowheads="1"/>
          </p:cNvSpPr>
          <p:nvPr/>
        </p:nvSpPr>
        <p:spPr bwMode="auto">
          <a:xfrm>
            <a:off x="-36513" y="2900363"/>
            <a:ext cx="513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cs typeface="Times New Roman" pitchFamily="18" charset="0"/>
              </a:rPr>
              <a:t>- Đưa cuộc kháng chiến đến thắng lợi.</a:t>
            </a:r>
            <a:r>
              <a:rPr lang="en-US" b="1">
                <a:latin typeface="Times New Roman" pitchFamily="18" charset="0"/>
                <a:cs typeface="Times New Roman" pitchFamily="18" charset="0"/>
              </a:rPr>
              <a:t> </a:t>
            </a:r>
          </a:p>
        </p:txBody>
      </p:sp>
      <p:sp>
        <p:nvSpPr>
          <p:cNvPr id="16391" name="Rectangle 9"/>
          <p:cNvSpPr>
            <a:spLocks noChangeArrowheads="1"/>
          </p:cNvSpPr>
          <p:nvPr/>
        </p:nvSpPr>
        <p:spPr bwMode="auto">
          <a:xfrm>
            <a:off x="34925" y="3308350"/>
            <a:ext cx="4346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rPr>
              <a:t>+ Phát triển tinh thần yêu nước</a:t>
            </a:r>
          </a:p>
          <a:p>
            <a:pPr eaLnBrk="1" hangingPunct="1"/>
            <a:r>
              <a:rPr lang="en-US" b="1">
                <a:solidFill>
                  <a:srgbClr val="0000FF"/>
                </a:solidFill>
                <a:latin typeface="Times New Roman" pitchFamily="18" charset="0"/>
              </a:rPr>
              <a:t>+ Đẩy mạnh thi đua.</a:t>
            </a:r>
          </a:p>
          <a:p>
            <a:pPr eaLnBrk="1" hangingPunct="1"/>
            <a:r>
              <a:rPr lang="en-US" b="1">
                <a:solidFill>
                  <a:srgbClr val="0000FF"/>
                </a:solidFill>
                <a:latin typeface="Times New Roman" pitchFamily="18" charset="0"/>
              </a:rPr>
              <a:t>+ Chia ruộng đất cho nông dân. </a:t>
            </a:r>
          </a:p>
        </p:txBody>
      </p:sp>
      <p:sp>
        <p:nvSpPr>
          <p:cNvPr id="16392" name="Rectangle 10"/>
          <p:cNvSpPr>
            <a:spLocks noChangeArrowheads="1"/>
          </p:cNvSpPr>
          <p:nvPr/>
        </p:nvSpPr>
        <p:spPr bwMode="auto">
          <a:xfrm>
            <a:off x="34925" y="4406900"/>
            <a:ext cx="4651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742950" algn="l"/>
              </a:tabLst>
            </a:pPr>
            <a:r>
              <a:rPr lang="en-US" b="1">
                <a:solidFill>
                  <a:srgbClr val="0000FF"/>
                </a:solidFill>
                <a:latin typeface="Times New Roman" pitchFamily="18" charset="0"/>
                <a:cs typeface="Times New Roman" pitchFamily="18" charset="0"/>
              </a:rPr>
              <a:t>2. Sự lớn mạnh của hậu phương:</a:t>
            </a:r>
            <a:r>
              <a:rPr lang="en-US">
                <a:latin typeface="Times New Roman" pitchFamily="18" charset="0"/>
                <a:cs typeface="Times New Roman" pitchFamily="18" charset="0"/>
              </a:rPr>
              <a:t>  </a:t>
            </a:r>
          </a:p>
        </p:txBody>
      </p:sp>
      <p:sp>
        <p:nvSpPr>
          <p:cNvPr id="16393" name="Rectangle 12"/>
          <p:cNvSpPr>
            <a:spLocks noChangeArrowheads="1"/>
          </p:cNvSpPr>
          <p:nvPr/>
        </p:nvSpPr>
        <p:spPr bwMode="auto">
          <a:xfrm>
            <a:off x="107950" y="4830763"/>
            <a:ext cx="496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cs typeface="Times New Roman" pitchFamily="18" charset="0"/>
              </a:rPr>
              <a:t>- Đẩy mạnh sản xuất lương thực, thực phẩm </a:t>
            </a:r>
          </a:p>
        </p:txBody>
      </p:sp>
      <p:sp>
        <p:nvSpPr>
          <p:cNvPr id="16394" name="Rectangle 13"/>
          <p:cNvSpPr>
            <a:spLocks noChangeArrowheads="1"/>
          </p:cNvSpPr>
          <p:nvPr/>
        </p:nvSpPr>
        <p:spPr bwMode="auto">
          <a:xfrm>
            <a:off x="0" y="5549900"/>
            <a:ext cx="5076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cs typeface="Times New Roman" pitchFamily="18" charset="0"/>
              </a:rPr>
              <a:t>- Đào tạo cán bộ phục vụ kháng chiến.</a:t>
            </a:r>
            <a:r>
              <a:rPr lang="en-US" b="1">
                <a:latin typeface="Times New Roman" pitchFamily="18" charset="0"/>
                <a:cs typeface="Times New Roman" pitchFamily="18" charset="0"/>
              </a:rPr>
              <a:t> </a:t>
            </a:r>
          </a:p>
        </p:txBody>
      </p:sp>
      <p:sp>
        <p:nvSpPr>
          <p:cNvPr id="51214" name="Rectangle 14"/>
          <p:cNvSpPr>
            <a:spLocks noChangeArrowheads="1"/>
          </p:cNvSpPr>
          <p:nvPr/>
        </p:nvSpPr>
        <p:spPr bwMode="auto">
          <a:xfrm>
            <a:off x="5213350" y="3948113"/>
            <a:ext cx="3895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FF0000"/>
                </a:solidFill>
                <a:latin typeface="Times New Roman" pitchFamily="18" charset="0"/>
              </a:rPr>
              <a:t>3. Sự phát triển vững mạnh của hậu phương có tác động thế nào đến tiền tuyến?</a:t>
            </a:r>
          </a:p>
        </p:txBody>
      </p:sp>
      <p:pic>
        <p:nvPicPr>
          <p:cNvPr id="51215" name="Picture 4" descr="Bo doi giúp dan gat lua"/>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5148263" y="1830388"/>
            <a:ext cx="3960812" cy="433546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49861" name="Text Box 5"/>
          <p:cNvSpPr txBox="1">
            <a:spLocks noChangeArrowheads="1"/>
          </p:cNvSpPr>
          <p:nvPr/>
        </p:nvSpPr>
        <p:spPr bwMode="auto">
          <a:xfrm>
            <a:off x="5219700" y="6116638"/>
            <a:ext cx="3924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200" b="1">
                <a:solidFill>
                  <a:srgbClr val="0B19C8"/>
                </a:solidFill>
                <a:latin typeface="Times New Roman" pitchFamily="18" charset="0"/>
              </a:rPr>
              <a:t>H 3: Bộ đội giúp dân cấy lúa </a:t>
            </a:r>
          </a:p>
          <a:p>
            <a:r>
              <a:rPr lang="en-US" sz="2200" b="1">
                <a:solidFill>
                  <a:srgbClr val="0B19C8"/>
                </a:solidFill>
                <a:latin typeface="Times New Roman" pitchFamily="18" charset="0"/>
              </a:rPr>
              <a:t>trong kháng chiến chống Pháp</a:t>
            </a:r>
            <a:r>
              <a:rPr lang="en-US" sz="2200" b="1">
                <a:latin typeface="Times New Roman" pitchFamily="18" charset="0"/>
              </a:rPr>
              <a:t>.</a:t>
            </a:r>
          </a:p>
        </p:txBody>
      </p:sp>
      <p:sp>
        <p:nvSpPr>
          <p:cNvPr id="16398" name="Rectangle 1"/>
          <p:cNvSpPr>
            <a:spLocks noChangeArrowheads="1"/>
          </p:cNvSpPr>
          <p:nvPr/>
        </p:nvSpPr>
        <p:spPr bwMode="auto">
          <a:xfrm>
            <a:off x="-36513" y="1085850"/>
            <a:ext cx="9180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3200" b="1">
                <a:solidFill>
                  <a:srgbClr val="FF0000"/>
                </a:solidFill>
                <a:latin typeface="Times New Roman" pitchFamily="18" charset="0"/>
              </a:rPr>
              <a:t>Hậu phương những năm sau chiến dịch biên giới</a:t>
            </a:r>
          </a:p>
        </p:txBody>
      </p:sp>
      <p:sp>
        <p:nvSpPr>
          <p:cNvPr id="16399"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16400" name="Text Box 5"/>
          <p:cNvSpPr txBox="1">
            <a:spLocks noChangeArrowheads="1"/>
          </p:cNvSpPr>
          <p:nvPr/>
        </p:nvSpPr>
        <p:spPr bwMode="auto">
          <a:xfrm>
            <a:off x="0" y="58896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1214"/>
                                        </p:tgtEl>
                                        <p:attrNameLst>
                                          <p:attrName>style.visibility</p:attrName>
                                        </p:attrNameLst>
                                      </p:cBhvr>
                                      <p:to>
                                        <p:strVal val="visible"/>
                                      </p:to>
                                    </p:set>
                                    <p:animEffect transition="in" filter="fade">
                                      <p:cBhvr>
                                        <p:cTn id="7" dur="1000"/>
                                        <p:tgtEl>
                                          <p:spTgt spid="51214"/>
                                        </p:tgtEl>
                                      </p:cBhvr>
                                    </p:animEffect>
                                    <p:anim calcmode="lin" valueType="num">
                                      <p:cBhvr>
                                        <p:cTn id="8" dur="1000" fill="hold"/>
                                        <p:tgtEl>
                                          <p:spTgt spid="51214"/>
                                        </p:tgtEl>
                                        <p:attrNameLst>
                                          <p:attrName>ppt_x</p:attrName>
                                        </p:attrNameLst>
                                      </p:cBhvr>
                                      <p:tavLst>
                                        <p:tav tm="0">
                                          <p:val>
                                            <p:strVal val="#ppt_x"/>
                                          </p:val>
                                        </p:tav>
                                        <p:tav tm="100000">
                                          <p:val>
                                            <p:strVal val="#ppt_x"/>
                                          </p:val>
                                        </p:tav>
                                      </p:tavLst>
                                    </p:anim>
                                    <p:anim calcmode="lin" valueType="num">
                                      <p:cBhvr>
                                        <p:cTn id="9" dur="900" decel="100000" fill="hold"/>
                                        <p:tgtEl>
                                          <p:spTgt spid="512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2000"/>
                                        <p:tgtEl>
                                          <p:spTgt spid="51214"/>
                                        </p:tgtEl>
                                      </p:cBhvr>
                                    </p:animEffect>
                                    <p:set>
                                      <p:cBhvr>
                                        <p:cTn id="15" dur="1" fill="hold">
                                          <p:stCondLst>
                                            <p:cond delay="1999"/>
                                          </p:stCondLst>
                                        </p:cTn>
                                        <p:tgtEl>
                                          <p:spTgt spid="5121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51215"/>
                                        </p:tgtEl>
                                        <p:attrNameLst>
                                          <p:attrName>style.visibility</p:attrName>
                                        </p:attrNameLst>
                                      </p:cBhvr>
                                      <p:to>
                                        <p:strVal val="visible"/>
                                      </p:to>
                                    </p:set>
                                    <p:animEffect transition="in" filter="wheel(4)">
                                      <p:cBhvr>
                                        <p:cTn id="20" dur="2000"/>
                                        <p:tgtEl>
                                          <p:spTgt spid="512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249861"/>
                                        </p:tgtEl>
                                        <p:attrNameLst>
                                          <p:attrName>style.visibility</p:attrName>
                                        </p:attrNameLst>
                                      </p:cBhvr>
                                      <p:to>
                                        <p:strVal val="visible"/>
                                      </p:to>
                                    </p:set>
                                    <p:animEffect transition="in" filter="barn(inHorizontal)">
                                      <p:cBhvr>
                                        <p:cTn id="25" dur="500"/>
                                        <p:tgtEl>
                                          <p:spTgt spid="249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p:bldP spid="51214" grpId="1"/>
      <p:bldP spid="2498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914400" y="62071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sz="2800" b="1">
              <a:solidFill>
                <a:srgbClr val="0000FF"/>
              </a:solidFill>
              <a:latin typeface=".VnTime" pitchFamily="34" charset="0"/>
            </a:endParaRPr>
          </a:p>
        </p:txBody>
      </p:sp>
      <p:sp>
        <p:nvSpPr>
          <p:cNvPr id="17411" name="Rectangle 12"/>
          <p:cNvSpPr>
            <a:spLocks noChangeArrowheads="1"/>
          </p:cNvSpPr>
          <p:nvPr/>
        </p:nvSpPr>
        <p:spPr bwMode="auto">
          <a:xfrm>
            <a:off x="34925" y="1844675"/>
            <a:ext cx="910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50000"/>
              </a:spcBef>
              <a:buFontTx/>
              <a:buAutoNum type="arabicPeriod"/>
            </a:pPr>
            <a:r>
              <a:rPr lang="en-US" b="1">
                <a:solidFill>
                  <a:srgbClr val="0B19C8"/>
                </a:solidFill>
                <a:latin typeface="Times New Roman" pitchFamily="18" charset="0"/>
              </a:rPr>
              <a:t>Đại hội Đại biểu toàn quốc lần thứ II của Đảng (tháng 2 - 1951)</a:t>
            </a:r>
          </a:p>
        </p:txBody>
      </p:sp>
      <p:sp>
        <p:nvSpPr>
          <p:cNvPr id="17412" name="Rectangle 13"/>
          <p:cNvSpPr>
            <a:spLocks noChangeArrowheads="1"/>
          </p:cNvSpPr>
          <p:nvPr/>
        </p:nvSpPr>
        <p:spPr bwMode="auto">
          <a:xfrm>
            <a:off x="-36513" y="2279650"/>
            <a:ext cx="9180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tabLst>
                <a:tab pos="742950" algn="l"/>
              </a:tabLst>
            </a:pPr>
            <a:r>
              <a:rPr lang="en-US" b="1">
                <a:solidFill>
                  <a:srgbClr val="0B19C8"/>
                </a:solidFill>
                <a:latin typeface="Times New Roman" pitchFamily="18" charset="0"/>
                <a:cs typeface="Times New Roman" pitchFamily="18" charset="0"/>
              </a:rPr>
              <a:t>2. Sự lớn mạnh của hậu phương sau những năm chiến dịch Biên giới  </a:t>
            </a:r>
          </a:p>
        </p:txBody>
      </p:sp>
      <p:sp>
        <p:nvSpPr>
          <p:cNvPr id="52238" name="Rectangle 14"/>
          <p:cNvSpPr>
            <a:spLocks noChangeArrowheads="1"/>
          </p:cNvSpPr>
          <p:nvPr/>
        </p:nvSpPr>
        <p:spPr bwMode="auto">
          <a:xfrm>
            <a:off x="0" y="2767013"/>
            <a:ext cx="802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B19C8"/>
                </a:solidFill>
                <a:latin typeface="Times New Roman" pitchFamily="18" charset="0"/>
                <a:cs typeface="Times New Roman" pitchFamily="18" charset="0"/>
              </a:rPr>
              <a:t>3. Đại hội chiến sĩ thi đua và cán bộ gương mẫu toàn quốc. </a:t>
            </a:r>
          </a:p>
        </p:txBody>
      </p:sp>
      <p:sp>
        <p:nvSpPr>
          <p:cNvPr id="62" name="TextBox 61"/>
          <p:cNvSpPr txBox="1">
            <a:spLocks noChangeArrowheads="1"/>
          </p:cNvSpPr>
          <p:nvPr/>
        </p:nvSpPr>
        <p:spPr bwMode="auto">
          <a:xfrm>
            <a:off x="34925" y="3284538"/>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buFont typeface="Wingdings" pitchFamily="2" charset="2"/>
              <a:buChar char="v"/>
            </a:pPr>
            <a:r>
              <a:rPr lang="en-US" b="1">
                <a:solidFill>
                  <a:srgbClr val="FF0000"/>
                </a:solidFill>
                <a:latin typeface="Times New Roman" pitchFamily="18" charset="0"/>
                <a:cs typeface="Times New Roman" pitchFamily="18" charset="0"/>
              </a:rPr>
              <a:t>Chú thích:</a:t>
            </a:r>
          </a:p>
        </p:txBody>
      </p:sp>
      <p:sp>
        <p:nvSpPr>
          <p:cNvPr id="52240" name="Rectangle 16"/>
          <p:cNvSpPr>
            <a:spLocks noChangeArrowheads="1"/>
          </p:cNvSpPr>
          <p:nvPr/>
        </p:nvSpPr>
        <p:spPr bwMode="auto">
          <a:xfrm>
            <a:off x="34925" y="3716338"/>
            <a:ext cx="91090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b="1" i="1">
                <a:solidFill>
                  <a:srgbClr val="0B19C8"/>
                </a:solidFill>
                <a:latin typeface="Times New Roman" pitchFamily="18" charset="0"/>
              </a:rPr>
              <a:t>- Đại hội chiến sĩ thi đua và cán bộ gương mẫu toàn quốc:</a:t>
            </a:r>
            <a:r>
              <a:rPr lang="en-US" b="1">
                <a:solidFill>
                  <a:srgbClr val="0B19C8"/>
                </a:solidFill>
                <a:latin typeface="Times New Roman" pitchFamily="18" charset="0"/>
              </a:rPr>
              <a:t> đây là đại hội đầu tiên để tổng kết và biểu dương những thành tích và phong trào thi đua yêu nước. Đại hội bầu được 7 anh hùng: Cù Chính Lan, La Văn Cầu, Nguyễn Quốc Trị, Nguyễn Thị Chiên, Ngô Gia Khảm, Trần Đại Nghĩa và Hoàng Hanh</a:t>
            </a:r>
          </a:p>
        </p:txBody>
      </p:sp>
      <p:sp>
        <p:nvSpPr>
          <p:cNvPr id="17416" name="Text Box 10"/>
          <p:cNvSpPr txBox="1">
            <a:spLocks noChangeArrowheads="1"/>
          </p:cNvSpPr>
          <p:nvPr/>
        </p:nvSpPr>
        <p:spPr bwMode="auto">
          <a:xfrm>
            <a:off x="-36513" y="1065213"/>
            <a:ext cx="9144001"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3200">
                <a:solidFill>
                  <a:srgbClr val="000099"/>
                </a:solidFill>
                <a:latin typeface="Times New Roman" pitchFamily="18" charset="0"/>
              </a:rPr>
              <a:t>    </a:t>
            </a:r>
            <a:r>
              <a:rPr lang="en-US" sz="3200" b="1">
                <a:solidFill>
                  <a:srgbClr val="FF0000"/>
                </a:solidFill>
                <a:latin typeface="Times New Roman" pitchFamily="18" charset="0"/>
              </a:rPr>
              <a:t>Hậu phương những năm sau chiến dịch biên giới</a:t>
            </a:r>
          </a:p>
        </p:txBody>
      </p:sp>
      <p:sp>
        <p:nvSpPr>
          <p:cNvPr id="17417"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17418" name="Text Box 5"/>
          <p:cNvSpPr txBox="1">
            <a:spLocks noChangeArrowheads="1"/>
          </p:cNvSpPr>
          <p:nvPr/>
        </p:nvSpPr>
        <p:spPr bwMode="auto">
          <a:xfrm>
            <a:off x="0" y="5746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2238"/>
                                        </p:tgtEl>
                                        <p:attrNameLst>
                                          <p:attrName>style.visibility</p:attrName>
                                        </p:attrNameLst>
                                      </p:cBhvr>
                                      <p:to>
                                        <p:strVal val="visible"/>
                                      </p:to>
                                    </p:set>
                                    <p:animEffect transition="in" filter="fade">
                                      <p:cBhvr>
                                        <p:cTn id="7" dur="770" decel="100000"/>
                                        <p:tgtEl>
                                          <p:spTgt spid="52238"/>
                                        </p:tgtEl>
                                      </p:cBhvr>
                                    </p:animEffect>
                                    <p:animScale>
                                      <p:cBhvr>
                                        <p:cTn id="8" dur="770" decel="100000"/>
                                        <p:tgtEl>
                                          <p:spTgt spid="52238"/>
                                        </p:tgtEl>
                                      </p:cBhvr>
                                      <p:from x="10000" y="10000"/>
                                      <p:to x="200000" y="450000"/>
                                    </p:animScale>
                                    <p:animScale>
                                      <p:cBhvr>
                                        <p:cTn id="9" dur="1230" accel="100000" fill="hold">
                                          <p:stCondLst>
                                            <p:cond delay="770"/>
                                          </p:stCondLst>
                                        </p:cTn>
                                        <p:tgtEl>
                                          <p:spTgt spid="52238"/>
                                        </p:tgtEl>
                                      </p:cBhvr>
                                      <p:from x="200000" y="450000"/>
                                      <p:to x="100000" y="100000"/>
                                    </p:animScale>
                                    <p:set>
                                      <p:cBhvr>
                                        <p:cTn id="10" dur="770" fill="hold"/>
                                        <p:tgtEl>
                                          <p:spTgt spid="52238"/>
                                        </p:tgtEl>
                                        <p:attrNameLst>
                                          <p:attrName>ppt_x</p:attrName>
                                        </p:attrNameLst>
                                      </p:cBhvr>
                                      <p:to>
                                        <p:strVal val="(0.5)"/>
                                      </p:to>
                                    </p:set>
                                    <p:anim from="(0.5)" to="(#ppt_x)" calcmode="lin" valueType="num">
                                      <p:cBhvr>
                                        <p:cTn id="11" dur="1230" accel="100000" fill="hold">
                                          <p:stCondLst>
                                            <p:cond delay="770"/>
                                          </p:stCondLst>
                                        </p:cTn>
                                        <p:tgtEl>
                                          <p:spTgt spid="52238"/>
                                        </p:tgtEl>
                                        <p:attrNameLst>
                                          <p:attrName>ppt_x</p:attrName>
                                        </p:attrNameLst>
                                      </p:cBhvr>
                                    </p:anim>
                                    <p:set>
                                      <p:cBhvr>
                                        <p:cTn id="12" dur="770" fill="hold"/>
                                        <p:tgtEl>
                                          <p:spTgt spid="52238"/>
                                        </p:tgtEl>
                                        <p:attrNameLst>
                                          <p:attrName>ppt_y</p:attrName>
                                        </p:attrNameLst>
                                      </p:cBhvr>
                                      <p:to>
                                        <p:strVal val="(#ppt_y+0.4)"/>
                                      </p:to>
                                    </p:set>
                                    <p:anim from="(#ppt_y+0.4)" to="(#ppt_y)" calcmode="lin" valueType="num">
                                      <p:cBhvr>
                                        <p:cTn id="13" dur="1230" accel="100000" fill="hold">
                                          <p:stCondLst>
                                            <p:cond delay="770"/>
                                          </p:stCondLst>
                                        </p:cTn>
                                        <p:tgtEl>
                                          <p:spTgt spid="5223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62">
                                            <p:txEl>
                                              <p:pRg st="0" end="0"/>
                                            </p:txEl>
                                          </p:spTgt>
                                        </p:tgtEl>
                                        <p:attrNameLst>
                                          <p:attrName>style.visibility</p:attrName>
                                        </p:attrNameLst>
                                      </p:cBhvr>
                                      <p:to>
                                        <p:strVal val="visible"/>
                                      </p:to>
                                    </p:set>
                                    <p:animEffect transition="in" filter="checkerboard(across)">
                                      <p:cBhvr>
                                        <p:cTn id="18" dur="500"/>
                                        <p:tgtEl>
                                          <p:spTgt spid="6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52240"/>
                                        </p:tgtEl>
                                        <p:attrNameLst>
                                          <p:attrName>style.visibility</p:attrName>
                                        </p:attrNameLst>
                                      </p:cBhvr>
                                      <p:to>
                                        <p:strVal val="visible"/>
                                      </p:to>
                                    </p:set>
                                    <p:anim calcmode="lin" valueType="num">
                                      <p:cBhvr additive="base">
                                        <p:cTn id="23" dur="5000" fill="hold"/>
                                        <p:tgtEl>
                                          <p:spTgt spid="52240"/>
                                        </p:tgtEl>
                                        <p:attrNameLst>
                                          <p:attrName>ppt_x</p:attrName>
                                        </p:attrNameLst>
                                      </p:cBhvr>
                                      <p:tavLst>
                                        <p:tav tm="0">
                                          <p:val>
                                            <p:strVal val="#ppt_x"/>
                                          </p:val>
                                        </p:tav>
                                        <p:tav tm="100000">
                                          <p:val>
                                            <p:strVal val="#ppt_x"/>
                                          </p:val>
                                        </p:tav>
                                      </p:tavLst>
                                    </p:anim>
                                    <p:anim calcmode="lin" valueType="num">
                                      <p:cBhvr additive="base">
                                        <p:cTn id="24" dur="5000" fill="hold"/>
                                        <p:tgtEl>
                                          <p:spTgt spid="522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8" grpId="0"/>
      <p:bldP spid="522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914400" y="488950"/>
            <a:ext cx="7848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800">
                <a:solidFill>
                  <a:srgbClr val="990033"/>
                </a:solidFill>
                <a:latin typeface="Cambria Math" pitchFamily="18" charset="0"/>
                <a:ea typeface="Cambria Math" pitchFamily="18" charset="0"/>
                <a:cs typeface="Cambria Math" pitchFamily="18" charset="0"/>
              </a:rPr>
              <a:t> </a:t>
            </a:r>
            <a:endParaRPr lang="en-US" sz="2800" b="1">
              <a:solidFill>
                <a:srgbClr val="0000FF"/>
              </a:solidFill>
              <a:latin typeface="Cambria Math" pitchFamily="18" charset="0"/>
              <a:ea typeface="Cambria Math" pitchFamily="18" charset="0"/>
              <a:cs typeface="Cambria Math" pitchFamily="18" charset="0"/>
            </a:endParaRPr>
          </a:p>
        </p:txBody>
      </p:sp>
      <p:sp>
        <p:nvSpPr>
          <p:cNvPr id="18435" name="Rectangle 5"/>
          <p:cNvSpPr>
            <a:spLocks noChangeArrowheads="1"/>
          </p:cNvSpPr>
          <p:nvPr/>
        </p:nvSpPr>
        <p:spPr bwMode="auto">
          <a:xfrm>
            <a:off x="0" y="1027113"/>
            <a:ext cx="5076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000FF"/>
                </a:solidFill>
                <a:latin typeface="Times New Roman" pitchFamily="18" charset="0"/>
                <a:ea typeface="Cambria Math" pitchFamily="18" charset="0"/>
                <a:cs typeface="Times New Roman" pitchFamily="18" charset="0"/>
              </a:rPr>
              <a:t>Đại hội Đại biểu toàn quốc lần</a:t>
            </a:r>
          </a:p>
          <a:p>
            <a:r>
              <a:rPr lang="en-US" b="1">
                <a:solidFill>
                  <a:srgbClr val="0000FF"/>
                </a:solidFill>
                <a:latin typeface="Times New Roman" pitchFamily="18" charset="0"/>
                <a:ea typeface="Cambria Math" pitchFamily="18" charset="0"/>
                <a:cs typeface="Times New Roman" pitchFamily="18" charset="0"/>
              </a:rPr>
              <a:t>thứ II của Đảng</a:t>
            </a:r>
          </a:p>
        </p:txBody>
      </p:sp>
      <p:sp>
        <p:nvSpPr>
          <p:cNvPr id="18436" name="Line 11"/>
          <p:cNvSpPr>
            <a:spLocks noChangeShapeType="1"/>
          </p:cNvSpPr>
          <p:nvPr/>
        </p:nvSpPr>
        <p:spPr bwMode="auto">
          <a:xfrm flipH="1">
            <a:off x="4976813" y="1412875"/>
            <a:ext cx="12700" cy="5445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Rectangle 7"/>
          <p:cNvSpPr>
            <a:spLocks noChangeArrowheads="1"/>
          </p:cNvSpPr>
          <p:nvPr/>
        </p:nvSpPr>
        <p:spPr bwMode="auto">
          <a:xfrm>
            <a:off x="2122488" y="1397000"/>
            <a:ext cx="2322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ea typeface="Cambria Math" pitchFamily="18" charset="0"/>
                <a:cs typeface="Times New Roman" pitchFamily="18" charset="0"/>
              </a:rPr>
              <a:t>(tháng 2 - 1951)</a:t>
            </a:r>
          </a:p>
        </p:txBody>
      </p:sp>
      <p:sp>
        <p:nvSpPr>
          <p:cNvPr id="18438" name="Rectangle 8"/>
          <p:cNvSpPr>
            <a:spLocks noChangeArrowheads="1"/>
          </p:cNvSpPr>
          <p:nvPr/>
        </p:nvSpPr>
        <p:spPr bwMode="auto">
          <a:xfrm>
            <a:off x="-50800" y="1744663"/>
            <a:ext cx="554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ea typeface="Cambria Math" pitchFamily="18" charset="0"/>
                <a:cs typeface="Times New Roman" pitchFamily="18" charset="0"/>
              </a:rPr>
              <a:t>- Đưa cuộc kháng chiến đến thắng lợi.</a:t>
            </a:r>
            <a:r>
              <a:rPr lang="en-US" b="1">
                <a:latin typeface="Times New Roman" pitchFamily="18" charset="0"/>
                <a:ea typeface="Cambria Math" pitchFamily="18" charset="0"/>
                <a:cs typeface="Times New Roman" pitchFamily="18" charset="0"/>
              </a:rPr>
              <a:t> </a:t>
            </a:r>
          </a:p>
        </p:txBody>
      </p:sp>
      <p:sp>
        <p:nvSpPr>
          <p:cNvPr id="18439" name="Rectangle 10"/>
          <p:cNvSpPr>
            <a:spLocks noChangeArrowheads="1"/>
          </p:cNvSpPr>
          <p:nvPr/>
        </p:nvSpPr>
        <p:spPr bwMode="auto">
          <a:xfrm>
            <a:off x="-6350" y="2074863"/>
            <a:ext cx="4649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742950" algn="l"/>
              </a:tabLst>
            </a:pPr>
            <a:r>
              <a:rPr lang="en-US" b="1">
                <a:solidFill>
                  <a:srgbClr val="0000FF"/>
                </a:solidFill>
                <a:latin typeface="Times New Roman" pitchFamily="18" charset="0"/>
                <a:ea typeface="Cambria Math" pitchFamily="18" charset="0"/>
                <a:cs typeface="Times New Roman" pitchFamily="18" charset="0"/>
              </a:rPr>
              <a:t>2. Sự lớn mạnh của hậu phương:</a:t>
            </a:r>
            <a:r>
              <a:rPr lang="en-US">
                <a:latin typeface="Times New Roman" pitchFamily="18" charset="0"/>
                <a:ea typeface="Cambria Math" pitchFamily="18" charset="0"/>
                <a:cs typeface="Times New Roman" pitchFamily="18" charset="0"/>
              </a:rPr>
              <a:t>  </a:t>
            </a:r>
          </a:p>
        </p:txBody>
      </p:sp>
      <p:sp>
        <p:nvSpPr>
          <p:cNvPr id="18440" name="Rectangle 11"/>
          <p:cNvSpPr>
            <a:spLocks noChangeArrowheads="1"/>
          </p:cNvSpPr>
          <p:nvPr/>
        </p:nvSpPr>
        <p:spPr bwMode="auto">
          <a:xfrm>
            <a:off x="34925" y="2439988"/>
            <a:ext cx="4837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ea typeface="Cambria Math" pitchFamily="18" charset="0"/>
                <a:cs typeface="Times New Roman" pitchFamily="18" charset="0"/>
              </a:rPr>
              <a:t>- Đẩy mạnh sản xuất lương thực, thực phẩm </a:t>
            </a:r>
          </a:p>
        </p:txBody>
      </p:sp>
      <p:sp>
        <p:nvSpPr>
          <p:cNvPr id="18441" name="Rectangle 12"/>
          <p:cNvSpPr>
            <a:spLocks noChangeArrowheads="1"/>
          </p:cNvSpPr>
          <p:nvPr/>
        </p:nvSpPr>
        <p:spPr bwMode="auto">
          <a:xfrm>
            <a:off x="-107950" y="3124200"/>
            <a:ext cx="528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0000FF"/>
                </a:solidFill>
                <a:latin typeface="Times New Roman" pitchFamily="18" charset="0"/>
                <a:ea typeface="Cambria Math" pitchFamily="18" charset="0"/>
                <a:cs typeface="Times New Roman" pitchFamily="18" charset="0"/>
              </a:rPr>
              <a:t>- Đào tạo cán bộ phục vụ kháng chiến.</a:t>
            </a:r>
            <a:r>
              <a:rPr lang="en-US" b="1">
                <a:latin typeface="Times New Roman" pitchFamily="18" charset="0"/>
                <a:ea typeface="Cambria Math" pitchFamily="18" charset="0"/>
                <a:cs typeface="Times New Roman" pitchFamily="18" charset="0"/>
              </a:rPr>
              <a:t> </a:t>
            </a:r>
          </a:p>
        </p:txBody>
      </p:sp>
      <p:sp>
        <p:nvSpPr>
          <p:cNvPr id="18442" name="Rectangle 13"/>
          <p:cNvSpPr>
            <a:spLocks noChangeArrowheads="1"/>
          </p:cNvSpPr>
          <p:nvPr/>
        </p:nvSpPr>
        <p:spPr bwMode="auto">
          <a:xfrm>
            <a:off x="20638" y="3462338"/>
            <a:ext cx="496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ea typeface="Cambria Math" pitchFamily="18" charset="0"/>
                <a:cs typeface="Times New Roman" pitchFamily="18" charset="0"/>
              </a:rPr>
              <a:t>3. Đại hội chiến sĩ thi đua và cán bộ gương mẫu toàn quốc</a:t>
            </a:r>
            <a:r>
              <a:rPr lang="en-US" b="1">
                <a:latin typeface="Times New Roman" pitchFamily="18" charset="0"/>
                <a:ea typeface="Cambria Math" pitchFamily="18" charset="0"/>
                <a:cs typeface="Times New Roman" pitchFamily="18" charset="0"/>
              </a:rPr>
              <a:t> </a:t>
            </a:r>
          </a:p>
        </p:txBody>
      </p:sp>
      <p:sp>
        <p:nvSpPr>
          <p:cNvPr id="53266" name="Rectangle 18"/>
          <p:cNvSpPr>
            <a:spLocks noChangeArrowheads="1"/>
          </p:cNvSpPr>
          <p:nvPr/>
        </p:nvSpPr>
        <p:spPr bwMode="auto">
          <a:xfrm>
            <a:off x="2967038" y="3844925"/>
            <a:ext cx="1749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ea typeface="Cambria Math" pitchFamily="18" charset="0"/>
                <a:cs typeface="Times New Roman" pitchFamily="18" charset="0"/>
              </a:rPr>
              <a:t>(1- 5 - 1952)</a:t>
            </a:r>
          </a:p>
        </p:txBody>
      </p:sp>
      <p:pic>
        <p:nvPicPr>
          <p:cNvPr id="53268" name="Picture 20" descr="29_ct1_762-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25" y="1397000"/>
            <a:ext cx="4092575" cy="446405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3269" name="Text Box 21"/>
          <p:cNvSpPr txBox="1">
            <a:spLocks noChangeArrowheads="1"/>
          </p:cNvSpPr>
          <p:nvPr/>
        </p:nvSpPr>
        <p:spPr bwMode="auto">
          <a:xfrm>
            <a:off x="4932363" y="5837238"/>
            <a:ext cx="424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solidFill>
                  <a:srgbClr val="FF0000"/>
                </a:solidFill>
                <a:latin typeface="Times New Roman" pitchFamily="18" charset="0"/>
                <a:ea typeface="Cambria Math" pitchFamily="18" charset="0"/>
                <a:cs typeface="Times New Roman" pitchFamily="18" charset="0"/>
              </a:rPr>
              <a:t>Bác Hồ cùng các đại biểu dự Đại hội chiến sĩ thi đua và cán bộ gương mẫu toàn quốc lần thứ I 1- 5 - 1952.</a:t>
            </a:r>
          </a:p>
        </p:txBody>
      </p:sp>
      <p:pic>
        <p:nvPicPr>
          <p:cNvPr id="53270" name="Picture 22" descr="small_135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3" y="1412875"/>
            <a:ext cx="4078287" cy="446405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53272" name="Rectangle 24"/>
          <p:cNvSpPr>
            <a:spLocks noChangeArrowheads="1"/>
          </p:cNvSpPr>
          <p:nvPr/>
        </p:nvSpPr>
        <p:spPr bwMode="auto">
          <a:xfrm>
            <a:off x="55563" y="4176713"/>
            <a:ext cx="4292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Tx/>
              <a:buChar char="-"/>
            </a:pPr>
            <a:r>
              <a:rPr lang="en-US" b="1">
                <a:solidFill>
                  <a:srgbClr val="0000FF"/>
                </a:solidFill>
                <a:latin typeface="Times New Roman" pitchFamily="18" charset="0"/>
                <a:ea typeface="Cambria Math" pitchFamily="18" charset="0"/>
                <a:cs typeface="Times New Roman" pitchFamily="18" charset="0"/>
              </a:rPr>
              <a:t> Anh hùng Cù Chính Lan</a:t>
            </a:r>
          </a:p>
          <a:p>
            <a:pPr eaLnBrk="1" hangingPunct="1">
              <a:buFontTx/>
              <a:buChar char="-"/>
            </a:pPr>
            <a:r>
              <a:rPr lang="en-US" b="1">
                <a:solidFill>
                  <a:srgbClr val="0000FF"/>
                </a:solidFill>
                <a:latin typeface="Times New Roman" pitchFamily="18" charset="0"/>
                <a:ea typeface="Cambria Math" pitchFamily="18" charset="0"/>
                <a:cs typeface="Times New Roman" pitchFamily="18" charset="0"/>
              </a:rPr>
              <a:t> Anh hùng La Văn Cầu </a:t>
            </a:r>
          </a:p>
          <a:p>
            <a:pPr eaLnBrk="1" hangingPunct="1">
              <a:buFontTx/>
              <a:buChar char="-"/>
            </a:pPr>
            <a:r>
              <a:rPr lang="en-US" b="1">
                <a:solidFill>
                  <a:srgbClr val="0000FF"/>
                </a:solidFill>
                <a:latin typeface="Times New Roman" pitchFamily="18" charset="0"/>
                <a:ea typeface="Cambria Math" pitchFamily="18" charset="0"/>
                <a:cs typeface="Times New Roman" pitchFamily="18" charset="0"/>
              </a:rPr>
              <a:t> Anh hùng Nguyễn Quốc Trị </a:t>
            </a:r>
          </a:p>
          <a:p>
            <a:pPr eaLnBrk="1" hangingPunct="1">
              <a:buFontTx/>
              <a:buChar char="-"/>
            </a:pPr>
            <a:r>
              <a:rPr lang="en-US" b="1">
                <a:solidFill>
                  <a:srgbClr val="0000FF"/>
                </a:solidFill>
                <a:latin typeface="Times New Roman" pitchFamily="18" charset="0"/>
                <a:ea typeface="Cambria Math" pitchFamily="18" charset="0"/>
                <a:cs typeface="Times New Roman" pitchFamily="18" charset="0"/>
              </a:rPr>
              <a:t> Anh hùng Nguyễn Thị Chiên</a:t>
            </a:r>
          </a:p>
          <a:p>
            <a:pPr eaLnBrk="1" hangingPunct="1">
              <a:buFontTx/>
              <a:buChar char="-"/>
            </a:pPr>
            <a:r>
              <a:rPr lang="en-US" b="1">
                <a:solidFill>
                  <a:srgbClr val="0000FF"/>
                </a:solidFill>
                <a:latin typeface="Times New Roman" pitchFamily="18" charset="0"/>
                <a:ea typeface="Cambria Math" pitchFamily="18" charset="0"/>
                <a:cs typeface="Times New Roman" pitchFamily="18" charset="0"/>
              </a:rPr>
              <a:t> Anh hùng Ngô Gia Khảm</a:t>
            </a:r>
          </a:p>
          <a:p>
            <a:pPr eaLnBrk="1" hangingPunct="1">
              <a:buFontTx/>
              <a:buChar char="-"/>
            </a:pPr>
            <a:r>
              <a:rPr lang="en-US" b="1">
                <a:solidFill>
                  <a:srgbClr val="0000FF"/>
                </a:solidFill>
                <a:latin typeface="Times New Roman" pitchFamily="18" charset="0"/>
                <a:ea typeface="Cambria Math" pitchFamily="18" charset="0"/>
                <a:cs typeface="Times New Roman" pitchFamily="18" charset="0"/>
              </a:rPr>
              <a:t> Anh hùng Trần Đại nghĩa  </a:t>
            </a:r>
          </a:p>
          <a:p>
            <a:pPr eaLnBrk="1" hangingPunct="1">
              <a:buFontTx/>
              <a:buChar char="-"/>
            </a:pPr>
            <a:r>
              <a:rPr lang="en-US" b="1">
                <a:solidFill>
                  <a:srgbClr val="0000FF"/>
                </a:solidFill>
                <a:latin typeface="Times New Roman" pitchFamily="18" charset="0"/>
                <a:ea typeface="Cambria Math" pitchFamily="18" charset="0"/>
                <a:cs typeface="Times New Roman" pitchFamily="18" charset="0"/>
              </a:rPr>
              <a:t> Anh hùng Hoàng Hanh</a:t>
            </a:r>
          </a:p>
        </p:txBody>
      </p:sp>
      <p:sp>
        <p:nvSpPr>
          <p:cNvPr id="18448"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18449" name="Text Box 5"/>
          <p:cNvSpPr txBox="1">
            <a:spLocks noChangeArrowheads="1"/>
          </p:cNvSpPr>
          <p:nvPr/>
        </p:nvSpPr>
        <p:spPr bwMode="auto">
          <a:xfrm>
            <a:off x="0" y="444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
        <p:nvSpPr>
          <p:cNvPr id="18450" name="Text Box 10"/>
          <p:cNvSpPr txBox="1">
            <a:spLocks noChangeArrowheads="1"/>
          </p:cNvSpPr>
          <p:nvPr/>
        </p:nvSpPr>
        <p:spPr bwMode="auto">
          <a:xfrm>
            <a:off x="-36513" y="544513"/>
            <a:ext cx="9144001"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3200">
                <a:solidFill>
                  <a:srgbClr val="000099"/>
                </a:solidFill>
                <a:latin typeface="Times New Roman" pitchFamily="18" charset="0"/>
              </a:rPr>
              <a:t>    </a:t>
            </a:r>
            <a:r>
              <a:rPr lang="en-US" sz="3200" b="1">
                <a:solidFill>
                  <a:srgbClr val="FF0000"/>
                </a:solidFill>
                <a:latin typeface="Times New Roman" pitchFamily="18" charset="0"/>
              </a:rPr>
              <a:t>Hậu phương những năm sau chiến dịch biên giới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53266">
                                            <p:txEl>
                                              <p:pRg st="0" end="0"/>
                                            </p:txEl>
                                          </p:spTgt>
                                        </p:tgtEl>
                                        <p:attrNameLst>
                                          <p:attrName>style.visibility</p:attrName>
                                        </p:attrNameLst>
                                      </p:cBhvr>
                                      <p:to>
                                        <p:strVal val="visible"/>
                                      </p:to>
                                    </p:set>
                                    <p:anim calcmode="lin" valueType="num">
                                      <p:cBhvr additive="base">
                                        <p:cTn id="7" dur="5000" fill="hold"/>
                                        <p:tgtEl>
                                          <p:spTgt spid="5326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3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53268"/>
                                        </p:tgtEl>
                                        <p:attrNameLst>
                                          <p:attrName>style.visibility</p:attrName>
                                        </p:attrNameLst>
                                      </p:cBhvr>
                                      <p:to>
                                        <p:strVal val="visible"/>
                                      </p:to>
                                    </p:set>
                                    <p:animEffect transition="in" filter="wheel(4)">
                                      <p:cBhvr>
                                        <p:cTn id="13" dur="2000"/>
                                        <p:tgtEl>
                                          <p:spTgt spid="532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3269"/>
                                        </p:tgtEl>
                                        <p:attrNameLst>
                                          <p:attrName>style.visibility</p:attrName>
                                        </p:attrNameLst>
                                      </p:cBhvr>
                                      <p:to>
                                        <p:strVal val="visible"/>
                                      </p:to>
                                    </p:set>
                                    <p:animEffect transition="in" filter="checkerboard(across)">
                                      <p:cBhvr>
                                        <p:cTn id="18" dur="500"/>
                                        <p:tgtEl>
                                          <p:spTgt spid="53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xit" presetSubtype="16" fill="hold" nodeType="clickEffect">
                                  <p:stCondLst>
                                    <p:cond delay="0"/>
                                  </p:stCondLst>
                                  <p:childTnLst>
                                    <p:animEffect transition="out" filter="diamond(in)">
                                      <p:cBhvr>
                                        <p:cTn id="22" dur="2000"/>
                                        <p:tgtEl>
                                          <p:spTgt spid="53268"/>
                                        </p:tgtEl>
                                      </p:cBhvr>
                                    </p:animEffect>
                                    <p:set>
                                      <p:cBhvr>
                                        <p:cTn id="23" dur="1" fill="hold">
                                          <p:stCondLst>
                                            <p:cond delay="1999"/>
                                          </p:stCondLst>
                                        </p:cTn>
                                        <p:tgtEl>
                                          <p:spTgt spid="5326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nodeType="clickEffect">
                                  <p:stCondLst>
                                    <p:cond delay="0"/>
                                  </p:stCondLst>
                                  <p:childTnLst>
                                    <p:set>
                                      <p:cBhvr>
                                        <p:cTn id="27" dur="1" fill="hold">
                                          <p:stCondLst>
                                            <p:cond delay="0"/>
                                          </p:stCondLst>
                                        </p:cTn>
                                        <p:tgtEl>
                                          <p:spTgt spid="53270"/>
                                        </p:tgtEl>
                                        <p:attrNameLst>
                                          <p:attrName>style.visibility</p:attrName>
                                        </p:attrNameLst>
                                      </p:cBhvr>
                                      <p:to>
                                        <p:strVal val="visible"/>
                                      </p:to>
                                    </p:set>
                                    <p:animEffect transition="in" filter="plus(in)">
                                      <p:cBhvr>
                                        <p:cTn id="28" dur="2000"/>
                                        <p:tgtEl>
                                          <p:spTgt spid="532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xit" presetSubtype="16" fill="hold" nodeType="clickEffect">
                                  <p:stCondLst>
                                    <p:cond delay="0"/>
                                  </p:stCondLst>
                                  <p:childTnLst>
                                    <p:animEffect transition="out" filter="diamond(in)">
                                      <p:cBhvr>
                                        <p:cTn id="32" dur="2000"/>
                                        <p:tgtEl>
                                          <p:spTgt spid="53270"/>
                                        </p:tgtEl>
                                      </p:cBhvr>
                                    </p:animEffect>
                                    <p:set>
                                      <p:cBhvr>
                                        <p:cTn id="33" dur="1" fill="hold">
                                          <p:stCondLst>
                                            <p:cond delay="1999"/>
                                          </p:stCondLst>
                                        </p:cTn>
                                        <p:tgtEl>
                                          <p:spTgt spid="53270"/>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grpId="1" nodeType="clickEffect">
                                  <p:stCondLst>
                                    <p:cond delay="0"/>
                                  </p:stCondLst>
                                  <p:childTnLst>
                                    <p:animEffect transition="out" filter="diamond(in)">
                                      <p:cBhvr>
                                        <p:cTn id="37" dur="2000"/>
                                        <p:tgtEl>
                                          <p:spTgt spid="53269"/>
                                        </p:tgtEl>
                                      </p:cBhvr>
                                    </p:animEffect>
                                    <p:set>
                                      <p:cBhvr>
                                        <p:cTn id="38" dur="1" fill="hold">
                                          <p:stCondLst>
                                            <p:cond delay="1999"/>
                                          </p:stCondLst>
                                        </p:cTn>
                                        <p:tgtEl>
                                          <p:spTgt spid="5326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53272"/>
                                        </p:tgtEl>
                                        <p:attrNameLst>
                                          <p:attrName>style.visibility</p:attrName>
                                        </p:attrNameLst>
                                      </p:cBhvr>
                                      <p:to>
                                        <p:strVal val="visible"/>
                                      </p:to>
                                    </p:set>
                                    <p:anim calcmode="lin" valueType="num">
                                      <p:cBhvr additive="base">
                                        <p:cTn id="43" dur="5000" fill="hold"/>
                                        <p:tgtEl>
                                          <p:spTgt spid="53272"/>
                                        </p:tgtEl>
                                        <p:attrNameLst>
                                          <p:attrName>ppt_x</p:attrName>
                                        </p:attrNameLst>
                                      </p:cBhvr>
                                      <p:tavLst>
                                        <p:tav tm="0">
                                          <p:val>
                                            <p:strVal val="#ppt_x"/>
                                          </p:val>
                                        </p:tav>
                                        <p:tav tm="100000">
                                          <p:val>
                                            <p:strVal val="#ppt_x"/>
                                          </p:val>
                                        </p:tav>
                                      </p:tavLst>
                                    </p:anim>
                                    <p:anim calcmode="lin" valueType="num">
                                      <p:cBhvr additive="base">
                                        <p:cTn id="44" dur="5000" fill="hold"/>
                                        <p:tgtEl>
                                          <p:spTgt spid="53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p:bldP spid="53269" grpId="1"/>
      <p:bldP spid="532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 chinh lan"/>
          <p:cNvPicPr>
            <a:picLocks noChangeAspect="1" noChangeArrowheads="1"/>
          </p:cNvPicPr>
          <p:nvPr/>
        </p:nvPicPr>
        <p:blipFill>
          <a:blip r:embed="rId2">
            <a:extLst>
              <a:ext uri="{28A0092B-C50C-407E-A947-70E740481C1C}">
                <a14:useLocalDpi xmlns:a14="http://schemas.microsoft.com/office/drawing/2010/main" val="0"/>
              </a:ext>
            </a:extLst>
          </a:blip>
          <a:srcRect l="3857" t="16701" r="7433" b="16493"/>
          <a:stretch>
            <a:fillRect/>
          </a:stretch>
        </p:blipFill>
        <p:spPr bwMode="auto">
          <a:xfrm>
            <a:off x="0" y="0"/>
            <a:ext cx="2349500" cy="2590800"/>
          </a:xfrm>
          <a:prstGeom prst="rect">
            <a:avLst/>
          </a:prstGeom>
          <a:noFill/>
          <a:ln w="127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7" descr="Nguyen Quoc Tri"/>
          <p:cNvPicPr>
            <a:picLocks noChangeAspect="1" noChangeArrowheads="1"/>
          </p:cNvPicPr>
          <p:nvPr/>
        </p:nvPicPr>
        <p:blipFill>
          <a:blip r:embed="rId3">
            <a:extLst>
              <a:ext uri="{28A0092B-C50C-407E-A947-70E740481C1C}">
                <a14:useLocalDpi xmlns:a14="http://schemas.microsoft.com/office/drawing/2010/main" val="0"/>
              </a:ext>
            </a:extLst>
          </a:blip>
          <a:srcRect l="4445" t="14925" r="11111" b="11940"/>
          <a:stretch>
            <a:fillRect/>
          </a:stretch>
        </p:blipFill>
        <p:spPr bwMode="auto">
          <a:xfrm>
            <a:off x="2362200" y="0"/>
            <a:ext cx="2362200" cy="2590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10" descr="Tran Dai nghia"/>
          <p:cNvPicPr>
            <a:picLocks noChangeAspect="1" noChangeArrowheads="1"/>
          </p:cNvPicPr>
          <p:nvPr/>
        </p:nvPicPr>
        <p:blipFill>
          <a:blip r:embed="rId4">
            <a:lum bright="-18000" contrast="30000"/>
            <a:extLst>
              <a:ext uri="{28A0092B-C50C-407E-A947-70E740481C1C}">
                <a14:useLocalDpi xmlns:a14="http://schemas.microsoft.com/office/drawing/2010/main" val="0"/>
              </a:ext>
            </a:extLst>
          </a:blip>
          <a:srcRect t="5162" b="4073"/>
          <a:stretch>
            <a:fillRect/>
          </a:stretch>
        </p:blipFill>
        <p:spPr bwMode="auto">
          <a:xfrm>
            <a:off x="4724400" y="0"/>
            <a:ext cx="2209800" cy="2590800"/>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8" descr="la van c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0"/>
            <a:ext cx="2209800" cy="2590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8" descr="Hoang H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2354263" cy="26479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6" descr="NguyenThiChi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3357563"/>
            <a:ext cx="2370138" cy="2667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9" descr="Ngo Gia Kh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429000"/>
            <a:ext cx="2362200" cy="2667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66254" name="Text Box 14"/>
          <p:cNvSpPr txBox="1">
            <a:spLocks noChangeArrowheads="1"/>
          </p:cNvSpPr>
          <p:nvPr/>
        </p:nvSpPr>
        <p:spPr bwMode="auto">
          <a:xfrm>
            <a:off x="2362200" y="2619375"/>
            <a:ext cx="2438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b="1">
                <a:solidFill>
                  <a:srgbClr val="0B19C8"/>
                </a:solidFill>
                <a:latin typeface="Times New Roman" pitchFamily="18" charset="0"/>
                <a:cs typeface="Arial" charset="0"/>
              </a:rPr>
              <a:t>   Anh hùng Nguyễn Quốc Trị</a:t>
            </a:r>
          </a:p>
        </p:txBody>
      </p:sp>
      <p:sp>
        <p:nvSpPr>
          <p:cNvPr id="266251" name="Text Box 11"/>
          <p:cNvSpPr txBox="1">
            <a:spLocks noChangeArrowheads="1"/>
          </p:cNvSpPr>
          <p:nvPr/>
        </p:nvSpPr>
        <p:spPr bwMode="auto">
          <a:xfrm>
            <a:off x="0" y="2619375"/>
            <a:ext cx="2362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b="1">
                <a:solidFill>
                  <a:srgbClr val="FF0000"/>
                </a:solidFill>
                <a:latin typeface="Times New Roman" pitchFamily="18" charset="0"/>
                <a:cs typeface="Times New Roman" pitchFamily="18" charset="0"/>
              </a:rPr>
              <a:t>   Anh hùng </a:t>
            </a:r>
          </a:p>
          <a:p>
            <a:pPr algn="ctr"/>
            <a:r>
              <a:rPr lang="en-US" sz="2200" b="1">
                <a:solidFill>
                  <a:srgbClr val="FF0000"/>
                </a:solidFill>
                <a:latin typeface="Times New Roman" pitchFamily="18" charset="0"/>
                <a:cs typeface="Times New Roman" pitchFamily="18" charset="0"/>
              </a:rPr>
              <a:t>Cù Chính Lan</a:t>
            </a:r>
          </a:p>
        </p:txBody>
      </p:sp>
      <p:sp>
        <p:nvSpPr>
          <p:cNvPr id="266257" name="Text Box 17"/>
          <p:cNvSpPr txBox="1">
            <a:spLocks noChangeArrowheads="1"/>
          </p:cNvSpPr>
          <p:nvPr/>
        </p:nvSpPr>
        <p:spPr bwMode="auto">
          <a:xfrm>
            <a:off x="4724400" y="2590800"/>
            <a:ext cx="2209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b="1">
                <a:solidFill>
                  <a:srgbClr val="FF0000"/>
                </a:solidFill>
                <a:latin typeface="Times New Roman" pitchFamily="18" charset="0"/>
                <a:cs typeface="Arial" charset="0"/>
              </a:rPr>
              <a:t>   Anh hùng     Trần Đại Nghĩa</a:t>
            </a:r>
          </a:p>
        </p:txBody>
      </p:sp>
      <p:sp>
        <p:nvSpPr>
          <p:cNvPr id="266259" name="Text Box 19"/>
          <p:cNvSpPr txBox="1">
            <a:spLocks noChangeArrowheads="1"/>
          </p:cNvSpPr>
          <p:nvPr/>
        </p:nvSpPr>
        <p:spPr bwMode="auto">
          <a:xfrm>
            <a:off x="6934200" y="2590800"/>
            <a:ext cx="2209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b="1">
                <a:solidFill>
                  <a:srgbClr val="0B19C8"/>
                </a:solidFill>
                <a:latin typeface="Times New Roman" pitchFamily="18" charset="0"/>
                <a:cs typeface="Arial" charset="0"/>
              </a:rPr>
              <a:t>   Anh hùng     La Văn Cầu</a:t>
            </a:r>
          </a:p>
        </p:txBody>
      </p:sp>
      <p:sp>
        <p:nvSpPr>
          <p:cNvPr id="266260" name="Text Box 20"/>
          <p:cNvSpPr txBox="1">
            <a:spLocks noChangeArrowheads="1"/>
          </p:cNvSpPr>
          <p:nvPr/>
        </p:nvSpPr>
        <p:spPr bwMode="auto">
          <a:xfrm>
            <a:off x="0" y="6096000"/>
            <a:ext cx="236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b="1">
                <a:solidFill>
                  <a:srgbClr val="0B19C8"/>
                </a:solidFill>
                <a:latin typeface="Times New Roman" pitchFamily="18" charset="0"/>
                <a:cs typeface="Arial" charset="0"/>
              </a:rPr>
              <a:t>   Anh hùng </a:t>
            </a:r>
          </a:p>
          <a:p>
            <a:pPr algn="ctr"/>
            <a:r>
              <a:rPr lang="en-US" sz="2200" b="1">
                <a:solidFill>
                  <a:srgbClr val="0B19C8"/>
                </a:solidFill>
                <a:latin typeface="Times New Roman" pitchFamily="18" charset="0"/>
                <a:cs typeface="Arial" charset="0"/>
              </a:rPr>
              <a:t>Hoàng Hanh</a:t>
            </a:r>
          </a:p>
        </p:txBody>
      </p:sp>
      <p:sp>
        <p:nvSpPr>
          <p:cNvPr id="266256" name="Text Box 16"/>
          <p:cNvSpPr txBox="1">
            <a:spLocks noChangeArrowheads="1"/>
          </p:cNvSpPr>
          <p:nvPr/>
        </p:nvSpPr>
        <p:spPr bwMode="auto">
          <a:xfrm>
            <a:off x="3429000" y="6086475"/>
            <a:ext cx="24241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b="1">
                <a:solidFill>
                  <a:srgbClr val="FF0000"/>
                </a:solidFill>
                <a:latin typeface="Times New Roman" pitchFamily="18" charset="0"/>
                <a:cs typeface="Arial" charset="0"/>
              </a:rPr>
              <a:t>   Anh hùng  Nguyễn Thị Chiên</a:t>
            </a:r>
          </a:p>
        </p:txBody>
      </p:sp>
      <p:sp>
        <p:nvSpPr>
          <p:cNvPr id="266255" name="Text Box 15"/>
          <p:cNvSpPr txBox="1">
            <a:spLocks noChangeArrowheads="1"/>
          </p:cNvSpPr>
          <p:nvPr/>
        </p:nvSpPr>
        <p:spPr bwMode="auto">
          <a:xfrm>
            <a:off x="6810375" y="6096000"/>
            <a:ext cx="2319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200" b="1">
                <a:solidFill>
                  <a:srgbClr val="0B19C8"/>
                </a:solidFill>
                <a:latin typeface="Times New Roman" pitchFamily="18" charset="0"/>
                <a:cs typeface="Times New Roman" pitchFamily="18" charset="0"/>
              </a:rPr>
              <a:t>   Anh hùng     Ngô Gia Khảm</a:t>
            </a:r>
          </a:p>
        </p:txBody>
      </p:sp>
      <p:sp>
        <p:nvSpPr>
          <p:cNvPr id="19472"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254"/>
                                        </p:tgtEl>
                                        <p:attrNameLst>
                                          <p:attrName>style.visibility</p:attrName>
                                        </p:attrNameLst>
                                      </p:cBhvr>
                                      <p:to>
                                        <p:strVal val="visible"/>
                                      </p:to>
                                    </p:set>
                                    <p:animEffect transition="in" filter="wipe(left)">
                                      <p:cBhvr>
                                        <p:cTn id="7" dur="1000"/>
                                        <p:tgtEl>
                                          <p:spTgt spid="2662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6251"/>
                                        </p:tgtEl>
                                        <p:attrNameLst>
                                          <p:attrName>style.visibility</p:attrName>
                                        </p:attrNameLst>
                                      </p:cBhvr>
                                      <p:to>
                                        <p:strVal val="visible"/>
                                      </p:to>
                                    </p:set>
                                    <p:animEffect transition="in" filter="wipe(left)">
                                      <p:cBhvr>
                                        <p:cTn id="10" dur="1000"/>
                                        <p:tgtEl>
                                          <p:spTgt spid="26625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6257"/>
                                        </p:tgtEl>
                                        <p:attrNameLst>
                                          <p:attrName>style.visibility</p:attrName>
                                        </p:attrNameLst>
                                      </p:cBhvr>
                                      <p:to>
                                        <p:strVal val="visible"/>
                                      </p:to>
                                    </p:set>
                                    <p:animEffect transition="in" filter="wipe(left)">
                                      <p:cBhvr>
                                        <p:cTn id="13" dur="1000"/>
                                        <p:tgtEl>
                                          <p:spTgt spid="26625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6259"/>
                                        </p:tgtEl>
                                        <p:attrNameLst>
                                          <p:attrName>style.visibility</p:attrName>
                                        </p:attrNameLst>
                                      </p:cBhvr>
                                      <p:to>
                                        <p:strVal val="visible"/>
                                      </p:to>
                                    </p:set>
                                    <p:animEffect transition="in" filter="wipe(left)">
                                      <p:cBhvr>
                                        <p:cTn id="16" dur="1000"/>
                                        <p:tgtEl>
                                          <p:spTgt spid="26625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66260"/>
                                        </p:tgtEl>
                                        <p:attrNameLst>
                                          <p:attrName>style.visibility</p:attrName>
                                        </p:attrNameLst>
                                      </p:cBhvr>
                                      <p:to>
                                        <p:strVal val="visible"/>
                                      </p:to>
                                    </p:set>
                                    <p:animEffect transition="in" filter="wipe(right)">
                                      <p:cBhvr>
                                        <p:cTn id="19" dur="1000"/>
                                        <p:tgtEl>
                                          <p:spTgt spid="26626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66256"/>
                                        </p:tgtEl>
                                        <p:attrNameLst>
                                          <p:attrName>style.visibility</p:attrName>
                                        </p:attrNameLst>
                                      </p:cBhvr>
                                      <p:to>
                                        <p:strVal val="visible"/>
                                      </p:to>
                                    </p:set>
                                    <p:animEffect transition="in" filter="wipe(right)">
                                      <p:cBhvr>
                                        <p:cTn id="22" dur="1000"/>
                                        <p:tgtEl>
                                          <p:spTgt spid="26625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66255"/>
                                        </p:tgtEl>
                                        <p:attrNameLst>
                                          <p:attrName>style.visibility</p:attrName>
                                        </p:attrNameLst>
                                      </p:cBhvr>
                                      <p:to>
                                        <p:strVal val="visible"/>
                                      </p:to>
                                    </p:set>
                                    <p:animEffect transition="in" filter="wipe(right)">
                                      <p:cBhvr>
                                        <p:cTn id="25" dur="1000"/>
                                        <p:tgtEl>
                                          <p:spTgt spid="266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p:bldP spid="266251" grpId="0"/>
      <p:bldP spid="266257" grpId="0"/>
      <p:bldP spid="266259" grpId="0"/>
      <p:bldP spid="266260" grpId="0"/>
      <p:bldP spid="266256" grpId="0"/>
      <p:bldP spid="2662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0" y="1635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solidFill>
                  <a:srgbClr val="FF0000"/>
                </a:solidFill>
                <a:latin typeface="Times New Roman" pitchFamily="18" charset="0"/>
                <a:cs typeface="Times New Roman" pitchFamily="18" charset="0"/>
              </a:rPr>
              <a:t>ANH HÙNG LỰC LƯỢNG VŨ TRANG NHÂN DÂN</a:t>
            </a:r>
          </a:p>
        </p:txBody>
      </p:sp>
      <p:pic>
        <p:nvPicPr>
          <p:cNvPr id="36870" name="Picture 6" descr="NguyenThiChien"/>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62000" y="3475038"/>
            <a:ext cx="2286000" cy="2895600"/>
          </a:xfrm>
          <a:noFill/>
          <a:ln w="63500">
            <a:solidFill>
              <a:srgbClr val="FFFF99"/>
            </a:solidFill>
            <a:miter lim="800000"/>
            <a:headEnd/>
            <a:tailEnd/>
          </a:ln>
        </p:spPr>
      </p:pic>
      <p:pic>
        <p:nvPicPr>
          <p:cNvPr id="36871" name="Picture 7" descr="La Van Cau"/>
          <p:cNvPicPr>
            <a:picLocks noChangeAspect="1" noChangeArrowheads="1"/>
          </p:cNvPicPr>
          <p:nvPr/>
        </p:nvPicPr>
        <p:blipFill>
          <a:blip r:embed="rId3">
            <a:extLst>
              <a:ext uri="{28A0092B-C50C-407E-A947-70E740481C1C}">
                <a14:useLocalDpi xmlns:a14="http://schemas.microsoft.com/office/drawing/2010/main" val="0"/>
              </a:ext>
            </a:extLst>
          </a:blip>
          <a:srcRect t="10500" r="-2232" b="10001"/>
          <a:stretch>
            <a:fillRect/>
          </a:stretch>
        </p:blipFill>
        <p:spPr bwMode="auto">
          <a:xfrm>
            <a:off x="5638800" y="693738"/>
            <a:ext cx="2209800" cy="2362200"/>
          </a:xfrm>
          <a:prstGeom prst="rect">
            <a:avLst/>
          </a:prstGeom>
          <a:noFill/>
          <a:ln w="635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36872" name="Picture 8" descr="Cu chinh 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 y="623888"/>
            <a:ext cx="2165350" cy="2438400"/>
          </a:xfrm>
          <a:prstGeom prst="rect">
            <a:avLst/>
          </a:prstGeom>
          <a:noFill/>
          <a:ln w="635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36873" name="Picture 9" descr="Nguyen Quoc T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3627438"/>
            <a:ext cx="2128838" cy="2743200"/>
          </a:xfrm>
          <a:prstGeom prst="rect">
            <a:avLst/>
          </a:prstGeom>
          <a:noFill/>
          <a:ln w="635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36874" name="Text Box 10"/>
          <p:cNvSpPr txBox="1">
            <a:spLocks noChangeArrowheads="1"/>
          </p:cNvSpPr>
          <p:nvPr/>
        </p:nvSpPr>
        <p:spPr bwMode="auto">
          <a:xfrm>
            <a:off x="0" y="304323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solidFill>
                  <a:srgbClr val="0B19C8"/>
                </a:solidFill>
                <a:latin typeface="Times New Roman" pitchFamily="18" charset="0"/>
                <a:cs typeface="Times New Roman" pitchFamily="18" charset="0"/>
              </a:rPr>
              <a:t>Anh hùng Cù Chính Lan</a:t>
            </a:r>
          </a:p>
        </p:txBody>
      </p:sp>
      <p:sp>
        <p:nvSpPr>
          <p:cNvPr id="36875" name="Text Box 11"/>
          <p:cNvSpPr txBox="1">
            <a:spLocks noChangeArrowheads="1"/>
          </p:cNvSpPr>
          <p:nvPr/>
        </p:nvSpPr>
        <p:spPr bwMode="auto">
          <a:xfrm>
            <a:off x="4716463" y="3141663"/>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solidFill>
                  <a:srgbClr val="0B19C8"/>
                </a:solidFill>
                <a:latin typeface="Times New Roman" pitchFamily="18" charset="0"/>
                <a:cs typeface="Times New Roman" pitchFamily="18" charset="0"/>
              </a:rPr>
              <a:t>   Anh hùng La Văn Cầu</a:t>
            </a:r>
          </a:p>
        </p:txBody>
      </p:sp>
      <p:sp>
        <p:nvSpPr>
          <p:cNvPr id="36876" name="Text Box 12"/>
          <p:cNvSpPr txBox="1">
            <a:spLocks noChangeArrowheads="1"/>
          </p:cNvSpPr>
          <p:nvPr/>
        </p:nvSpPr>
        <p:spPr bwMode="auto">
          <a:xfrm>
            <a:off x="0" y="64008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solidFill>
                  <a:srgbClr val="0B19C8"/>
                </a:solidFill>
                <a:latin typeface="Times New Roman" pitchFamily="18" charset="0"/>
                <a:cs typeface="Times New Roman" pitchFamily="18" charset="0"/>
              </a:rPr>
              <a:t>Anh hùng Nguyễn Thị Chiên</a:t>
            </a:r>
          </a:p>
        </p:txBody>
      </p:sp>
      <p:sp>
        <p:nvSpPr>
          <p:cNvPr id="36877" name="Text Box 13"/>
          <p:cNvSpPr txBox="1">
            <a:spLocks noChangeArrowheads="1"/>
          </p:cNvSpPr>
          <p:nvPr/>
        </p:nvSpPr>
        <p:spPr bwMode="auto">
          <a:xfrm>
            <a:off x="5029200" y="64008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solidFill>
                  <a:srgbClr val="0B19C8"/>
                </a:solidFill>
                <a:latin typeface="Times New Roman" pitchFamily="18" charset="0"/>
                <a:cs typeface="Times New Roman" pitchFamily="18" charset="0"/>
              </a:rPr>
              <a:t>Anh hùng Nguyễn Quốc Trị</a:t>
            </a:r>
          </a:p>
        </p:txBody>
      </p:sp>
      <p:sp>
        <p:nvSpPr>
          <p:cNvPr id="20491"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36872"/>
                                        </p:tgtEl>
                                        <p:attrNameLst>
                                          <p:attrName>style.visibility</p:attrName>
                                        </p:attrNameLst>
                                      </p:cBhvr>
                                      <p:to>
                                        <p:strVal val="visible"/>
                                      </p:to>
                                    </p:set>
                                    <p:animEffect transition="in" filter="wheel(4)">
                                      <p:cBhvr>
                                        <p:cTn id="13" dur="2000"/>
                                        <p:tgtEl>
                                          <p:spTgt spid="36872"/>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36874"/>
                                        </p:tgtEl>
                                        <p:attrNameLst>
                                          <p:attrName>style.visibility</p:attrName>
                                        </p:attrNameLst>
                                      </p:cBhvr>
                                      <p:to>
                                        <p:strVal val="visible"/>
                                      </p:to>
                                    </p:set>
                                    <p:animEffect transition="in" filter="wheel(4)">
                                      <p:cBhvr>
                                        <p:cTn id="16" dur="2000"/>
                                        <p:tgtEl>
                                          <p:spTgt spid="36874"/>
                                        </p:tgtEl>
                                      </p:cBhvr>
                                    </p:animEffect>
                                  </p:childTnLst>
                                </p:cTn>
                              </p:par>
                              <p:par>
                                <p:cTn id="17" presetID="21" presetClass="entr" presetSubtype="4" fill="hold" nodeType="withEffect">
                                  <p:stCondLst>
                                    <p:cond delay="0"/>
                                  </p:stCondLst>
                                  <p:childTnLst>
                                    <p:set>
                                      <p:cBhvr>
                                        <p:cTn id="18" dur="1" fill="hold">
                                          <p:stCondLst>
                                            <p:cond delay="0"/>
                                          </p:stCondLst>
                                        </p:cTn>
                                        <p:tgtEl>
                                          <p:spTgt spid="36870"/>
                                        </p:tgtEl>
                                        <p:attrNameLst>
                                          <p:attrName>style.visibility</p:attrName>
                                        </p:attrNameLst>
                                      </p:cBhvr>
                                      <p:to>
                                        <p:strVal val="visible"/>
                                      </p:to>
                                    </p:set>
                                    <p:animEffect transition="in" filter="wheel(4)">
                                      <p:cBhvr>
                                        <p:cTn id="19" dur="2000"/>
                                        <p:tgtEl>
                                          <p:spTgt spid="36870"/>
                                        </p:tgtEl>
                                      </p:cBhvr>
                                    </p:animEffect>
                                  </p:childTnLst>
                                </p:cTn>
                              </p:par>
                              <p:par>
                                <p:cTn id="20" presetID="21" presetClass="entr" presetSubtype="4" fill="hold" nodeType="withEffect">
                                  <p:stCondLst>
                                    <p:cond delay="0"/>
                                  </p:stCondLst>
                                  <p:childTnLst>
                                    <p:set>
                                      <p:cBhvr>
                                        <p:cTn id="21" dur="1" fill="hold">
                                          <p:stCondLst>
                                            <p:cond delay="0"/>
                                          </p:stCondLst>
                                        </p:cTn>
                                        <p:tgtEl>
                                          <p:spTgt spid="36871"/>
                                        </p:tgtEl>
                                        <p:attrNameLst>
                                          <p:attrName>style.visibility</p:attrName>
                                        </p:attrNameLst>
                                      </p:cBhvr>
                                      <p:to>
                                        <p:strVal val="visible"/>
                                      </p:to>
                                    </p:set>
                                    <p:animEffect transition="in" filter="wheel(4)">
                                      <p:cBhvr>
                                        <p:cTn id="22" dur="2000"/>
                                        <p:tgtEl>
                                          <p:spTgt spid="36871"/>
                                        </p:tgtEl>
                                      </p:cBhvr>
                                    </p:animEffect>
                                  </p:childTnLst>
                                </p:cTn>
                              </p:par>
                              <p:par>
                                <p:cTn id="23" presetID="21" presetClass="entr" presetSubtype="4" fill="hold" nodeType="withEffect">
                                  <p:stCondLst>
                                    <p:cond delay="0"/>
                                  </p:stCondLst>
                                  <p:childTnLst>
                                    <p:set>
                                      <p:cBhvr>
                                        <p:cTn id="24" dur="1" fill="hold">
                                          <p:stCondLst>
                                            <p:cond delay="0"/>
                                          </p:stCondLst>
                                        </p:cTn>
                                        <p:tgtEl>
                                          <p:spTgt spid="36873"/>
                                        </p:tgtEl>
                                        <p:attrNameLst>
                                          <p:attrName>style.visibility</p:attrName>
                                        </p:attrNameLst>
                                      </p:cBhvr>
                                      <p:to>
                                        <p:strVal val="visible"/>
                                      </p:to>
                                    </p:set>
                                    <p:animEffect transition="in" filter="wheel(4)">
                                      <p:cBhvr>
                                        <p:cTn id="25" dur="2000"/>
                                        <p:tgtEl>
                                          <p:spTgt spid="36873"/>
                                        </p:tgtEl>
                                      </p:cBhvr>
                                    </p:animEffect>
                                  </p:childTnLst>
                                </p:cTn>
                              </p:par>
                              <p:par>
                                <p:cTn id="26" presetID="21" presetClass="entr" presetSubtype="4" fill="hold" nodeType="withEffect">
                                  <p:stCondLst>
                                    <p:cond delay="0"/>
                                  </p:stCondLst>
                                  <p:childTnLst>
                                    <p:set>
                                      <p:cBhvr>
                                        <p:cTn id="27" dur="1" fill="hold">
                                          <p:stCondLst>
                                            <p:cond delay="0"/>
                                          </p:stCondLst>
                                        </p:cTn>
                                        <p:tgtEl>
                                          <p:spTgt spid="36875"/>
                                        </p:tgtEl>
                                        <p:attrNameLst>
                                          <p:attrName>style.visibility</p:attrName>
                                        </p:attrNameLst>
                                      </p:cBhvr>
                                      <p:to>
                                        <p:strVal val="visible"/>
                                      </p:to>
                                    </p:set>
                                    <p:animEffect transition="in" filter="wheel(4)">
                                      <p:cBhvr>
                                        <p:cTn id="28" dur="2000"/>
                                        <p:tgtEl>
                                          <p:spTgt spid="36875"/>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36876"/>
                                        </p:tgtEl>
                                        <p:attrNameLst>
                                          <p:attrName>style.visibility</p:attrName>
                                        </p:attrNameLst>
                                      </p:cBhvr>
                                      <p:to>
                                        <p:strVal val="visible"/>
                                      </p:to>
                                    </p:set>
                                    <p:animEffect transition="in" filter="wheel(4)">
                                      <p:cBhvr>
                                        <p:cTn id="31" dur="2000"/>
                                        <p:tgtEl>
                                          <p:spTgt spid="36876"/>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36877"/>
                                        </p:tgtEl>
                                        <p:attrNameLst>
                                          <p:attrName>style.visibility</p:attrName>
                                        </p:attrNameLst>
                                      </p:cBhvr>
                                      <p:to>
                                        <p:strVal val="visible"/>
                                      </p:to>
                                    </p:set>
                                    <p:animEffect transition="in" filter="wheel(4)">
                                      <p:cBhvr>
                                        <p:cTn id="34" dur="2000"/>
                                        <p:tgtEl>
                                          <p:spTgt spid="36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4" grpId="0"/>
      <p:bldP spid="36876" grpId="0"/>
      <p:bldP spid="368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0" y="25717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3200" b="1">
                <a:solidFill>
                  <a:srgbClr val="0B19C8"/>
                </a:solidFill>
                <a:latin typeface="Times New Roman" pitchFamily="18" charset="0"/>
                <a:cs typeface="Times New Roman" pitchFamily="18" charset="0"/>
              </a:rPr>
              <a:t>  </a:t>
            </a:r>
            <a:r>
              <a:rPr lang="en-US" sz="2800" b="1">
                <a:solidFill>
                  <a:srgbClr val="0B19C8"/>
                </a:solidFill>
                <a:latin typeface="Times New Roman" pitchFamily="18" charset="0"/>
                <a:cs typeface="Times New Roman" pitchFamily="18" charset="0"/>
              </a:rPr>
              <a:t>ANH HÙNG LAO ĐỘNG</a:t>
            </a:r>
          </a:p>
        </p:txBody>
      </p:sp>
      <p:pic>
        <p:nvPicPr>
          <p:cNvPr id="21507" name="Picture 6" descr="image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300788" y="908050"/>
            <a:ext cx="2843212" cy="3802063"/>
          </a:xfrm>
          <a:noFill/>
        </p:spPr>
      </p:pic>
      <p:pic>
        <p:nvPicPr>
          <p:cNvPr id="21508" name="Picture 7" descr="Ngo Gia K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2586037" cy="3671887"/>
          </a:xfrm>
          <a:prstGeom prst="rect">
            <a:avLst/>
          </a:prstGeom>
          <a:noFill/>
          <a:ln w="635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37897" name="Text Box 9"/>
          <p:cNvSpPr txBox="1">
            <a:spLocks noChangeArrowheads="1"/>
          </p:cNvSpPr>
          <p:nvPr/>
        </p:nvSpPr>
        <p:spPr bwMode="auto">
          <a:xfrm>
            <a:off x="142875" y="4945063"/>
            <a:ext cx="2484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b="1">
                <a:solidFill>
                  <a:srgbClr val="FF0000"/>
                </a:solidFill>
                <a:latin typeface="Times New Roman" pitchFamily="18" charset="0"/>
                <a:cs typeface="Times New Roman" pitchFamily="18" charset="0"/>
              </a:rPr>
              <a:t>  Anh hùng </a:t>
            </a:r>
          </a:p>
          <a:p>
            <a:pPr algn="ctr"/>
            <a:r>
              <a:rPr lang="en-US" b="1">
                <a:solidFill>
                  <a:srgbClr val="FF0000"/>
                </a:solidFill>
                <a:latin typeface="Times New Roman" pitchFamily="18" charset="0"/>
                <a:cs typeface="Times New Roman" pitchFamily="18" charset="0"/>
              </a:rPr>
              <a:t>Ngô Gia Khảm</a:t>
            </a:r>
          </a:p>
        </p:txBody>
      </p:sp>
      <p:sp>
        <p:nvSpPr>
          <p:cNvPr id="37898" name="Text Box 10"/>
          <p:cNvSpPr txBox="1">
            <a:spLocks noChangeArrowheads="1"/>
          </p:cNvSpPr>
          <p:nvPr/>
        </p:nvSpPr>
        <p:spPr bwMode="auto">
          <a:xfrm>
            <a:off x="6516688" y="5013325"/>
            <a:ext cx="2457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b="1">
                <a:solidFill>
                  <a:srgbClr val="FF0000"/>
                </a:solidFill>
                <a:latin typeface="Times New Roman" pitchFamily="18" charset="0"/>
                <a:cs typeface="Times New Roman" pitchFamily="18" charset="0"/>
              </a:rPr>
              <a:t>   Anh hùng </a:t>
            </a:r>
          </a:p>
          <a:p>
            <a:pPr algn="ctr"/>
            <a:r>
              <a:rPr lang="en-US" b="1">
                <a:solidFill>
                  <a:srgbClr val="FF0000"/>
                </a:solidFill>
                <a:latin typeface="Times New Roman" pitchFamily="18" charset="0"/>
                <a:cs typeface="Times New Roman" pitchFamily="18" charset="0"/>
              </a:rPr>
              <a:t>Trần Đại Nghĩa</a:t>
            </a:r>
          </a:p>
        </p:txBody>
      </p:sp>
      <p:pic>
        <p:nvPicPr>
          <p:cNvPr id="21511" name="Picture 8" descr="Hoang H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268413"/>
            <a:ext cx="2881313" cy="3505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20"/>
          <p:cNvSpPr txBox="1">
            <a:spLocks noChangeArrowheads="1"/>
          </p:cNvSpPr>
          <p:nvPr/>
        </p:nvSpPr>
        <p:spPr bwMode="auto">
          <a:xfrm>
            <a:off x="3492500" y="5013325"/>
            <a:ext cx="252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solidFill>
                  <a:srgbClr val="FF0000"/>
                </a:solidFill>
                <a:latin typeface="Times New Roman" pitchFamily="18" charset="0"/>
                <a:cs typeface="Arial" charset="0"/>
              </a:rPr>
              <a:t>   Anh hùng </a:t>
            </a:r>
          </a:p>
          <a:p>
            <a:pPr algn="ctr"/>
            <a:r>
              <a:rPr lang="en-US" b="1">
                <a:solidFill>
                  <a:srgbClr val="FF0000"/>
                </a:solidFill>
                <a:latin typeface="Times New Roman" pitchFamily="18" charset="0"/>
                <a:cs typeface="Arial" charset="0"/>
              </a:rPr>
              <a:t>Hoàng Hanh</a:t>
            </a:r>
          </a:p>
        </p:txBody>
      </p:sp>
      <p:sp>
        <p:nvSpPr>
          <p:cNvPr id="21513"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0-#ppt_h/2"/>
                                          </p:val>
                                        </p:tav>
                                        <p:tav tm="100000">
                                          <p:val>
                                            <p:strVal val="#ppt_y"/>
                                          </p:val>
                                        </p:tav>
                                      </p:tavLst>
                                    </p:anim>
                                  </p:childTnLst>
                                </p:cTn>
                              </p:par>
                              <p:par>
                                <p:cTn id="9" presetID="21" presetClass="entr" presetSubtype="4" fill="hold" grpId="0" nodeType="withEffect">
                                  <p:stCondLst>
                                    <p:cond delay="0"/>
                                  </p:stCondLst>
                                  <p:childTnLst>
                                    <p:set>
                                      <p:cBhvr>
                                        <p:cTn id="10" dur="1" fill="hold">
                                          <p:stCondLst>
                                            <p:cond delay="0"/>
                                          </p:stCondLst>
                                        </p:cTn>
                                        <p:tgtEl>
                                          <p:spTgt spid="37897"/>
                                        </p:tgtEl>
                                        <p:attrNameLst>
                                          <p:attrName>style.visibility</p:attrName>
                                        </p:attrNameLst>
                                      </p:cBhvr>
                                      <p:to>
                                        <p:strVal val="visible"/>
                                      </p:to>
                                    </p:set>
                                    <p:animEffect transition="in" filter="wheel(4)">
                                      <p:cBhvr>
                                        <p:cTn id="11" dur="2000"/>
                                        <p:tgtEl>
                                          <p:spTgt spid="37897"/>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37898"/>
                                        </p:tgtEl>
                                        <p:attrNameLst>
                                          <p:attrName>style.visibility</p:attrName>
                                        </p:attrNameLst>
                                      </p:cBhvr>
                                      <p:to>
                                        <p:strVal val="visible"/>
                                      </p:to>
                                    </p:set>
                                    <p:animEffect transition="in" filter="wheel(4)">
                                      <p:cBhvr>
                                        <p:cTn id="14" dur="2000"/>
                                        <p:tgtEl>
                                          <p:spTgt spid="3789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7" grpId="0"/>
      <p:bldP spid="37898"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657600" y="3054350"/>
            <a:ext cx="4038600" cy="774700"/>
          </a:xfrm>
          <a:prstGeom prst="rect">
            <a:avLst/>
          </a:prstGeom>
        </p:spPr>
        <p:txBody>
          <a:bodyPr wrap="none" fromWordArt="1">
            <a:prstTxWarp prst="textPlain">
              <a:avLst>
                <a:gd name="adj" fmla="val 50000"/>
              </a:avLst>
            </a:prstTxWarp>
          </a:bodyPr>
          <a:lstStyle/>
          <a:p>
            <a:pPr algn="ctr"/>
            <a:r>
              <a:rPr lang="en-US" sz="54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4038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6"/>
          <p:cNvSpPr>
            <a:spLocks noChangeArrowheads="1"/>
          </p:cNvSpPr>
          <p:nvPr/>
        </p:nvSpPr>
        <p:spPr bwMode="auto">
          <a:xfrm>
            <a:off x="5105400" y="404813"/>
            <a:ext cx="3859213" cy="6337300"/>
          </a:xfrm>
          <a:prstGeom prst="wedgeRoundRectCallout">
            <a:avLst>
              <a:gd name="adj1" fmla="val -69005"/>
              <a:gd name="adj2" fmla="val -15940"/>
              <a:gd name="adj3" fmla="val 16667"/>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en-US" b="1">
                <a:solidFill>
                  <a:srgbClr val="0B19C8"/>
                </a:solidFill>
                <a:latin typeface="Times New Roman" pitchFamily="18" charset="0"/>
                <a:cs typeface="Arial" charset="0"/>
              </a:rPr>
              <a:t> </a:t>
            </a:r>
            <a:r>
              <a:rPr lang="en-US" sz="2800" b="1">
                <a:solidFill>
                  <a:srgbClr val="0B19C8"/>
                </a:solidFill>
                <a:latin typeface="Times New Roman" pitchFamily="18" charset="0"/>
                <a:cs typeface="Arial" charset="0"/>
              </a:rPr>
              <a:t>Anh hùng Trần </a:t>
            </a:r>
            <a:r>
              <a:rPr lang="en-US" sz="2800" b="1">
                <a:solidFill>
                  <a:srgbClr val="0B19C8"/>
                </a:solidFill>
                <a:latin typeface="Times New Roman" pitchFamily="18" charset="0"/>
                <a:cs typeface="Times New Roman" pitchFamily="18" charset="0"/>
              </a:rPr>
              <a:t>Đại Nghĩa sigh năm 1913, quê ở tỉnh Vĩnh Long (tên thật là Phạm Quang Lễ). Ông du học tại Pháp, tốt nghiệp kỹ sư và cử nhân toán học. Năm 1946, ông theo Hồ Chí Minh về nước tham gia tổ chức chế tạo vũ khí cho quân đội tại núi rừng Việt Bắc.</a:t>
            </a:r>
          </a:p>
        </p:txBody>
      </p:sp>
      <p:sp>
        <p:nvSpPr>
          <p:cNvPr id="22532"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0" y="1014413"/>
            <a:ext cx="5076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000FF"/>
                </a:solidFill>
                <a:latin typeface="Times New Roman" pitchFamily="18" charset="0"/>
              </a:rPr>
              <a:t>Đại hội Đại biểu toàn quốc lần</a:t>
            </a:r>
          </a:p>
          <a:p>
            <a:r>
              <a:rPr lang="en-US" b="1">
                <a:solidFill>
                  <a:srgbClr val="0000FF"/>
                </a:solidFill>
                <a:latin typeface="Times New Roman" pitchFamily="18" charset="0"/>
              </a:rPr>
              <a:t>thứ II của Đảng</a:t>
            </a:r>
          </a:p>
        </p:txBody>
      </p:sp>
      <p:sp>
        <p:nvSpPr>
          <p:cNvPr id="23555" name="Line 11"/>
          <p:cNvSpPr>
            <a:spLocks noChangeShapeType="1"/>
          </p:cNvSpPr>
          <p:nvPr/>
        </p:nvSpPr>
        <p:spPr bwMode="auto">
          <a:xfrm flipH="1">
            <a:off x="4787900" y="1412875"/>
            <a:ext cx="12700" cy="5445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Rectangle 7"/>
          <p:cNvSpPr>
            <a:spLocks noChangeArrowheads="1"/>
          </p:cNvSpPr>
          <p:nvPr/>
        </p:nvSpPr>
        <p:spPr bwMode="auto">
          <a:xfrm>
            <a:off x="2122488" y="1412875"/>
            <a:ext cx="2246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(tháng 2 - 1951)</a:t>
            </a:r>
          </a:p>
        </p:txBody>
      </p:sp>
      <p:sp>
        <p:nvSpPr>
          <p:cNvPr id="23557" name="Rectangle 8"/>
          <p:cNvSpPr>
            <a:spLocks noChangeArrowheads="1"/>
          </p:cNvSpPr>
          <p:nvPr/>
        </p:nvSpPr>
        <p:spPr bwMode="auto">
          <a:xfrm>
            <a:off x="-36513" y="1747838"/>
            <a:ext cx="554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solidFill>
                  <a:srgbClr val="0000FF"/>
                </a:solidFill>
                <a:latin typeface="Times New Roman" pitchFamily="18" charset="0"/>
              </a:rPr>
              <a:t>- Đưa cuộc kháng chiến đến thắng lợi</a:t>
            </a:r>
            <a:r>
              <a:rPr lang="en-US">
                <a:solidFill>
                  <a:srgbClr val="0000FF"/>
                </a:solidFill>
              </a:rPr>
              <a:t>.</a:t>
            </a:r>
            <a:r>
              <a:rPr lang="en-US" sz="1800"/>
              <a:t> </a:t>
            </a:r>
          </a:p>
        </p:txBody>
      </p:sp>
      <p:sp>
        <p:nvSpPr>
          <p:cNvPr id="23558" name="Rectangle 9"/>
          <p:cNvSpPr>
            <a:spLocks noChangeArrowheads="1"/>
          </p:cNvSpPr>
          <p:nvPr/>
        </p:nvSpPr>
        <p:spPr bwMode="auto">
          <a:xfrm>
            <a:off x="-9525" y="2033588"/>
            <a:ext cx="4667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742950" algn="l"/>
              </a:tabLst>
            </a:pPr>
            <a:r>
              <a:rPr lang="en-US" b="1">
                <a:solidFill>
                  <a:srgbClr val="0000FF"/>
                </a:solidFill>
                <a:latin typeface="Times New Roman" pitchFamily="18" charset="0"/>
                <a:cs typeface="Times New Roman" pitchFamily="18" charset="0"/>
              </a:rPr>
              <a:t>2. Sự lớn mạnh của hậu phương:</a:t>
            </a:r>
            <a:r>
              <a:rPr lang="en-US">
                <a:latin typeface="Times New Roman" pitchFamily="18" charset="0"/>
                <a:cs typeface="Times New Roman" pitchFamily="18" charset="0"/>
              </a:rPr>
              <a:t>  </a:t>
            </a:r>
          </a:p>
        </p:txBody>
      </p:sp>
      <p:sp>
        <p:nvSpPr>
          <p:cNvPr id="23559" name="Rectangle 10"/>
          <p:cNvSpPr>
            <a:spLocks noChangeArrowheads="1"/>
          </p:cNvSpPr>
          <p:nvPr/>
        </p:nvSpPr>
        <p:spPr bwMode="auto">
          <a:xfrm>
            <a:off x="34925" y="2390775"/>
            <a:ext cx="4968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solidFill>
                  <a:srgbClr val="0000FF"/>
                </a:solidFill>
                <a:latin typeface="Times New Roman" pitchFamily="18" charset="0"/>
              </a:rPr>
              <a:t>- Đẩy mạnh sản xuất lương thực,thực phẩm</a:t>
            </a:r>
            <a:r>
              <a:rPr lang="en-US">
                <a:solidFill>
                  <a:srgbClr val="0000FF"/>
                </a:solidFill>
              </a:rPr>
              <a:t> </a:t>
            </a:r>
          </a:p>
        </p:txBody>
      </p:sp>
      <p:sp>
        <p:nvSpPr>
          <p:cNvPr id="23560" name="Rectangle 11"/>
          <p:cNvSpPr>
            <a:spLocks noChangeArrowheads="1"/>
          </p:cNvSpPr>
          <p:nvPr/>
        </p:nvSpPr>
        <p:spPr bwMode="auto">
          <a:xfrm>
            <a:off x="0" y="3116263"/>
            <a:ext cx="496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solidFill>
                  <a:srgbClr val="0000FF"/>
                </a:solidFill>
                <a:latin typeface="Times New Roman" pitchFamily="18" charset="0"/>
              </a:rPr>
              <a:t>- Đào tạo cán bộ phục vụ kháng chiến.</a:t>
            </a:r>
            <a:r>
              <a:rPr lang="en-US"/>
              <a:t> </a:t>
            </a:r>
          </a:p>
        </p:txBody>
      </p:sp>
      <p:sp>
        <p:nvSpPr>
          <p:cNvPr id="23561" name="Rectangle 12"/>
          <p:cNvSpPr>
            <a:spLocks noChangeArrowheads="1"/>
          </p:cNvSpPr>
          <p:nvPr/>
        </p:nvSpPr>
        <p:spPr bwMode="auto">
          <a:xfrm>
            <a:off x="34925" y="3465513"/>
            <a:ext cx="4968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cs typeface="Times New Roman" pitchFamily="18" charset="0"/>
              </a:rPr>
              <a:t>3. Đại hội chiến sĩ thi đua và cán bộ gương mẫu toàn quốc</a:t>
            </a:r>
            <a:r>
              <a:rPr lang="en-US" b="1">
                <a:latin typeface="Times New Roman" pitchFamily="18" charset="0"/>
                <a:cs typeface="Times New Roman" pitchFamily="18" charset="0"/>
              </a:rPr>
              <a:t> </a:t>
            </a:r>
          </a:p>
        </p:txBody>
      </p:sp>
      <p:sp>
        <p:nvSpPr>
          <p:cNvPr id="23562" name="Rectangle 13"/>
          <p:cNvSpPr>
            <a:spLocks noChangeArrowheads="1"/>
          </p:cNvSpPr>
          <p:nvPr/>
        </p:nvSpPr>
        <p:spPr bwMode="auto">
          <a:xfrm>
            <a:off x="2916238" y="3833813"/>
            <a:ext cx="182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(1- 5 - 1952 )</a:t>
            </a:r>
          </a:p>
        </p:txBody>
      </p:sp>
      <p:sp>
        <p:nvSpPr>
          <p:cNvPr id="23563" name="Rectangle 17"/>
          <p:cNvSpPr>
            <a:spLocks noChangeArrowheads="1"/>
          </p:cNvSpPr>
          <p:nvPr/>
        </p:nvSpPr>
        <p:spPr bwMode="auto">
          <a:xfrm>
            <a:off x="209550" y="4151313"/>
            <a:ext cx="41465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Tx/>
              <a:buChar char="-"/>
            </a:pPr>
            <a:r>
              <a:rPr lang="en-US">
                <a:solidFill>
                  <a:srgbClr val="0000FF"/>
                </a:solidFill>
                <a:latin typeface="Times New Roman" pitchFamily="18" charset="0"/>
              </a:rPr>
              <a:t> Anh hùng Cù Chính Lan</a:t>
            </a:r>
          </a:p>
          <a:p>
            <a:pPr eaLnBrk="1" hangingPunct="1">
              <a:buFontTx/>
              <a:buChar char="-"/>
            </a:pPr>
            <a:r>
              <a:rPr lang="en-US">
                <a:solidFill>
                  <a:srgbClr val="0000FF"/>
                </a:solidFill>
                <a:latin typeface="Times New Roman" pitchFamily="18" charset="0"/>
              </a:rPr>
              <a:t> Anh hùng La Văn Cầu </a:t>
            </a:r>
          </a:p>
          <a:p>
            <a:pPr eaLnBrk="1" hangingPunct="1">
              <a:buFontTx/>
              <a:buChar char="-"/>
            </a:pPr>
            <a:r>
              <a:rPr lang="en-US">
                <a:solidFill>
                  <a:srgbClr val="0000FF"/>
                </a:solidFill>
                <a:latin typeface="Times New Roman" pitchFamily="18" charset="0"/>
              </a:rPr>
              <a:t> Anh hùng Nguyễn Quốc Trị </a:t>
            </a:r>
          </a:p>
          <a:p>
            <a:pPr eaLnBrk="1" hangingPunct="1">
              <a:buFontTx/>
              <a:buChar char="-"/>
            </a:pPr>
            <a:r>
              <a:rPr lang="en-US">
                <a:solidFill>
                  <a:srgbClr val="0000FF"/>
                </a:solidFill>
                <a:latin typeface="Times New Roman" pitchFamily="18" charset="0"/>
              </a:rPr>
              <a:t> Anh hùng Nguyễn Thị Chiên</a:t>
            </a:r>
          </a:p>
          <a:p>
            <a:pPr eaLnBrk="1" hangingPunct="1">
              <a:buFontTx/>
              <a:buChar char="-"/>
            </a:pPr>
            <a:r>
              <a:rPr lang="en-US">
                <a:solidFill>
                  <a:srgbClr val="0000FF"/>
                </a:solidFill>
                <a:latin typeface="Times New Roman" pitchFamily="18" charset="0"/>
              </a:rPr>
              <a:t> Anh hùng Ngô Gia Khảm</a:t>
            </a:r>
          </a:p>
          <a:p>
            <a:pPr eaLnBrk="1" hangingPunct="1">
              <a:buFontTx/>
              <a:buChar char="-"/>
            </a:pPr>
            <a:r>
              <a:rPr lang="en-US">
                <a:solidFill>
                  <a:srgbClr val="0000FF"/>
                </a:solidFill>
                <a:latin typeface="Times New Roman" pitchFamily="18" charset="0"/>
              </a:rPr>
              <a:t> Anh hùng Trần Đại nghĩa  </a:t>
            </a:r>
          </a:p>
          <a:p>
            <a:pPr eaLnBrk="1" hangingPunct="1">
              <a:buFontTx/>
              <a:buChar char="-"/>
            </a:pPr>
            <a:r>
              <a:rPr lang="en-US">
                <a:solidFill>
                  <a:srgbClr val="0000FF"/>
                </a:solidFill>
                <a:latin typeface="Times New Roman" pitchFamily="18" charset="0"/>
              </a:rPr>
              <a:t> Anh hùng Hoàng Hanh</a:t>
            </a:r>
          </a:p>
        </p:txBody>
      </p:sp>
      <p:sp>
        <p:nvSpPr>
          <p:cNvPr id="10265" name="AutoShape 83"/>
          <p:cNvSpPr>
            <a:spLocks noChangeArrowheads="1"/>
          </p:cNvSpPr>
          <p:nvPr/>
        </p:nvSpPr>
        <p:spPr bwMode="auto">
          <a:xfrm>
            <a:off x="4962525" y="1628775"/>
            <a:ext cx="4002088" cy="4495800"/>
          </a:xfrm>
          <a:prstGeom prst="horizontalScroll">
            <a:avLst>
              <a:gd name="adj" fmla="val 12500"/>
            </a:avLst>
          </a:prstGeom>
          <a:solidFill>
            <a:schemeClr val="accent6">
              <a:lumMod val="20000"/>
              <a:lumOff val="80000"/>
            </a:schemeClr>
          </a:solidFill>
          <a:ln w="9525">
            <a:solidFill>
              <a:schemeClr val="tx1"/>
            </a:solidFill>
            <a:round/>
            <a:headEnd/>
            <a:tailEnd/>
          </a:ln>
        </p:spPr>
        <p:txBody>
          <a:bodyPr wrap="none" anchor="ctr"/>
          <a:lstStyle/>
          <a:p>
            <a:pPr algn="ctr">
              <a:defRPr/>
            </a:pPr>
            <a:r>
              <a:rPr lang="en-US" b="1">
                <a:solidFill>
                  <a:srgbClr val="CC0000"/>
                </a:solidFill>
                <a:latin typeface="Times New Roman" pitchFamily="18" charset="0"/>
              </a:rPr>
              <a:t>Sau năm 1950, hậu </a:t>
            </a:r>
          </a:p>
          <a:p>
            <a:pPr algn="ctr">
              <a:defRPr/>
            </a:pPr>
            <a:r>
              <a:rPr lang="en-US" b="1">
                <a:solidFill>
                  <a:srgbClr val="CC0000"/>
                </a:solidFill>
                <a:latin typeface="Times New Roman" pitchFamily="18" charset="0"/>
              </a:rPr>
              <a:t>phương của ta được </a:t>
            </a:r>
          </a:p>
          <a:p>
            <a:pPr algn="ctr">
              <a:defRPr/>
            </a:pPr>
            <a:r>
              <a:rPr lang="en-US" b="1">
                <a:solidFill>
                  <a:srgbClr val="CC0000"/>
                </a:solidFill>
                <a:latin typeface="Times New Roman" pitchFamily="18" charset="0"/>
              </a:rPr>
              <a:t>mở rộng và xây dựng</a:t>
            </a:r>
          </a:p>
          <a:p>
            <a:pPr algn="ctr">
              <a:defRPr/>
            </a:pPr>
            <a:r>
              <a:rPr lang="en-US" b="1">
                <a:solidFill>
                  <a:srgbClr val="CC0000"/>
                </a:solidFill>
                <a:latin typeface="Times New Roman" pitchFamily="18" charset="0"/>
              </a:rPr>
              <a:t> vững mạnh, làm tăng</a:t>
            </a:r>
          </a:p>
          <a:p>
            <a:pPr algn="ctr">
              <a:defRPr/>
            </a:pPr>
            <a:r>
              <a:rPr lang="en-US" b="1">
                <a:solidFill>
                  <a:srgbClr val="CC0000"/>
                </a:solidFill>
                <a:latin typeface="Times New Roman" pitchFamily="18" charset="0"/>
              </a:rPr>
              <a:t> thêm sức mạnh</a:t>
            </a:r>
          </a:p>
          <a:p>
            <a:pPr algn="ctr">
              <a:defRPr/>
            </a:pPr>
            <a:r>
              <a:rPr lang="en-US" b="1">
                <a:solidFill>
                  <a:srgbClr val="CC0000"/>
                </a:solidFill>
                <a:latin typeface="Times New Roman" pitchFamily="18" charset="0"/>
              </a:rPr>
              <a:t> cho cuộc kháng chiến.</a:t>
            </a:r>
          </a:p>
          <a:p>
            <a:pPr algn="ctr">
              <a:defRPr/>
            </a:pPr>
            <a:endParaRPr lang="en-US">
              <a:latin typeface="Times New Roman" pitchFamily="18" charset="0"/>
            </a:endParaRPr>
          </a:p>
        </p:txBody>
      </p:sp>
      <p:sp>
        <p:nvSpPr>
          <p:cNvPr id="23565"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23566" name="Text Box 10"/>
          <p:cNvSpPr txBox="1">
            <a:spLocks noChangeArrowheads="1"/>
          </p:cNvSpPr>
          <p:nvPr/>
        </p:nvSpPr>
        <p:spPr bwMode="auto">
          <a:xfrm>
            <a:off x="-36513" y="476250"/>
            <a:ext cx="9144001"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3200">
                <a:solidFill>
                  <a:srgbClr val="000099"/>
                </a:solidFill>
                <a:latin typeface="Times New Roman" pitchFamily="18" charset="0"/>
              </a:rPr>
              <a:t>    </a:t>
            </a:r>
            <a:r>
              <a:rPr lang="en-US" sz="3200" b="1">
                <a:solidFill>
                  <a:srgbClr val="FF0000"/>
                </a:solidFill>
                <a:latin typeface="Times New Roman" pitchFamily="18" charset="0"/>
              </a:rPr>
              <a:t>Hậu phương những năm sau chiến dịch biên giới</a:t>
            </a:r>
          </a:p>
        </p:txBody>
      </p:sp>
      <p:sp>
        <p:nvSpPr>
          <p:cNvPr id="23567" name="Text Box 5"/>
          <p:cNvSpPr txBox="1">
            <a:spLocks noChangeArrowheads="1"/>
          </p:cNvSpPr>
          <p:nvPr/>
        </p:nvSpPr>
        <p:spPr bwMode="auto">
          <a:xfrm>
            <a:off x="0" y="444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65"/>
                                        </p:tgtEl>
                                        <p:attrNameLst>
                                          <p:attrName>style.visibility</p:attrName>
                                        </p:attrNameLst>
                                      </p:cBhvr>
                                      <p:to>
                                        <p:strVal val="visible"/>
                                      </p:to>
                                    </p:set>
                                    <p:animEffect transition="in" filter="fade">
                                      <p:cBhvr>
                                        <p:cTn id="7" dur="800" decel="100000"/>
                                        <p:tgtEl>
                                          <p:spTgt spid="10265"/>
                                        </p:tgtEl>
                                      </p:cBhvr>
                                    </p:animEffect>
                                    <p:anim calcmode="lin" valueType="num">
                                      <p:cBhvr>
                                        <p:cTn id="8" dur="800" decel="100000" fill="hold"/>
                                        <p:tgtEl>
                                          <p:spTgt spid="10265"/>
                                        </p:tgtEl>
                                        <p:attrNameLst>
                                          <p:attrName>style.rotation</p:attrName>
                                        </p:attrNameLst>
                                      </p:cBhvr>
                                      <p:tavLst>
                                        <p:tav tm="0">
                                          <p:val>
                                            <p:fltVal val="-90"/>
                                          </p:val>
                                        </p:tav>
                                        <p:tav tm="100000">
                                          <p:val>
                                            <p:fltVal val="0"/>
                                          </p:val>
                                        </p:tav>
                                      </p:tavLst>
                                    </p:anim>
                                    <p:anim calcmode="lin" valueType="num">
                                      <p:cBhvr>
                                        <p:cTn id="9" dur="800" decel="100000" fill="hold"/>
                                        <p:tgtEl>
                                          <p:spTgt spid="10265"/>
                                        </p:tgtEl>
                                        <p:attrNameLst>
                                          <p:attrName>ppt_x</p:attrName>
                                        </p:attrNameLst>
                                      </p:cBhvr>
                                      <p:tavLst>
                                        <p:tav tm="0">
                                          <p:val>
                                            <p:strVal val="#ppt_x+0.4"/>
                                          </p:val>
                                        </p:tav>
                                        <p:tav tm="100000">
                                          <p:val>
                                            <p:strVal val="#ppt_x-0.05"/>
                                          </p:val>
                                        </p:tav>
                                      </p:tavLst>
                                    </p:anim>
                                    <p:anim calcmode="lin" valueType="num">
                                      <p:cBhvr>
                                        <p:cTn id="10" dur="800" decel="100000" fill="hold"/>
                                        <p:tgtEl>
                                          <p:spTgt spid="1026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3"/>
          <p:cNvSpPr>
            <a:spLocks noGrp="1" noChangeArrowheads="1"/>
          </p:cNvSpPr>
          <p:nvPr>
            <p:ph idx="1"/>
          </p:nvPr>
        </p:nvSpPr>
        <p:spPr>
          <a:xfrm>
            <a:off x="428625" y="0"/>
            <a:ext cx="8258175" cy="6643688"/>
          </a:xfrm>
          <a:prstGeom prst="horizontalScroll">
            <a:avLst>
              <a:gd name="adj" fmla="val 12500"/>
            </a:avLst>
          </a:prstGeom>
          <a:solidFill>
            <a:schemeClr val="accent6">
              <a:lumMod val="20000"/>
              <a:lumOff val="80000"/>
            </a:schemeClr>
          </a:solidFill>
          <a:ln>
            <a:solidFill>
              <a:schemeClr val="tx1"/>
            </a:solidFill>
            <a:round/>
          </a:ln>
        </p:spPr>
        <p:txBody>
          <a:bodyPr wrap="none" anchor="ctr"/>
          <a:lstStyle/>
          <a:p>
            <a:pPr algn="ctr">
              <a:defRPr/>
            </a:pPr>
            <a:r>
              <a:rPr lang="en-US" sz="4000" b="1" dirty="0" err="1">
                <a:solidFill>
                  <a:srgbClr val="CC0000"/>
                </a:solidFill>
                <a:latin typeface="Times New Roman" pitchFamily="18" charset="0"/>
              </a:rPr>
              <a:t>Sau</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năm</a:t>
            </a:r>
            <a:r>
              <a:rPr lang="en-US" sz="4000" b="1" dirty="0">
                <a:solidFill>
                  <a:srgbClr val="CC0000"/>
                </a:solidFill>
                <a:latin typeface="Times New Roman" pitchFamily="18" charset="0"/>
              </a:rPr>
              <a:t> 1950, </a:t>
            </a:r>
            <a:r>
              <a:rPr lang="en-US" sz="4000" b="1" dirty="0" err="1">
                <a:solidFill>
                  <a:srgbClr val="CC0000"/>
                </a:solidFill>
                <a:latin typeface="Times New Roman" pitchFamily="18" charset="0"/>
              </a:rPr>
              <a:t>hậu</a:t>
            </a:r>
            <a:r>
              <a:rPr lang="en-US" sz="4000" b="1" dirty="0">
                <a:solidFill>
                  <a:srgbClr val="CC0000"/>
                </a:solidFill>
                <a:latin typeface="Times New Roman" pitchFamily="18" charset="0"/>
              </a:rPr>
              <a:t> </a:t>
            </a:r>
          </a:p>
          <a:p>
            <a:pPr algn="ctr">
              <a:defRPr/>
            </a:pPr>
            <a:r>
              <a:rPr lang="en-US" sz="4000" b="1" dirty="0" err="1">
                <a:solidFill>
                  <a:srgbClr val="CC0000"/>
                </a:solidFill>
                <a:latin typeface="Times New Roman" pitchFamily="18" charset="0"/>
              </a:rPr>
              <a:t>phương</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của</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ta</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được</a:t>
            </a:r>
            <a:r>
              <a:rPr lang="en-US" sz="4000" b="1" dirty="0">
                <a:solidFill>
                  <a:srgbClr val="CC0000"/>
                </a:solidFill>
                <a:latin typeface="Times New Roman" pitchFamily="18" charset="0"/>
              </a:rPr>
              <a:t> </a:t>
            </a:r>
          </a:p>
          <a:p>
            <a:pPr algn="ctr">
              <a:defRPr/>
            </a:pPr>
            <a:r>
              <a:rPr lang="en-US" sz="4000" b="1" dirty="0" err="1">
                <a:solidFill>
                  <a:srgbClr val="CC0000"/>
                </a:solidFill>
                <a:latin typeface="Times New Roman" pitchFamily="18" charset="0"/>
              </a:rPr>
              <a:t>mở</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rộng</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và</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xây</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dựng</a:t>
            </a:r>
            <a:endParaRPr lang="en-US" sz="4000" b="1" dirty="0">
              <a:solidFill>
                <a:srgbClr val="CC0000"/>
              </a:solidFill>
              <a:latin typeface="Times New Roman" pitchFamily="18" charset="0"/>
            </a:endParaRPr>
          </a:p>
          <a:p>
            <a:pPr algn="ctr">
              <a:defRPr/>
            </a:pP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vững</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mạnh</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làm</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tăng</a:t>
            </a:r>
            <a:endParaRPr lang="en-US" sz="4000" b="1" dirty="0">
              <a:solidFill>
                <a:srgbClr val="CC0000"/>
              </a:solidFill>
              <a:latin typeface="Times New Roman" pitchFamily="18" charset="0"/>
            </a:endParaRPr>
          </a:p>
          <a:p>
            <a:pPr algn="ctr">
              <a:defRPr/>
            </a:pP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thêm</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sức</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mạnh</a:t>
            </a:r>
            <a:endParaRPr lang="en-US" sz="4000" b="1" dirty="0">
              <a:solidFill>
                <a:srgbClr val="CC0000"/>
              </a:solidFill>
              <a:latin typeface="Times New Roman" pitchFamily="18" charset="0"/>
            </a:endParaRPr>
          </a:p>
          <a:p>
            <a:pPr algn="ctr">
              <a:defRPr/>
            </a:pP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cho</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cuộc</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kháng</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chiến</a:t>
            </a:r>
            <a:r>
              <a:rPr lang="en-US" sz="4000" b="1" dirty="0">
                <a:solidFill>
                  <a:srgbClr val="CC0000"/>
                </a:solidFill>
                <a:latin typeface="Times New Roman" pitchFamily="18" charset="0"/>
              </a:rPr>
              <a:t>.</a:t>
            </a:r>
          </a:p>
          <a:p>
            <a:pPr algn="ctr">
              <a:defRPr/>
            </a:pP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D:\thuc\NH 17-18\HINH ANH\bi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90488"/>
            <a:ext cx="90043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5"/>
          <p:cNvSpPr>
            <a:spLocks noChangeArrowheads="1" noChangeShapeType="1" noTextEdit="1"/>
          </p:cNvSpPr>
          <p:nvPr/>
        </p:nvSpPr>
        <p:spPr bwMode="auto">
          <a:xfrm>
            <a:off x="539750" y="981075"/>
            <a:ext cx="7416800" cy="403225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CHÀO CÁC EM !</a:t>
            </a:r>
          </a:p>
        </p:txBody>
      </p:sp>
      <p:sp>
        <p:nvSpPr>
          <p:cNvPr id="25604"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107950" y="31242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0000"/>
              </a:lnSpc>
              <a:spcBef>
                <a:spcPct val="50000"/>
              </a:spcBef>
            </a:pPr>
            <a:r>
              <a:rPr lang="en-US" sz="4000" b="1">
                <a:solidFill>
                  <a:srgbClr val="000066"/>
                </a:solidFill>
                <a:latin typeface="Times New Roman" pitchFamily="18" charset="0"/>
              </a:rPr>
              <a:t>  </a:t>
            </a:r>
            <a:r>
              <a:rPr lang="en-US" sz="2800" b="1">
                <a:solidFill>
                  <a:srgbClr val="0000FF"/>
                </a:solidFill>
                <a:latin typeface="Times New Roman" pitchFamily="18" charset="0"/>
              </a:rPr>
              <a:t>- Nêu ý nghĩa của chiến thắng Biên giới thu - đông 1950?</a:t>
            </a:r>
          </a:p>
        </p:txBody>
      </p:sp>
      <p:sp>
        <p:nvSpPr>
          <p:cNvPr id="5123" name="Rectangle 10"/>
          <p:cNvSpPr>
            <a:spLocks noChangeArrowheads="1"/>
          </p:cNvSpPr>
          <p:nvPr/>
        </p:nvSpPr>
        <p:spPr bwMode="auto">
          <a:xfrm>
            <a:off x="762000" y="50006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vi-VN" sz="2800" b="1">
              <a:solidFill>
                <a:srgbClr val="0000FF"/>
              </a:solidFill>
              <a:latin typeface=".VnTime" pitchFamily="34" charset="0"/>
            </a:endParaRPr>
          </a:p>
        </p:txBody>
      </p:sp>
      <p:pic>
        <p:nvPicPr>
          <p:cNvPr id="2059" name="Picture 11"/>
          <p:cNvPicPr>
            <a:picLocks noChangeAspect="1" noChangeArrowheads="1"/>
          </p:cNvPicPr>
          <p:nvPr/>
        </p:nvPicPr>
        <p:blipFill>
          <a:blip r:embed="rId2">
            <a:lum bright="6000"/>
            <a:extLst>
              <a:ext uri="{28A0092B-C50C-407E-A947-70E740481C1C}">
                <a14:useLocalDpi xmlns:a14="http://schemas.microsoft.com/office/drawing/2010/main" val="0"/>
              </a:ext>
            </a:extLst>
          </a:blip>
          <a:srcRect l="13333" t="11111" r="14166" b="21111"/>
          <a:stretch>
            <a:fillRect/>
          </a:stretch>
        </p:blipFill>
        <p:spPr bwMode="auto">
          <a:xfrm>
            <a:off x="214313" y="0"/>
            <a:ext cx="8929687" cy="50863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60" name="Text Box 12"/>
          <p:cNvSpPr txBox="1">
            <a:spLocks noChangeArrowheads="1"/>
          </p:cNvSpPr>
          <p:nvPr/>
        </p:nvSpPr>
        <p:spPr bwMode="auto">
          <a:xfrm>
            <a:off x="0" y="5357813"/>
            <a:ext cx="9180513" cy="1323975"/>
          </a:xfrm>
          <a:prstGeom prst="rect">
            <a:avLst/>
          </a:prstGeom>
          <a:noFill/>
          <a:ln w="9525" algn="ctr">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4000" b="1">
                <a:solidFill>
                  <a:srgbClr val="FF0000"/>
                </a:solidFill>
                <a:latin typeface="Times New Roman" pitchFamily="18" charset="0"/>
              </a:rPr>
              <a:t>Hình 1: Đại hội Đại biểu toàn quốc lần thứ II của Đảng (2 - 1951)</a:t>
            </a:r>
          </a:p>
        </p:txBody>
      </p:sp>
      <p:sp>
        <p:nvSpPr>
          <p:cNvPr id="5126"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strips(downLeft)">
                                      <p:cBhvr>
                                        <p:cTn id="7" dur="500"/>
                                        <p:tgtEl>
                                          <p:spTgt spid="2055"/>
                                        </p:tgtEl>
                                      </p:cBhvr>
                                    </p:animEffect>
                                  </p:childTnLst>
                                </p:cTn>
                              </p:par>
                              <p:par>
                                <p:cTn id="8" presetID="8" presetClass="exit" presetSubtype="16" fill="hold" grpId="1" nodeType="withEffect">
                                  <p:stCondLst>
                                    <p:cond delay="0"/>
                                  </p:stCondLst>
                                  <p:childTnLst>
                                    <p:animEffect transition="out" filter="diamond(in)">
                                      <p:cBhvr>
                                        <p:cTn id="9" dur="2000"/>
                                        <p:tgtEl>
                                          <p:spTgt spid="2055"/>
                                        </p:tgtEl>
                                      </p:cBhvr>
                                    </p:animEffect>
                                    <p:set>
                                      <p:cBhvr>
                                        <p:cTn id="10" dur="1" fill="hold">
                                          <p:stCondLst>
                                            <p:cond delay="1999"/>
                                          </p:stCondLst>
                                        </p:cTn>
                                        <p:tgtEl>
                                          <p:spTgt spid="205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diamond(in)">
                                      <p:cBhvr>
                                        <p:cTn id="15" dur="2000"/>
                                        <p:tgtEl>
                                          <p:spTgt spid="20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060"/>
                                        </p:tgtEl>
                                        <p:attrNameLst>
                                          <p:attrName>style.visibility</p:attrName>
                                        </p:attrNameLst>
                                      </p:cBhvr>
                                      <p:to>
                                        <p:strVal val="visible"/>
                                      </p:to>
                                    </p:set>
                                    <p:animEffect transition="in" filter="box(in)">
                                      <p:cBhvr>
                                        <p:cTn id="20"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5" grpId="1"/>
      <p:bldP spid="20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279400"/>
            <a:ext cx="810895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1"/>
          <p:cNvSpPr>
            <a:spLocks noChangeArrowheads="1" noChangeShapeType="1" noTextEdit="1"/>
          </p:cNvSpPr>
          <p:nvPr/>
        </p:nvSpPr>
        <p:spPr bwMode="auto">
          <a:xfrm>
            <a:off x="2362200" y="3582988"/>
            <a:ext cx="4876800" cy="1674812"/>
          </a:xfrm>
          <a:prstGeom prst="rect">
            <a:avLst/>
          </a:prstGeom>
        </p:spPr>
        <p:txBody>
          <a:bodyPr wrap="none" fromWordArt="1">
            <a:prstTxWarp prst="textPlain">
              <a:avLst>
                <a:gd name="adj" fmla="val 50000"/>
              </a:avLst>
            </a:prstTxWarp>
          </a:bodyPr>
          <a:lstStyle/>
          <a:p>
            <a:r>
              <a:rPr lang="en-US" sz="3600" kern="10">
                <a:ln w="9525">
                  <a:solidFill>
                    <a:srgbClr val="990000"/>
                  </a:solidFill>
                  <a:round/>
                  <a:headEnd/>
                  <a:tailEnd/>
                </a:ln>
                <a:solidFill>
                  <a:srgbClr val="FF0000"/>
                </a:solidFill>
                <a:effectLst>
                  <a:outerShdw dist="35921" dir="2700000" algn="ctr" rotWithShape="0">
                    <a:srgbClr val="C0C0C0">
                      <a:alpha val="79999"/>
                    </a:srgbClr>
                  </a:outerShdw>
                </a:effectLst>
                <a:latin typeface="Arial"/>
                <a:cs typeface="Arial"/>
              </a:rPr>
              <a:t>Bài mới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ppt_x"/>
                                          </p:val>
                                        </p:tav>
                                        <p:tav tm="100000">
                                          <p:val>
                                            <p:strVal val="#ppt_x"/>
                                          </p:val>
                                        </p:tav>
                                      </p:tavLst>
                                    </p:anim>
                                    <p:anim calcmode="lin" valueType="num">
                                      <p:cBhvr additive="base">
                                        <p:cTn id="1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914400" y="62071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vi-VN" sz="2800" b="1">
              <a:solidFill>
                <a:srgbClr val="0000FF"/>
              </a:solidFill>
              <a:latin typeface=".VnTime" pitchFamily="34" charset="0"/>
            </a:endParaRPr>
          </a:p>
        </p:txBody>
      </p:sp>
      <p:sp>
        <p:nvSpPr>
          <p:cNvPr id="12295" name="Rectangle 7"/>
          <p:cNvSpPr>
            <a:spLocks noChangeArrowheads="1"/>
          </p:cNvSpPr>
          <p:nvPr/>
        </p:nvSpPr>
        <p:spPr bwMode="auto">
          <a:xfrm>
            <a:off x="34925" y="1662113"/>
            <a:ext cx="4452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000FF"/>
                </a:solidFill>
                <a:latin typeface="Times New Roman" pitchFamily="18" charset="0"/>
              </a:rPr>
              <a:t>Đại hội Đại biểu toàn quốc lần</a:t>
            </a:r>
          </a:p>
          <a:p>
            <a:r>
              <a:rPr lang="en-US" b="1">
                <a:solidFill>
                  <a:srgbClr val="0000FF"/>
                </a:solidFill>
                <a:latin typeface="Times New Roman" pitchFamily="18" charset="0"/>
              </a:rPr>
              <a:t> thứ II của Đảng</a:t>
            </a:r>
          </a:p>
        </p:txBody>
      </p:sp>
      <p:sp>
        <p:nvSpPr>
          <p:cNvPr id="7172" name="Line 11"/>
          <p:cNvSpPr>
            <a:spLocks noChangeShapeType="1"/>
          </p:cNvSpPr>
          <p:nvPr/>
        </p:nvSpPr>
        <p:spPr bwMode="auto">
          <a:xfrm flipH="1">
            <a:off x="4487863" y="1700213"/>
            <a:ext cx="1270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TextBox 61"/>
          <p:cNvSpPr txBox="1">
            <a:spLocks noChangeArrowheads="1"/>
          </p:cNvSpPr>
          <p:nvPr/>
        </p:nvSpPr>
        <p:spPr bwMode="auto">
          <a:xfrm>
            <a:off x="0" y="3048000"/>
            <a:ext cx="4419600" cy="3416300"/>
          </a:xfrm>
          <a:prstGeom prst="rect">
            <a:avLst/>
          </a:prstGeom>
          <a:noFill/>
          <a:ln>
            <a:noFill/>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342900" indent="-342900">
              <a:buFont typeface="Wingdings" pitchFamily="2" charset="2"/>
              <a:buChar char="v"/>
              <a:defRPr/>
            </a:pPr>
            <a:r>
              <a:rPr lang="en-US" b="1">
                <a:solidFill>
                  <a:srgbClr val="FF0000"/>
                </a:solidFill>
                <a:latin typeface="Times New Roman" pitchFamily="18" charset="0"/>
                <a:cs typeface="Times New Roman" pitchFamily="18" charset="0"/>
              </a:rPr>
              <a:t>Chú thích:</a:t>
            </a:r>
          </a:p>
          <a:p>
            <a:pPr>
              <a:defRPr/>
            </a:pPr>
            <a:endParaRPr lang="en-US">
              <a:solidFill>
                <a:srgbClr val="FF0066"/>
              </a:solidFill>
              <a:latin typeface="Times New Roman" pitchFamily="18" charset="0"/>
            </a:endParaRPr>
          </a:p>
          <a:p>
            <a:pPr>
              <a:defRPr/>
            </a:pPr>
            <a:endParaRPr lang="en-US">
              <a:solidFill>
                <a:srgbClr val="FF0066"/>
              </a:solidFill>
              <a:latin typeface="Times New Roman" pitchFamily="18" charset="0"/>
            </a:endParaRPr>
          </a:p>
          <a:p>
            <a:pPr>
              <a:defRPr/>
            </a:pPr>
            <a:endParaRPr lang="en-US">
              <a:solidFill>
                <a:srgbClr val="FF0066"/>
              </a:solidFill>
              <a:latin typeface="Times New Roman" pitchFamily="18" charset="0"/>
            </a:endParaRPr>
          </a:p>
          <a:p>
            <a:pPr>
              <a:defRPr/>
            </a:pPr>
            <a:r>
              <a:rPr lang="en-US" b="1">
                <a:solidFill>
                  <a:srgbClr val="FF0000"/>
                </a:solidFill>
                <a:latin typeface="Times New Roman" pitchFamily="18" charset="0"/>
              </a:rPr>
              <a:t>- Hậu phương: </a:t>
            </a:r>
            <a:r>
              <a:rPr lang="en-US" b="1">
                <a:solidFill>
                  <a:srgbClr val="0B19C8"/>
                </a:solidFill>
                <a:latin typeface="Times New Roman" pitchFamily="18" charset="0"/>
                <a:cs typeface="Times New Roman" pitchFamily="18" charset="0"/>
              </a:rPr>
              <a:t>vùng tự do (không bị địch chiếm đóng) trong kháng chiến, nơi cung cấp sức người, sức của cho tiền tuyến. </a:t>
            </a:r>
            <a:endParaRPr lang="vi-VN" b="1">
              <a:solidFill>
                <a:srgbClr val="0B19C8"/>
              </a:solidFill>
              <a:latin typeface="Times New Roman" pitchFamily="18" charset="0"/>
              <a:cs typeface="Times New Roman" pitchFamily="18" charset="0"/>
            </a:endParaRPr>
          </a:p>
        </p:txBody>
      </p:sp>
      <p:sp>
        <p:nvSpPr>
          <p:cNvPr id="12298" name="Rectangle 10"/>
          <p:cNvSpPr>
            <a:spLocks noChangeArrowheads="1"/>
          </p:cNvSpPr>
          <p:nvPr/>
        </p:nvSpPr>
        <p:spPr bwMode="auto">
          <a:xfrm>
            <a:off x="34925" y="3538538"/>
            <a:ext cx="4232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Tx/>
              <a:buChar char="-"/>
            </a:pPr>
            <a:r>
              <a:rPr lang="en-US" b="1">
                <a:solidFill>
                  <a:srgbClr val="FF0000"/>
                </a:solidFill>
                <a:latin typeface="Times New Roman" pitchFamily="18" charset="0"/>
                <a:cs typeface="Times New Roman" pitchFamily="18" charset="0"/>
              </a:rPr>
              <a:t>Tiền tuyến: </a:t>
            </a:r>
            <a:r>
              <a:rPr lang="en-US" b="1">
                <a:solidFill>
                  <a:srgbClr val="0B19C8"/>
                </a:solidFill>
                <a:latin typeface="Times New Roman" pitchFamily="18" charset="0"/>
                <a:cs typeface="Times New Roman" pitchFamily="18" charset="0"/>
              </a:rPr>
              <a:t>nơi giao chiến </a:t>
            </a:r>
          </a:p>
          <a:p>
            <a:pPr eaLnBrk="1" hangingPunct="1"/>
            <a:r>
              <a:rPr lang="en-US" b="1">
                <a:solidFill>
                  <a:srgbClr val="0B19C8"/>
                </a:solidFill>
                <a:latin typeface="Times New Roman" pitchFamily="18" charset="0"/>
                <a:cs typeface="Times New Roman" pitchFamily="18" charset="0"/>
              </a:rPr>
              <a:t>giữa ta và địch. </a:t>
            </a:r>
          </a:p>
        </p:txBody>
      </p:sp>
      <p:sp>
        <p:nvSpPr>
          <p:cNvPr id="7175" name="AutoShape 12"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
        <p:nvSpPr>
          <p:cNvPr id="7176" name="AutoShape 14"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
        <p:nvSpPr>
          <p:cNvPr id="7177" name="AutoShape 16"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
        <p:nvSpPr>
          <p:cNvPr id="7178" name="AutoShape 18"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pic>
        <p:nvPicPr>
          <p:cNvPr id="12308" name="Picture 20" descr="1037953_cdv-burchett-0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076700"/>
            <a:ext cx="4319587" cy="273685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2309" name="Picture 21" descr="ANd9GcREwPpi5FHdnpT4-4wDtX97v1vV25VffRzLuvCDwYUq0tg8QyzP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28775"/>
            <a:ext cx="4321175" cy="2376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181" name="Text Box 10"/>
          <p:cNvSpPr txBox="1">
            <a:spLocks noChangeArrowheads="1"/>
          </p:cNvSpPr>
          <p:nvPr/>
        </p:nvSpPr>
        <p:spPr bwMode="auto">
          <a:xfrm>
            <a:off x="0" y="990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3200">
                <a:solidFill>
                  <a:srgbClr val="000099"/>
                </a:solidFill>
                <a:latin typeface="Times New Roman" pitchFamily="18" charset="0"/>
              </a:rPr>
              <a:t>    </a:t>
            </a:r>
            <a:r>
              <a:rPr lang="en-US" sz="3200" b="1">
                <a:solidFill>
                  <a:srgbClr val="FF0000"/>
                </a:solidFill>
                <a:latin typeface="Times New Roman" pitchFamily="18" charset="0"/>
              </a:rPr>
              <a:t>Hậu phương những năm sau chiến dịch biên giới</a:t>
            </a:r>
          </a:p>
        </p:txBody>
      </p:sp>
      <p:sp>
        <p:nvSpPr>
          <p:cNvPr id="7182"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7183" name="Text Box 5"/>
          <p:cNvSpPr txBox="1">
            <a:spLocks noChangeArrowheads="1"/>
          </p:cNvSpPr>
          <p:nvPr/>
        </p:nvSpPr>
        <p:spPr bwMode="auto">
          <a:xfrm>
            <a:off x="0" y="5603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checkerboard(across)">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amond(in)">
                                      <p:cBhvr>
                                        <p:cTn id="12" dur="2000"/>
                                        <p:tgtEl>
                                          <p:spTgt spid="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2308"/>
                                        </p:tgtEl>
                                        <p:attrNameLst>
                                          <p:attrName>style.visibility</p:attrName>
                                        </p:attrNameLst>
                                      </p:cBhvr>
                                      <p:to>
                                        <p:strVal val="visible"/>
                                      </p:to>
                                    </p:set>
                                    <p:animEffect transition="in" filter="wheel(4)">
                                      <p:cBhvr>
                                        <p:cTn id="17" dur="2000"/>
                                        <p:tgtEl>
                                          <p:spTgt spid="123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box(in)">
                                      <p:cBhvr>
                                        <p:cTn id="22" dur="500"/>
                                        <p:tgtEl>
                                          <p:spTgt spid="122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12309"/>
                                        </p:tgtEl>
                                        <p:attrNameLst>
                                          <p:attrName>style.visibility</p:attrName>
                                        </p:attrNameLst>
                                      </p:cBhvr>
                                      <p:to>
                                        <p:strVal val="visible"/>
                                      </p:to>
                                    </p:set>
                                    <p:animEffect transition="in" filter="strips(downLeft)">
                                      <p:cBhvr>
                                        <p:cTn id="27" dur="5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62" grpId="0"/>
      <p:bldP spid="122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Dell\Desktop\ae57950330606875df12793a1a6b54ef9af4756a1d45e8a47faf8f121fa327707811496a0f335ab1a8b5c75205027493f4fdb39c0c827da946fe8f128df4553ed6e5a4011a06518b742f564e157f7aa6195f0b46a76377bf1cd802f39ed12eda59036f9c137b98c0f6c6e59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75" y="4598988"/>
            <a:ext cx="3484563"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ChangeArrowheads="1"/>
          </p:cNvSpPr>
          <p:nvPr/>
        </p:nvSpPr>
        <p:spPr bwMode="auto">
          <a:xfrm>
            <a:off x="914400" y="62071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800">
                <a:solidFill>
                  <a:srgbClr val="990033"/>
                </a:solidFill>
                <a:latin typeface=".VnTime" pitchFamily="34" charset="0"/>
              </a:rPr>
              <a:t> </a:t>
            </a:r>
            <a:endParaRPr lang="en-US" sz="2800" b="1">
              <a:solidFill>
                <a:srgbClr val="0000FF"/>
              </a:solidFill>
              <a:latin typeface=".VnTime" pitchFamily="34" charset="0"/>
            </a:endParaRPr>
          </a:p>
        </p:txBody>
      </p:sp>
      <p:sp>
        <p:nvSpPr>
          <p:cNvPr id="8196" name="Rectangle 5"/>
          <p:cNvSpPr>
            <a:spLocks noChangeArrowheads="1"/>
          </p:cNvSpPr>
          <p:nvPr/>
        </p:nvSpPr>
        <p:spPr bwMode="auto">
          <a:xfrm>
            <a:off x="-15875" y="2093913"/>
            <a:ext cx="4430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000FF"/>
                </a:solidFill>
                <a:latin typeface="Times New Roman" pitchFamily="18" charset="0"/>
              </a:rPr>
              <a:t>Đại hội Đại biểu toàn quốc lần</a:t>
            </a:r>
          </a:p>
          <a:p>
            <a:r>
              <a:rPr lang="en-US" b="1">
                <a:solidFill>
                  <a:srgbClr val="0000FF"/>
                </a:solidFill>
                <a:latin typeface="Times New Roman" pitchFamily="18" charset="0"/>
              </a:rPr>
              <a:t>thứ II của Đảng</a:t>
            </a:r>
          </a:p>
        </p:txBody>
      </p:sp>
      <p:sp>
        <p:nvSpPr>
          <p:cNvPr id="8197" name="Line 11"/>
          <p:cNvSpPr>
            <a:spLocks noChangeShapeType="1"/>
          </p:cNvSpPr>
          <p:nvPr/>
        </p:nvSpPr>
        <p:spPr bwMode="auto">
          <a:xfrm flipH="1">
            <a:off x="4421188" y="2006600"/>
            <a:ext cx="6350" cy="3943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198" name="Group 1"/>
          <p:cNvGrpSpPr>
            <a:grpSpLocks/>
          </p:cNvGrpSpPr>
          <p:nvPr/>
        </p:nvGrpSpPr>
        <p:grpSpPr bwMode="auto">
          <a:xfrm>
            <a:off x="755650" y="3141663"/>
            <a:ext cx="3240088" cy="1219200"/>
            <a:chOff x="467544" y="2785864"/>
            <a:chExt cx="3240360" cy="1219200"/>
          </a:xfrm>
        </p:grpSpPr>
        <p:sp>
          <p:nvSpPr>
            <p:cNvPr id="8206" name="AutoShape 64"/>
            <p:cNvSpPr>
              <a:spLocks noChangeArrowheads="1"/>
            </p:cNvSpPr>
            <p:nvPr/>
          </p:nvSpPr>
          <p:spPr bwMode="auto">
            <a:xfrm>
              <a:off x="467544" y="2785864"/>
              <a:ext cx="3240360" cy="1219200"/>
            </a:xfrm>
            <a:prstGeom prst="cloudCallout">
              <a:avLst>
                <a:gd name="adj1" fmla="val -2880"/>
                <a:gd name="adj2" fmla="val 86778"/>
              </a:avLst>
            </a:prstGeom>
            <a:solidFill>
              <a:srgbClr val="FFFF00"/>
            </a:solidFill>
            <a:ln w="9525">
              <a:solidFill>
                <a:srgbClr val="FF0000"/>
              </a:solidFill>
              <a:round/>
              <a:headEnd/>
              <a:tailEnd/>
            </a:ln>
          </p:spPr>
          <p:txBody>
            <a:bodyPr/>
            <a:lstStyle/>
            <a:p>
              <a:pPr algn="ctr" eaLnBrk="1" hangingPunct="1"/>
              <a:endParaRPr lang="vi-VN" sz="2000"/>
            </a:p>
          </p:txBody>
        </p:sp>
        <p:sp>
          <p:nvSpPr>
            <p:cNvPr id="8207" name="Text Box 65"/>
            <p:cNvSpPr txBox="1">
              <a:spLocks noChangeArrowheads="1"/>
            </p:cNvSpPr>
            <p:nvPr/>
          </p:nvSpPr>
          <p:spPr bwMode="auto">
            <a:xfrm>
              <a:off x="539552" y="2906090"/>
              <a:ext cx="2971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solidFill>
                    <a:srgbClr val="0B19C8"/>
                  </a:solidFill>
                  <a:latin typeface="Times New Roman" pitchFamily="18" charset="0"/>
                </a:rPr>
                <a:t>   Thảo luận nhóm </a:t>
              </a:r>
            </a:p>
            <a:p>
              <a:pPr algn="ctr" eaLnBrk="1" hangingPunct="1">
                <a:spcBef>
                  <a:spcPct val="50000"/>
                </a:spcBef>
              </a:pPr>
              <a:r>
                <a:rPr lang="en-US" b="1">
                  <a:solidFill>
                    <a:srgbClr val="0B19C8"/>
                  </a:solidFill>
                  <a:latin typeface="Times New Roman" pitchFamily="18" charset="0"/>
                </a:rPr>
                <a:t>3 phút</a:t>
              </a:r>
            </a:p>
          </p:txBody>
        </p:sp>
      </p:grpSp>
      <p:sp>
        <p:nvSpPr>
          <p:cNvPr id="27667" name="Text Box 19"/>
          <p:cNvSpPr txBox="1">
            <a:spLocks noChangeArrowheads="1"/>
          </p:cNvSpPr>
          <p:nvPr/>
        </p:nvSpPr>
        <p:spPr bwMode="auto">
          <a:xfrm>
            <a:off x="4500563" y="2205038"/>
            <a:ext cx="4608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solidFill>
                  <a:srgbClr val="FF0000"/>
                </a:solidFill>
                <a:latin typeface=".VnTime" pitchFamily="34" charset="0"/>
              </a:rPr>
              <a:t> </a:t>
            </a:r>
            <a:r>
              <a:rPr lang="en-US" b="1">
                <a:solidFill>
                  <a:srgbClr val="FF0000"/>
                </a:solidFill>
                <a:latin typeface="Times New Roman" pitchFamily="18" charset="0"/>
              </a:rPr>
              <a:t>1. Đại hội đại biểu toàn quốc lần thứ IIcủa Đảng diễn ra vào thời gian nào?</a:t>
            </a:r>
          </a:p>
        </p:txBody>
      </p:sp>
      <p:sp>
        <p:nvSpPr>
          <p:cNvPr id="27668" name="Text Box 20"/>
          <p:cNvSpPr txBox="1">
            <a:spLocks noChangeArrowheads="1"/>
          </p:cNvSpPr>
          <p:nvPr/>
        </p:nvSpPr>
        <p:spPr bwMode="auto">
          <a:xfrm rot="10800000" flipV="1">
            <a:off x="4410075" y="3500438"/>
            <a:ext cx="4754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solidFill>
                  <a:srgbClr val="FF0000"/>
                </a:solidFill>
                <a:latin typeface=".VnTime" pitchFamily="34" charset="0"/>
              </a:rPr>
              <a:t> </a:t>
            </a:r>
            <a:r>
              <a:rPr lang="en-US" b="1">
                <a:solidFill>
                  <a:srgbClr val="FF0000"/>
                </a:solidFill>
                <a:latin typeface="Times New Roman" pitchFamily="18" charset="0"/>
              </a:rPr>
              <a:t>2.Đại hội đại biểu toàn quốc lần</a:t>
            </a:r>
          </a:p>
          <a:p>
            <a:pPr eaLnBrk="1" hangingPunct="1"/>
            <a:r>
              <a:rPr lang="en-US" b="1">
                <a:solidFill>
                  <a:srgbClr val="FF0000"/>
                </a:solidFill>
                <a:latin typeface="Times New Roman" pitchFamily="18" charset="0"/>
              </a:rPr>
              <a:t> thứ II của Đảng đề ra nhiệm vụ gì</a:t>
            </a:r>
          </a:p>
          <a:p>
            <a:pPr eaLnBrk="1" hangingPunct="1"/>
            <a:r>
              <a:rPr lang="en-US" b="1">
                <a:solidFill>
                  <a:srgbClr val="FF0000"/>
                </a:solidFill>
                <a:latin typeface="Times New Roman" pitchFamily="18" charset="0"/>
              </a:rPr>
              <a:t> cho cách mạng Việt Nam?</a:t>
            </a:r>
          </a:p>
        </p:txBody>
      </p:sp>
      <p:sp>
        <p:nvSpPr>
          <p:cNvPr id="27669" name="Text Box 21"/>
          <p:cNvSpPr txBox="1">
            <a:spLocks noChangeArrowheads="1"/>
          </p:cNvSpPr>
          <p:nvPr/>
        </p:nvSpPr>
        <p:spPr bwMode="auto">
          <a:xfrm>
            <a:off x="4500563" y="4724400"/>
            <a:ext cx="4608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solidFill>
                  <a:srgbClr val="FF0000"/>
                </a:solidFill>
                <a:latin typeface="Times New Roman" pitchFamily="18" charset="0"/>
              </a:rPr>
              <a:t>3. Để thực hiện nhiệm vụ đó quân và dân ta phải làm gì?</a:t>
            </a:r>
          </a:p>
        </p:txBody>
      </p:sp>
      <p:sp>
        <p:nvSpPr>
          <p:cNvPr id="27670" name="Rectangle 22"/>
          <p:cNvSpPr>
            <a:spLocks noChangeArrowheads="1"/>
          </p:cNvSpPr>
          <p:nvPr/>
        </p:nvSpPr>
        <p:spPr bwMode="auto">
          <a:xfrm>
            <a:off x="2154238" y="2506663"/>
            <a:ext cx="2246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(tháng 2 - 1951)</a:t>
            </a:r>
          </a:p>
        </p:txBody>
      </p:sp>
      <p:sp>
        <p:nvSpPr>
          <p:cNvPr id="8203" name="Text Box 10"/>
          <p:cNvSpPr txBox="1">
            <a:spLocks noChangeArrowheads="1"/>
          </p:cNvSpPr>
          <p:nvPr/>
        </p:nvSpPr>
        <p:spPr bwMode="auto">
          <a:xfrm>
            <a:off x="0" y="1055688"/>
            <a:ext cx="91805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3200">
                <a:solidFill>
                  <a:srgbClr val="000099"/>
                </a:solidFill>
                <a:latin typeface="Times New Roman" pitchFamily="18" charset="0"/>
              </a:rPr>
              <a:t>    </a:t>
            </a:r>
            <a:r>
              <a:rPr lang="en-US" sz="3200" b="1">
                <a:solidFill>
                  <a:srgbClr val="FF0000"/>
                </a:solidFill>
                <a:latin typeface="Times New Roman" pitchFamily="18" charset="0"/>
              </a:rPr>
              <a:t>Hậu phương những năm sau chiến dịch biên giới</a:t>
            </a:r>
          </a:p>
        </p:txBody>
      </p:sp>
      <p:sp>
        <p:nvSpPr>
          <p:cNvPr id="8204"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8205" name="Text Box 5"/>
          <p:cNvSpPr txBox="1">
            <a:spLocks noChangeArrowheads="1"/>
          </p:cNvSpPr>
          <p:nvPr/>
        </p:nvSpPr>
        <p:spPr bwMode="auto">
          <a:xfrm>
            <a:off x="0" y="5730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67"/>
                                        </p:tgtEl>
                                        <p:attrNameLst>
                                          <p:attrName>style.visibility</p:attrName>
                                        </p:attrNameLst>
                                      </p:cBhvr>
                                      <p:to>
                                        <p:strVal val="visible"/>
                                      </p:to>
                                    </p:set>
                                    <p:animEffect transition="in" filter="fade">
                                      <p:cBhvr>
                                        <p:cTn id="7" dur="500"/>
                                        <p:tgtEl>
                                          <p:spTgt spid="27667"/>
                                        </p:tgtEl>
                                      </p:cBhvr>
                                    </p:animEffect>
                                    <p:anim calcmode="lin" valueType="num">
                                      <p:cBhvr>
                                        <p:cTn id="8" dur="500" fill="hold"/>
                                        <p:tgtEl>
                                          <p:spTgt spid="27667"/>
                                        </p:tgtEl>
                                        <p:attrNameLst>
                                          <p:attrName>ppt_x</p:attrName>
                                        </p:attrNameLst>
                                      </p:cBhvr>
                                      <p:tavLst>
                                        <p:tav tm="0">
                                          <p:val>
                                            <p:strVal val="#ppt_x"/>
                                          </p:val>
                                        </p:tav>
                                        <p:tav tm="100000">
                                          <p:val>
                                            <p:strVal val="#ppt_x"/>
                                          </p:val>
                                        </p:tav>
                                      </p:tavLst>
                                    </p:anim>
                                    <p:anim calcmode="lin" valueType="num">
                                      <p:cBhvr>
                                        <p:cTn id="9" dur="500" fill="hold"/>
                                        <p:tgtEl>
                                          <p:spTgt spid="276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68"/>
                                        </p:tgtEl>
                                        <p:attrNameLst>
                                          <p:attrName>style.visibility</p:attrName>
                                        </p:attrNameLst>
                                      </p:cBhvr>
                                      <p:to>
                                        <p:strVal val="visible"/>
                                      </p:to>
                                    </p:set>
                                    <p:animEffect transition="in" filter="fade">
                                      <p:cBhvr>
                                        <p:cTn id="14" dur="500"/>
                                        <p:tgtEl>
                                          <p:spTgt spid="27668"/>
                                        </p:tgtEl>
                                      </p:cBhvr>
                                    </p:animEffect>
                                    <p:anim calcmode="lin" valueType="num">
                                      <p:cBhvr>
                                        <p:cTn id="15" dur="500" fill="hold"/>
                                        <p:tgtEl>
                                          <p:spTgt spid="27668"/>
                                        </p:tgtEl>
                                        <p:attrNameLst>
                                          <p:attrName>ppt_x</p:attrName>
                                        </p:attrNameLst>
                                      </p:cBhvr>
                                      <p:tavLst>
                                        <p:tav tm="0">
                                          <p:val>
                                            <p:strVal val="#ppt_x"/>
                                          </p:val>
                                        </p:tav>
                                        <p:tav tm="100000">
                                          <p:val>
                                            <p:strVal val="#ppt_x"/>
                                          </p:val>
                                        </p:tav>
                                      </p:tavLst>
                                    </p:anim>
                                    <p:anim calcmode="lin" valueType="num">
                                      <p:cBhvr>
                                        <p:cTn id="16" dur="500" fill="hold"/>
                                        <p:tgtEl>
                                          <p:spTgt spid="2766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7669"/>
                                        </p:tgtEl>
                                        <p:attrNameLst>
                                          <p:attrName>style.visibility</p:attrName>
                                        </p:attrNameLst>
                                      </p:cBhvr>
                                      <p:to>
                                        <p:strVal val="visible"/>
                                      </p:to>
                                    </p:set>
                                    <p:animEffect transition="in" filter="fade">
                                      <p:cBhvr>
                                        <p:cTn id="21" dur="500"/>
                                        <p:tgtEl>
                                          <p:spTgt spid="27669"/>
                                        </p:tgtEl>
                                      </p:cBhvr>
                                    </p:animEffect>
                                    <p:anim calcmode="lin" valueType="num">
                                      <p:cBhvr>
                                        <p:cTn id="22" dur="500" fill="hold"/>
                                        <p:tgtEl>
                                          <p:spTgt spid="27669"/>
                                        </p:tgtEl>
                                        <p:attrNameLst>
                                          <p:attrName>ppt_x</p:attrName>
                                        </p:attrNameLst>
                                      </p:cBhvr>
                                      <p:tavLst>
                                        <p:tav tm="0">
                                          <p:val>
                                            <p:strVal val="#ppt_x"/>
                                          </p:val>
                                        </p:tav>
                                        <p:tav tm="100000">
                                          <p:val>
                                            <p:strVal val="#ppt_x"/>
                                          </p:val>
                                        </p:tav>
                                      </p:tavLst>
                                    </p:anim>
                                    <p:anim calcmode="lin" valueType="num">
                                      <p:cBhvr>
                                        <p:cTn id="23" dur="500" fill="hold"/>
                                        <p:tgtEl>
                                          <p:spTgt spid="2766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27669"/>
                                        </p:tgtEl>
                                      </p:cBhvr>
                                    </p:animEffect>
                                    <p:set>
                                      <p:cBhvr>
                                        <p:cTn id="28" dur="1" fill="hold">
                                          <p:stCondLst>
                                            <p:cond delay="499"/>
                                          </p:stCondLst>
                                        </p:cTn>
                                        <p:tgtEl>
                                          <p:spTgt spid="2766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7668"/>
                                        </p:tgtEl>
                                      </p:cBhvr>
                                    </p:animEffect>
                                    <p:set>
                                      <p:cBhvr>
                                        <p:cTn id="33" dur="1" fill="hold">
                                          <p:stCondLst>
                                            <p:cond delay="499"/>
                                          </p:stCondLst>
                                        </p:cTn>
                                        <p:tgtEl>
                                          <p:spTgt spid="2766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4" fill="hold" grpId="1" nodeType="clickEffect">
                                  <p:stCondLst>
                                    <p:cond delay="0"/>
                                  </p:stCondLst>
                                  <p:childTnLst>
                                    <p:anim calcmode="lin" valueType="num">
                                      <p:cBhvr additive="base">
                                        <p:cTn id="37" dur="500"/>
                                        <p:tgtEl>
                                          <p:spTgt spid="27667"/>
                                        </p:tgtEl>
                                        <p:attrNameLst>
                                          <p:attrName>ppt_x</p:attrName>
                                        </p:attrNameLst>
                                      </p:cBhvr>
                                      <p:tavLst>
                                        <p:tav tm="0">
                                          <p:val>
                                            <p:strVal val="ppt_x"/>
                                          </p:val>
                                        </p:tav>
                                        <p:tav tm="100000">
                                          <p:val>
                                            <p:strVal val="ppt_x"/>
                                          </p:val>
                                        </p:tav>
                                      </p:tavLst>
                                    </p:anim>
                                    <p:anim calcmode="lin" valueType="num">
                                      <p:cBhvr additive="base">
                                        <p:cTn id="38" dur="500"/>
                                        <p:tgtEl>
                                          <p:spTgt spid="27667"/>
                                        </p:tgtEl>
                                        <p:attrNameLst>
                                          <p:attrName>ppt_y</p:attrName>
                                        </p:attrNameLst>
                                      </p:cBhvr>
                                      <p:tavLst>
                                        <p:tav tm="0">
                                          <p:val>
                                            <p:strVal val="ppt_y"/>
                                          </p:val>
                                        </p:tav>
                                        <p:tav tm="100000">
                                          <p:val>
                                            <p:strVal val="1+ppt_h/2"/>
                                          </p:val>
                                        </p:tav>
                                      </p:tavLst>
                                    </p:anim>
                                    <p:set>
                                      <p:cBhvr>
                                        <p:cTn id="39" dur="1" fill="hold">
                                          <p:stCondLst>
                                            <p:cond delay="499"/>
                                          </p:stCondLst>
                                        </p:cTn>
                                        <p:tgtEl>
                                          <p:spTgt spid="27667"/>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4" fill="hold" grpId="2" nodeType="clickEffect">
                                  <p:stCondLst>
                                    <p:cond delay="0"/>
                                  </p:stCondLst>
                                  <p:childTnLst>
                                    <p:set>
                                      <p:cBhvr>
                                        <p:cTn id="43" dur="1" fill="hold">
                                          <p:stCondLst>
                                            <p:cond delay="0"/>
                                          </p:stCondLst>
                                        </p:cTn>
                                        <p:tgtEl>
                                          <p:spTgt spid="27667"/>
                                        </p:tgtEl>
                                        <p:attrNameLst>
                                          <p:attrName>style.visibility</p:attrName>
                                        </p:attrNameLst>
                                      </p:cBhvr>
                                      <p:to>
                                        <p:strVal val="visible"/>
                                      </p:to>
                                    </p:set>
                                    <p:animEffect transition="in" filter="wheel(4)">
                                      <p:cBhvr>
                                        <p:cTn id="44" dur="2000"/>
                                        <p:tgtEl>
                                          <p:spTgt spid="2766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27670"/>
                                        </p:tgtEl>
                                        <p:attrNameLst>
                                          <p:attrName>style.visibility</p:attrName>
                                        </p:attrNameLst>
                                      </p:cBhvr>
                                      <p:to>
                                        <p:strVal val="visible"/>
                                      </p:to>
                                    </p:set>
                                    <p:animEffect transition="in" filter="fade">
                                      <p:cBhvr>
                                        <p:cTn id="49" dur="1000"/>
                                        <p:tgtEl>
                                          <p:spTgt spid="27670"/>
                                        </p:tgtEl>
                                      </p:cBhvr>
                                    </p:animEffect>
                                    <p:anim calcmode="lin" valueType="num">
                                      <p:cBhvr>
                                        <p:cTn id="50" dur="1000" fill="hold"/>
                                        <p:tgtEl>
                                          <p:spTgt spid="27670"/>
                                        </p:tgtEl>
                                        <p:attrNameLst>
                                          <p:attrName>ppt_x</p:attrName>
                                        </p:attrNameLst>
                                      </p:cBhvr>
                                      <p:tavLst>
                                        <p:tav tm="0">
                                          <p:val>
                                            <p:strVal val="#ppt_x"/>
                                          </p:val>
                                        </p:tav>
                                        <p:tav tm="100000">
                                          <p:val>
                                            <p:strVal val="#ppt_x"/>
                                          </p:val>
                                        </p:tav>
                                      </p:tavLst>
                                    </p:anim>
                                    <p:anim calcmode="lin" valueType="num">
                                      <p:cBhvr>
                                        <p:cTn id="51" dur="900" decel="100000" fill="hold"/>
                                        <p:tgtEl>
                                          <p:spTgt spid="27670"/>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7670"/>
                                        </p:tgtEl>
                                        <p:attrNameLst>
                                          <p:attrName>ppt_y</p:attrName>
                                        </p:attrNameLst>
                                      </p:cBhvr>
                                      <p:tavLst>
                                        <p:tav tm="0">
                                          <p:val>
                                            <p:strVal val="#ppt_y-.03"/>
                                          </p:val>
                                        </p:tav>
                                        <p:tav tm="100000">
                                          <p:val>
                                            <p:strVal val="#ppt_y"/>
                                          </p:val>
                                        </p:tav>
                                      </p:tavLst>
                                    </p:anim>
                                  </p:childTnLst>
                                </p:cTn>
                              </p:par>
                              <p:par>
                                <p:cTn id="53" presetID="6" presetClass="entr" presetSubtype="16"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par>
                                <p:cTn id="56" presetID="2" presetClass="exit" presetSubtype="4" fill="hold" nodeType="withEffect">
                                  <p:stCondLst>
                                    <p:cond delay="0"/>
                                  </p:stCondLst>
                                  <p:childTnLst>
                                    <p:anim calcmode="lin" valueType="num">
                                      <p:cBhvr additive="base">
                                        <p:cTn id="57" dur="500"/>
                                        <p:tgtEl>
                                          <p:spTgt spid="14"/>
                                        </p:tgtEl>
                                        <p:attrNameLst>
                                          <p:attrName>ppt_x</p:attrName>
                                        </p:attrNameLst>
                                      </p:cBhvr>
                                      <p:tavLst>
                                        <p:tav tm="0">
                                          <p:val>
                                            <p:strVal val="ppt_x"/>
                                          </p:val>
                                        </p:tav>
                                        <p:tav tm="100000">
                                          <p:val>
                                            <p:strVal val="ppt_x"/>
                                          </p:val>
                                        </p:tav>
                                      </p:tavLst>
                                    </p:anim>
                                    <p:anim calcmode="lin" valueType="num">
                                      <p:cBhvr additive="base">
                                        <p:cTn id="58" dur="500"/>
                                        <p:tgtEl>
                                          <p:spTgt spid="14"/>
                                        </p:tgtEl>
                                        <p:attrNameLst>
                                          <p:attrName>ppt_y</p:attrName>
                                        </p:attrNameLst>
                                      </p:cBhvr>
                                      <p:tavLst>
                                        <p:tav tm="0">
                                          <p:val>
                                            <p:strVal val="ppt_y"/>
                                          </p:val>
                                        </p:tav>
                                        <p:tav tm="100000">
                                          <p:val>
                                            <p:strVal val="1+ppt_h/2"/>
                                          </p:val>
                                        </p:tav>
                                      </p:tavLst>
                                    </p:anim>
                                    <p:set>
                                      <p:cBhvr>
                                        <p:cTn id="5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7" grpId="0"/>
      <p:bldP spid="27667" grpId="1"/>
      <p:bldP spid="27667" grpId="2"/>
      <p:bldP spid="27668" grpId="0"/>
      <p:bldP spid="27668" grpId="1"/>
      <p:bldP spid="27669" grpId="0"/>
      <p:bldP spid="27669" grpId="1"/>
      <p:bldP spid="276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914400" y="62071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vi-VN" sz="2800" b="1">
              <a:solidFill>
                <a:srgbClr val="0000FF"/>
              </a:solidFill>
              <a:latin typeface=".VnTime" pitchFamily="34" charset="0"/>
            </a:endParaRPr>
          </a:p>
        </p:txBody>
      </p:sp>
      <p:sp>
        <p:nvSpPr>
          <p:cNvPr id="9219" name="Rectangle 5"/>
          <p:cNvSpPr>
            <a:spLocks noChangeArrowheads="1"/>
          </p:cNvSpPr>
          <p:nvPr/>
        </p:nvSpPr>
        <p:spPr bwMode="auto">
          <a:xfrm>
            <a:off x="0" y="1174750"/>
            <a:ext cx="4414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000FF"/>
                </a:solidFill>
                <a:latin typeface="Times New Roman" pitchFamily="18" charset="0"/>
              </a:rPr>
              <a:t>Đại hội Đại biểu toàn quốc lần</a:t>
            </a:r>
          </a:p>
          <a:p>
            <a:r>
              <a:rPr lang="en-US" b="1">
                <a:solidFill>
                  <a:srgbClr val="0000FF"/>
                </a:solidFill>
                <a:latin typeface="Times New Roman" pitchFamily="18" charset="0"/>
              </a:rPr>
              <a:t>thứ II của Đảng</a:t>
            </a:r>
          </a:p>
        </p:txBody>
      </p:sp>
      <p:sp>
        <p:nvSpPr>
          <p:cNvPr id="9220" name="Line 11"/>
          <p:cNvSpPr>
            <a:spLocks noChangeShapeType="1"/>
          </p:cNvSpPr>
          <p:nvPr/>
        </p:nvSpPr>
        <p:spPr bwMode="auto">
          <a:xfrm flipH="1">
            <a:off x="4414838" y="1412875"/>
            <a:ext cx="12700" cy="5445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Rectangle 12"/>
          <p:cNvSpPr>
            <a:spLocks noChangeArrowheads="1"/>
          </p:cNvSpPr>
          <p:nvPr/>
        </p:nvSpPr>
        <p:spPr bwMode="auto">
          <a:xfrm>
            <a:off x="2195513" y="1576388"/>
            <a:ext cx="2246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(tháng 2 - 1951)</a:t>
            </a:r>
          </a:p>
        </p:txBody>
      </p:sp>
      <p:pic>
        <p:nvPicPr>
          <p:cNvPr id="36877" name="Picture 13" descr="dho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235075"/>
            <a:ext cx="4572000" cy="44672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78" name="Rectangle 14"/>
          <p:cNvSpPr>
            <a:spLocks noChangeArrowheads="1"/>
          </p:cNvSpPr>
          <p:nvPr/>
        </p:nvSpPr>
        <p:spPr bwMode="auto">
          <a:xfrm>
            <a:off x="4427538" y="5719763"/>
            <a:ext cx="48244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200" b="1">
                <a:latin typeface="Times New Roman" pitchFamily="18" charset="0"/>
              </a:rPr>
              <a:t> - </a:t>
            </a:r>
            <a:r>
              <a:rPr lang="en-US" sz="2200" b="1">
                <a:solidFill>
                  <a:srgbClr val="0000FF"/>
                </a:solidFill>
                <a:latin typeface="Times New Roman" pitchFamily="18" charset="0"/>
              </a:rPr>
              <a:t>Đại hội đại biểu toàn quốc lần thứ II họp từ ngày 11-19/2/1951 tại xã Vinh Quang, Chiêm Hóa, Tuyên Quang.</a:t>
            </a:r>
          </a:p>
        </p:txBody>
      </p:sp>
      <p:pic>
        <p:nvPicPr>
          <p:cNvPr id="36879" name="Picture 15" descr="dho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1208088"/>
            <a:ext cx="4572000" cy="4467225"/>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6880" name="Rectangle 16"/>
          <p:cNvSpPr>
            <a:spLocks noChangeArrowheads="1"/>
          </p:cNvSpPr>
          <p:nvPr/>
        </p:nvSpPr>
        <p:spPr bwMode="auto">
          <a:xfrm>
            <a:off x="4549775" y="5732463"/>
            <a:ext cx="45894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2200" b="1">
                <a:solidFill>
                  <a:srgbClr val="0000FF"/>
                </a:solidFill>
                <a:latin typeface="Times New Roman" pitchFamily="18" charset="0"/>
              </a:rPr>
              <a:t>Chủ tịch Hồ Chí Minh đọc báo cáo</a:t>
            </a:r>
          </a:p>
          <a:p>
            <a:pPr eaLnBrk="1" hangingPunct="1"/>
            <a:r>
              <a:rPr lang="en-US" sz="2200" b="1">
                <a:solidFill>
                  <a:srgbClr val="0000FF"/>
                </a:solidFill>
                <a:latin typeface="Times New Roman" pitchFamily="18" charset="0"/>
              </a:rPr>
              <a:t> chính trị tại Đại hội đại biểu toàn </a:t>
            </a:r>
          </a:p>
          <a:p>
            <a:pPr eaLnBrk="1" hangingPunct="1"/>
            <a:r>
              <a:rPr lang="en-US" sz="2200" b="1">
                <a:solidFill>
                  <a:srgbClr val="0000FF"/>
                </a:solidFill>
                <a:latin typeface="Times New Roman" pitchFamily="18" charset="0"/>
              </a:rPr>
              <a:t>quốc lần thứ II, tháng 2/1951 </a:t>
            </a:r>
          </a:p>
        </p:txBody>
      </p:sp>
      <p:pic>
        <p:nvPicPr>
          <p:cNvPr id="36881" name="Picture 17" descr="dhoi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5" y="1174750"/>
            <a:ext cx="4572000" cy="454501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6882" name="Rectangle 18"/>
          <p:cNvSpPr>
            <a:spLocks noChangeArrowheads="1"/>
          </p:cNvSpPr>
          <p:nvPr/>
        </p:nvSpPr>
        <p:spPr bwMode="auto">
          <a:xfrm>
            <a:off x="4414838" y="5705475"/>
            <a:ext cx="46942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sz="2200" b="1">
                <a:solidFill>
                  <a:srgbClr val="0000FF"/>
                </a:solidFill>
                <a:latin typeface="Times New Roman" pitchFamily="18" charset="0"/>
              </a:rPr>
              <a:t>Đồng chí Trường Chinh đọc báo cáo Bàn về cách mạng VN tại Đại hội đại biểu toàn quốc lần thứ II, 2/1951  </a:t>
            </a:r>
          </a:p>
        </p:txBody>
      </p:sp>
      <p:pic>
        <p:nvPicPr>
          <p:cNvPr id="36883" name="Picture 19" descr="dhoi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438" y="1174750"/>
            <a:ext cx="4572000" cy="454183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6884" name="Rectangle 20"/>
          <p:cNvSpPr>
            <a:spLocks noChangeArrowheads="1"/>
          </p:cNvSpPr>
          <p:nvPr/>
        </p:nvSpPr>
        <p:spPr bwMode="auto">
          <a:xfrm>
            <a:off x="4460875" y="5753100"/>
            <a:ext cx="4645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sz="2200" b="1">
                <a:solidFill>
                  <a:srgbClr val="0000FF"/>
                </a:solidFill>
                <a:latin typeface="Times New Roman" pitchFamily="18" charset="0"/>
              </a:rPr>
              <a:t>Bên ngoài hội trường, nơi diễn ra </a:t>
            </a:r>
          </a:p>
          <a:p>
            <a:pPr algn="ctr" eaLnBrk="1" hangingPunct="1"/>
            <a:r>
              <a:rPr lang="en-US" sz="2200" b="1">
                <a:solidFill>
                  <a:srgbClr val="0000FF"/>
                </a:solidFill>
                <a:latin typeface="Times New Roman" pitchFamily="18" charset="0"/>
              </a:rPr>
              <a:t>Đại hội đại biểu toàn quốc lần thứ II,</a:t>
            </a:r>
          </a:p>
          <a:p>
            <a:pPr algn="ctr" eaLnBrk="1" hangingPunct="1"/>
            <a:r>
              <a:rPr lang="en-US" sz="2200" b="1">
                <a:solidFill>
                  <a:srgbClr val="0000FF"/>
                </a:solidFill>
                <a:latin typeface="Times New Roman" pitchFamily="18" charset="0"/>
              </a:rPr>
              <a:t> 2/1951, giờ giải lao  </a:t>
            </a:r>
          </a:p>
        </p:txBody>
      </p:sp>
      <p:sp>
        <p:nvSpPr>
          <p:cNvPr id="9230"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9231" name="Text Box 5"/>
          <p:cNvSpPr txBox="1">
            <a:spLocks noChangeArrowheads="1"/>
          </p:cNvSpPr>
          <p:nvPr/>
        </p:nvSpPr>
        <p:spPr bwMode="auto">
          <a:xfrm>
            <a:off x="0" y="7461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6877"/>
                                        </p:tgtEl>
                                        <p:attrNameLst>
                                          <p:attrName>style.visibility</p:attrName>
                                        </p:attrNameLst>
                                      </p:cBhvr>
                                      <p:to>
                                        <p:strVal val="visible"/>
                                      </p:to>
                                    </p:set>
                                    <p:animEffect transition="in" filter="wheel(4)">
                                      <p:cBhvr>
                                        <p:cTn id="7" dur="2000"/>
                                        <p:tgtEl>
                                          <p:spTgt spid="36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6878"/>
                                        </p:tgtEl>
                                        <p:attrNameLst>
                                          <p:attrName>style.visibility</p:attrName>
                                        </p:attrNameLst>
                                      </p:cBhvr>
                                      <p:to>
                                        <p:strVal val="visible"/>
                                      </p:to>
                                    </p:set>
                                    <p:animEffect transition="in" filter="slide(fromBottom)">
                                      <p:cBhvr>
                                        <p:cTn id="12" dur="500"/>
                                        <p:tgtEl>
                                          <p:spTgt spid="368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nodeType="clickEffect">
                                  <p:stCondLst>
                                    <p:cond delay="0"/>
                                  </p:stCondLst>
                                  <p:childTnLst>
                                    <p:animEffect transition="out" filter="diamond(in)">
                                      <p:cBhvr>
                                        <p:cTn id="16" dur="2000"/>
                                        <p:tgtEl>
                                          <p:spTgt spid="36877"/>
                                        </p:tgtEl>
                                      </p:cBhvr>
                                    </p:animEffect>
                                    <p:set>
                                      <p:cBhvr>
                                        <p:cTn id="17" dur="1" fill="hold">
                                          <p:stCondLst>
                                            <p:cond delay="1999"/>
                                          </p:stCondLst>
                                        </p:cTn>
                                        <p:tgtEl>
                                          <p:spTgt spid="3687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2000"/>
                                        <p:tgtEl>
                                          <p:spTgt spid="36878"/>
                                        </p:tgtEl>
                                      </p:cBhvr>
                                    </p:animEffect>
                                    <p:set>
                                      <p:cBhvr>
                                        <p:cTn id="22" dur="1" fill="hold">
                                          <p:stCondLst>
                                            <p:cond delay="1999"/>
                                          </p:stCondLst>
                                        </p:cTn>
                                        <p:tgtEl>
                                          <p:spTgt spid="3687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36879"/>
                                        </p:tgtEl>
                                        <p:attrNameLst>
                                          <p:attrName>style.visibility</p:attrName>
                                        </p:attrNameLst>
                                      </p:cBhvr>
                                      <p:to>
                                        <p:strVal val="visible"/>
                                      </p:to>
                                    </p:set>
                                    <p:animEffect transition="in" filter="wheel(4)">
                                      <p:cBhvr>
                                        <p:cTn id="27" dur="2000"/>
                                        <p:tgtEl>
                                          <p:spTgt spid="368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880"/>
                                        </p:tgtEl>
                                        <p:attrNameLst>
                                          <p:attrName>style.visibility</p:attrName>
                                        </p:attrNameLst>
                                      </p:cBhvr>
                                      <p:to>
                                        <p:strVal val="visible"/>
                                      </p:to>
                                    </p:set>
                                    <p:animEffect transition="in" filter="checkerboard(across)">
                                      <p:cBhvr>
                                        <p:cTn id="32" dur="500"/>
                                        <p:tgtEl>
                                          <p:spTgt spid="368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xit" presetSubtype="16" fill="hold" nodeType="clickEffect">
                                  <p:stCondLst>
                                    <p:cond delay="0"/>
                                  </p:stCondLst>
                                  <p:childTnLst>
                                    <p:animEffect transition="out" filter="diamond(in)">
                                      <p:cBhvr>
                                        <p:cTn id="36" dur="2000"/>
                                        <p:tgtEl>
                                          <p:spTgt spid="36879"/>
                                        </p:tgtEl>
                                      </p:cBhvr>
                                    </p:animEffect>
                                    <p:set>
                                      <p:cBhvr>
                                        <p:cTn id="37" dur="1" fill="hold">
                                          <p:stCondLst>
                                            <p:cond delay="1999"/>
                                          </p:stCondLst>
                                        </p:cTn>
                                        <p:tgtEl>
                                          <p:spTgt spid="3687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xit" presetSubtype="16" fill="hold" grpId="1" nodeType="clickEffect">
                                  <p:stCondLst>
                                    <p:cond delay="0"/>
                                  </p:stCondLst>
                                  <p:childTnLst>
                                    <p:animEffect transition="out" filter="diamond(in)">
                                      <p:cBhvr>
                                        <p:cTn id="41" dur="2000"/>
                                        <p:tgtEl>
                                          <p:spTgt spid="36880"/>
                                        </p:tgtEl>
                                      </p:cBhvr>
                                    </p:animEffect>
                                    <p:set>
                                      <p:cBhvr>
                                        <p:cTn id="42" dur="1" fill="hold">
                                          <p:stCondLst>
                                            <p:cond delay="1999"/>
                                          </p:stCondLst>
                                        </p:cTn>
                                        <p:tgtEl>
                                          <p:spTgt spid="3688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4" fill="hold" nodeType="clickEffect">
                                  <p:stCondLst>
                                    <p:cond delay="0"/>
                                  </p:stCondLst>
                                  <p:childTnLst>
                                    <p:set>
                                      <p:cBhvr>
                                        <p:cTn id="46" dur="1" fill="hold">
                                          <p:stCondLst>
                                            <p:cond delay="0"/>
                                          </p:stCondLst>
                                        </p:cTn>
                                        <p:tgtEl>
                                          <p:spTgt spid="36881"/>
                                        </p:tgtEl>
                                        <p:attrNameLst>
                                          <p:attrName>style.visibility</p:attrName>
                                        </p:attrNameLst>
                                      </p:cBhvr>
                                      <p:to>
                                        <p:strVal val="visible"/>
                                      </p:to>
                                    </p:set>
                                    <p:animEffect transition="in" filter="wheel(4)">
                                      <p:cBhvr>
                                        <p:cTn id="47" dur="2000"/>
                                        <p:tgtEl>
                                          <p:spTgt spid="3688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6882"/>
                                        </p:tgtEl>
                                        <p:attrNameLst>
                                          <p:attrName>style.visibility</p:attrName>
                                        </p:attrNameLst>
                                      </p:cBhvr>
                                      <p:to>
                                        <p:strVal val="visible"/>
                                      </p:to>
                                    </p:set>
                                    <p:animEffect transition="in" filter="strips(downLeft)">
                                      <p:cBhvr>
                                        <p:cTn id="52" dur="500"/>
                                        <p:tgtEl>
                                          <p:spTgt spid="3688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xit" presetSubtype="16" fill="hold" nodeType="clickEffect">
                                  <p:stCondLst>
                                    <p:cond delay="0"/>
                                  </p:stCondLst>
                                  <p:childTnLst>
                                    <p:animEffect transition="out" filter="diamond(in)">
                                      <p:cBhvr>
                                        <p:cTn id="56" dur="2000"/>
                                        <p:tgtEl>
                                          <p:spTgt spid="36881"/>
                                        </p:tgtEl>
                                      </p:cBhvr>
                                    </p:animEffect>
                                    <p:set>
                                      <p:cBhvr>
                                        <p:cTn id="57" dur="1" fill="hold">
                                          <p:stCondLst>
                                            <p:cond delay="1999"/>
                                          </p:stCondLst>
                                        </p:cTn>
                                        <p:tgtEl>
                                          <p:spTgt spid="36881"/>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xit" presetSubtype="16" fill="hold" grpId="1" nodeType="clickEffect">
                                  <p:stCondLst>
                                    <p:cond delay="0"/>
                                  </p:stCondLst>
                                  <p:childTnLst>
                                    <p:animEffect transition="out" filter="diamond(in)">
                                      <p:cBhvr>
                                        <p:cTn id="61" dur="2000"/>
                                        <p:tgtEl>
                                          <p:spTgt spid="36882"/>
                                        </p:tgtEl>
                                      </p:cBhvr>
                                    </p:animEffect>
                                    <p:set>
                                      <p:cBhvr>
                                        <p:cTn id="62" dur="1" fill="hold">
                                          <p:stCondLst>
                                            <p:cond delay="1999"/>
                                          </p:stCondLst>
                                        </p:cTn>
                                        <p:tgtEl>
                                          <p:spTgt spid="36882"/>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1" presetClass="entr" presetSubtype="4" fill="hold" nodeType="clickEffect">
                                  <p:stCondLst>
                                    <p:cond delay="0"/>
                                  </p:stCondLst>
                                  <p:childTnLst>
                                    <p:set>
                                      <p:cBhvr>
                                        <p:cTn id="66" dur="1" fill="hold">
                                          <p:stCondLst>
                                            <p:cond delay="0"/>
                                          </p:stCondLst>
                                        </p:cTn>
                                        <p:tgtEl>
                                          <p:spTgt spid="36883"/>
                                        </p:tgtEl>
                                        <p:attrNameLst>
                                          <p:attrName>style.visibility</p:attrName>
                                        </p:attrNameLst>
                                      </p:cBhvr>
                                      <p:to>
                                        <p:strVal val="visible"/>
                                      </p:to>
                                    </p:set>
                                    <p:animEffect transition="in" filter="wheel(4)">
                                      <p:cBhvr>
                                        <p:cTn id="67" dur="2000"/>
                                        <p:tgtEl>
                                          <p:spTgt spid="3688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36884"/>
                                        </p:tgtEl>
                                        <p:attrNameLst>
                                          <p:attrName>style.visibility</p:attrName>
                                        </p:attrNameLst>
                                      </p:cBhvr>
                                      <p:to>
                                        <p:strVal val="visible"/>
                                      </p:to>
                                    </p:set>
                                    <p:animEffect transition="in" filter="strips(downLeft)">
                                      <p:cBhvr>
                                        <p:cTn id="72" dur="500"/>
                                        <p:tgtEl>
                                          <p:spTgt spid="3688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xit" presetSubtype="16" fill="hold" nodeType="clickEffect">
                                  <p:stCondLst>
                                    <p:cond delay="0"/>
                                  </p:stCondLst>
                                  <p:childTnLst>
                                    <p:animEffect transition="out" filter="diamond(in)">
                                      <p:cBhvr>
                                        <p:cTn id="76" dur="2000"/>
                                        <p:tgtEl>
                                          <p:spTgt spid="36883"/>
                                        </p:tgtEl>
                                      </p:cBhvr>
                                    </p:animEffect>
                                    <p:set>
                                      <p:cBhvr>
                                        <p:cTn id="77" dur="1" fill="hold">
                                          <p:stCondLst>
                                            <p:cond delay="1999"/>
                                          </p:stCondLst>
                                        </p:cTn>
                                        <p:tgtEl>
                                          <p:spTgt spid="36883"/>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xit" presetSubtype="16" fill="hold" grpId="1" nodeType="clickEffect">
                                  <p:stCondLst>
                                    <p:cond delay="0"/>
                                  </p:stCondLst>
                                  <p:childTnLst>
                                    <p:animEffect transition="out" filter="diamond(in)">
                                      <p:cBhvr>
                                        <p:cTn id="81" dur="2000"/>
                                        <p:tgtEl>
                                          <p:spTgt spid="36884"/>
                                        </p:tgtEl>
                                      </p:cBhvr>
                                    </p:animEffect>
                                    <p:set>
                                      <p:cBhvr>
                                        <p:cTn id="82" dur="1" fill="hold">
                                          <p:stCondLst>
                                            <p:cond delay="1999"/>
                                          </p:stCondLst>
                                        </p:cTn>
                                        <p:tgtEl>
                                          <p:spTgt spid="368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p:bldP spid="36878" grpId="1"/>
      <p:bldP spid="36880" grpId="0"/>
      <p:bldP spid="36880" grpId="1"/>
      <p:bldP spid="36882" grpId="0"/>
      <p:bldP spid="36882" grpId="1"/>
      <p:bldP spid="36884" grpId="0"/>
      <p:bldP spid="3688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914400" y="62071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vi-VN" sz="2800" b="1">
              <a:solidFill>
                <a:srgbClr val="0000FF"/>
              </a:solidFill>
              <a:latin typeface=".VnTime" pitchFamily="34" charset="0"/>
            </a:endParaRPr>
          </a:p>
        </p:txBody>
      </p:sp>
      <p:sp>
        <p:nvSpPr>
          <p:cNvPr id="10243" name="Rectangle 5"/>
          <p:cNvSpPr>
            <a:spLocks noChangeArrowheads="1"/>
          </p:cNvSpPr>
          <p:nvPr/>
        </p:nvSpPr>
        <p:spPr bwMode="auto">
          <a:xfrm>
            <a:off x="-25400" y="2454275"/>
            <a:ext cx="445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AutoNum type="arabicPeriod"/>
            </a:pPr>
            <a:r>
              <a:rPr lang="en-US" b="1">
                <a:solidFill>
                  <a:srgbClr val="0000FF"/>
                </a:solidFill>
                <a:latin typeface="Times New Roman" pitchFamily="18" charset="0"/>
              </a:rPr>
              <a:t>Đại hội Đại biểu toàn quốc lần</a:t>
            </a:r>
          </a:p>
          <a:p>
            <a:r>
              <a:rPr lang="en-US" b="1">
                <a:solidFill>
                  <a:srgbClr val="0000FF"/>
                </a:solidFill>
                <a:latin typeface="Times New Roman" pitchFamily="18" charset="0"/>
              </a:rPr>
              <a:t>thứ II của Đảng</a:t>
            </a:r>
          </a:p>
        </p:txBody>
      </p:sp>
      <p:sp>
        <p:nvSpPr>
          <p:cNvPr id="10244" name="Line 11"/>
          <p:cNvSpPr>
            <a:spLocks noChangeShapeType="1"/>
          </p:cNvSpPr>
          <p:nvPr/>
        </p:nvSpPr>
        <p:spPr bwMode="auto">
          <a:xfrm flipH="1">
            <a:off x="4356100" y="2565400"/>
            <a:ext cx="0" cy="417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Text Box 7"/>
          <p:cNvSpPr txBox="1">
            <a:spLocks noChangeArrowheads="1"/>
          </p:cNvSpPr>
          <p:nvPr/>
        </p:nvSpPr>
        <p:spPr bwMode="auto">
          <a:xfrm rot="10800000" flipV="1">
            <a:off x="4427538" y="3381375"/>
            <a:ext cx="4716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solidFill>
                  <a:srgbClr val="FF0000"/>
                </a:solidFill>
                <a:latin typeface=".VnTime" pitchFamily="34" charset="0"/>
              </a:rPr>
              <a:t> </a:t>
            </a:r>
            <a:r>
              <a:rPr lang="en-US" b="1">
                <a:solidFill>
                  <a:srgbClr val="FF0000"/>
                </a:solidFill>
                <a:latin typeface="Times New Roman" pitchFamily="18" charset="0"/>
              </a:rPr>
              <a:t>2. Đại hội đại biểu toàn quốc lần thứ II của Đảng đề ra nhiệm vụ gì cho cách mạng Việt Nam?</a:t>
            </a:r>
          </a:p>
        </p:txBody>
      </p:sp>
      <p:sp>
        <p:nvSpPr>
          <p:cNvPr id="10246" name="Rectangle 9"/>
          <p:cNvSpPr>
            <a:spLocks noChangeArrowheads="1"/>
          </p:cNvSpPr>
          <p:nvPr/>
        </p:nvSpPr>
        <p:spPr bwMode="auto">
          <a:xfrm>
            <a:off x="2071688" y="2822575"/>
            <a:ext cx="2246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(tháng 2 - 1951)</a:t>
            </a:r>
          </a:p>
        </p:txBody>
      </p:sp>
      <p:sp>
        <p:nvSpPr>
          <p:cNvPr id="33802" name="Rectangle 10"/>
          <p:cNvSpPr>
            <a:spLocks noChangeArrowheads="1"/>
          </p:cNvSpPr>
          <p:nvPr/>
        </p:nvSpPr>
        <p:spPr bwMode="auto">
          <a:xfrm>
            <a:off x="179388" y="3429000"/>
            <a:ext cx="403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000FF"/>
                </a:solidFill>
                <a:latin typeface="Times New Roman" pitchFamily="18" charset="0"/>
              </a:rPr>
              <a:t>- Đưa cuộc kháng chiến đến thắng lợi</a:t>
            </a:r>
            <a:r>
              <a:rPr lang="en-US" b="1">
                <a:solidFill>
                  <a:srgbClr val="0000FF"/>
                </a:solidFill>
              </a:rPr>
              <a:t>. </a:t>
            </a:r>
          </a:p>
        </p:txBody>
      </p:sp>
      <p:sp>
        <p:nvSpPr>
          <p:cNvPr id="10248" name="Text Box 10"/>
          <p:cNvSpPr txBox="1">
            <a:spLocks noChangeArrowheads="1"/>
          </p:cNvSpPr>
          <p:nvPr/>
        </p:nvSpPr>
        <p:spPr bwMode="auto">
          <a:xfrm>
            <a:off x="-25400" y="1052513"/>
            <a:ext cx="916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3200">
                <a:solidFill>
                  <a:srgbClr val="000099"/>
                </a:solidFill>
                <a:latin typeface="Times New Roman" pitchFamily="18" charset="0"/>
              </a:rPr>
              <a:t>    </a:t>
            </a:r>
            <a:r>
              <a:rPr lang="en-US" sz="3200" b="1">
                <a:solidFill>
                  <a:srgbClr val="FF0000"/>
                </a:solidFill>
                <a:latin typeface="Times New Roman" pitchFamily="18" charset="0"/>
              </a:rPr>
              <a:t>Hậu phương những năm sau chiến dịch biên giới</a:t>
            </a:r>
          </a:p>
        </p:txBody>
      </p:sp>
      <p:sp>
        <p:nvSpPr>
          <p:cNvPr id="10249"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
        <p:nvSpPr>
          <p:cNvPr id="10250" name="Text Box 5"/>
          <p:cNvSpPr txBox="1">
            <a:spLocks noChangeArrowheads="1"/>
          </p:cNvSpPr>
          <p:nvPr/>
        </p:nvSpPr>
        <p:spPr bwMode="auto">
          <a:xfrm>
            <a:off x="0" y="5603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1000"/>
                                        <p:tgtEl>
                                          <p:spTgt spid="33799"/>
                                        </p:tgtEl>
                                      </p:cBhvr>
                                    </p:animEffect>
                                    <p:anim calcmode="lin" valueType="num">
                                      <p:cBhvr>
                                        <p:cTn id="8" dur="1000" fill="hold"/>
                                        <p:tgtEl>
                                          <p:spTgt spid="33799"/>
                                        </p:tgtEl>
                                        <p:attrNameLst>
                                          <p:attrName>ppt_x</p:attrName>
                                        </p:attrNameLst>
                                      </p:cBhvr>
                                      <p:tavLst>
                                        <p:tav tm="0">
                                          <p:val>
                                            <p:strVal val="#ppt_x"/>
                                          </p:val>
                                        </p:tav>
                                        <p:tav tm="100000">
                                          <p:val>
                                            <p:strVal val="#ppt_x"/>
                                          </p:val>
                                        </p:tav>
                                      </p:tavLst>
                                    </p:anim>
                                    <p:anim calcmode="lin" valueType="num">
                                      <p:cBhvr>
                                        <p:cTn id="9" dur="900" decel="100000" fill="hold"/>
                                        <p:tgtEl>
                                          <p:spTgt spid="3379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79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3802"/>
                                        </p:tgtEl>
                                        <p:attrNameLst>
                                          <p:attrName>style.visibility</p:attrName>
                                        </p:attrNameLst>
                                      </p:cBhvr>
                                      <p:to>
                                        <p:strVal val="visible"/>
                                      </p:to>
                                    </p:set>
                                    <p:animEffect transition="in" filter="fade">
                                      <p:cBhvr>
                                        <p:cTn id="15" dur="800" decel="100000"/>
                                        <p:tgtEl>
                                          <p:spTgt spid="33802"/>
                                        </p:tgtEl>
                                      </p:cBhvr>
                                    </p:animEffect>
                                    <p:anim calcmode="lin" valueType="num">
                                      <p:cBhvr>
                                        <p:cTn id="16" dur="800" decel="100000" fill="hold"/>
                                        <p:tgtEl>
                                          <p:spTgt spid="33802"/>
                                        </p:tgtEl>
                                        <p:attrNameLst>
                                          <p:attrName>style.rotation</p:attrName>
                                        </p:attrNameLst>
                                      </p:cBhvr>
                                      <p:tavLst>
                                        <p:tav tm="0">
                                          <p:val>
                                            <p:fltVal val="-90"/>
                                          </p:val>
                                        </p:tav>
                                        <p:tav tm="100000">
                                          <p:val>
                                            <p:fltVal val="0"/>
                                          </p:val>
                                        </p:tav>
                                      </p:tavLst>
                                    </p:anim>
                                    <p:anim calcmode="lin" valueType="num">
                                      <p:cBhvr>
                                        <p:cTn id="17" dur="800" decel="100000" fill="hold"/>
                                        <p:tgtEl>
                                          <p:spTgt spid="33802"/>
                                        </p:tgtEl>
                                        <p:attrNameLst>
                                          <p:attrName>ppt_x</p:attrName>
                                        </p:attrNameLst>
                                      </p:cBhvr>
                                      <p:tavLst>
                                        <p:tav tm="0">
                                          <p:val>
                                            <p:strVal val="#ppt_x+0.4"/>
                                          </p:val>
                                        </p:tav>
                                        <p:tav tm="100000">
                                          <p:val>
                                            <p:strVal val="#ppt_x-0.05"/>
                                          </p:val>
                                        </p:tav>
                                      </p:tavLst>
                                    </p:anim>
                                    <p:anim calcmode="lin" valueType="num">
                                      <p:cBhvr>
                                        <p:cTn id="18" dur="800" decel="100000" fill="hold"/>
                                        <p:tgtEl>
                                          <p:spTgt spid="3380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380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38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34925" y="2381250"/>
            <a:ext cx="4400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AutoNum type="arabicPeriod"/>
            </a:pPr>
            <a:r>
              <a:rPr lang="en-US" b="1">
                <a:solidFill>
                  <a:srgbClr val="0B19C8"/>
                </a:solidFill>
                <a:latin typeface="Times New Roman" pitchFamily="18" charset="0"/>
              </a:rPr>
              <a:t>Đại hội Đại biểu toàn quốc lần</a:t>
            </a:r>
          </a:p>
          <a:p>
            <a:r>
              <a:rPr lang="en-US" b="1">
                <a:solidFill>
                  <a:srgbClr val="0B19C8"/>
                </a:solidFill>
                <a:latin typeface="Times New Roman" pitchFamily="18" charset="0"/>
              </a:rPr>
              <a:t>thứ II của Đảng</a:t>
            </a:r>
          </a:p>
        </p:txBody>
      </p:sp>
      <p:sp>
        <p:nvSpPr>
          <p:cNvPr id="11267" name="Line 11"/>
          <p:cNvSpPr>
            <a:spLocks noChangeShapeType="1"/>
          </p:cNvSpPr>
          <p:nvPr/>
        </p:nvSpPr>
        <p:spPr bwMode="auto">
          <a:xfrm flipH="1">
            <a:off x="4491038" y="2513013"/>
            <a:ext cx="9525" cy="4344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Text Box 8"/>
          <p:cNvSpPr txBox="1">
            <a:spLocks noChangeArrowheads="1"/>
          </p:cNvSpPr>
          <p:nvPr/>
        </p:nvSpPr>
        <p:spPr bwMode="auto">
          <a:xfrm>
            <a:off x="4498975" y="3389313"/>
            <a:ext cx="4645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solidFill>
                  <a:srgbClr val="FF0000"/>
                </a:solidFill>
                <a:latin typeface="Times New Roman" pitchFamily="18" charset="0"/>
              </a:rPr>
              <a:t>3. Để thực hiện nhiệm vụ đó quân và dân ta phải làm gì?</a:t>
            </a:r>
          </a:p>
        </p:txBody>
      </p:sp>
      <p:sp>
        <p:nvSpPr>
          <p:cNvPr id="11269" name="Rectangle 9"/>
          <p:cNvSpPr>
            <a:spLocks noChangeArrowheads="1"/>
          </p:cNvSpPr>
          <p:nvPr/>
        </p:nvSpPr>
        <p:spPr bwMode="auto">
          <a:xfrm>
            <a:off x="2195513" y="2751138"/>
            <a:ext cx="2246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b="1">
                <a:solidFill>
                  <a:srgbClr val="FF0000"/>
                </a:solidFill>
                <a:latin typeface="Times New Roman" pitchFamily="18" charset="0"/>
              </a:rPr>
              <a:t>(tháng 2 - 1951)</a:t>
            </a:r>
          </a:p>
        </p:txBody>
      </p:sp>
      <p:sp>
        <p:nvSpPr>
          <p:cNvPr id="11270" name="Rectangle 10"/>
          <p:cNvSpPr>
            <a:spLocks noChangeArrowheads="1"/>
          </p:cNvSpPr>
          <p:nvPr/>
        </p:nvSpPr>
        <p:spPr bwMode="auto">
          <a:xfrm>
            <a:off x="34925" y="3251200"/>
            <a:ext cx="403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B19C8"/>
                </a:solidFill>
                <a:latin typeface="Times New Roman" pitchFamily="18" charset="0"/>
                <a:cs typeface="Times New Roman" pitchFamily="18" charset="0"/>
              </a:rPr>
              <a:t>- Đưa cuộc kháng chiến đến thắng lợi. </a:t>
            </a:r>
          </a:p>
        </p:txBody>
      </p:sp>
      <p:sp>
        <p:nvSpPr>
          <p:cNvPr id="34827" name="Rectangle 11"/>
          <p:cNvSpPr>
            <a:spLocks noChangeArrowheads="1"/>
          </p:cNvSpPr>
          <p:nvPr/>
        </p:nvSpPr>
        <p:spPr bwMode="auto">
          <a:xfrm>
            <a:off x="100013" y="4076700"/>
            <a:ext cx="4335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b="1">
                <a:solidFill>
                  <a:srgbClr val="0B19C8"/>
                </a:solidFill>
                <a:latin typeface="Times New Roman" pitchFamily="18" charset="0"/>
              </a:rPr>
              <a:t>+ Phát triển tinh thần yêu nước</a:t>
            </a:r>
          </a:p>
          <a:p>
            <a:pPr eaLnBrk="1" hangingPunct="1"/>
            <a:r>
              <a:rPr lang="en-US" b="1">
                <a:solidFill>
                  <a:srgbClr val="0B19C8"/>
                </a:solidFill>
                <a:latin typeface="Times New Roman" pitchFamily="18" charset="0"/>
              </a:rPr>
              <a:t>+ Đẩy mạnh thi đua.</a:t>
            </a:r>
          </a:p>
          <a:p>
            <a:pPr eaLnBrk="1" hangingPunct="1"/>
            <a:r>
              <a:rPr lang="en-US" b="1">
                <a:solidFill>
                  <a:srgbClr val="0B19C8"/>
                </a:solidFill>
                <a:latin typeface="Times New Roman" pitchFamily="18" charset="0"/>
              </a:rPr>
              <a:t>+ Chia ruộng đất cho nông dân. </a:t>
            </a:r>
          </a:p>
        </p:txBody>
      </p:sp>
      <p:sp>
        <p:nvSpPr>
          <p:cNvPr id="11272" name="Text Box 10"/>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3200">
                <a:solidFill>
                  <a:srgbClr val="000099"/>
                </a:solidFill>
                <a:latin typeface="Times New Roman" pitchFamily="18" charset="0"/>
              </a:rPr>
              <a:t>    </a:t>
            </a:r>
            <a:r>
              <a:rPr lang="en-US" sz="3200" b="1">
                <a:solidFill>
                  <a:srgbClr val="FF0000"/>
                </a:solidFill>
                <a:latin typeface="Times New Roman" pitchFamily="18" charset="0"/>
              </a:rPr>
              <a:t>Hậu phương những năm sau chiến dịch biên giới</a:t>
            </a:r>
          </a:p>
        </p:txBody>
      </p:sp>
      <p:sp>
        <p:nvSpPr>
          <p:cNvPr id="11273" name="Text Box 5"/>
          <p:cNvSpPr txBox="1">
            <a:spLocks noChangeArrowheads="1"/>
          </p:cNvSpPr>
          <p:nvPr/>
        </p:nvSpPr>
        <p:spPr bwMode="auto">
          <a:xfrm>
            <a:off x="0" y="5746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u="sng">
                <a:solidFill>
                  <a:srgbClr val="0B19C8"/>
                </a:solidFill>
                <a:latin typeface="Times New Roman" pitchFamily="18" charset="0"/>
                <a:cs typeface="Times New Roman" pitchFamily="18" charset="0"/>
              </a:rPr>
              <a:t>Lịch sử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checkerboard(across)">
                                      <p:cBhvr>
                                        <p:cTn id="7" dur="500"/>
                                        <p:tgtEl>
                                          <p:spTgt spid="348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7"/>
                                        </p:tgtEl>
                                        <p:attrNameLst>
                                          <p:attrName>style.visibility</p:attrName>
                                        </p:attrNameLst>
                                      </p:cBhvr>
                                      <p:to>
                                        <p:strVal val="visible"/>
                                      </p:to>
                                    </p:set>
                                    <p:animEffect transition="in" filter="blinds(horizontal)">
                                      <p:cBhvr>
                                        <p:cTn id="12" dur="500"/>
                                        <p:tgtEl>
                                          <p:spTgt spid="3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3482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1728</Words>
  <Application>Microsoft Office PowerPoint</Application>
  <PresentationFormat>On-screen Show (4:3)</PresentationFormat>
  <Paragraphs>207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.VnTime</vt:lpstr>
      <vt:lpstr>Arial</vt:lpstr>
      <vt:lpstr>Calibri</vt:lpstr>
      <vt:lpstr>Cambria Math</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Hanh Chinh Quoc 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ANHNGOC</dc:creator>
  <cp:lastModifiedBy>Admin</cp:lastModifiedBy>
  <cp:revision>166</cp:revision>
  <dcterms:created xsi:type="dcterms:W3CDTF">2013-11-30T20:55:00Z</dcterms:created>
  <dcterms:modified xsi:type="dcterms:W3CDTF">2022-12-31T13:49:14Z</dcterms:modified>
</cp:coreProperties>
</file>