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2.xml" ContentType="application/vnd.openxmlformats-officedocument.presentationml.notesSlide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0" r:id="rId2"/>
    <p:sldMasterId id="2147483702" r:id="rId3"/>
  </p:sldMasterIdLst>
  <p:notesMasterIdLst>
    <p:notesMasterId r:id="rId26"/>
  </p:notesMasterIdLst>
  <p:sldIdLst>
    <p:sldId id="11681" r:id="rId4"/>
    <p:sldId id="280" r:id="rId5"/>
    <p:sldId id="297" r:id="rId6"/>
    <p:sldId id="298" r:id="rId7"/>
    <p:sldId id="299" r:id="rId8"/>
    <p:sldId id="11649" r:id="rId9"/>
    <p:sldId id="11659" r:id="rId10"/>
    <p:sldId id="11657" r:id="rId11"/>
    <p:sldId id="11660" r:id="rId12"/>
    <p:sldId id="260" r:id="rId13"/>
    <p:sldId id="11677" r:id="rId14"/>
    <p:sldId id="11656" r:id="rId15"/>
    <p:sldId id="259" r:id="rId16"/>
    <p:sldId id="11675" r:id="rId17"/>
    <p:sldId id="11682" r:id="rId18"/>
    <p:sldId id="11683" r:id="rId19"/>
    <p:sldId id="11685" r:id="rId20"/>
    <p:sldId id="11684" r:id="rId21"/>
    <p:sldId id="11679" r:id="rId22"/>
    <p:sldId id="11686" r:id="rId23"/>
    <p:sldId id="508" r:id="rId24"/>
    <p:sldId id="1167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D7DA8D-3865-44A7-BDCC-A9923206F37E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8CFB85-4EDD-460C-9483-D16C5C7CF5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323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Click</a:t>
            </a:r>
            <a:r>
              <a:rPr lang="en-US" baseline="0"/>
              <a:t> vào kem để tới câu hỏi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/>
              <a:t>Tại slide câu hỏi, click vào  kem để quay về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/>
              <a:t>Khi chơi xong, click vào mây và mặt trời để đến bài mới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162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29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78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897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067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477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32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980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985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097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379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911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02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98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067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566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66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524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598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426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060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40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544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919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5900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6594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0316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8046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4258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8381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4060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5675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4974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870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00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0367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2022/8/30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36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2022/8/30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855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2022/8/30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798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2022/8/30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020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2022/8/30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744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2022/8/30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334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2022/8/30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304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2022/8/30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076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2022/8/30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905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163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2022/8/30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00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2022/8/30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8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621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607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17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892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319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0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145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3.jpg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2022/8/30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884304FA-A726-4D3F-A712-AA184F9EAFC8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365125"/>
            <a:ext cx="1171277" cy="11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203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330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766089F4-DB85-4DC8-A35E-853DEC819E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450" y="314324"/>
            <a:ext cx="1666875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44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8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jpeg"/><Relationship Id="rId7" Type="http://schemas.openxmlformats.org/officeDocument/2006/relationships/slide" Target="slide4.xml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6" Type="http://schemas.microsoft.com/office/2007/relationships/hdphoto" Target="../media/hdphoto1.wdp"/><Relationship Id="rId11" Type="http://schemas.openxmlformats.org/officeDocument/2006/relationships/slide" Target="slide6.xml"/><Relationship Id="rId5" Type="http://schemas.openxmlformats.org/officeDocument/2006/relationships/image" Target="../media/image9.png"/><Relationship Id="rId10" Type="http://schemas.openxmlformats.org/officeDocument/2006/relationships/image" Target="../media/image11.png"/><Relationship Id="rId4" Type="http://schemas.openxmlformats.org/officeDocument/2006/relationships/slide" Target="slide3.xml"/><Relationship Id="rId9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29.png"/><Relationship Id="rId2" Type="http://schemas.microsoft.com/office/2007/relationships/media" Target="../media/media1.mp3"/><Relationship Id="rId1" Type="http://schemas.openxmlformats.org/officeDocument/2006/relationships/tags" Target="../tags/tag1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9.png"/><Relationship Id="rId5" Type="http://schemas.openxmlformats.org/officeDocument/2006/relationships/slide" Target="slide2.xml"/><Relationship Id="rId4" Type="http://schemas.openxmlformats.org/officeDocument/2006/relationships/image" Target="../media/image8.jpe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0.png"/><Relationship Id="rId5" Type="http://schemas.openxmlformats.org/officeDocument/2006/relationships/slide" Target="slide2.xml"/><Relationship Id="rId4" Type="http://schemas.openxmlformats.org/officeDocument/2006/relationships/image" Target="../media/image8.jpe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1.png"/><Relationship Id="rId5" Type="http://schemas.openxmlformats.org/officeDocument/2006/relationships/slide" Target="slide2.xml"/><Relationship Id="rId4" Type="http://schemas.openxmlformats.org/officeDocument/2006/relationships/image" Target="../media/image8.jpe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5C86929-F2C9-40BC-8A40-B904087665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0" t="14403" r="3873" b="-6361"/>
          <a:stretch/>
        </p:blipFill>
        <p:spPr>
          <a:xfrm>
            <a:off x="514350" y="-469252"/>
            <a:ext cx="3867150" cy="7327252"/>
          </a:xfrm>
          <a:prstGeom prst="rect">
            <a:avLst/>
          </a:prstGeom>
        </p:spPr>
      </p:pic>
      <p:pic>
        <p:nvPicPr>
          <p:cNvPr id="36" name="Picture 35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F809738-327B-4921-866D-41D862106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298" y="184352"/>
            <a:ext cx="7036490" cy="6489296"/>
          </a:xfrm>
          <a:prstGeom prst="rect">
            <a:avLst/>
          </a:prstGeom>
        </p:spPr>
      </p:pic>
      <p:pic>
        <p:nvPicPr>
          <p:cNvPr id="39" name="Picture 4" descr="170 ɴᴏᴛɪᴏɴ ɢɪꜰꜱ ideas in 2021 | aesthetic gif, cute gif, gif">
            <a:extLst>
              <a:ext uri="{FF2B5EF4-FFF2-40B4-BE49-F238E27FC236}">
                <a16:creationId xmlns:a16="http://schemas.microsoft.com/office/drawing/2014/main" id="{1EFD6DD9-D52C-4DDA-9755-AD8162D66C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139" y="1051560"/>
            <a:ext cx="3117954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5D8A0514-788B-4C7F-85A1-B713BDC30B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91D4BDF4-A23C-4706-B9F9-D63AEBD09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CF9C3A-BA2C-4CA4-A074-FEAC5D551C2B}"/>
              </a:ext>
            </a:extLst>
          </p:cNvPr>
          <p:cNvSpPr txBox="1"/>
          <p:nvPr/>
        </p:nvSpPr>
        <p:spPr>
          <a:xfrm>
            <a:off x="5958256" y="3013345"/>
            <a:ext cx="405576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905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3535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834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47" name="Picture 2" descr="air/are words for articulation | Baamboozle">
            <a:extLst>
              <a:ext uri="{FF2B5EF4-FFF2-40B4-BE49-F238E27FC236}">
                <a16:creationId xmlns:a16="http://schemas.microsoft.com/office/drawing/2014/main" id="{FC05B3D6-1617-4B4B-8C31-9FB1A3072B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3668" y="16961"/>
            <a:ext cx="164592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3C7CB6E6-14DA-4A21-8679-B2896CF167B0}"/>
              </a:ext>
            </a:extLst>
          </p:cNvPr>
          <p:cNvSpPr txBox="1"/>
          <p:nvPr/>
        </p:nvSpPr>
        <p:spPr>
          <a:xfrm>
            <a:off x="4457400" y="921092"/>
            <a:ext cx="3970296" cy="1446550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88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88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E78E1E5E-35FE-4161-96DF-4C49288B9C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56" name="Picture 55" descr="Icon&#10;&#10;Description automatically generated with low confidence">
            <a:extLst>
              <a:ext uri="{FF2B5EF4-FFF2-40B4-BE49-F238E27FC236}">
                <a16:creationId xmlns:a16="http://schemas.microsoft.com/office/drawing/2014/main" id="{17DE5990-FBB0-4771-99C5-EF1044561F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2828F9C0-4847-415E-AA71-7E0A72B6A042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59" name="Picture 58" descr="Background pattern&#10;&#10;Description automatically generated">
              <a:extLst>
                <a:ext uri="{FF2B5EF4-FFF2-40B4-BE49-F238E27FC236}">
                  <a16:creationId xmlns:a16="http://schemas.microsoft.com/office/drawing/2014/main" id="{35A48A58-A7FD-4C38-A18D-4E78D2782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98B2443-E6D5-4E39-878E-48DA151261FE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504AA47-68E2-47C4-AF28-01E49D2C29DB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58" name="Picture 57" descr="Background pattern&#10;&#10;Description automatically generated">
              <a:extLst>
                <a:ext uri="{FF2B5EF4-FFF2-40B4-BE49-F238E27FC236}">
                  <a16:creationId xmlns:a16="http://schemas.microsoft.com/office/drawing/2014/main" id="{A4309C6A-6720-4690-BDAF-795B055AC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C08AC53-B9FF-44B3-9EF0-B85B476003B2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13" name="图片 9">
            <a:extLst>
              <a:ext uri="{FF2B5EF4-FFF2-40B4-BE49-F238E27FC236}">
                <a16:creationId xmlns:a16="http://schemas.microsoft.com/office/drawing/2014/main" id="{81F46DB2-5BEF-415D-A3EA-836221012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395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F79578B-727C-4A3F-9CCD-BE9A4AD392FD}"/>
              </a:ext>
            </a:extLst>
          </p:cNvPr>
          <p:cNvSpPr txBox="1"/>
          <p:nvPr/>
        </p:nvSpPr>
        <p:spPr>
          <a:xfrm>
            <a:off x="625269" y="1064794"/>
            <a:ext cx="11319081" cy="5089983"/>
          </a:xfrm>
          <a:custGeom>
            <a:avLst/>
            <a:gdLst>
              <a:gd name="connsiteX0" fmla="*/ 0 w 11319081"/>
              <a:gd name="connsiteY0" fmla="*/ 0 h 5089983"/>
              <a:gd name="connsiteX1" fmla="*/ 11319081 w 11319081"/>
              <a:gd name="connsiteY1" fmla="*/ 0 h 5089983"/>
              <a:gd name="connsiteX2" fmla="*/ 11319081 w 11319081"/>
              <a:gd name="connsiteY2" fmla="*/ 5089983 h 5089983"/>
              <a:gd name="connsiteX3" fmla="*/ 0 w 11319081"/>
              <a:gd name="connsiteY3" fmla="*/ 5089983 h 5089983"/>
              <a:gd name="connsiteX4" fmla="*/ 0 w 11319081"/>
              <a:gd name="connsiteY4" fmla="*/ 0 h 5089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19081" h="5089983" fill="none" extrusionOk="0">
                <a:moveTo>
                  <a:pt x="0" y="0"/>
                </a:moveTo>
                <a:cubicBezTo>
                  <a:pt x="5495077" y="41470"/>
                  <a:pt x="9031771" y="156431"/>
                  <a:pt x="11319081" y="0"/>
                </a:cubicBezTo>
                <a:cubicBezTo>
                  <a:pt x="11333731" y="1086621"/>
                  <a:pt x="11282287" y="4127031"/>
                  <a:pt x="11319081" y="5089983"/>
                </a:cubicBezTo>
                <a:cubicBezTo>
                  <a:pt x="6164418" y="5072336"/>
                  <a:pt x="5123911" y="5125287"/>
                  <a:pt x="0" y="5089983"/>
                </a:cubicBezTo>
                <a:cubicBezTo>
                  <a:pt x="65784" y="4360895"/>
                  <a:pt x="-169487" y="1576772"/>
                  <a:pt x="0" y="0"/>
                </a:cubicBezTo>
                <a:close/>
              </a:path>
              <a:path w="11319081" h="5089983" stroke="0" extrusionOk="0">
                <a:moveTo>
                  <a:pt x="0" y="0"/>
                </a:moveTo>
                <a:cubicBezTo>
                  <a:pt x="3654448" y="53968"/>
                  <a:pt x="6081909" y="-1137"/>
                  <a:pt x="11319081" y="0"/>
                </a:cubicBezTo>
                <a:cubicBezTo>
                  <a:pt x="11162388" y="2432435"/>
                  <a:pt x="11463148" y="3087244"/>
                  <a:pt x="11319081" y="5089983"/>
                </a:cubicBezTo>
                <a:cubicBezTo>
                  <a:pt x="8348082" y="5144525"/>
                  <a:pt x="2805780" y="4990204"/>
                  <a:pt x="0" y="5089983"/>
                </a:cubicBezTo>
                <a:cubicBezTo>
                  <a:pt x="90861" y="3313827"/>
                  <a:pt x="-96644" y="859415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182AFC60-DFFF-46C3-BC62-8A4EABDEB6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4872026"/>
              </p:ext>
            </p:extLst>
          </p:nvPr>
        </p:nvGraphicFramePr>
        <p:xfrm>
          <a:off x="860404" y="1548704"/>
          <a:ext cx="10887310" cy="4128195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177462">
                  <a:extLst>
                    <a:ext uri="{9D8B030D-6E8A-4147-A177-3AD203B41FA5}">
                      <a16:colId xmlns:a16="http://schemas.microsoft.com/office/drawing/2014/main" val="1478451117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val="1934819595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val="1700224336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val="3853912616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val="2476738094"/>
                    </a:ext>
                  </a:extLst>
                </a:gridCol>
              </a:tblGrid>
              <a:tr h="1115213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Thời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tiết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Đồ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ăn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thức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uống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Đồ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dùng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Trang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phục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Hoạt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động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1898508868"/>
                  </a:ext>
                </a:extLst>
              </a:tr>
              <a:tr h="3012982">
                <a:tc>
                  <a:txBody>
                    <a:bodyPr/>
                    <a:lstStyle/>
                    <a:p>
                      <a:pPr algn="ctr" fontAlgn="t"/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  <a:p>
                      <a:pPr algn="ctr" fontAlgn="t"/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  <a:p>
                      <a:pPr algn="ctr" fontAlgn="t"/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  <a:p>
                      <a:pPr algn="ctr" fontAlgn="t"/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  <a:p>
                      <a:pPr algn="ctr" fontAlgn="t"/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vi-VN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371917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70BC99B5-6C46-4372-AB4F-A1E33D5E8733}"/>
              </a:ext>
            </a:extLst>
          </p:cNvPr>
          <p:cNvSpPr txBox="1"/>
          <p:nvPr/>
        </p:nvSpPr>
        <p:spPr>
          <a:xfrm>
            <a:off x="1019175" y="2800350"/>
            <a:ext cx="2000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Oi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9B4249-979B-44C7-A952-A6703BD626FE}"/>
              </a:ext>
            </a:extLst>
          </p:cNvPr>
          <p:cNvSpPr txBox="1"/>
          <p:nvPr/>
        </p:nvSpPr>
        <p:spPr>
          <a:xfrm>
            <a:off x="860404" y="3513296"/>
            <a:ext cx="2159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Nóng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nực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595699-F88F-4E43-A262-EE7D851640DE}"/>
              </a:ext>
            </a:extLst>
          </p:cNvPr>
          <p:cNvSpPr txBox="1"/>
          <p:nvPr/>
        </p:nvSpPr>
        <p:spPr>
          <a:xfrm>
            <a:off x="939789" y="4375160"/>
            <a:ext cx="2159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gắt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981D5B2-CCA9-46BB-811B-0FC43277EED2}"/>
              </a:ext>
            </a:extLst>
          </p:cNvPr>
          <p:cNvSpPr txBox="1"/>
          <p:nvPr/>
        </p:nvSpPr>
        <p:spPr>
          <a:xfrm>
            <a:off x="3098810" y="2773203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mía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92F15DF-E48A-4C81-818B-5853D24CCE31}"/>
              </a:ext>
            </a:extLst>
          </p:cNvPr>
          <p:cNvSpPr txBox="1"/>
          <p:nvPr/>
        </p:nvSpPr>
        <p:spPr>
          <a:xfrm>
            <a:off x="3019425" y="3590864"/>
            <a:ext cx="22256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5F161B8-8DB4-420E-B264-E52C036BDFB2}"/>
              </a:ext>
            </a:extLst>
          </p:cNvPr>
          <p:cNvSpPr txBox="1"/>
          <p:nvPr/>
        </p:nvSpPr>
        <p:spPr>
          <a:xfrm>
            <a:off x="3011624" y="4800657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08FDB34-E865-43B8-8701-B308C08C4F3D}"/>
              </a:ext>
            </a:extLst>
          </p:cNvPr>
          <p:cNvSpPr txBox="1"/>
          <p:nvPr/>
        </p:nvSpPr>
        <p:spPr>
          <a:xfrm>
            <a:off x="5324475" y="2720480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hòa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FC1B57C-953D-4685-B3B1-82B66DC654D2}"/>
              </a:ext>
            </a:extLst>
          </p:cNvPr>
          <p:cNvSpPr txBox="1"/>
          <p:nvPr/>
        </p:nvSpPr>
        <p:spPr>
          <a:xfrm>
            <a:off x="5324475" y="3590864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Tủ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lạnh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413E538-F5EC-4EF5-95F0-B4CF4E34D01E}"/>
              </a:ext>
            </a:extLst>
          </p:cNvPr>
          <p:cNvSpPr txBox="1"/>
          <p:nvPr/>
        </p:nvSpPr>
        <p:spPr>
          <a:xfrm>
            <a:off x="5324474" y="4305962"/>
            <a:ext cx="22256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hơi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9E68357-2088-40C7-A015-D0262DD75AA0}"/>
              </a:ext>
            </a:extLst>
          </p:cNvPr>
          <p:cNvSpPr txBox="1"/>
          <p:nvPr/>
        </p:nvSpPr>
        <p:spPr>
          <a:xfrm>
            <a:off x="7562881" y="2720480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đùi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16954E6-ECD5-45A4-8681-79A1637C05BC}"/>
              </a:ext>
            </a:extLst>
          </p:cNvPr>
          <p:cNvSpPr txBox="1"/>
          <p:nvPr/>
        </p:nvSpPr>
        <p:spPr>
          <a:xfrm>
            <a:off x="7550139" y="3527556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Váy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2C67560-88E7-4720-BB21-F509BEBDEA85}"/>
              </a:ext>
            </a:extLst>
          </p:cNvPr>
          <p:cNvSpPr txBox="1"/>
          <p:nvPr/>
        </p:nvSpPr>
        <p:spPr>
          <a:xfrm>
            <a:off x="7550139" y="4311002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lỗ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9D1118F-97AC-43AB-AAAB-A63FA92CC080}"/>
              </a:ext>
            </a:extLst>
          </p:cNvPr>
          <p:cNvSpPr txBox="1"/>
          <p:nvPr/>
        </p:nvSpPr>
        <p:spPr>
          <a:xfrm>
            <a:off x="7550139" y="4909341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C853541-B8B6-4155-BEA3-56A5DD3EEC42}"/>
              </a:ext>
            </a:extLst>
          </p:cNvPr>
          <p:cNvSpPr txBox="1"/>
          <p:nvPr/>
        </p:nvSpPr>
        <p:spPr>
          <a:xfrm>
            <a:off x="9601434" y="2696484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Đạp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336FEE4-D1CA-4CC7-B93F-6042AE24054D}"/>
              </a:ext>
            </a:extLst>
          </p:cNvPr>
          <p:cNvSpPr txBox="1"/>
          <p:nvPr/>
        </p:nvSpPr>
        <p:spPr>
          <a:xfrm>
            <a:off x="9522049" y="3503560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1802BD9-A604-4130-B603-B9937EF89462}"/>
              </a:ext>
            </a:extLst>
          </p:cNvPr>
          <p:cNvSpPr txBox="1"/>
          <p:nvPr/>
        </p:nvSpPr>
        <p:spPr>
          <a:xfrm>
            <a:off x="9522049" y="4383169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Tắm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255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5C86929-F2C9-40BC-8A40-B904087665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0" t="14403" r="3873" b="-6361"/>
          <a:stretch/>
        </p:blipFill>
        <p:spPr>
          <a:xfrm>
            <a:off x="514350" y="-469252"/>
            <a:ext cx="3867150" cy="7327252"/>
          </a:xfrm>
          <a:prstGeom prst="rect">
            <a:avLst/>
          </a:prstGeom>
        </p:spPr>
      </p:pic>
      <p:pic>
        <p:nvPicPr>
          <p:cNvPr id="36" name="Picture 35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F809738-327B-4921-866D-41D862106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492" y="184352"/>
            <a:ext cx="6489296" cy="648929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FC29396-D82F-46B1-95EF-86CBEFAF1926}"/>
              </a:ext>
            </a:extLst>
          </p:cNvPr>
          <p:cNvSpPr txBox="1"/>
          <p:nvPr/>
        </p:nvSpPr>
        <p:spPr>
          <a:xfrm>
            <a:off x="6096000" y="2921168"/>
            <a:ext cx="405576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90500" prstMaterial="plastic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LUYỆN CÂU</a:t>
            </a:r>
          </a:p>
        </p:txBody>
      </p:sp>
      <p:pic>
        <p:nvPicPr>
          <p:cNvPr id="39" name="Picture 4" descr="170 ɴᴏᴛɪᴏɴ ɢɪꜰꜱ ideas in 2021 | aesthetic gif, cute gif, gif">
            <a:extLst>
              <a:ext uri="{FF2B5EF4-FFF2-40B4-BE49-F238E27FC236}">
                <a16:creationId xmlns:a16="http://schemas.microsoft.com/office/drawing/2014/main" id="{1EFD6DD9-D52C-4DDA-9755-AD8162D66C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139" y="1051560"/>
            <a:ext cx="3117954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5D8A0514-788B-4C7F-85A1-B713BDC30B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86111078-CA22-4013-80A5-A102B82112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778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75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69B9514-8851-4AD2-9B88-3E58D3FC1B68}"/>
              </a:ext>
            </a:extLst>
          </p:cNvPr>
          <p:cNvGrpSpPr/>
          <p:nvPr/>
        </p:nvGrpSpPr>
        <p:grpSpPr>
          <a:xfrm>
            <a:off x="621224" y="231795"/>
            <a:ext cx="11049000" cy="615553"/>
            <a:chOff x="0" y="99414"/>
            <a:chExt cx="7182465" cy="6155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D621703-963D-4B62-9BC5-B9B62A93D40E}"/>
                </a:ext>
              </a:extLst>
            </p:cNvPr>
            <p:cNvSpPr txBox="1"/>
            <p:nvPr/>
          </p:nvSpPr>
          <p:spPr>
            <a:xfrm>
              <a:off x="0" y="103239"/>
              <a:ext cx="718246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200" b="1" i="0" dirty="0">
                  <a:solidFill>
                    <a:srgbClr val="2888E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 2</a:t>
              </a:r>
              <a:r>
                <a:rPr lang="en-US" sz="3200" b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lang="vi-VN" sz="3200" b="1" i="0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 hai chấm trong câu sau đây được dùng để làm gì?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914400" y="1361756"/>
            <a:ext cx="10755824" cy="5509200"/>
          </a:xfrm>
          <a:custGeom>
            <a:avLst/>
            <a:gdLst>
              <a:gd name="connsiteX0" fmla="*/ 0 w 10755824"/>
              <a:gd name="connsiteY0" fmla="*/ 0 h 5509200"/>
              <a:gd name="connsiteX1" fmla="*/ 10755824 w 10755824"/>
              <a:gd name="connsiteY1" fmla="*/ 0 h 5509200"/>
              <a:gd name="connsiteX2" fmla="*/ 10755824 w 10755824"/>
              <a:gd name="connsiteY2" fmla="*/ 5509200 h 5509200"/>
              <a:gd name="connsiteX3" fmla="*/ 0 w 10755824"/>
              <a:gd name="connsiteY3" fmla="*/ 5509200 h 5509200"/>
              <a:gd name="connsiteX4" fmla="*/ 0 w 10755824"/>
              <a:gd name="connsiteY4" fmla="*/ 0 h 550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5824" h="5509200" fill="none" extrusionOk="0">
                <a:moveTo>
                  <a:pt x="0" y="0"/>
                </a:moveTo>
                <a:cubicBezTo>
                  <a:pt x="3353303" y="41470"/>
                  <a:pt x="8896145" y="156431"/>
                  <a:pt x="10755824" y="0"/>
                </a:cubicBezTo>
                <a:cubicBezTo>
                  <a:pt x="10770474" y="909095"/>
                  <a:pt x="10719030" y="3538254"/>
                  <a:pt x="10755824" y="5509200"/>
                </a:cubicBezTo>
                <a:cubicBezTo>
                  <a:pt x="8246224" y="5491553"/>
                  <a:pt x="2014224" y="5544504"/>
                  <a:pt x="0" y="5509200"/>
                </a:cubicBezTo>
                <a:cubicBezTo>
                  <a:pt x="65784" y="4098652"/>
                  <a:pt x="-169487" y="2556394"/>
                  <a:pt x="0" y="0"/>
                </a:cubicBezTo>
                <a:close/>
              </a:path>
              <a:path w="10755824" h="5509200" stroke="0" extrusionOk="0">
                <a:moveTo>
                  <a:pt x="0" y="0"/>
                </a:moveTo>
                <a:cubicBezTo>
                  <a:pt x="4681481" y="53968"/>
                  <a:pt x="6761184" y="-1137"/>
                  <a:pt x="10755824" y="0"/>
                </a:cubicBezTo>
                <a:cubicBezTo>
                  <a:pt x="10599131" y="668795"/>
                  <a:pt x="10899891" y="4372812"/>
                  <a:pt x="10755824" y="5509200"/>
                </a:cubicBezTo>
                <a:cubicBezTo>
                  <a:pt x="8124177" y="5563742"/>
                  <a:pt x="5024059" y="5409421"/>
                  <a:pt x="0" y="5509200"/>
                </a:cubicBezTo>
                <a:cubicBezTo>
                  <a:pt x="90861" y="3321011"/>
                  <a:pt x="-96644" y="2557653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BDC2DF-71E1-4C51-87A7-0BC9622DEC7F}"/>
              </a:ext>
            </a:extLst>
          </p:cNvPr>
          <p:cNvSpPr txBox="1"/>
          <p:nvPr/>
        </p:nvSpPr>
        <p:spPr>
          <a:xfrm>
            <a:off x="1095374" y="1581150"/>
            <a:ext cx="1057484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chuyến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ra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thăm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,….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trực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endParaRPr lang="en-US" sz="36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</a:t>
            </a:r>
            <a:endParaRPr lang="en-US" sz="36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endParaRPr lang="en-US" sz="36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41BAF24-3408-46DD-B009-5C6ADAB99133}"/>
              </a:ext>
            </a:extLst>
          </p:cNvPr>
          <p:cNvGrpSpPr/>
          <p:nvPr/>
        </p:nvGrpSpPr>
        <p:grpSpPr>
          <a:xfrm>
            <a:off x="6369338" y="3089970"/>
            <a:ext cx="5760720" cy="4000380"/>
            <a:chOff x="6369338" y="3089970"/>
            <a:chExt cx="5760720" cy="400038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89B964E-E3CF-46FA-AF68-AAAB7FDAC73E}"/>
                </a:ext>
              </a:extLst>
            </p:cNvPr>
            <p:cNvSpPr txBox="1"/>
            <p:nvPr/>
          </p:nvSpPr>
          <p:spPr>
            <a:xfrm>
              <a:off x="6848476" y="3089970"/>
              <a:ext cx="424815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SVN-Hole Hearted" panose="020B0A06020104020203" pitchFamily="34" charset="0"/>
                  <a:ea typeface="+mn-ea"/>
                  <a:cs typeface="+mn-cs"/>
                </a:rPr>
                <a:t>THẢO LUẬN NHÓM 4</a:t>
              </a:r>
            </a:p>
          </p:txBody>
        </p:sp>
        <p:pic>
          <p:nvPicPr>
            <p:cNvPr id="18" name="Picture 1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512FE06F-063A-4E98-B910-8F1400E19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9338" y="4072830"/>
              <a:ext cx="5760720" cy="3017520"/>
            </a:xfrm>
            <a:prstGeom prst="rect">
              <a:avLst/>
            </a:prstGeom>
          </p:spPr>
        </p:pic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0BE486E-8957-4DFD-A446-E6A7CE26B934}"/>
              </a:ext>
            </a:extLst>
          </p:cNvPr>
          <p:cNvCxnSpPr>
            <a:cxnSpLocks/>
          </p:cNvCxnSpPr>
          <p:nvPr/>
        </p:nvCxnSpPr>
        <p:spPr>
          <a:xfrm>
            <a:off x="2133600" y="742950"/>
            <a:ext cx="235267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3206DDC-1148-4C99-BE85-4B98BB7F750C}"/>
              </a:ext>
            </a:extLst>
          </p:cNvPr>
          <p:cNvCxnSpPr>
            <a:cxnSpLocks/>
          </p:cNvCxnSpPr>
          <p:nvPr/>
        </p:nvCxnSpPr>
        <p:spPr>
          <a:xfrm flipV="1">
            <a:off x="8743951" y="714375"/>
            <a:ext cx="2552699" cy="9525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46ADB4C-D434-44DD-B838-A90A65F6F4F2}"/>
              </a:ext>
            </a:extLst>
          </p:cNvPr>
          <p:cNvSpPr/>
          <p:nvPr/>
        </p:nvSpPr>
        <p:spPr>
          <a:xfrm>
            <a:off x="1095374" y="5353050"/>
            <a:ext cx="5419726" cy="1362075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kĩ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lựa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5514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47" name="Picture 2" descr="air/are words for articulation | Baamboozle">
            <a:extLst>
              <a:ext uri="{FF2B5EF4-FFF2-40B4-BE49-F238E27FC236}">
                <a16:creationId xmlns:a16="http://schemas.microsoft.com/office/drawing/2014/main" id="{FC05B3D6-1617-4B4B-8C31-9FB1A3072B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3668" y="16961"/>
            <a:ext cx="164592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3C7CB6E6-14DA-4A21-8679-B2896CF167B0}"/>
              </a:ext>
            </a:extLst>
          </p:cNvPr>
          <p:cNvSpPr txBox="1"/>
          <p:nvPr/>
        </p:nvSpPr>
        <p:spPr>
          <a:xfrm>
            <a:off x="4670891" y="1068616"/>
            <a:ext cx="3462182" cy="1200329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72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72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E78E1E5E-35FE-4161-96DF-4C49288B9C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56" name="Picture 55" descr="Icon&#10;&#10;Description automatically generated with low confidence">
            <a:extLst>
              <a:ext uri="{FF2B5EF4-FFF2-40B4-BE49-F238E27FC236}">
                <a16:creationId xmlns:a16="http://schemas.microsoft.com/office/drawing/2014/main" id="{17DE5990-FBB0-4771-99C5-EF1044561F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2828F9C0-4847-415E-AA71-7E0A72B6A042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59" name="Picture 58" descr="Background pattern&#10;&#10;Description automatically generated">
              <a:extLst>
                <a:ext uri="{FF2B5EF4-FFF2-40B4-BE49-F238E27FC236}">
                  <a16:creationId xmlns:a16="http://schemas.microsoft.com/office/drawing/2014/main" id="{35A48A58-A7FD-4C38-A18D-4E78D2782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98B2443-E6D5-4E39-878E-48DA151261FE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504AA47-68E2-47C4-AF28-01E49D2C29DB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58" name="Picture 57" descr="Background pattern&#10;&#10;Description automatically generated">
              <a:extLst>
                <a:ext uri="{FF2B5EF4-FFF2-40B4-BE49-F238E27FC236}">
                  <a16:creationId xmlns:a16="http://schemas.microsoft.com/office/drawing/2014/main" id="{A4309C6A-6720-4690-BDAF-795B055AC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C08AC53-B9FF-44B3-9EF0-B85B476003B2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13" name="图片 9">
            <a:extLst>
              <a:ext uri="{FF2B5EF4-FFF2-40B4-BE49-F238E27FC236}">
                <a16:creationId xmlns:a16="http://schemas.microsoft.com/office/drawing/2014/main" id="{81F46DB2-5BEF-415D-A3EA-836221012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103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69B9514-8851-4AD2-9B88-3E58D3FC1B68}"/>
              </a:ext>
            </a:extLst>
          </p:cNvPr>
          <p:cNvGrpSpPr/>
          <p:nvPr/>
        </p:nvGrpSpPr>
        <p:grpSpPr>
          <a:xfrm>
            <a:off x="621224" y="231795"/>
            <a:ext cx="11049000" cy="615553"/>
            <a:chOff x="0" y="99414"/>
            <a:chExt cx="7182465" cy="6155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D621703-963D-4B62-9BC5-B9B62A93D40E}"/>
                </a:ext>
              </a:extLst>
            </p:cNvPr>
            <p:cNvSpPr txBox="1"/>
            <p:nvPr/>
          </p:nvSpPr>
          <p:spPr>
            <a:xfrm>
              <a:off x="0" y="103239"/>
              <a:ext cx="718246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888E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 2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 hai chấm trong câu sau đây được dùng để làm gì?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914400" y="1361756"/>
            <a:ext cx="10755824" cy="5509200"/>
          </a:xfrm>
          <a:custGeom>
            <a:avLst/>
            <a:gdLst>
              <a:gd name="connsiteX0" fmla="*/ 0 w 10755824"/>
              <a:gd name="connsiteY0" fmla="*/ 0 h 5509200"/>
              <a:gd name="connsiteX1" fmla="*/ 10755824 w 10755824"/>
              <a:gd name="connsiteY1" fmla="*/ 0 h 5509200"/>
              <a:gd name="connsiteX2" fmla="*/ 10755824 w 10755824"/>
              <a:gd name="connsiteY2" fmla="*/ 5509200 h 5509200"/>
              <a:gd name="connsiteX3" fmla="*/ 0 w 10755824"/>
              <a:gd name="connsiteY3" fmla="*/ 5509200 h 5509200"/>
              <a:gd name="connsiteX4" fmla="*/ 0 w 10755824"/>
              <a:gd name="connsiteY4" fmla="*/ 0 h 550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5824" h="5509200" fill="none" extrusionOk="0">
                <a:moveTo>
                  <a:pt x="0" y="0"/>
                </a:moveTo>
                <a:cubicBezTo>
                  <a:pt x="3353303" y="41470"/>
                  <a:pt x="8896145" y="156431"/>
                  <a:pt x="10755824" y="0"/>
                </a:cubicBezTo>
                <a:cubicBezTo>
                  <a:pt x="10770474" y="909095"/>
                  <a:pt x="10719030" y="3538254"/>
                  <a:pt x="10755824" y="5509200"/>
                </a:cubicBezTo>
                <a:cubicBezTo>
                  <a:pt x="8246224" y="5491553"/>
                  <a:pt x="2014224" y="5544504"/>
                  <a:pt x="0" y="5509200"/>
                </a:cubicBezTo>
                <a:cubicBezTo>
                  <a:pt x="65784" y="4098652"/>
                  <a:pt x="-169487" y="2556394"/>
                  <a:pt x="0" y="0"/>
                </a:cubicBezTo>
                <a:close/>
              </a:path>
              <a:path w="10755824" h="5509200" stroke="0" extrusionOk="0">
                <a:moveTo>
                  <a:pt x="0" y="0"/>
                </a:moveTo>
                <a:cubicBezTo>
                  <a:pt x="4681481" y="53968"/>
                  <a:pt x="6761184" y="-1137"/>
                  <a:pt x="10755824" y="0"/>
                </a:cubicBezTo>
                <a:cubicBezTo>
                  <a:pt x="10599131" y="668795"/>
                  <a:pt x="10899891" y="4372812"/>
                  <a:pt x="10755824" y="5509200"/>
                </a:cubicBezTo>
                <a:cubicBezTo>
                  <a:pt x="8124177" y="5563742"/>
                  <a:pt x="5024059" y="5409421"/>
                  <a:pt x="0" y="5509200"/>
                </a:cubicBezTo>
                <a:cubicBezTo>
                  <a:pt x="90861" y="3321011"/>
                  <a:pt x="-96644" y="2557653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BDC2DF-71E1-4C51-87A7-0BC9622DEC7F}"/>
              </a:ext>
            </a:extLst>
          </p:cNvPr>
          <p:cNvSpPr txBox="1"/>
          <p:nvPr/>
        </p:nvSpPr>
        <p:spPr>
          <a:xfrm>
            <a:off x="1095374" y="1581150"/>
            <a:ext cx="1057484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ra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trực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069D362-C9BF-460D-82F6-1AC02E0572D5}"/>
              </a:ext>
            </a:extLst>
          </p:cNvPr>
          <p:cNvSpPr/>
          <p:nvPr/>
        </p:nvSpPr>
        <p:spPr>
          <a:xfrm>
            <a:off x="1095374" y="3848100"/>
            <a:ext cx="495301" cy="600075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3447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69B9514-8851-4AD2-9B88-3E58D3FC1B68}"/>
              </a:ext>
            </a:extLst>
          </p:cNvPr>
          <p:cNvGrpSpPr/>
          <p:nvPr/>
        </p:nvGrpSpPr>
        <p:grpSpPr>
          <a:xfrm>
            <a:off x="383017" y="133879"/>
            <a:ext cx="11208194" cy="615553"/>
            <a:chOff x="-1" y="99414"/>
            <a:chExt cx="7182466" cy="6155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D621703-963D-4B62-9BC5-B9B62A93D40E}"/>
                </a:ext>
              </a:extLst>
            </p:cNvPr>
            <p:cNvSpPr txBox="1"/>
            <p:nvPr/>
          </p:nvSpPr>
          <p:spPr>
            <a:xfrm>
              <a:off x="-1" y="103239"/>
              <a:ext cx="718246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888E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888E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3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Chọn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hoặc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hai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thay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hoa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9" name="图片 9">
            <a:extLst>
              <a:ext uri="{FF2B5EF4-FFF2-40B4-BE49-F238E27FC236}">
                <a16:creationId xmlns:a16="http://schemas.microsoft.com/office/drawing/2014/main" id="{CF4F0E53-0D03-48F9-A19B-30C231CE8A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835386" y="1413063"/>
            <a:ext cx="10755824" cy="5016758"/>
          </a:xfrm>
          <a:custGeom>
            <a:avLst/>
            <a:gdLst>
              <a:gd name="connsiteX0" fmla="*/ 0 w 10755824"/>
              <a:gd name="connsiteY0" fmla="*/ 0 h 5016758"/>
              <a:gd name="connsiteX1" fmla="*/ 10755824 w 10755824"/>
              <a:gd name="connsiteY1" fmla="*/ 0 h 5016758"/>
              <a:gd name="connsiteX2" fmla="*/ 10755824 w 10755824"/>
              <a:gd name="connsiteY2" fmla="*/ 5016758 h 5016758"/>
              <a:gd name="connsiteX3" fmla="*/ 0 w 10755824"/>
              <a:gd name="connsiteY3" fmla="*/ 5016758 h 5016758"/>
              <a:gd name="connsiteX4" fmla="*/ 0 w 10755824"/>
              <a:gd name="connsiteY4" fmla="*/ 0 h 5016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5824" h="5016758" fill="none" extrusionOk="0">
                <a:moveTo>
                  <a:pt x="0" y="0"/>
                </a:moveTo>
                <a:cubicBezTo>
                  <a:pt x="3353303" y="41470"/>
                  <a:pt x="8896145" y="156431"/>
                  <a:pt x="10755824" y="0"/>
                </a:cubicBezTo>
                <a:cubicBezTo>
                  <a:pt x="10770474" y="2410976"/>
                  <a:pt x="10719030" y="4461012"/>
                  <a:pt x="10755824" y="5016758"/>
                </a:cubicBezTo>
                <a:cubicBezTo>
                  <a:pt x="8246224" y="4999111"/>
                  <a:pt x="2014224" y="5052062"/>
                  <a:pt x="0" y="5016758"/>
                </a:cubicBezTo>
                <a:cubicBezTo>
                  <a:pt x="65784" y="3323614"/>
                  <a:pt x="-169487" y="882152"/>
                  <a:pt x="0" y="0"/>
                </a:cubicBezTo>
                <a:close/>
              </a:path>
              <a:path w="10755824" h="5016758" stroke="0" extrusionOk="0">
                <a:moveTo>
                  <a:pt x="0" y="0"/>
                </a:moveTo>
                <a:cubicBezTo>
                  <a:pt x="4681481" y="53968"/>
                  <a:pt x="6761184" y="-1137"/>
                  <a:pt x="10755824" y="0"/>
                </a:cubicBezTo>
                <a:cubicBezTo>
                  <a:pt x="10599131" y="1616584"/>
                  <a:pt x="10899891" y="2698473"/>
                  <a:pt x="10755824" y="5016758"/>
                </a:cubicBezTo>
                <a:cubicBezTo>
                  <a:pt x="8124177" y="5071300"/>
                  <a:pt x="5024059" y="4916979"/>
                  <a:pt x="0" y="5016758"/>
                </a:cubicBezTo>
                <a:cubicBezTo>
                  <a:pt x="90861" y="4379999"/>
                  <a:pt x="-96644" y="773042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Mùa hè có rất nhiều loài hoa hoa hồng, hoa phượng, hoa mười giờ,… Hoa nào cũng đẹp, cũng rực rỡ sắc màu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Có nhiều hoạt động thú vị mà bạn có thể làm khi hè 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đi cắm trại, đi tắm biển, tham gia các câu lạc bộ,…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17A200B-839F-4330-80B2-289F0D35CE21}"/>
              </a:ext>
            </a:extLst>
          </p:cNvPr>
          <p:cNvSpPr txBox="1"/>
          <p:nvPr/>
        </p:nvSpPr>
        <p:spPr>
          <a:xfrm>
            <a:off x="3832395" y="2467092"/>
            <a:ext cx="709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F8442B-8A31-45FA-A4FD-488235CDBE7A}"/>
              </a:ext>
            </a:extLst>
          </p:cNvPr>
          <p:cNvSpPr txBox="1"/>
          <p:nvPr/>
        </p:nvSpPr>
        <p:spPr>
          <a:xfrm>
            <a:off x="3832395" y="2371166"/>
            <a:ext cx="1069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DAA676-2143-46B2-92C2-E46B4BA18701}"/>
              </a:ext>
            </a:extLst>
          </p:cNvPr>
          <p:cNvSpPr txBox="1"/>
          <p:nvPr/>
        </p:nvSpPr>
        <p:spPr>
          <a:xfrm>
            <a:off x="7988663" y="1462836"/>
            <a:ext cx="709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1CE162-DCEA-4CF2-BE4F-8A862339F150}"/>
              </a:ext>
            </a:extLst>
          </p:cNvPr>
          <p:cNvSpPr txBox="1"/>
          <p:nvPr/>
        </p:nvSpPr>
        <p:spPr>
          <a:xfrm>
            <a:off x="7988663" y="1386110"/>
            <a:ext cx="2147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563620-B0D9-4405-9F32-BE5B8EF1C519}"/>
              </a:ext>
            </a:extLst>
          </p:cNvPr>
          <p:cNvSpPr txBox="1"/>
          <p:nvPr/>
        </p:nvSpPr>
        <p:spPr>
          <a:xfrm>
            <a:off x="1562076" y="3881106"/>
            <a:ext cx="709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D8BB2D-8E23-4FC5-967C-979B99A657CA}"/>
              </a:ext>
            </a:extLst>
          </p:cNvPr>
          <p:cNvSpPr txBox="1"/>
          <p:nvPr/>
        </p:nvSpPr>
        <p:spPr>
          <a:xfrm>
            <a:off x="1562076" y="3838992"/>
            <a:ext cx="2147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BAC43D-0F00-4DB0-BD43-86726A478AB8}"/>
              </a:ext>
            </a:extLst>
          </p:cNvPr>
          <p:cNvCxnSpPr>
            <a:cxnSpLocks/>
          </p:cNvCxnSpPr>
          <p:nvPr/>
        </p:nvCxnSpPr>
        <p:spPr>
          <a:xfrm>
            <a:off x="2933700" y="655804"/>
            <a:ext cx="169545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2F9FF5A-542E-43AD-93A5-9ABD4A548D98}"/>
              </a:ext>
            </a:extLst>
          </p:cNvPr>
          <p:cNvCxnSpPr>
            <a:cxnSpLocks/>
          </p:cNvCxnSpPr>
          <p:nvPr/>
        </p:nvCxnSpPr>
        <p:spPr>
          <a:xfrm>
            <a:off x="5743575" y="627229"/>
            <a:ext cx="224508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3284C5B-C471-4F58-B45F-FEE5DFA2B43B}"/>
              </a:ext>
            </a:extLst>
          </p:cNvPr>
          <p:cNvSpPr/>
          <p:nvPr/>
        </p:nvSpPr>
        <p:spPr>
          <a:xfrm>
            <a:off x="3223358" y="5198818"/>
            <a:ext cx="5979879" cy="828452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A4DB5CD-E17D-4C7E-BC06-1073DAB0894D}"/>
              </a:ext>
            </a:extLst>
          </p:cNvPr>
          <p:cNvSpPr/>
          <p:nvPr/>
        </p:nvSpPr>
        <p:spPr>
          <a:xfrm>
            <a:off x="3223357" y="4629150"/>
            <a:ext cx="5979879" cy="1413291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C5C28A4-942A-4D07-A221-9F0F07504BDD}"/>
              </a:ext>
            </a:extLst>
          </p:cNvPr>
          <p:cNvSpPr/>
          <p:nvPr/>
        </p:nvSpPr>
        <p:spPr>
          <a:xfrm>
            <a:off x="3781425" y="4613979"/>
            <a:ext cx="5244368" cy="1413291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9747617-34B7-41F0-B314-3BF6A182987D}"/>
              </a:ext>
            </a:extLst>
          </p:cNvPr>
          <p:cNvSpPr/>
          <p:nvPr/>
        </p:nvSpPr>
        <p:spPr>
          <a:xfrm>
            <a:off x="3223355" y="4613979"/>
            <a:ext cx="5979879" cy="1413291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635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7" grpId="0"/>
      <p:bldP spid="2" grpId="0"/>
      <p:bldP spid="15" grpId="0"/>
      <p:bldP spid="17" grpId="0"/>
      <p:bldP spid="18" grpId="0"/>
      <p:bldP spid="20" grpId="0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F000799-4353-476C-8657-9F7AE3FB7DC3}"/>
              </a:ext>
            </a:extLst>
          </p:cNvPr>
          <p:cNvGrpSpPr/>
          <p:nvPr/>
        </p:nvGrpSpPr>
        <p:grpSpPr>
          <a:xfrm>
            <a:off x="2847975" y="617250"/>
            <a:ext cx="7024658" cy="5328225"/>
            <a:chOff x="6369338" y="2855274"/>
            <a:chExt cx="5760720" cy="423507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1082768-3962-4A6F-9482-04BEDDAF365F}"/>
                </a:ext>
              </a:extLst>
            </p:cNvPr>
            <p:cNvSpPr txBox="1"/>
            <p:nvPr/>
          </p:nvSpPr>
          <p:spPr>
            <a:xfrm>
              <a:off x="6825043" y="2855274"/>
              <a:ext cx="4248150" cy="1541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SVN-Hole Hearted" panose="020B0A06020104020203" pitchFamily="34" charset="0"/>
                  <a:ea typeface="+mn-ea"/>
                  <a:cs typeface="+mn-cs"/>
                </a:rPr>
                <a:t>THẢO LUẬN NHÓM 4</a:t>
              </a:r>
            </a:p>
          </p:txBody>
        </p:sp>
        <p:pic>
          <p:nvPicPr>
            <p:cNvPr id="16" name="Picture 1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D79A6991-8092-47F3-8C5E-8D036463F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9338" y="4072830"/>
              <a:ext cx="5760720" cy="3017520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F6A6031-035E-4602-8D18-D9623CBCEF56}"/>
              </a:ext>
            </a:extLst>
          </p:cNvPr>
          <p:cNvSpPr txBox="1"/>
          <p:nvPr/>
        </p:nvSpPr>
        <p:spPr>
          <a:xfrm>
            <a:off x="2709861" y="6467021"/>
            <a:ext cx="6943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Thiết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kế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bởi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 err="1">
                <a:solidFill>
                  <a:srgbClr val="FF0000"/>
                </a:solidFill>
              </a:rPr>
              <a:t>Hương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Thảo</a:t>
            </a:r>
            <a:r>
              <a:rPr lang="en-US" dirty="0">
                <a:solidFill>
                  <a:srgbClr val="FF0000"/>
                </a:solidFill>
              </a:rPr>
              <a:t>: https://www.facebook.com/huongthaoGADT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341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47" name="Picture 2" descr="air/are words for articulation | Baamboozle">
            <a:extLst>
              <a:ext uri="{FF2B5EF4-FFF2-40B4-BE49-F238E27FC236}">
                <a16:creationId xmlns:a16="http://schemas.microsoft.com/office/drawing/2014/main" id="{FC05B3D6-1617-4B4B-8C31-9FB1A3072B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3668" y="16961"/>
            <a:ext cx="164592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3C7CB6E6-14DA-4A21-8679-B2896CF167B0}"/>
              </a:ext>
            </a:extLst>
          </p:cNvPr>
          <p:cNvSpPr txBox="1"/>
          <p:nvPr/>
        </p:nvSpPr>
        <p:spPr>
          <a:xfrm>
            <a:off x="4670891" y="1068616"/>
            <a:ext cx="3462182" cy="1200329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72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72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E78E1E5E-35FE-4161-96DF-4C49288B9C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56" name="Picture 55" descr="Icon&#10;&#10;Description automatically generated with low confidence">
            <a:extLst>
              <a:ext uri="{FF2B5EF4-FFF2-40B4-BE49-F238E27FC236}">
                <a16:creationId xmlns:a16="http://schemas.microsoft.com/office/drawing/2014/main" id="{17DE5990-FBB0-4771-99C5-EF1044561F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2828F9C0-4847-415E-AA71-7E0A72B6A042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59" name="Picture 58" descr="Background pattern&#10;&#10;Description automatically generated">
              <a:extLst>
                <a:ext uri="{FF2B5EF4-FFF2-40B4-BE49-F238E27FC236}">
                  <a16:creationId xmlns:a16="http://schemas.microsoft.com/office/drawing/2014/main" id="{35A48A58-A7FD-4C38-A18D-4E78D2782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98B2443-E6D5-4E39-878E-48DA151261FE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504AA47-68E2-47C4-AF28-01E49D2C29DB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58" name="Picture 57" descr="Background pattern&#10;&#10;Description automatically generated">
              <a:extLst>
                <a:ext uri="{FF2B5EF4-FFF2-40B4-BE49-F238E27FC236}">
                  <a16:creationId xmlns:a16="http://schemas.microsoft.com/office/drawing/2014/main" id="{A4309C6A-6720-4690-BDAF-795B055AC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C08AC53-B9FF-44B3-9EF0-B85B476003B2}"/>
                </a:ext>
              </a:extLst>
            </p:cNvPr>
            <p:cNvSpPr txBox="1"/>
            <p:nvPr/>
          </p:nvSpPr>
          <p:spPr>
            <a:xfrm>
              <a:off x="8722319" y="1718399"/>
              <a:ext cx="260174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3" name="图片 9">
            <a:extLst>
              <a:ext uri="{FF2B5EF4-FFF2-40B4-BE49-F238E27FC236}">
                <a16:creationId xmlns:a16="http://schemas.microsoft.com/office/drawing/2014/main" id="{81F46DB2-5BEF-415D-A3EA-836221012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106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69B9514-8851-4AD2-9B88-3E58D3FC1B68}"/>
              </a:ext>
            </a:extLst>
          </p:cNvPr>
          <p:cNvGrpSpPr/>
          <p:nvPr/>
        </p:nvGrpSpPr>
        <p:grpSpPr>
          <a:xfrm>
            <a:off x="383019" y="133879"/>
            <a:ext cx="11208192" cy="615553"/>
            <a:chOff x="0" y="99414"/>
            <a:chExt cx="7182465" cy="6155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D621703-963D-4B62-9BC5-B9B62A93D40E}"/>
                </a:ext>
              </a:extLst>
            </p:cNvPr>
            <p:cNvSpPr txBox="1"/>
            <p:nvPr/>
          </p:nvSpPr>
          <p:spPr>
            <a:xfrm>
              <a:off x="0" y="103239"/>
              <a:ext cx="675155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rgbClr val="2888E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3200" b="1" i="0" dirty="0">
                  <a:solidFill>
                    <a:srgbClr val="2888E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3</a:t>
              </a:r>
              <a:r>
                <a:rPr lang="en-US" sz="3200" b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Chọn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chấm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hoặc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hai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chấm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thay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ô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vuông</a:t>
              </a:r>
              <a:endParaRPr lang="en-US" sz="32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9" name="图片 9">
            <a:extLst>
              <a:ext uri="{FF2B5EF4-FFF2-40B4-BE49-F238E27FC236}">
                <a16:creationId xmlns:a16="http://schemas.microsoft.com/office/drawing/2014/main" id="{CF4F0E53-0D03-48F9-A19B-30C231CE8A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835386" y="1413063"/>
            <a:ext cx="10755824" cy="4524315"/>
          </a:xfrm>
          <a:custGeom>
            <a:avLst/>
            <a:gdLst>
              <a:gd name="connsiteX0" fmla="*/ 0 w 10755824"/>
              <a:gd name="connsiteY0" fmla="*/ 0 h 4524315"/>
              <a:gd name="connsiteX1" fmla="*/ 10755824 w 10755824"/>
              <a:gd name="connsiteY1" fmla="*/ 0 h 4524315"/>
              <a:gd name="connsiteX2" fmla="*/ 10755824 w 10755824"/>
              <a:gd name="connsiteY2" fmla="*/ 4524315 h 4524315"/>
              <a:gd name="connsiteX3" fmla="*/ 0 w 10755824"/>
              <a:gd name="connsiteY3" fmla="*/ 4524315 h 4524315"/>
              <a:gd name="connsiteX4" fmla="*/ 0 w 10755824"/>
              <a:gd name="connsiteY4" fmla="*/ 0 h 4524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5824" h="4524315" fill="none" extrusionOk="0">
                <a:moveTo>
                  <a:pt x="0" y="0"/>
                </a:moveTo>
                <a:cubicBezTo>
                  <a:pt x="3353303" y="41470"/>
                  <a:pt x="8896145" y="156431"/>
                  <a:pt x="10755824" y="0"/>
                </a:cubicBezTo>
                <a:cubicBezTo>
                  <a:pt x="10770474" y="1721585"/>
                  <a:pt x="10719030" y="3045474"/>
                  <a:pt x="10755824" y="4524315"/>
                </a:cubicBezTo>
                <a:cubicBezTo>
                  <a:pt x="8246224" y="4506668"/>
                  <a:pt x="2014224" y="4559619"/>
                  <a:pt x="0" y="4524315"/>
                </a:cubicBezTo>
                <a:cubicBezTo>
                  <a:pt x="65784" y="2843254"/>
                  <a:pt x="-169487" y="2187100"/>
                  <a:pt x="0" y="0"/>
                </a:cubicBezTo>
                <a:close/>
              </a:path>
              <a:path w="10755824" h="4524315" stroke="0" extrusionOk="0">
                <a:moveTo>
                  <a:pt x="0" y="0"/>
                </a:moveTo>
                <a:cubicBezTo>
                  <a:pt x="4681481" y="53968"/>
                  <a:pt x="6761184" y="-1137"/>
                  <a:pt x="10755824" y="0"/>
                </a:cubicBezTo>
                <a:cubicBezTo>
                  <a:pt x="10599131" y="1727451"/>
                  <a:pt x="10899891" y="3941905"/>
                  <a:pt x="10755824" y="4524315"/>
                </a:cubicBezTo>
                <a:cubicBezTo>
                  <a:pt x="8124177" y="4578857"/>
                  <a:pt x="5024059" y="4424536"/>
                  <a:pt x="0" y="4524315"/>
                </a:cubicBezTo>
                <a:cubicBezTo>
                  <a:pt x="90861" y="3665861"/>
                  <a:pt x="-96644" y="711285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Mùa hè có rất nhiều loài hoa hoa hồng, hoa phượng, hoa mười giờ,… Hoa nào cũng đẹp, cũng rực rỡ sắc màu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Có nhiều hoạt động thú vị mà bạn có thể làm khi hè 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đi cắm trại, đi tắm biển, tham gia các câu lạc bộ,…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17A200B-839F-4330-80B2-289F0D35CE21}"/>
              </a:ext>
            </a:extLst>
          </p:cNvPr>
          <p:cNvSpPr txBox="1"/>
          <p:nvPr/>
        </p:nvSpPr>
        <p:spPr>
          <a:xfrm>
            <a:off x="3832395" y="2467092"/>
            <a:ext cx="709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F8442B-8A31-45FA-A4FD-488235CDBE7A}"/>
              </a:ext>
            </a:extLst>
          </p:cNvPr>
          <p:cNvSpPr txBox="1"/>
          <p:nvPr/>
        </p:nvSpPr>
        <p:spPr>
          <a:xfrm>
            <a:off x="3832395" y="2371166"/>
            <a:ext cx="1069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DAA676-2143-46B2-92C2-E46B4BA18701}"/>
              </a:ext>
            </a:extLst>
          </p:cNvPr>
          <p:cNvSpPr txBox="1"/>
          <p:nvPr/>
        </p:nvSpPr>
        <p:spPr>
          <a:xfrm>
            <a:off x="7988663" y="1462836"/>
            <a:ext cx="709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1CE162-DCEA-4CF2-BE4F-8A862339F150}"/>
              </a:ext>
            </a:extLst>
          </p:cNvPr>
          <p:cNvSpPr txBox="1"/>
          <p:nvPr/>
        </p:nvSpPr>
        <p:spPr>
          <a:xfrm>
            <a:off x="7988663" y="1386110"/>
            <a:ext cx="2147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563620-B0D9-4405-9F32-BE5B8EF1C519}"/>
              </a:ext>
            </a:extLst>
          </p:cNvPr>
          <p:cNvSpPr txBox="1"/>
          <p:nvPr/>
        </p:nvSpPr>
        <p:spPr>
          <a:xfrm>
            <a:off x="1562076" y="3881106"/>
            <a:ext cx="709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D8BB2D-8E23-4FC5-967C-979B99A657CA}"/>
              </a:ext>
            </a:extLst>
          </p:cNvPr>
          <p:cNvSpPr txBox="1"/>
          <p:nvPr/>
        </p:nvSpPr>
        <p:spPr>
          <a:xfrm>
            <a:off x="1562076" y="3838992"/>
            <a:ext cx="2147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006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" grpId="0"/>
      <p:bldP spid="15" grpId="0"/>
      <p:bldP spid="17" grpId="0"/>
      <p:bldP spid="18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84" b="31363" l="4200" r="14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7" t="5050" r="85322" b="68485"/>
          <a:stretch>
            <a:fillRect/>
          </a:stretch>
        </p:blipFill>
        <p:spPr>
          <a:xfrm rot="1356724">
            <a:off x="2028753" y="2088997"/>
            <a:ext cx="1758301" cy="3656150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81" b="32328" l="16300" r="26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48" t="5451" r="73101" b="68084"/>
          <a:stretch>
            <a:fillRect/>
          </a:stretch>
        </p:blipFill>
        <p:spPr>
          <a:xfrm rot="20494740">
            <a:off x="5991862" y="2075637"/>
            <a:ext cx="1758301" cy="3656150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13" b="31122" l="43900" r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24" t="3044" r="44724" b="68878"/>
          <a:stretch>
            <a:fillRect/>
          </a:stretch>
        </p:blipFill>
        <p:spPr>
          <a:xfrm rot="616500">
            <a:off x="8710338" y="609252"/>
            <a:ext cx="1689219" cy="3726542"/>
          </a:xfrm>
          <a:prstGeom prst="rect">
            <a:avLst/>
          </a:prstGeom>
        </p:spPr>
      </p:pic>
      <p:pic>
        <p:nvPicPr>
          <p:cNvPr id="1026" name="Picture 2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0" y="-1"/>
            <a:ext cx="2978648" cy="2011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371476" y="405825"/>
            <a:ext cx="11324510" cy="6001643"/>
          </a:xfrm>
          <a:custGeom>
            <a:avLst/>
            <a:gdLst>
              <a:gd name="connsiteX0" fmla="*/ 0 w 11324510"/>
              <a:gd name="connsiteY0" fmla="*/ 0 h 6001643"/>
              <a:gd name="connsiteX1" fmla="*/ 11324510 w 11324510"/>
              <a:gd name="connsiteY1" fmla="*/ 0 h 6001643"/>
              <a:gd name="connsiteX2" fmla="*/ 11324510 w 11324510"/>
              <a:gd name="connsiteY2" fmla="*/ 6001643 h 6001643"/>
              <a:gd name="connsiteX3" fmla="*/ 0 w 11324510"/>
              <a:gd name="connsiteY3" fmla="*/ 6001643 h 6001643"/>
              <a:gd name="connsiteX4" fmla="*/ 0 w 11324510"/>
              <a:gd name="connsiteY4" fmla="*/ 0 h 6001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4510" h="6001643" fill="none" extrusionOk="0">
                <a:moveTo>
                  <a:pt x="0" y="0"/>
                </a:moveTo>
                <a:cubicBezTo>
                  <a:pt x="4105796" y="41470"/>
                  <a:pt x="7581685" y="156431"/>
                  <a:pt x="11324510" y="0"/>
                </a:cubicBezTo>
                <a:cubicBezTo>
                  <a:pt x="11339160" y="872135"/>
                  <a:pt x="11287716" y="4264384"/>
                  <a:pt x="11324510" y="6001643"/>
                </a:cubicBezTo>
                <a:cubicBezTo>
                  <a:pt x="7222530" y="5983996"/>
                  <a:pt x="2116940" y="6036947"/>
                  <a:pt x="0" y="6001643"/>
                </a:cubicBezTo>
                <a:cubicBezTo>
                  <a:pt x="65784" y="4800601"/>
                  <a:pt x="-169487" y="1152957"/>
                  <a:pt x="0" y="0"/>
                </a:cubicBezTo>
                <a:close/>
              </a:path>
              <a:path w="11324510" h="6001643" stroke="0" extrusionOk="0">
                <a:moveTo>
                  <a:pt x="0" y="0"/>
                </a:moveTo>
                <a:cubicBezTo>
                  <a:pt x="3561612" y="53968"/>
                  <a:pt x="8987900" y="-1137"/>
                  <a:pt x="11324510" y="0"/>
                </a:cubicBezTo>
                <a:cubicBezTo>
                  <a:pt x="11167817" y="1395084"/>
                  <a:pt x="11468577" y="3572579"/>
                  <a:pt x="11324510" y="6001643"/>
                </a:cubicBezTo>
                <a:cubicBezTo>
                  <a:pt x="9760165" y="6056185"/>
                  <a:pt x="2825867" y="5901864"/>
                  <a:pt x="0" y="6001643"/>
                </a:cubicBezTo>
                <a:cubicBezTo>
                  <a:pt x="90861" y="5143141"/>
                  <a:pt x="-96644" y="932785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BCAD2563-CE43-40E0-8FE5-899E862C1EA0}"/>
              </a:ext>
            </a:extLst>
          </p:cNvPr>
          <p:cNvSpPr/>
          <p:nvPr/>
        </p:nvSpPr>
        <p:spPr>
          <a:xfrm>
            <a:off x="496014" y="1638507"/>
            <a:ext cx="2981324" cy="1990725"/>
          </a:xfrm>
          <a:prstGeom prst="cloud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348DE20A-9207-4408-B5C5-665240096375}"/>
              </a:ext>
            </a:extLst>
          </p:cNvPr>
          <p:cNvSpPr/>
          <p:nvPr/>
        </p:nvSpPr>
        <p:spPr>
          <a:xfrm>
            <a:off x="3686888" y="1476582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3A019CB-6838-4181-BA81-D527BA146C62}"/>
              </a:ext>
            </a:extLst>
          </p:cNvPr>
          <p:cNvSpPr/>
          <p:nvPr/>
        </p:nvSpPr>
        <p:spPr>
          <a:xfrm>
            <a:off x="4125035" y="919370"/>
            <a:ext cx="2247903" cy="1314450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231849A-1CFE-4407-85B0-C3C8CB9EE9AC}"/>
              </a:ext>
            </a:extLst>
          </p:cNvPr>
          <p:cNvSpPr/>
          <p:nvPr/>
        </p:nvSpPr>
        <p:spPr>
          <a:xfrm>
            <a:off x="4125035" y="3814970"/>
            <a:ext cx="2362203" cy="1031078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15582C4-CCC1-4EBE-B2D0-3A126051D270}"/>
              </a:ext>
            </a:extLst>
          </p:cNvPr>
          <p:cNvCxnSpPr>
            <a:cxnSpLocks/>
          </p:cNvCxnSpPr>
          <p:nvPr/>
        </p:nvCxnSpPr>
        <p:spPr>
          <a:xfrm flipV="1">
            <a:off x="6532376" y="3564965"/>
            <a:ext cx="761998" cy="771525"/>
          </a:xfrm>
          <a:prstGeom prst="line">
            <a:avLst/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E19D48A4-25E0-4017-92F5-6E6D6BBE1B48}"/>
              </a:ext>
            </a:extLst>
          </p:cNvPr>
          <p:cNvSpPr/>
          <p:nvPr/>
        </p:nvSpPr>
        <p:spPr>
          <a:xfrm>
            <a:off x="7294372" y="2914650"/>
            <a:ext cx="3333754" cy="1040839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7B42E04-0EFA-4850-B761-B14C5711D752}"/>
              </a:ext>
            </a:extLst>
          </p:cNvPr>
          <p:cNvCxnSpPr>
            <a:cxnSpLocks/>
          </p:cNvCxnSpPr>
          <p:nvPr/>
        </p:nvCxnSpPr>
        <p:spPr>
          <a:xfrm>
            <a:off x="6509807" y="4336490"/>
            <a:ext cx="784565" cy="676275"/>
          </a:xfrm>
          <a:prstGeom prst="line">
            <a:avLst/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A85D66DE-C5E0-404F-A213-62E9C19B0E20}"/>
              </a:ext>
            </a:extLst>
          </p:cNvPr>
          <p:cNvSpPr/>
          <p:nvPr/>
        </p:nvSpPr>
        <p:spPr>
          <a:xfrm>
            <a:off x="7294372" y="4600575"/>
            <a:ext cx="3333754" cy="1040840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26DDFF3-F000-496F-879A-070EE5110F15}"/>
              </a:ext>
            </a:extLst>
          </p:cNvPr>
          <p:cNvCxnSpPr>
            <a:cxnSpLocks/>
          </p:cNvCxnSpPr>
          <p:nvPr/>
        </p:nvCxnSpPr>
        <p:spPr>
          <a:xfrm flipV="1">
            <a:off x="6372938" y="1583729"/>
            <a:ext cx="971552" cy="1"/>
          </a:xfrm>
          <a:prstGeom prst="line">
            <a:avLst/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E1B662A7-4D31-44BA-9B18-21BD5A781137}"/>
              </a:ext>
            </a:extLst>
          </p:cNvPr>
          <p:cNvSpPr/>
          <p:nvPr/>
        </p:nvSpPr>
        <p:spPr>
          <a:xfrm>
            <a:off x="7363539" y="853878"/>
            <a:ext cx="3333754" cy="1314450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413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9" grpId="0" animBg="1"/>
      <p:bldP spid="22" grpId="0" animBg="1"/>
      <p:bldP spid="24" grpId="0" animBg="1"/>
      <p:bldP spid="26" grpId="0" animBg="1"/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BCBFA6-0E74-46AD-9C04-11816C98C0F7}"/>
              </a:ext>
            </a:extLst>
          </p:cNvPr>
          <p:cNvSpPr/>
          <p:nvPr/>
        </p:nvSpPr>
        <p:spPr>
          <a:xfrm>
            <a:off x="527340" y="1450235"/>
            <a:ext cx="11137319" cy="41314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SOẠN CỦA EM HƯƠNG THẢO – GMAIL: tranthao121004@gmail.com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 THẦY/ CÔ CÓ THỂ CHIA SẺ CHO ĐỒNG NGHIỆP CÙNG KHỐI, CÙNG TRƯỜNG NH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 KÍNH MONG QUÝ THẦY/ CÔ KHÔNG GỬI VÀO CÁC HỘI NHÓM ZALO HAY FB, CÁC WEB.....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Ạ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XIN ĐỪNG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BUÔN BÁN LẠI BÀI CỦA EM VÌ EM BỎ RẤT NHIỀU CÔNG SỨC, CHẤT XÁM ĐỂ SOẠN RA NHỮNG BÀI GIẢNG NÀY.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CHỈ GIAO DỊCH BẰNG DUY NHẤT 1 NICK FB : HƯƠNG THẢO.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LINK FACEBOOK: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MỌI GIAO DỊCH BẰNG NICK KHÁC ĐỀU LÀ MẠO DANH VÀ LỪA ĐẢO Ạ!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XIN CHÂN THÀNH CẢM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N! KÍNH CHÚC THẦY/CÔ DẠY TỐT NHÉ!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CC5CA0-BEB9-47F4-8888-1EE12CFB65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915" y="1158879"/>
            <a:ext cx="1108142" cy="109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2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3071B30-6CA9-4896-9371-5E219B8F93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5AD6204-549C-4578-A226-F46326912C1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90" t="24425" r="3382" b="60079"/>
          <a:stretch/>
        </p:blipFill>
        <p:spPr>
          <a:xfrm>
            <a:off x="10795000" y="1568449"/>
            <a:ext cx="685800" cy="1123951"/>
          </a:xfrm>
          <a:prstGeom prst="rect">
            <a:avLst/>
          </a:prstGeom>
        </p:spPr>
      </p:pic>
      <p:pic>
        <p:nvPicPr>
          <p:cNvPr id="3" name="60458d79f32e0">
            <a:hlinkClick r:id="" action="ppaction://media"/>
            <a:extLst>
              <a:ext uri="{FF2B5EF4-FFF2-40B4-BE49-F238E27FC236}">
                <a16:creationId xmlns:a16="http://schemas.microsoft.com/office/drawing/2014/main" id="{048A313F-1A59-4342-B1FA-A6F88A1D1BE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5E04AF-4AD2-42BE-9262-61B48E9412D1}"/>
              </a:ext>
            </a:extLst>
          </p:cNvPr>
          <p:cNvSpPr txBox="1"/>
          <p:nvPr/>
        </p:nvSpPr>
        <p:spPr>
          <a:xfrm>
            <a:off x="1661747" y="2119731"/>
            <a:ext cx="7463600" cy="2618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Coiny" panose="02000903060500060000" pitchFamily="2" charset="0"/>
                <a:ea typeface="White Xmas PERSONAL USE" pitchFamily="50" charset="0"/>
                <a:cs typeface="+mn-cs"/>
              </a:rPr>
              <a:t>TẠM BIỆT VÀ HẸN GẶP LẠI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0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8" grpId="1"/>
    </p:bldLst>
  </p:timing>
  <p:extLst>
    <p:ext uri="{E180D4A7-C9FB-4DFB-919C-405C955672EB}">
      <p14:showEvtLst xmlns:p14="http://schemas.microsoft.com/office/powerpoint/2010/main">
        <p14:playEvt time="94" objId="3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84" b="31363" l="4200" r="14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7" t="5050" r="85322" b="68485"/>
          <a:stretch>
            <a:fillRect/>
          </a:stretch>
        </p:blipFill>
        <p:spPr>
          <a:xfrm rot="1356724">
            <a:off x="10844769" y="5411357"/>
            <a:ext cx="700136" cy="14558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BDBF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prstClr val="black"/>
                </a:solidFill>
                <a:latin typeface="Arial" panose="020B0604020202020204"/>
              </a:rPr>
              <a:t>Cái gì mà mỗi lần ta liếm nó đều chảy ra nước?</a:t>
            </a:r>
            <a:endParaRPr lang="en-US" sz="44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5" name="3"/>
          <p:cNvSpPr/>
          <p:nvPr/>
        </p:nvSpPr>
        <p:spPr>
          <a:xfrm>
            <a:off x="4648199" y="4324349"/>
            <a:ext cx="2409826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prstClr val="white"/>
                </a:solidFill>
                <a:latin typeface="Arial" panose="020B0604020202020204"/>
              </a:rPr>
              <a:t>Cơm</a:t>
            </a:r>
            <a:endParaRPr lang="en-US" sz="720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651" y="4117543"/>
            <a:ext cx="734142" cy="707593"/>
          </a:xfrm>
          <a:prstGeom prst="rect">
            <a:avLst/>
          </a:prstGeom>
        </p:spPr>
      </p:pic>
      <p:sp>
        <p:nvSpPr>
          <p:cNvPr id="7" name="3"/>
          <p:cNvSpPr/>
          <p:nvPr/>
        </p:nvSpPr>
        <p:spPr>
          <a:xfrm>
            <a:off x="1800225" y="4343400"/>
            <a:ext cx="2173657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Arial" panose="020B0604020202020204"/>
              </a:rPr>
              <a:t>Kem</a:t>
            </a:r>
          </a:p>
        </p:txBody>
      </p:sp>
      <p:sp>
        <p:nvSpPr>
          <p:cNvPr id="8" name="3"/>
          <p:cNvSpPr/>
          <p:nvPr/>
        </p:nvSpPr>
        <p:spPr>
          <a:xfrm>
            <a:off x="7684717" y="4343400"/>
            <a:ext cx="2287957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Arial" panose="020B0604020202020204"/>
              </a:rPr>
              <a:t>Rau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216" y="4136594"/>
            <a:ext cx="725543" cy="711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096" y="4136594"/>
            <a:ext cx="734142" cy="707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81" b="32328" l="16300" r="26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48" t="5451" r="73101" b="68084"/>
          <a:stretch>
            <a:fillRect/>
          </a:stretch>
        </p:blipFill>
        <p:spPr>
          <a:xfrm rot="20494740">
            <a:off x="10960505" y="5247123"/>
            <a:ext cx="714071" cy="148481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BDBF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solidFill>
                  <a:prstClr val="black"/>
                </a:solidFill>
                <a:latin typeface="Arial" panose="020B0604020202020204"/>
              </a:rPr>
              <a:t>Cái gì như chong chóng</a:t>
            </a:r>
            <a:endParaRPr lang="en-US" sz="5400" dirty="0">
              <a:solidFill>
                <a:prstClr val="black"/>
              </a:solidFill>
              <a:latin typeface="Arial" panose="020B0604020202020204"/>
            </a:endParaRPr>
          </a:p>
          <a:p>
            <a:pPr algn="ctr"/>
            <a:r>
              <a:rPr lang="vi-VN" sz="5400" dirty="0">
                <a:solidFill>
                  <a:prstClr val="black"/>
                </a:solidFill>
                <a:latin typeface="Arial" panose="020B0604020202020204"/>
              </a:rPr>
              <a:t>Tặng gió mát cho đời</a:t>
            </a:r>
            <a:endParaRPr lang="en-US" sz="54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5" name="3"/>
          <p:cNvSpPr/>
          <p:nvPr/>
        </p:nvSpPr>
        <p:spPr>
          <a:xfrm>
            <a:off x="5015918" y="4324349"/>
            <a:ext cx="2184982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prstClr val="white"/>
                </a:solidFill>
                <a:latin typeface="Arial" panose="020B0604020202020204"/>
              </a:rPr>
              <a:t>Chổi</a:t>
            </a:r>
            <a:endParaRPr lang="en-US" sz="720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158" y="3886201"/>
            <a:ext cx="734142" cy="707593"/>
          </a:xfrm>
          <a:prstGeom prst="rect">
            <a:avLst/>
          </a:prstGeom>
        </p:spPr>
      </p:pic>
      <p:sp>
        <p:nvSpPr>
          <p:cNvPr id="7" name="3"/>
          <p:cNvSpPr/>
          <p:nvPr/>
        </p:nvSpPr>
        <p:spPr>
          <a:xfrm>
            <a:off x="7844841" y="4343400"/>
            <a:ext cx="1832559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prstClr val="white"/>
                </a:solidFill>
                <a:latin typeface="Arial" panose="020B0604020202020204"/>
              </a:rPr>
              <a:t>Quạt</a:t>
            </a:r>
            <a:r>
              <a:rPr lang="en-US" sz="4800" dirty="0">
                <a:solidFill>
                  <a:prstClr val="white"/>
                </a:solidFill>
                <a:latin typeface="Arial" panose="020B0604020202020204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Arial" panose="020B0604020202020204"/>
              </a:rPr>
              <a:t>điện</a:t>
            </a:r>
            <a:endParaRPr lang="en-US" sz="4800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8" name="3"/>
          <p:cNvSpPr/>
          <p:nvPr/>
        </p:nvSpPr>
        <p:spPr>
          <a:xfrm>
            <a:off x="1704975" y="4343400"/>
            <a:ext cx="2040307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prstClr val="white"/>
                </a:solidFill>
                <a:latin typeface="Arial" panose="020B0604020202020204"/>
              </a:rPr>
              <a:t>Áo</a:t>
            </a:r>
            <a:endParaRPr lang="en-US" sz="720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257" y="4113553"/>
            <a:ext cx="725543" cy="711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096" y="3920185"/>
            <a:ext cx="734142" cy="707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13" b="31122" l="43900" r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24" t="3044" r="44724" b="68878"/>
          <a:stretch>
            <a:fillRect/>
          </a:stretch>
        </p:blipFill>
        <p:spPr>
          <a:xfrm rot="616500">
            <a:off x="10777314" y="4619292"/>
            <a:ext cx="982937" cy="216843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2501" y="533400"/>
            <a:ext cx="10993264" cy="2438400"/>
          </a:xfrm>
          <a:prstGeom prst="rect">
            <a:avLst/>
          </a:prstGeom>
          <a:solidFill>
            <a:srgbClr val="FFBDBF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prstClr val="black"/>
                </a:solidFill>
                <a:latin typeface="Arial" panose="020B0604020202020204"/>
              </a:rPr>
              <a:t>Hoa gì đỏ thắm trên càn</a:t>
            </a:r>
            <a:r>
              <a:rPr lang="en-US" sz="4400" dirty="0">
                <a:solidFill>
                  <a:prstClr val="black"/>
                </a:solidFill>
                <a:latin typeface="Arial" panose="020B0604020202020204"/>
              </a:rPr>
              <a:t>h</a:t>
            </a:r>
          </a:p>
          <a:p>
            <a:pPr algn="ctr"/>
            <a:r>
              <a:rPr lang="vi-VN" sz="4400" dirty="0">
                <a:solidFill>
                  <a:prstClr val="black"/>
                </a:solidFill>
                <a:latin typeface="Arial" panose="020B0604020202020204"/>
              </a:rPr>
              <a:t>Gọi mùa hè tới, một mùa chia tay</a:t>
            </a:r>
            <a:endParaRPr lang="en-US" sz="44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5" name="3"/>
          <p:cNvSpPr/>
          <p:nvPr/>
        </p:nvSpPr>
        <p:spPr>
          <a:xfrm>
            <a:off x="7716175" y="4324349"/>
            <a:ext cx="2104100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prstClr val="white"/>
                </a:solidFill>
                <a:latin typeface="Arial" panose="020B0604020202020204"/>
              </a:rPr>
              <a:t>Hoa</a:t>
            </a:r>
            <a:r>
              <a:rPr lang="en-US" sz="4400" dirty="0">
                <a:solidFill>
                  <a:prstClr val="white"/>
                </a:solidFill>
                <a:latin typeface="Arial" panose="020B0604020202020204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" panose="020B0604020202020204"/>
              </a:rPr>
              <a:t>mai</a:t>
            </a:r>
            <a:endParaRPr lang="en-US" sz="440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902" y="3886201"/>
            <a:ext cx="734142" cy="707593"/>
          </a:xfrm>
          <a:prstGeom prst="rect">
            <a:avLst/>
          </a:prstGeom>
        </p:spPr>
      </p:pic>
      <p:sp>
        <p:nvSpPr>
          <p:cNvPr id="7" name="3"/>
          <p:cNvSpPr/>
          <p:nvPr/>
        </p:nvSpPr>
        <p:spPr>
          <a:xfrm>
            <a:off x="4953000" y="4343400"/>
            <a:ext cx="2396104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prstClr val="white"/>
                </a:solidFill>
                <a:latin typeface="Arial" panose="020B0604020202020204"/>
              </a:rPr>
              <a:t>Hoa</a:t>
            </a:r>
            <a:r>
              <a:rPr lang="en-US" sz="4800" dirty="0">
                <a:solidFill>
                  <a:prstClr val="white"/>
                </a:solidFill>
                <a:latin typeface="Arial" panose="020B0604020202020204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Arial" panose="020B0604020202020204"/>
              </a:rPr>
              <a:t>phượng</a:t>
            </a:r>
            <a:endParaRPr lang="en-US" sz="4800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8" name="3"/>
          <p:cNvSpPr/>
          <p:nvPr/>
        </p:nvSpPr>
        <p:spPr>
          <a:xfrm>
            <a:off x="1710304" y="4343400"/>
            <a:ext cx="2034978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prstClr val="white"/>
                </a:solidFill>
                <a:latin typeface="Arial" panose="020B0604020202020204"/>
              </a:rPr>
              <a:t>Hoa</a:t>
            </a:r>
            <a:r>
              <a:rPr lang="en-US" sz="4400" dirty="0">
                <a:solidFill>
                  <a:prstClr val="white"/>
                </a:solidFill>
                <a:latin typeface="Arial" panose="020B0604020202020204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" panose="020B0604020202020204"/>
              </a:rPr>
              <a:t>lan</a:t>
            </a:r>
            <a:endParaRPr lang="en-US" sz="440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293" y="3967414"/>
            <a:ext cx="725543" cy="711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11" y="4136593"/>
            <a:ext cx="734142" cy="707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3071B30-6CA9-4896-9371-5E219B8F93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5AD6204-549C-4578-A226-F46326912C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90" t="24425" r="3382" b="60079"/>
          <a:stretch/>
        </p:blipFill>
        <p:spPr>
          <a:xfrm>
            <a:off x="10795000" y="1568449"/>
            <a:ext cx="685800" cy="11239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D0CE4C1-BF0F-40B7-9E32-83D4885251F7}"/>
              </a:ext>
            </a:extLst>
          </p:cNvPr>
          <p:cNvSpPr txBox="1"/>
          <p:nvPr/>
        </p:nvSpPr>
        <p:spPr>
          <a:xfrm>
            <a:off x="2604675" y="1112390"/>
            <a:ext cx="7979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…,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2022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439D86-1E59-4787-B41F-75EB938442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4214" y="1848091"/>
            <a:ext cx="3475021" cy="10729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7D62B7-E797-4E3E-AB09-2AD5818FAC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7239" y="3761261"/>
            <a:ext cx="8059611" cy="21520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134B6A-224A-4C09-8F2A-4967F057DD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6194" y="2688272"/>
            <a:ext cx="8059611" cy="14814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46D3D5-BA4A-4D11-92F5-A4E538AE599A}"/>
              </a:ext>
            </a:extLst>
          </p:cNvPr>
          <p:cNvSpPr txBox="1"/>
          <p:nvPr/>
        </p:nvSpPr>
        <p:spPr>
          <a:xfrm>
            <a:off x="2709861" y="6467021"/>
            <a:ext cx="6943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Thiết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kế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bởi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 err="1">
                <a:solidFill>
                  <a:srgbClr val="FF0000"/>
                </a:solidFill>
              </a:rPr>
              <a:t>Hương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Thảo</a:t>
            </a:r>
            <a:r>
              <a:rPr lang="en-US" dirty="0">
                <a:solidFill>
                  <a:srgbClr val="FF0000"/>
                </a:solidFill>
              </a:rPr>
              <a:t>: https://www.facebook.com/huongthaoGADT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399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  <p:extLst>
    <p:ext uri="{E180D4A7-C9FB-4DFB-919C-405C955672EB}">
      <p14:showEvtLst xmlns:p14="http://schemas.microsoft.com/office/powerpoint/2010/main">
        <p14:playEvt time="94" objId="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5C86929-F2C9-40BC-8A40-B904087665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0" t="14403" r="3873" b="-6361"/>
          <a:stretch/>
        </p:blipFill>
        <p:spPr>
          <a:xfrm>
            <a:off x="514350" y="-469252"/>
            <a:ext cx="3867150" cy="7327252"/>
          </a:xfrm>
          <a:prstGeom prst="rect">
            <a:avLst/>
          </a:prstGeom>
        </p:spPr>
      </p:pic>
      <p:pic>
        <p:nvPicPr>
          <p:cNvPr id="36" name="Picture 35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F809738-327B-4921-866D-41D862106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492" y="184352"/>
            <a:ext cx="6489296" cy="6489296"/>
          </a:xfrm>
          <a:prstGeom prst="rect">
            <a:avLst/>
          </a:prstGeom>
        </p:spPr>
      </p:pic>
      <p:pic>
        <p:nvPicPr>
          <p:cNvPr id="39" name="Picture 4" descr="170 ɴᴏᴛɪᴏɴ ɢɪꜰꜱ ideas in 2021 | aesthetic gif, cute gif, gif">
            <a:extLst>
              <a:ext uri="{FF2B5EF4-FFF2-40B4-BE49-F238E27FC236}">
                <a16:creationId xmlns:a16="http://schemas.microsoft.com/office/drawing/2014/main" id="{1EFD6DD9-D52C-4DDA-9755-AD8162D66C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139" y="1051560"/>
            <a:ext cx="3117954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5D8A0514-788B-4C7F-85A1-B713BDC30B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91D4BDF4-A23C-4706-B9F9-D63AEBD09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3BF7BB1-EA90-45DA-B331-87A224960F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3079906"/>
            <a:ext cx="3645724" cy="10668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001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01DDC39-9764-4498-89A0-050D8BDEE034}"/>
              </a:ext>
            </a:extLst>
          </p:cNvPr>
          <p:cNvGrpSpPr/>
          <p:nvPr/>
        </p:nvGrpSpPr>
        <p:grpSpPr>
          <a:xfrm>
            <a:off x="625269" y="127636"/>
            <a:ext cx="11966780" cy="653810"/>
            <a:chOff x="-398834" y="64982"/>
            <a:chExt cx="11656025" cy="65381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8C17C61E-8971-4E6C-ACEB-653D0BB32051}"/>
                </a:ext>
              </a:extLst>
            </p:cNvPr>
            <p:cNvSpPr/>
            <p:nvPr/>
          </p:nvSpPr>
          <p:spPr>
            <a:xfrm>
              <a:off x="-398834" y="103239"/>
              <a:ext cx="11182866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C8BA3EE-7779-4D6C-AC65-92426F97AC5F}"/>
                </a:ext>
              </a:extLst>
            </p:cNvPr>
            <p:cNvSpPr txBox="1"/>
            <p:nvPr/>
          </p:nvSpPr>
          <p:spPr>
            <a:xfrm>
              <a:off x="-266287" y="64982"/>
              <a:ext cx="1152347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vi-VN" sz="3600" b="1" i="0" dirty="0">
                  <a:solidFill>
                    <a:srgbClr val="2888E1"/>
                  </a:solidFill>
                  <a:effectLst/>
                  <a:latin typeface="OpenSans"/>
                </a:rPr>
                <a:t>Câu 1</a:t>
              </a:r>
              <a:r>
                <a:rPr lang="en-US" sz="3600" dirty="0">
                  <a:solidFill>
                    <a:srgbClr val="000000"/>
                  </a:solidFill>
                  <a:latin typeface="OpenSans"/>
                </a:rPr>
                <a:t>: </a:t>
              </a:r>
              <a:r>
                <a:rPr lang="vi-VN" sz="3600" b="1" i="0" dirty="0">
                  <a:solidFill>
                    <a:srgbClr val="000000"/>
                  </a:solidFill>
                  <a:effectLst/>
                  <a:latin typeface="OpenSans"/>
                </a:rPr>
                <a:t>Tìm các từ ngữ nói về mùa hè theo gợi ý dưới đây:</a:t>
              </a:r>
              <a:endParaRPr lang="vi-VN" sz="3600" b="0" i="0" dirty="0">
                <a:solidFill>
                  <a:srgbClr val="000000"/>
                </a:solidFill>
                <a:effectLst/>
                <a:latin typeface="OpenSan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F79578B-727C-4A3F-9CCD-BE9A4AD392FD}"/>
              </a:ext>
            </a:extLst>
          </p:cNvPr>
          <p:cNvSpPr txBox="1"/>
          <p:nvPr/>
        </p:nvSpPr>
        <p:spPr>
          <a:xfrm>
            <a:off x="625269" y="1064794"/>
            <a:ext cx="11122445" cy="5089983"/>
          </a:xfrm>
          <a:custGeom>
            <a:avLst/>
            <a:gdLst>
              <a:gd name="connsiteX0" fmla="*/ 0 w 11122445"/>
              <a:gd name="connsiteY0" fmla="*/ 0 h 5089983"/>
              <a:gd name="connsiteX1" fmla="*/ 11122445 w 11122445"/>
              <a:gd name="connsiteY1" fmla="*/ 0 h 5089983"/>
              <a:gd name="connsiteX2" fmla="*/ 11122445 w 11122445"/>
              <a:gd name="connsiteY2" fmla="*/ 5089983 h 5089983"/>
              <a:gd name="connsiteX3" fmla="*/ 0 w 11122445"/>
              <a:gd name="connsiteY3" fmla="*/ 5089983 h 5089983"/>
              <a:gd name="connsiteX4" fmla="*/ 0 w 11122445"/>
              <a:gd name="connsiteY4" fmla="*/ 0 h 5089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22445" h="5089983" fill="none" extrusionOk="0">
                <a:moveTo>
                  <a:pt x="0" y="0"/>
                </a:moveTo>
                <a:cubicBezTo>
                  <a:pt x="2426482" y="41470"/>
                  <a:pt x="8165499" y="156431"/>
                  <a:pt x="11122445" y="0"/>
                </a:cubicBezTo>
                <a:cubicBezTo>
                  <a:pt x="11137095" y="1086621"/>
                  <a:pt x="11085651" y="4127031"/>
                  <a:pt x="11122445" y="5089983"/>
                </a:cubicBezTo>
                <a:cubicBezTo>
                  <a:pt x="7880873" y="5072336"/>
                  <a:pt x="3355261" y="5125287"/>
                  <a:pt x="0" y="5089983"/>
                </a:cubicBezTo>
                <a:cubicBezTo>
                  <a:pt x="65784" y="4360895"/>
                  <a:pt x="-169487" y="1576772"/>
                  <a:pt x="0" y="0"/>
                </a:cubicBezTo>
                <a:close/>
              </a:path>
              <a:path w="11122445" h="5089983" stroke="0" extrusionOk="0">
                <a:moveTo>
                  <a:pt x="0" y="0"/>
                </a:moveTo>
                <a:cubicBezTo>
                  <a:pt x="2567945" y="53968"/>
                  <a:pt x="7059010" y="-1137"/>
                  <a:pt x="11122445" y="0"/>
                </a:cubicBezTo>
                <a:cubicBezTo>
                  <a:pt x="10965752" y="2432435"/>
                  <a:pt x="11266512" y="3087244"/>
                  <a:pt x="11122445" y="5089983"/>
                </a:cubicBezTo>
                <a:cubicBezTo>
                  <a:pt x="6141828" y="5144525"/>
                  <a:pt x="2078227" y="4990204"/>
                  <a:pt x="0" y="5089983"/>
                </a:cubicBezTo>
                <a:cubicBezTo>
                  <a:pt x="90861" y="3313827"/>
                  <a:pt x="-96644" y="859415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8500FF8-E3AE-4385-A73A-074683DAD2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3337869"/>
              </p:ext>
            </p:extLst>
          </p:nvPr>
        </p:nvGraphicFramePr>
        <p:xfrm>
          <a:off x="742836" y="1863030"/>
          <a:ext cx="10887310" cy="219964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177462">
                  <a:extLst>
                    <a:ext uri="{9D8B030D-6E8A-4147-A177-3AD203B41FA5}">
                      <a16:colId xmlns:a16="http://schemas.microsoft.com/office/drawing/2014/main" val="1478451117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val="1934819595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val="1700224336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val="3853912616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val="247673809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Thời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tiết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Đồ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ăn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thức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uống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Đồ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dùng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Trang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phục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Hoạt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động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18985088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M: </a:t>
                      </a:r>
                      <a:r>
                        <a:rPr lang="en-US" sz="36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nóng</a:t>
                      </a:r>
                      <a:r>
                        <a:rPr lang="en-US" sz="36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nực</a:t>
                      </a:r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kem</a:t>
                      </a:r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b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quạt</a:t>
                      </a: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b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áo phông</a:t>
                      </a: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36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bơi</a:t>
                      </a: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3719174"/>
                  </a:ext>
                </a:extLst>
              </a:tr>
            </a:tbl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C68AC75-EDC6-4C79-82ED-B01C38FFA7CA}"/>
              </a:ext>
            </a:extLst>
          </p:cNvPr>
          <p:cNvCxnSpPr>
            <a:cxnSpLocks/>
          </p:cNvCxnSpPr>
          <p:nvPr/>
        </p:nvCxnSpPr>
        <p:spPr>
          <a:xfrm>
            <a:off x="3705225" y="666750"/>
            <a:ext cx="12192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5A1208C-D163-4E13-801C-17CD61504618}"/>
              </a:ext>
            </a:extLst>
          </p:cNvPr>
          <p:cNvCxnSpPr>
            <a:cxnSpLocks/>
          </p:cNvCxnSpPr>
          <p:nvPr/>
        </p:nvCxnSpPr>
        <p:spPr>
          <a:xfrm>
            <a:off x="5133975" y="647700"/>
            <a:ext cx="2543175" cy="1905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6128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C58F6B5-DE77-4FC9-AF43-A30534198D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45DBF7-6E28-4795-ACCB-871870BCFF18}"/>
              </a:ext>
            </a:extLst>
          </p:cNvPr>
          <p:cNvSpPr txBox="1"/>
          <p:nvPr/>
        </p:nvSpPr>
        <p:spPr>
          <a:xfrm>
            <a:off x="2632078" y="1185474"/>
            <a:ext cx="69278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THẢO LUẬN NHÓM ĐÔI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B810DF5-CF88-40A6-99DC-63492A388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8" y="2903135"/>
            <a:ext cx="2649743" cy="2848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6F52ED65-1FDB-4604-9AEF-67AB0AA0F9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592" y="2753811"/>
            <a:ext cx="3472406" cy="36576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D2A2F73-45E6-4C94-AAF2-1D7013033E76}"/>
              </a:ext>
            </a:extLst>
          </p:cNvPr>
          <p:cNvGrpSpPr/>
          <p:nvPr/>
        </p:nvGrpSpPr>
        <p:grpSpPr>
          <a:xfrm>
            <a:off x="3009901" y="5057775"/>
            <a:ext cx="6858000" cy="1894911"/>
            <a:chOff x="8133073" y="822960"/>
            <a:chExt cx="3190991" cy="2560320"/>
          </a:xfrm>
        </p:grpSpPr>
        <p:pic>
          <p:nvPicPr>
            <p:cNvPr id="8" name="Picture 7" descr="Background pattern&#10;&#10;Description automatically generated">
              <a:extLst>
                <a:ext uri="{FF2B5EF4-FFF2-40B4-BE49-F238E27FC236}">
                  <a16:creationId xmlns:a16="http://schemas.microsoft.com/office/drawing/2014/main" id="{E00D67DD-DD49-42B7-8CEE-A37D09A482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8EAE882-297A-4B9C-9A29-C93857791253}"/>
                </a:ext>
              </a:extLst>
            </p:cNvPr>
            <p:cNvSpPr txBox="1"/>
            <p:nvPr/>
          </p:nvSpPr>
          <p:spPr>
            <a:xfrm>
              <a:off x="8679610" y="1667386"/>
              <a:ext cx="2209221" cy="1455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phù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hợp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xếp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mỗi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cột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243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|0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6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6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|0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5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5|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|0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1pchtkt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779</Words>
  <Application>Microsoft Office PowerPoint</Application>
  <PresentationFormat>Widescreen</PresentationFormat>
  <Paragraphs>162</Paragraphs>
  <Slides>22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等线</vt:lpstr>
      <vt:lpstr>OpenSans</vt:lpstr>
      <vt:lpstr>华康方圆体W7</vt:lpstr>
      <vt:lpstr>Arial</vt:lpstr>
      <vt:lpstr>Arial-Rounded</vt:lpstr>
      <vt:lpstr>Baloo</vt:lpstr>
      <vt:lpstr>Calibri</vt:lpstr>
      <vt:lpstr>Coiny</vt:lpstr>
      <vt:lpstr>Pattaya</vt:lpstr>
      <vt:lpstr>SVN-Hole Hearted</vt:lpstr>
      <vt:lpstr>Times New Roman</vt:lpstr>
      <vt:lpstr>Office 主题</vt:lpstr>
      <vt:lpstr>Office Theme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33</cp:revision>
  <dcterms:created xsi:type="dcterms:W3CDTF">2022-06-19T14:38:22Z</dcterms:created>
  <dcterms:modified xsi:type="dcterms:W3CDTF">2022-08-30T07:45:35Z</dcterms:modified>
</cp:coreProperties>
</file>