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7"/>
  </p:notesMasterIdLst>
  <p:sldIdLst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8" r:id="rId20"/>
    <p:sldId id="299" r:id="rId21"/>
    <p:sldId id="300" r:id="rId22"/>
    <p:sldId id="302" r:id="rId23"/>
    <p:sldId id="301" r:id="rId24"/>
    <p:sldId id="303" r:id="rId25"/>
    <p:sldId id="269" r:id="rId26"/>
  </p:sldIdLst>
  <p:sldSz cx="12192000" cy="6858000"/>
  <p:notesSz cx="6858000" cy="9144000"/>
  <p:embeddedFontLst>
    <p:embeddedFont>
      <p:font typeface="#9Slide03 AmpleSoft Bold" panose="020B0604020202020204" charset="0"/>
      <p:regular r:id="rId28"/>
    </p:embeddedFont>
    <p:embeddedFont>
      <p:font typeface="Arial Black" panose="020B0A04020102020204" pitchFamily="34" charset="0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Great Vibes" panose="020B0604020202020204" charset="0"/>
      <p:regular r:id="rId36"/>
    </p:embeddedFont>
    <p:embeddedFont>
      <p:font typeface="iCiel Cadena" panose="02000503000000020004" charset="0"/>
      <p:bold r:id="rId37"/>
    </p:embeddedFont>
    <p:embeddedFont>
      <p:font typeface="Nunito Black" pitchFamily="2" charset="0"/>
      <p:bold r:id="rId38"/>
      <p:boldItalic r:id="rId39"/>
    </p:embeddedFont>
    <p:embeddedFont>
      <p:font typeface="Open Sans" panose="020B0606030504020204" pitchFamily="34" charset="0"/>
      <p:regular r:id="rId40"/>
    </p:embeddedFont>
    <p:embeddedFont>
      <p:font typeface="Sigmar One" panose="020B0604020202020204" charset="0"/>
      <p:regular r:id="rId41"/>
    </p:embeddedFont>
    <p:embeddedFont>
      <p:font typeface="Tahoma" panose="020B0604030504040204" pitchFamily="34" charset="0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3415"/>
    <a:srgbClr val="EB9C52"/>
    <a:srgbClr val="885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86" autoAdjust="0"/>
    <p:restoredTop sz="94660"/>
  </p:normalViewPr>
  <p:slideViewPr>
    <p:cSldViewPr snapToGrid="0">
      <p:cViewPr varScale="1">
        <p:scale>
          <a:sx n="69" d="100"/>
          <a:sy n="69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44D9D-9233-468A-8505-49D52448C5E2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D10B3-E174-4467-AEFC-42D29C45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52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63" algn="just" eaLnBrk="1" hangingPunct="1">
              <a:lnSpc>
                <a:spcPct val="115000"/>
              </a:lnSpc>
              <a:spcBef>
                <a:spcPct val="0"/>
              </a:spcBef>
              <a:tabLst>
                <a:tab pos="161925" algn="l"/>
              </a:tabLst>
            </a:pPr>
            <a:endParaRPr lang="en-US" altLang="en-US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E93259-6C62-48FA-B6AF-E3F9ACFDFB0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364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7B47-FCFD-4397-AC98-17275B20D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A0D9C-ED73-4489-9D45-66BCE73E0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4A68E-DAD9-48D9-9E44-7ABBC12B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BA217-9BD7-4619-B80E-18C46A10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9983A-6CD3-490D-BC51-A7C277C3E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64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64ADB-F6B5-4A92-83DF-1DEA8D51A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381812-9C61-40B3-9B2E-C703B5B22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F0045-F059-445F-B791-FC0E06493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42883-56A8-46D1-9826-18147D254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88D75-D440-41F1-91D9-174327F8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3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EB4BD1-F080-4C3B-A992-3CC6DD9E57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B985CA-47A9-4596-BC9B-E9474B7AA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C1D05-26A0-4EE5-A6AD-4D8C9DBBC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D4643-5DC3-462A-904B-A2BF76797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1965C-3909-4730-BBBD-D3477A891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14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9F889-6470-4823-A29E-4E023E5C3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E261F6-445D-43F0-AB2E-60A4D7663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7CD65-35A1-4EE5-9691-089F426F9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CA2B2-61EA-46A1-8501-A3D926524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64690-4979-426E-8909-70C1A213F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624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4D309-D03F-49B8-9CB6-27362276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27182-4E84-42CC-8CAB-97FC9BCFE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2499B-D05A-49E9-9017-138BB6D3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A1956-C5CA-47E5-A792-0BC138B2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1F0E4-DFC2-4593-999D-1B7E72134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662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7C76F-F263-422C-9041-68A758F83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154C4-9CD2-4C02-B938-D0476DE69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A30-54E5-4A34-9E51-A76243EB4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4ADFD-491B-4CA0-9318-73C2FC4F7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DB95C-2449-476B-9B57-DADC660A2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615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C1126-65AC-487D-8C1E-B3245F585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1AE7E-395A-4537-B208-B15C6853B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B2FB0-18F5-4EA6-86B0-B0587EF86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EF7DC-FAF7-45A8-912C-C3FEFE222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74934-A012-4D24-B70F-B2BD349D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F2553-7473-4F6E-8442-4BC891780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50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19173-0AF7-42C8-B443-8403C92C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911D7-8DE5-4A12-AB26-17E7E0C7C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CE0B30-C3A9-4A21-9BAC-9EECA90EA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17A64-3382-424D-A789-33F9B9B1F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7550FD-BFFA-46A5-83BA-6A7059578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24AC2-1F8A-49E5-B5A6-9BEB7ACD1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04D105-3EB9-49B9-85B0-673B5BDB7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298E96-195E-48BB-BF9A-E000CFD5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114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A8B06-7958-495B-ABA8-07150B444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F98A9F-31E5-4775-A988-5DF05277E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27178-CEC9-4F97-AB90-C004431A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657D54-BE81-4459-A14C-9DA7AE11A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437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690C7-5433-4311-B088-E97C8B30C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7002FB-7280-4CCF-81D4-25FEB2EEC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D0EFE-BA33-4D7C-9567-C14C02AF4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527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C416F-FB70-4D53-8706-9F2AB8E02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E3528-F7A3-4D5F-8752-D0B0747BD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33AB6-32AB-40F7-8106-C37CF03F1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4E8D9-60EB-4DAD-837A-E8AA6CC7C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5D52E-35D1-4069-87A1-531DAD4E0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DBC21-F839-4221-B9FB-8783F0D3B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147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1317-B413-4D42-AAA4-B8C45640F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073AF-F448-41CE-8CCE-9ED56E5B1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6A5BE-6D26-4C69-837A-4ACAE67F2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AF117-66FB-4722-A84A-A9EFE97DF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2392B-7BB3-4912-815F-67FC8DEF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03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FEB56-3E8B-40CC-9455-75F7B0BF3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64DC35-9D6C-4F80-BBE1-9020ADA6A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9752A-6330-4C7A-B4EF-604101E78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36D37-FB02-4535-AE5B-13C2368CF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01376-E07C-4AD4-9D76-18178611A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A2CAC-215C-490A-9B1D-6368B542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033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C5C54-EEE4-4B20-AA94-36F5EA396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AB7574-250D-4BD3-ADC5-15559F0BA6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51BC5-61D7-4E73-A189-E71C03E0F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67416-92E3-49EE-ACE2-2952A12CE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47F8D-A4FE-462D-B01D-D3CB7E50A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037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F13D36-03B0-40BD-8742-A544A1FBB2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52A7D-2653-455F-B55A-7C97A8810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52E7B-7B84-4F79-8658-B407C9683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682C5-1CE4-4A42-B8A2-5320E427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F63F3-CF3F-4A37-A99B-5CD779A5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294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3409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8424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702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63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121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019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170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60672-9DA6-48AF-8BBF-86C341F51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D3C91-AA5E-4EFE-8015-4194D1F2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D1480-956A-43ED-833D-27C6D3D5D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11E8B-B20C-4D9A-8689-7B9CF9AC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C7F68-E73D-4DA8-BD8C-48C43972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52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7333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91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208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463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2D57E-AF83-4C97-9C0E-9BC6ABE6C7A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58D60-7050-4AAF-9383-5EF61D1B17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996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DAD7B-D502-415A-ADF9-F34D4C514A1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1A9DD6-8E1F-41A7-A95B-A4B82897565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7806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38FEA-5FE6-4A17-875F-B057DA3C5B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692BC0-0765-4629-9E6A-4D5276491B6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913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4FE0-4863-461E-8FDE-C706E6EC0E3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34CDF4-4A8A-403B-902B-853B7678380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7934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5D73A-4E33-4D08-9DA4-EB9CBF38FCA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D8F591-86C8-43AF-8EC0-8B8D27480A9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0870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21125-2B1B-4D59-A8AD-904C10CF579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0C6B79-429B-47DC-97D1-A851183B9F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8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8CDC0-46F6-49FF-9923-AD5B574FE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3C322-D6EF-431D-AFA7-E240E5948C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3FA13-5DD4-42B1-9333-BEA854D23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DF03D-C70D-4812-8356-EBADF36C0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2621D-15F7-45F5-9909-0114160D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37E2D-3172-4373-8DFB-0FB1BA75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290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AD5367-EE63-435D-BA24-47AB383FEB9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CB725E-B460-4746-8E0D-D0BA8AD68BC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253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8EB42-F5E5-4D3E-864A-9FC1947C0D7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9053F6-990B-43DA-9E1B-8731EA08CF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3958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D5D58-AF17-423C-AEE2-F320F516BDE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B4E1F2-226F-48AC-9C3A-9C45636BC35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1489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47E7B-76A6-4131-AE21-1B99A1DC4F6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ADD90D-B815-4C10-A5E9-A30BACB60A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206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666C2-70EF-4F28-A8B5-6E34ACB411F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11B5CD-E0AE-48EB-ABB9-02E39F8549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941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D21A-8E8D-4C0C-A024-D5CABC25B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67B6E-80C9-422E-8867-E041BB4D5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6E4AC-6DD2-403B-A1D9-8CE6B4B6A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6B397-1870-4E8B-BEA6-D67277499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54B309-723B-46D3-BD22-EFF29DCA3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53E807-A14D-44B2-81CC-AC671A57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20D9A7-744C-4966-B971-72CE6362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2441DC-8B9B-44AB-A0CD-EBC4F233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15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15E34-025A-4926-A6A5-F3630923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CC3AD8-046E-4B1F-A553-74C952E1E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BEF2F8-3FFF-4811-A7AE-515A68B6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4CD5F-22FE-43CD-9520-89728FAF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40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BADB1F-9464-437A-B396-4737BCC1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AAD16-4820-444A-8E54-69225DF87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CBF6A-151D-4424-8E90-D5D271EA9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6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F9DF2-D745-4EF1-8FD6-01E4023D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5B076-60B2-4FEA-9A41-11E6C5777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8F382-5F13-4C67-BA04-5E5E8C721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12E2F-49F7-4126-BD5A-ADF90D13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28F05-8E69-4C4A-B1E4-8E19A1697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7F00C-C50F-4A60-9060-5E989D8B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14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AAA3-3A59-446F-B78B-255E3EC4D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2623B-C169-40CD-AF0F-B8F541D1B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F88B0-DC8F-4BA4-9D73-6E389B1D7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C0592-B173-4883-8242-CF1A4A07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273F0-46CE-4958-B3D5-5885CED2B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52BD1-AF71-4B33-B0CC-4F3DA0392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72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E38CDB-0957-45D5-B28B-C1742BB8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0EF8B-8BB0-4BE9-B321-C15C2DC9B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25CFD-BA2D-47A0-AD27-46B16B1509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50CA-4170-4B52-BA38-5E578EB00EAA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7120A-E231-4202-868F-72136244A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C1544-AF8C-4EA5-94C0-2302F7213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3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17113D-8159-4B78-8BC6-EC027D72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3FE6E-73D1-4981-83EA-C1D65F813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28DBD-631C-47AE-A61A-CD0E77B111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E68AD-08EA-424A-A4BC-E2394A025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892C6-3CCC-42CA-A379-428C3E8AA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60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0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F1627-F847-4E51-9D56-49E618CCE0D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E6CD4D-D7AA-42DE-A43E-18CFF70FA1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44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jpe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jpe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7.png"/><Relationship Id="rId7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7.png"/><Relationship Id="rId7" Type="http://schemas.openxmlformats.org/officeDocument/2006/relationships/image" Target="../media/image4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jpe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7.emf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20.emf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7.emf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20.emf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7.emf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20.emf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1082454" y="1549063"/>
            <a:ext cx="105200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48101" y="2462005"/>
            <a:ext cx="8988767" cy="2185214"/>
            <a:chOff x="2437212" y="3253449"/>
            <a:chExt cx="8988767" cy="218521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2437212" y="3409649"/>
              <a:ext cx="2493855" cy="983873"/>
            </a:xfrm>
            <a:prstGeom prst="cloud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33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3581501" y="3253449"/>
              <a:ext cx="7844478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NHIỆT ĐỘ.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ĐƠN VỊ ĐO NHIỆT ĐỘ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064" y="5333583"/>
            <a:ext cx="1455964" cy="1317981"/>
          </a:xfrm>
          <a:prstGeom prst="rect">
            <a:avLst/>
          </a:prstGeom>
        </p:spPr>
      </p:pic>
      <p:pic>
        <p:nvPicPr>
          <p:cNvPr id="10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1656855" y="5365653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60" y="5438663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12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80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40" y="193356"/>
            <a:ext cx="2689894" cy="94060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049393" y="1535841"/>
            <a:ext cx="8615455" cy="523220"/>
            <a:chOff x="1049393" y="1394840"/>
            <a:chExt cx="8615455" cy="523220"/>
          </a:xfrm>
        </p:grpSpPr>
        <p:sp>
          <p:nvSpPr>
            <p:cNvPr id="2" name="Rectangle 1"/>
            <p:cNvSpPr/>
            <p:nvPr/>
          </p:nvSpPr>
          <p:spPr>
            <a:xfrm>
              <a:off x="1584472" y="1394840"/>
              <a:ext cx="80803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latin typeface="OpenSans"/>
                </a:rPr>
                <a:t>Sử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dụng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nhiệt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kế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đo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nhiệt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độ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không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khí</a:t>
              </a:r>
              <a:r>
                <a:rPr lang="en-US" sz="2800" dirty="0">
                  <a:latin typeface="OpenSans"/>
                </a:rPr>
                <a:t>.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1167615" y="2392757"/>
            <a:ext cx="80301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OpenSans"/>
              </a:rPr>
              <a:t>a)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Ví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dụ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Đọc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thang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đo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nhiệt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kế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mức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thủy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ngân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vạch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30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chỉ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nhiệt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độ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khí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Hà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Nội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30</a:t>
            </a:r>
            <a:r>
              <a:rPr lang="en-US" sz="2800" baseline="30000" dirty="0">
                <a:solidFill>
                  <a:srgbClr val="0070C0"/>
                </a:solidFill>
                <a:latin typeface="OpenSans"/>
              </a:rPr>
              <a:t>o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C.</a:t>
            </a:r>
          </a:p>
        </p:txBody>
      </p:sp>
      <p:pic>
        <p:nvPicPr>
          <p:cNvPr id="1028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53" y="5129597"/>
            <a:ext cx="1574217" cy="15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0572" y="1133960"/>
            <a:ext cx="1366900" cy="532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142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87" y="193356"/>
            <a:ext cx="2689894" cy="72338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81134" y="1592466"/>
            <a:ext cx="8161066" cy="1856243"/>
            <a:chOff x="1581134" y="3352627"/>
            <a:chExt cx="7022811" cy="1856243"/>
          </a:xfrm>
        </p:grpSpPr>
        <p:sp>
          <p:nvSpPr>
            <p:cNvPr id="3" name="Rectangle 1"/>
            <p:cNvSpPr>
              <a:spLocks noChangeArrowheads="1"/>
            </p:cNvSpPr>
            <p:nvPr/>
          </p:nvSpPr>
          <p:spPr bwMode="auto">
            <a:xfrm>
              <a:off x="1581134" y="3352627"/>
              <a:ext cx="7022811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)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Ví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dụ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: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Bảng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sau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đây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cho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biết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độ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không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khí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vào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buổi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sáng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trong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một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ngày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ở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ba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địa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phương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: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4323" y="4218132"/>
              <a:ext cx="6392167" cy="990738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1463040" y="3571215"/>
            <a:ext cx="88566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Nhìn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bảng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em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biết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không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khí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ở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Nội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ở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465830" y="5596240"/>
            <a:ext cx="94961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10</a:t>
            </a:r>
            <a:r>
              <a:rPr kumimoji="0" lang="vi-V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 &lt; 26</a:t>
            </a:r>
            <a:r>
              <a:rPr kumimoji="0" lang="vi-V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 nên nhiệt độ không khí ở Sa Pa thấp hơn nhiệt độ không khí ở Lào Cai.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00" y="5774316"/>
            <a:ext cx="1062540" cy="9618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49393" y="1052516"/>
            <a:ext cx="8615455" cy="523220"/>
            <a:chOff x="1049393" y="1394840"/>
            <a:chExt cx="8615455" cy="523220"/>
          </a:xfrm>
        </p:grpSpPr>
        <p:sp>
          <p:nvSpPr>
            <p:cNvPr id="15" name="Rectangle 14"/>
            <p:cNvSpPr/>
            <p:nvPr/>
          </p:nvSpPr>
          <p:spPr>
            <a:xfrm>
              <a:off x="1584472" y="1394840"/>
              <a:ext cx="80803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latin typeface="OpenSans"/>
                </a:rPr>
                <a:t>Sử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dụng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nhiệt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kế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đo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nhiệt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độ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không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khí</a:t>
              </a:r>
              <a:r>
                <a:rPr lang="en-US" sz="2800" dirty="0">
                  <a:latin typeface="OpenSans"/>
                </a:rPr>
                <a:t>.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1463039" y="5120004"/>
            <a:ext cx="10045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•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Nhiệt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độ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không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khí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ở Sa Pa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ở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Lào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Cai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nơi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nào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thấp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hơn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?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491956" y="4346666"/>
            <a:ext cx="102515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rgbClr val="FF0000"/>
                </a:solidFill>
                <a:latin typeface="OpenSans"/>
              </a:rPr>
              <a:t>- 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Ta có 30</a:t>
            </a:r>
            <a:r>
              <a:rPr lang="vi-VN" sz="2400" baseline="30000" dirty="0">
                <a:solidFill>
                  <a:srgbClr val="FF0000"/>
                </a:solidFill>
                <a:latin typeface="OpenSans"/>
              </a:rPr>
              <a:t>o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C &gt; 26</a:t>
            </a:r>
            <a:r>
              <a:rPr lang="vi-VN" sz="2400" baseline="30000" dirty="0">
                <a:solidFill>
                  <a:srgbClr val="FF0000"/>
                </a:solidFill>
                <a:latin typeface="OpenSans"/>
              </a:rPr>
              <a:t>o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C nên nhiệt độ không khí ở Hà Nội cao hơn nhiệt độ không khí ở Lào Cai.</a:t>
            </a:r>
          </a:p>
        </p:txBody>
      </p:sp>
    </p:spTree>
    <p:extLst>
      <p:ext uri="{BB962C8B-B14F-4D97-AF65-F5344CB8AC3E}">
        <p14:creationId xmlns:p14="http://schemas.microsoft.com/office/powerpoint/2010/main" val="2561802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87" y="193356"/>
            <a:ext cx="2689894" cy="7233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00" y="5774316"/>
            <a:ext cx="1062540" cy="9618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55264" y="1133198"/>
            <a:ext cx="8615455" cy="523220"/>
            <a:chOff x="1049393" y="1394840"/>
            <a:chExt cx="8615455" cy="523220"/>
          </a:xfrm>
        </p:grpSpPr>
        <p:sp>
          <p:nvSpPr>
            <p:cNvPr id="15" name="Rectangle 14"/>
            <p:cNvSpPr/>
            <p:nvPr/>
          </p:nvSpPr>
          <p:spPr>
            <a:xfrm>
              <a:off x="1584472" y="1394840"/>
              <a:ext cx="80803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dụng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kế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OpenSans"/>
                </a:rPr>
                <a:t>để</a:t>
              </a:r>
              <a:r>
                <a:rPr lang="en-US" sz="2800" dirty="0">
                  <a:solidFill>
                    <a:prstClr val="black"/>
                  </a:solidFill>
                  <a:latin typeface="OpenSan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cơ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thể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81134" y="2358833"/>
            <a:ext cx="6427172" cy="2893100"/>
            <a:chOff x="1735194" y="3964900"/>
            <a:chExt cx="6427172" cy="2893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49371" y="4572101"/>
              <a:ext cx="4725059" cy="609685"/>
            </a:xfrm>
            <a:prstGeom prst="rect">
              <a:avLst/>
            </a:prstGeom>
          </p:spPr>
        </p:pic>
        <p:sp>
          <p:nvSpPr>
            <p:cNvPr id="7" name="Rectangle 1"/>
            <p:cNvSpPr>
              <a:spLocks noChangeArrowheads="1"/>
            </p:cNvSpPr>
            <p:nvPr/>
          </p:nvSpPr>
          <p:spPr bwMode="auto">
            <a:xfrm>
              <a:off x="1735194" y="3964900"/>
              <a:ext cx="6427172" cy="289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a)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Ví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dụ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: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altLang="en-US" sz="2400" dirty="0">
                <a:solidFill>
                  <a:srgbClr val="0070C0"/>
                </a:solidFill>
                <a:latin typeface="OpenSan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Đọc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trên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thang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đo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của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nhiệt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kế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,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mức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thủy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ngân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ở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vạch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37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chỉ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nhiệt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độ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cơ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thể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là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37 </a:t>
              </a:r>
              <a:r>
                <a:rPr kumimoji="0" lang="en-US" altLang="en-US" sz="2400" b="0" i="0" u="none" strike="noStrike" cap="none" normalizeH="0" baseline="3000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o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C.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OpenSan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br>
                <a:rPr kumimoji="0" lang="en-US" altLang="en-US" sz="10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</a:br>
              <a:endParaRPr kumimoji="0" lang="en-US" altLang="en-US" sz="3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OpenSans"/>
              </a:endParaRPr>
            </a:p>
          </p:txBody>
        </p:sp>
      </p:grpSp>
      <p:pic>
        <p:nvPicPr>
          <p:cNvPr id="22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10647883" y="5386403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399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87" y="193356"/>
            <a:ext cx="2689894" cy="7233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00" y="5774316"/>
            <a:ext cx="1062540" cy="9618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55264" y="1133198"/>
            <a:ext cx="8615455" cy="523220"/>
            <a:chOff x="1049393" y="1394840"/>
            <a:chExt cx="8615455" cy="523220"/>
          </a:xfrm>
        </p:grpSpPr>
        <p:sp>
          <p:nvSpPr>
            <p:cNvPr id="15" name="Rectangle 14"/>
            <p:cNvSpPr/>
            <p:nvPr/>
          </p:nvSpPr>
          <p:spPr>
            <a:xfrm>
              <a:off x="1584472" y="1394840"/>
              <a:ext cx="80803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dụng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kế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cơ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635" y="3640054"/>
            <a:ext cx="4011248" cy="3059631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7902685" y="1497280"/>
            <a:ext cx="4036766" cy="1487361"/>
          </a:xfrm>
          <a:prstGeom prst="wedgeRoundRectCallout">
            <a:avLst>
              <a:gd name="adj1" fmla="val -36942"/>
              <a:gd name="adj2" fmla="val 140470"/>
              <a:gd name="adj3" fmla="val 16667"/>
            </a:avLst>
          </a:prstGeom>
          <a:noFill/>
          <a:ln>
            <a:solidFill>
              <a:srgbClr val="5B34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trên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thang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đo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kế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thấy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cơ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Việt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mươi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bảy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xê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Nam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mươi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tám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xê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81134" y="1872872"/>
            <a:ext cx="6657703" cy="1969747"/>
            <a:chOff x="1581134" y="1872872"/>
            <a:chExt cx="6657703" cy="1969747"/>
          </a:xfrm>
        </p:grpSpPr>
        <p:sp>
          <p:nvSpPr>
            <p:cNvPr id="3" name="Rectangle 2"/>
            <p:cNvSpPr/>
            <p:nvPr/>
          </p:nvSpPr>
          <p:spPr>
            <a:xfrm>
              <a:off x="1581134" y="1872872"/>
              <a:ext cx="6657703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OpenSans"/>
                </a:rPr>
                <a:t>b</a:t>
              </a:r>
              <a:r>
                <a:rPr lang="vi-VN" sz="2400" dirty="0">
                  <a:solidFill>
                    <a:srgbClr val="0070C0"/>
                  </a:solidFill>
                  <a:latin typeface="OpenSans"/>
                </a:rPr>
                <a:t>) Số?</a:t>
              </a:r>
            </a:p>
            <a:p>
              <a:r>
                <a:rPr lang="vi-VN" sz="2400" dirty="0">
                  <a:solidFill>
                    <a:srgbClr val="0070C0"/>
                  </a:solidFill>
                  <a:latin typeface="OpenSans"/>
                </a:rPr>
                <a:t>Dựa vào kết quả đo nhiệt độ của các bạn mà bác sĩ đã nêu (như hình vẽ):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070C0"/>
                  </a:solidFill>
                  <a:latin typeface="OpenSans"/>
                </a:rPr>
                <a:t> </a:t>
              </a:r>
              <a:r>
                <a:rPr lang="vi-VN" sz="2400" dirty="0">
                  <a:solidFill>
                    <a:srgbClr val="0070C0"/>
                  </a:solidFill>
                  <a:latin typeface="OpenSans"/>
                </a:rPr>
                <a:t>Nhiệt độ cơ thể của Việt là </a:t>
              </a:r>
              <a:r>
                <a:rPr lang="en-US" sz="2400" dirty="0">
                  <a:solidFill>
                    <a:srgbClr val="0070C0"/>
                  </a:solidFill>
                  <a:latin typeface="OpenSans"/>
                </a:rPr>
                <a:t>                   </a:t>
              </a:r>
              <a:r>
                <a:rPr lang="vi-VN" sz="2400" baseline="30000" dirty="0">
                  <a:solidFill>
                    <a:srgbClr val="0070C0"/>
                  </a:solidFill>
                  <a:latin typeface="OpenSans"/>
                </a:rPr>
                <a:t>o</a:t>
              </a:r>
              <a:r>
                <a:rPr lang="vi-VN" sz="2400" dirty="0">
                  <a:solidFill>
                    <a:srgbClr val="0070C0"/>
                  </a:solidFill>
                  <a:latin typeface="OpenSans"/>
                </a:rPr>
                <a:t>C.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070C0"/>
                  </a:solidFill>
                  <a:latin typeface="OpenSans"/>
                </a:rPr>
                <a:t> </a:t>
              </a:r>
              <a:r>
                <a:rPr lang="vi-VN" sz="2400" dirty="0">
                  <a:solidFill>
                    <a:srgbClr val="0070C0"/>
                  </a:solidFill>
                  <a:latin typeface="OpenSans"/>
                </a:rPr>
                <a:t>Nhiệt độ cơ thể của Nam là </a:t>
              </a:r>
              <a:r>
                <a:rPr lang="en-US" sz="2400" dirty="0">
                  <a:solidFill>
                    <a:srgbClr val="0070C0"/>
                  </a:solidFill>
                  <a:latin typeface="OpenSans"/>
                </a:rPr>
                <a:t>                  </a:t>
              </a:r>
              <a:r>
                <a:rPr lang="vi-VN" sz="2400" baseline="30000" dirty="0">
                  <a:solidFill>
                    <a:srgbClr val="0070C0"/>
                  </a:solidFill>
                  <a:latin typeface="OpenSans"/>
                </a:rPr>
                <a:t>o</a:t>
              </a:r>
              <a:r>
                <a:rPr lang="vi-VN" sz="2400" dirty="0">
                  <a:solidFill>
                    <a:srgbClr val="0070C0"/>
                  </a:solidFill>
                  <a:latin typeface="OpenSans"/>
                </a:rPr>
                <a:t>C.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680503" y="2984641"/>
              <a:ext cx="1454588" cy="405129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5754525" y="3437490"/>
              <a:ext cx="1380566" cy="405129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1396269" y="4498032"/>
            <a:ext cx="5468983" cy="7831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Dựa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kết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quả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đo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bác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sĩ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nêu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em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điền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thích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hợp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chỗ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trống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.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57769" y="2953251"/>
            <a:ext cx="585312" cy="4426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97765" y="3447818"/>
            <a:ext cx="585313" cy="4426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218088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tập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924443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00" y="5774316"/>
            <a:ext cx="1062540" cy="9618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55264" y="1133198"/>
            <a:ext cx="8615455" cy="830997"/>
            <a:chOff x="1049393" y="1394840"/>
            <a:chExt cx="8615455" cy="830997"/>
          </a:xfrm>
        </p:grpSpPr>
        <p:sp>
          <p:nvSpPr>
            <p:cNvPr id="15" name="Rectangle 14"/>
            <p:cNvSpPr/>
            <p:nvPr/>
          </p:nvSpPr>
          <p:spPr>
            <a:xfrm>
              <a:off x="1584472" y="1394840"/>
              <a:ext cx="808037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Dự báo nhiệt đô không khí vào các buổi trong ngày ở một địa phương được ghi theo bảng sau: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</p:grpSp>
      <p:pic>
        <p:nvPicPr>
          <p:cNvPr id="22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10647883" y="5386403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2355" y="1637584"/>
            <a:ext cx="2812775" cy="1596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5638" y="2083901"/>
            <a:ext cx="4925112" cy="8954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87005" y="3138531"/>
            <a:ext cx="8297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87005" y="3969528"/>
            <a:ext cx="6607836" cy="1328023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 độ không khí vào buổi sáng là 27 </a:t>
            </a:r>
            <a:r>
              <a:rPr kumimoji="0" lang="vi-V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 độ không khí vào trưa là 36 </a:t>
            </a:r>
            <a:r>
              <a:rPr kumimoji="0" lang="vi-V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 độ không khí vào buổi đêm là 15 </a:t>
            </a:r>
            <a:r>
              <a:rPr kumimoji="0" lang="vi-V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82574" y="5706964"/>
            <a:ext cx="86064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15 </a:t>
            </a:r>
            <a:r>
              <a:rPr kumimoji="0" lang="en-US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36 </a:t>
            </a:r>
            <a:r>
              <a:rPr kumimoji="0" lang="en-US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7005" y="5257475"/>
            <a:ext cx="93943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rgbClr val="002060"/>
                </a:solidFill>
                <a:latin typeface="OpenSans"/>
              </a:rPr>
              <a:t>b)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Thấp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bao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bao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6701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3954" y="1133198"/>
            <a:ext cx="10685417" cy="1569660"/>
            <a:chOff x="968828" y="1394840"/>
            <a:chExt cx="8636548" cy="1569660"/>
          </a:xfrm>
        </p:grpSpPr>
        <p:sp>
          <p:nvSpPr>
            <p:cNvPr id="15" name="Rectangle 14"/>
            <p:cNvSpPr/>
            <p:nvPr/>
          </p:nvSpPr>
          <p:spPr>
            <a:xfrm>
              <a:off x="1525000" y="1394840"/>
              <a:ext cx="808037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Có ba người đo nhiệt độ cơ thể được kết quả lần lượt là: 38 </a:t>
              </a:r>
              <a:r>
                <a:rPr lang="vi-VN" sz="2400" baseline="300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C; 37 </a:t>
              </a:r>
              <a:r>
                <a:rPr lang="vi-VN" sz="2400" baseline="300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C; 39 </a:t>
              </a:r>
              <a:r>
                <a:rPr lang="vi-VN" sz="2400" baseline="300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C. Hỏi trong ba nhiệt độ trên, nhiệt độ nào cao hơn nhiệt độ cơ thể của người bình thường? Biết nhiệt độ cơ thể của người bình thường là 37 </a:t>
              </a:r>
              <a:r>
                <a:rPr lang="vi-VN" sz="2400" baseline="300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68828" y="1439142"/>
              <a:ext cx="552835" cy="455358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8" b="98071" l="473" r="100000"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70449" y1="30868" x2="70449" y2="30868"/>
                        <a14:foregroundMark x1="70449" y1="30868" x2="70449" y2="30868"/>
                        <a14:foregroundMark x1="78014" y1="56913" x2="78014" y2="56913"/>
                        <a14:foregroundMark x1="69976" y1="31511" x2="78251" y2="55305"/>
                        <a14:foregroundMark x1="67849" y1="57235" x2="67849" y2="57235"/>
                        <a14:foregroundMark x1="86525" y1="77170" x2="86525" y2="77170"/>
                        <a14:foregroundMark x1="67849" y1="58199" x2="87707" y2="76206"/>
                        <a14:foregroundMark x1="93144" y1="70096" x2="93144" y2="70096"/>
                        <a14:foregroundMark x1="96217" y1="68810" x2="96217" y2="68810"/>
                        <a14:foregroundMark x1="86052" y1="77814" x2="97872" y2="68167"/>
                        <a14:foregroundMark x1="70449" y1="28939" x2="96217" y2="68810"/>
                        <a14:foregroundMark x1="86998" y1="84566" x2="86998" y2="84566"/>
                        <a14:foregroundMark x1="67612" y1="56913" x2="85343" y2="82315"/>
                        <a14:foregroundMark x1="78014" y1="75241" x2="78014" y2="75241"/>
                        <a14:foregroundMark x1="78014" y1="74920" x2="78014" y2="74920"/>
                        <a14:foregroundMark x1="77778" y1="74277" x2="77778" y2="74277"/>
                        <a14:foregroundMark x1="64775" y1="27331" x2="64775" y2="27331"/>
                        <a14:foregroundMark x1="59574" y1="20257" x2="59574" y2="20257"/>
                        <a14:foregroundMark x1="59574" y1="20257" x2="69267" y2="32476"/>
                        <a14:foregroundMark x1="72577" y1="19614" x2="72577" y2="19614"/>
                        <a14:foregroundMark x1="58865" y1="18971" x2="70922" y2="18328"/>
                        <a14:foregroundMark x1="52955" y1="24437" x2="52955" y2="24437"/>
                        <a14:backgroundMark x1="73050" y1="31511" x2="73050" y2="31511"/>
                        <a14:backgroundMark x1="73759" y1="28296" x2="74232" y2="276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939" y="4629353"/>
            <a:ext cx="2943532" cy="216415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3190723" y="2969849"/>
            <a:ext cx="6383383" cy="1328023"/>
          </a:xfrm>
          <a:prstGeom prst="wedgeRoundRectCallout">
            <a:avLst>
              <a:gd name="adj1" fmla="val -6508"/>
              <a:gd name="adj2" fmla="val 8118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u="sng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Gợi</a:t>
            </a:r>
            <a:r>
              <a:rPr lang="en-US" sz="2400" b="1" u="sng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ý:</a:t>
            </a:r>
          </a:p>
          <a:p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So sánh nhiệt độ cơ thể của ba người với 37 </a:t>
            </a:r>
            <a:r>
              <a:rPr lang="vi-VN" sz="2400" b="1" baseline="30000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o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C rồi trả lời câu hỏi.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" name="Picture 2" descr="MỘT SỐ ĐẶC ĐIỂM KHÁI QUÁT CỦA ĐÔNG Y | OPC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133" y="5111842"/>
            <a:ext cx="1663509" cy="152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387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3954" y="1133198"/>
            <a:ext cx="10685417" cy="1569660"/>
            <a:chOff x="968828" y="1394840"/>
            <a:chExt cx="8636548" cy="1569660"/>
          </a:xfrm>
        </p:grpSpPr>
        <p:sp>
          <p:nvSpPr>
            <p:cNvPr id="15" name="Rectangle 14"/>
            <p:cNvSpPr/>
            <p:nvPr/>
          </p:nvSpPr>
          <p:spPr>
            <a:xfrm>
              <a:off x="1525000" y="1394840"/>
              <a:ext cx="808037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Có ba người đo nhiệt độ cơ thể được kết quả lần lượt là: 38 </a:t>
              </a:r>
              <a:r>
                <a:rPr kumimoji="0" lang="vi-VN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C; 37 </a:t>
              </a:r>
              <a:r>
                <a:rPr kumimoji="0" lang="vi-VN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C; 39 </a:t>
              </a:r>
              <a:r>
                <a:rPr kumimoji="0" lang="vi-VN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C. Hỏi trong ba nhiệt độ trên, nhiệt độ nào cao hơn nhiệt độ cơ thể của người bình thường? Biết nhiệt độ cơ thể của người bình thường là 37 </a:t>
              </a:r>
              <a:r>
                <a:rPr kumimoji="0" lang="vi-VN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68828" y="1439142"/>
              <a:ext cx="552835" cy="455358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8" b="98071" l="473" r="100000"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70449" y1="30868" x2="70449" y2="30868"/>
                        <a14:foregroundMark x1="70449" y1="30868" x2="70449" y2="30868"/>
                        <a14:foregroundMark x1="78014" y1="56913" x2="78014" y2="56913"/>
                        <a14:foregroundMark x1="69976" y1="31511" x2="78251" y2="55305"/>
                        <a14:foregroundMark x1="67849" y1="57235" x2="67849" y2="57235"/>
                        <a14:foregroundMark x1="86525" y1="77170" x2="86525" y2="77170"/>
                        <a14:foregroundMark x1="67849" y1="58199" x2="87707" y2="76206"/>
                        <a14:foregroundMark x1="93144" y1="70096" x2="93144" y2="70096"/>
                        <a14:foregroundMark x1="96217" y1="68810" x2="96217" y2="68810"/>
                        <a14:foregroundMark x1="86052" y1="77814" x2="97872" y2="68167"/>
                        <a14:foregroundMark x1="70449" y1="28939" x2="96217" y2="68810"/>
                        <a14:foregroundMark x1="86998" y1="84566" x2="86998" y2="84566"/>
                        <a14:foregroundMark x1="67612" y1="56913" x2="85343" y2="82315"/>
                        <a14:foregroundMark x1="78014" y1="75241" x2="78014" y2="75241"/>
                        <a14:foregroundMark x1="78014" y1="74920" x2="78014" y2="74920"/>
                        <a14:foregroundMark x1="77778" y1="74277" x2="77778" y2="74277"/>
                        <a14:foregroundMark x1="64775" y1="27331" x2="64775" y2="27331"/>
                        <a14:foregroundMark x1="59574" y1="20257" x2="59574" y2="20257"/>
                        <a14:foregroundMark x1="59574" y1="20257" x2="69267" y2="32476"/>
                        <a14:foregroundMark x1="72577" y1="19614" x2="72577" y2="19614"/>
                        <a14:foregroundMark x1="58865" y1="18971" x2="70922" y2="18328"/>
                        <a14:foregroundMark x1="52955" y1="24437" x2="52955" y2="24437"/>
                        <a14:backgroundMark x1="73050" y1="31511" x2="73050" y2="31511"/>
                        <a14:backgroundMark x1="73759" y1="28296" x2="74232" y2="276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939" y="4629353"/>
            <a:ext cx="2943532" cy="21641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3067" y="3335604"/>
            <a:ext cx="81086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OpenSans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OpenSans"/>
              </a:rPr>
              <a:t>giải</a:t>
            </a:r>
            <a:endParaRPr lang="en-US" sz="2400" b="1" dirty="0">
              <a:solidFill>
                <a:srgbClr val="FF0000"/>
              </a:solidFill>
              <a:latin typeface="OpenSans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OpenSans"/>
              </a:rPr>
              <a:t>Ta có 37 </a:t>
            </a:r>
            <a:r>
              <a:rPr lang="vi-VN" sz="2400" b="1" baseline="30000" dirty="0">
                <a:solidFill>
                  <a:srgbClr val="FF0000"/>
                </a:solidFill>
                <a:latin typeface="OpenSans"/>
              </a:rPr>
              <a:t>o</a:t>
            </a:r>
            <a:r>
              <a:rPr lang="vi-VN" sz="2400" b="1" dirty="0">
                <a:solidFill>
                  <a:srgbClr val="FF0000"/>
                </a:solidFill>
                <a:latin typeface="OpenSans"/>
              </a:rPr>
              <a:t>C &lt; 38 </a:t>
            </a:r>
            <a:r>
              <a:rPr lang="vi-VN" sz="2400" b="1" baseline="30000" dirty="0">
                <a:solidFill>
                  <a:srgbClr val="FF0000"/>
                </a:solidFill>
                <a:latin typeface="OpenSans"/>
              </a:rPr>
              <a:t>o</a:t>
            </a:r>
            <a:r>
              <a:rPr lang="vi-VN" sz="2400" b="1" dirty="0">
                <a:solidFill>
                  <a:srgbClr val="FF0000"/>
                </a:solidFill>
                <a:latin typeface="OpenSans"/>
              </a:rPr>
              <a:t>C</a:t>
            </a:r>
            <a:r>
              <a:rPr lang="en-US" sz="2400" b="1" dirty="0">
                <a:solidFill>
                  <a:srgbClr val="FF0000"/>
                </a:solidFill>
                <a:latin typeface="OpenSans"/>
              </a:rPr>
              <a:t> &lt; 39 </a:t>
            </a:r>
            <a:r>
              <a:rPr lang="en-US" sz="2400" b="1" dirty="0">
                <a:solidFill>
                  <a:srgbClr val="FF0000"/>
                </a:solidFill>
                <a:latin typeface="OpenSans"/>
                <a:sym typeface="Symbol" panose="05050102010706020507" pitchFamily="18" charset="2"/>
              </a:rPr>
              <a:t>C</a:t>
            </a:r>
            <a:r>
              <a:rPr lang="vi-VN" sz="2400" b="1" dirty="0">
                <a:solidFill>
                  <a:srgbClr val="FF0000"/>
                </a:solidFill>
                <a:latin typeface="OpenSans"/>
              </a:rPr>
              <a:t> nên nhiệt độ 38 </a:t>
            </a:r>
            <a:r>
              <a:rPr lang="vi-VN" sz="2400" b="1" baseline="30000" dirty="0">
                <a:solidFill>
                  <a:srgbClr val="FF0000"/>
                </a:solidFill>
                <a:latin typeface="OpenSans"/>
              </a:rPr>
              <a:t>o</a:t>
            </a:r>
            <a:r>
              <a:rPr lang="vi-VN" sz="2400" b="1" dirty="0">
                <a:solidFill>
                  <a:srgbClr val="FF0000"/>
                </a:solidFill>
                <a:latin typeface="OpenSans"/>
              </a:rPr>
              <a:t>C</a:t>
            </a:r>
            <a:r>
              <a:rPr lang="en-US" sz="24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OpenSans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OpenSans"/>
              </a:rPr>
              <a:t> 39 </a:t>
            </a:r>
            <a:r>
              <a:rPr lang="en-US" sz="2400" b="1" dirty="0">
                <a:solidFill>
                  <a:srgbClr val="FF0000"/>
                </a:solidFill>
                <a:latin typeface="OpenSans"/>
                <a:sym typeface="Symbol" panose="05050102010706020507" pitchFamily="18" charset="2"/>
              </a:rPr>
              <a:t>C </a:t>
            </a:r>
            <a:r>
              <a:rPr lang="vi-VN" sz="2400" b="1" dirty="0">
                <a:solidFill>
                  <a:srgbClr val="FF0000"/>
                </a:solidFill>
                <a:latin typeface="OpenSans"/>
              </a:rPr>
              <a:t>cao hơn nhiệt độ cơ thể của người bình thường.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7650" name="Picture 2" descr="MỘT SỐ ĐẶC ĐIỂM KHÁI QUÁT CỦA ĐÔNG Y | OPC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133" y="5111842"/>
            <a:ext cx="1663509" cy="152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76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3954" y="1133198"/>
            <a:ext cx="10685417" cy="499660"/>
            <a:chOff x="968828" y="1394840"/>
            <a:chExt cx="8636548" cy="499660"/>
          </a:xfrm>
        </p:grpSpPr>
        <p:sp>
          <p:nvSpPr>
            <p:cNvPr id="15" name="Rectangle 14"/>
            <p:cNvSpPr/>
            <p:nvPr/>
          </p:nvSpPr>
          <p:spPr>
            <a:xfrm>
              <a:off x="1525000" y="1394840"/>
              <a:ext cx="808037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Hoạt động ở nhà: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968828" y="1439142"/>
              <a:ext cx="552835" cy="455358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97939" y="1941804"/>
            <a:ext cx="99973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a) Khi thời tiết thay đổi, em xem nhiệt kế đo nhiệt độ không khí để biết trời nóng hay lạnh mà mặc quần áo cho phù hợp.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516" y="4170321"/>
            <a:ext cx="925615" cy="2512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275" y="4944669"/>
            <a:ext cx="1991003" cy="1705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1187" y="4977490"/>
            <a:ext cx="1861909" cy="1705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33" b="100000" l="4426" r="100000">
                        <a14:foregroundMark x1="17289" y1="20325" x2="17289" y2="20325"/>
                        <a14:foregroundMark x1="17289" y1="20325" x2="17289" y2="20325"/>
                        <a14:foregroundMark x1="17289" y1="20325" x2="17289" y2="20325"/>
                        <a14:foregroundMark x1="37621" y1="56911" x2="37621" y2="56911"/>
                        <a14:foregroundMark x1="37344" y1="56504" x2="37344" y2="56504"/>
                        <a14:foregroundMark x1="30152" y1="42480" x2="30152" y2="42480"/>
                        <a14:foregroundMark x1="30152" y1="42480" x2="30152" y2="42480"/>
                        <a14:foregroundMark x1="52144" y1="57927" x2="52144" y2="57927"/>
                        <a14:foregroundMark x1="52144" y1="57927" x2="52144" y2="57927"/>
                        <a14:foregroundMark x1="71093" y1="56911" x2="71093" y2="56911"/>
                        <a14:foregroundMark x1="71093" y1="56911" x2="71093" y2="56911"/>
                        <a14:foregroundMark x1="62932" y1="44512" x2="62932" y2="44512"/>
                        <a14:foregroundMark x1="62932" y1="44512" x2="62932" y2="44512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34716" y1="64634" x2="34716" y2="64634"/>
                        <a14:foregroundMark x1="34716" y1="64634" x2="34716" y2="64634"/>
                        <a14:foregroundMark x1="34716" y1="64634" x2="34716" y2="64634"/>
                        <a14:foregroundMark x1="34716" y1="64634" x2="34716" y2="64634"/>
                        <a14:foregroundMark x1="27109" y1="47764" x2="27109" y2="47764"/>
                        <a14:foregroundMark x1="27109" y1="47764" x2="27109" y2="47764"/>
                        <a14:foregroundMark x1="27109" y1="47764" x2="27109" y2="47764"/>
                        <a14:foregroundMark x1="90456" y1="16870" x2="90456" y2="16870"/>
                        <a14:foregroundMark x1="90456" y1="16870" x2="90456" y2="16870"/>
                        <a14:foregroundMark x1="90456" y1="16870" x2="90456" y2="16870"/>
                        <a14:foregroundMark x1="91148" y1="8333" x2="91148" y2="8333"/>
                        <a14:foregroundMark x1="82296" y1="55488" x2="82296" y2="55488"/>
                        <a14:foregroundMark x1="82296" y1="55488" x2="82296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9488" y1="60772" x2="89488" y2="60772"/>
                        <a14:foregroundMark x1="82988" y1="58943" x2="82988" y2="58943"/>
                        <a14:foregroundMark x1="82988" y1="58943" x2="82988" y2="589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6584" y="3893894"/>
            <a:ext cx="4098192" cy="278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31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800" dirty="0" err="1">
                <a:solidFill>
                  <a:srgbClr val="FF0000"/>
                </a:solidFill>
                <a:latin typeface="Sigmar One" panose="00000500000000000000" pitchFamily="2" charset="0"/>
              </a:rPr>
              <a:t>Khởi</a:t>
            </a:r>
            <a:r>
              <a:rPr lang="en-US" sz="4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động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  <p:pic>
        <p:nvPicPr>
          <p:cNvPr id="5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087882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3954" y="1133198"/>
            <a:ext cx="10685417" cy="499660"/>
            <a:chOff x="968828" y="1394840"/>
            <a:chExt cx="8636548" cy="499660"/>
          </a:xfrm>
        </p:grpSpPr>
        <p:sp>
          <p:nvSpPr>
            <p:cNvPr id="15" name="Rectangle 14"/>
            <p:cNvSpPr/>
            <p:nvPr/>
          </p:nvSpPr>
          <p:spPr>
            <a:xfrm>
              <a:off x="1525000" y="1394840"/>
              <a:ext cx="808037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Hoạt động ở nhà: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968828" y="1439142"/>
              <a:ext cx="552835" cy="455358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57597" y="2022412"/>
            <a:ext cx="99973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b) Khi thấy người sốt nóng, khó chịu, em hãy nhờ người lớn d</a:t>
            </a:r>
            <a:r>
              <a:rPr lang="en-US" sz="2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ụ</a:t>
            </a:r>
            <a:r>
              <a:rPr lang="vi-VN" sz="2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 nhiệt kế đo nhiệt độ cơ thể để được thăm khám kịp thời.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3" b="100000" l="4426" r="100000">
                        <a14:foregroundMark x1="17289" y1="20325" x2="17289" y2="20325"/>
                        <a14:foregroundMark x1="17289" y1="20325" x2="17289" y2="20325"/>
                        <a14:foregroundMark x1="17289" y1="20325" x2="17289" y2="20325"/>
                        <a14:foregroundMark x1="37621" y1="56911" x2="37621" y2="56911"/>
                        <a14:foregroundMark x1="37344" y1="56504" x2="37344" y2="56504"/>
                        <a14:foregroundMark x1="30152" y1="42480" x2="30152" y2="42480"/>
                        <a14:foregroundMark x1="30152" y1="42480" x2="30152" y2="42480"/>
                        <a14:foregroundMark x1="52144" y1="57927" x2="52144" y2="57927"/>
                        <a14:foregroundMark x1="52144" y1="57927" x2="52144" y2="57927"/>
                        <a14:foregroundMark x1="71093" y1="56911" x2="71093" y2="56911"/>
                        <a14:foregroundMark x1="71093" y1="56911" x2="71093" y2="56911"/>
                        <a14:foregroundMark x1="62932" y1="44512" x2="62932" y2="44512"/>
                        <a14:foregroundMark x1="62932" y1="44512" x2="62932" y2="44512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34716" y1="64634" x2="34716" y2="64634"/>
                        <a14:foregroundMark x1="34716" y1="64634" x2="34716" y2="64634"/>
                        <a14:foregroundMark x1="34716" y1="64634" x2="34716" y2="64634"/>
                        <a14:foregroundMark x1="34716" y1="64634" x2="34716" y2="64634"/>
                        <a14:foregroundMark x1="27109" y1="47764" x2="27109" y2="47764"/>
                        <a14:foregroundMark x1="27109" y1="47764" x2="27109" y2="47764"/>
                        <a14:foregroundMark x1="27109" y1="47764" x2="27109" y2="47764"/>
                        <a14:foregroundMark x1="90456" y1="16870" x2="90456" y2="16870"/>
                        <a14:foregroundMark x1="90456" y1="16870" x2="90456" y2="16870"/>
                        <a14:foregroundMark x1="90456" y1="16870" x2="90456" y2="16870"/>
                        <a14:foregroundMark x1="91148" y1="8333" x2="91148" y2="8333"/>
                        <a14:foregroundMark x1="82296" y1="55488" x2="82296" y2="55488"/>
                        <a14:foregroundMark x1="82296" y1="55488" x2="82296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9488" y1="60772" x2="89488" y2="60772"/>
                        <a14:foregroundMark x1="82988" y1="58943" x2="82988" y2="58943"/>
                        <a14:foregroundMark x1="82988" y1="58943" x2="82988" y2="589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6584" y="3893894"/>
            <a:ext cx="4098192" cy="2788811"/>
          </a:xfrm>
          <a:prstGeom prst="rect">
            <a:avLst/>
          </a:prstGeom>
        </p:spPr>
      </p:pic>
      <p:pic>
        <p:nvPicPr>
          <p:cNvPr id="32772" name="Picture 4" descr="Cách lựa chọn nhiệt kế điện tử đo ở tai và trán thông thái - Website chính  thức của Omron tại Việt 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25" y="4894246"/>
            <a:ext cx="1951046" cy="178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048" l="4348" r="96990">
                        <a14:foregroundMark x1="68227" y1="32620" x2="68227" y2="32620"/>
                        <a14:foregroundMark x1="67559" y1="31016" x2="67559" y2="31016"/>
                        <a14:foregroundMark x1="67559" y1="31016" x2="67559" y2="31016"/>
                        <a14:foregroundMark x1="67559" y1="31016" x2="67559" y2="31016"/>
                        <a14:foregroundMark x1="67559" y1="31016" x2="67559" y2="31016"/>
                        <a14:foregroundMark x1="20401" y1="74866" x2="20401" y2="74866"/>
                        <a14:foregroundMark x1="77592" y1="11230" x2="77592" y2="11230"/>
                        <a14:foregroundMark x1="19732" y1="74866" x2="77592" y2="10695"/>
                        <a14:foregroundMark x1="19064" y1="65241" x2="19064" y2="65241"/>
                        <a14:foregroundMark x1="19064" y1="67914" x2="74247" y2="11230"/>
                        <a14:foregroundMark x1="23746" y1="79144" x2="23746" y2="79144"/>
                        <a14:foregroundMark x1="94983" y1="10160" x2="94983" y2="10160"/>
                        <a14:foregroundMark x1="23746" y1="78610" x2="94314" y2="8556"/>
                        <a14:foregroundMark x1="93311" y1="19786" x2="93311" y2="19786"/>
                        <a14:foregroundMark x1="29431" y1="80214" x2="29431" y2="80214"/>
                        <a14:foregroundMark x1="29431" y1="80214" x2="92308" y2="192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23" y="4717630"/>
            <a:ext cx="2848373" cy="17814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74" b="89450" l="481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4311" y="5051392"/>
            <a:ext cx="3726578" cy="163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2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2743204" y="5337905"/>
            <a:ext cx="7067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CỦNG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CỐ - DẶN DÒ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59829" y="404949"/>
            <a:ext cx="2978331" cy="783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6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53685C-4851-43F6-9C1E-28E53F3570A4}"/>
              </a:ext>
            </a:extLst>
          </p:cNvPr>
          <p:cNvSpPr txBox="1">
            <a:spLocks/>
          </p:cNvSpPr>
          <p:nvPr/>
        </p:nvSpPr>
        <p:spPr>
          <a:xfrm>
            <a:off x="935903" y="4295745"/>
            <a:ext cx="10640754" cy="7758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Hẹn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gặp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lại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các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em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!</a:t>
            </a:r>
            <a:b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</a:br>
            <a:endParaRPr lang="en-US" sz="6600" kern="1200" dirty="0">
              <a:solidFill>
                <a:schemeClr val="tx2"/>
              </a:solidFill>
              <a:latin typeface="Sigmar One" panose="00000500000000000000" pitchFamily="2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E8B0D1-9C5D-4D6F-9474-D1EA6E25B5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9551" r="9091" b="12992"/>
          <a:stretch/>
        </p:blipFill>
        <p:spPr>
          <a:xfrm>
            <a:off x="3543901" y="320231"/>
            <a:ext cx="5042745" cy="283656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6026635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/>
          <a:stretch>
            <a:fillRect/>
          </a:stretch>
        </p:blipFill>
        <p:spPr bwMode="auto">
          <a:xfrm>
            <a:off x="0" y="0"/>
            <a:ext cx="1221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541338"/>
            <a:ext cx="1955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697163"/>
            <a:ext cx="250348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E7E6E6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533400"/>
            <a:ext cx="28956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150" y="149225"/>
            <a:ext cx="394335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775" y="2590800"/>
            <a:ext cx="1428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524000"/>
            <a:ext cx="3449637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1524000"/>
            <a:ext cx="3254375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3465513"/>
            <a:ext cx="81534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NhacNen_New_mixdown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9088" y="0"/>
            <a:ext cx="8286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5541963"/>
            <a:ext cx="2109788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-1636713" y="1009650"/>
            <a:ext cx="969963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29004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-0.09375 0.00046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1276 -0.00023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433638" y="246063"/>
            <a:ext cx="9486900" cy="3182937"/>
            <a:chOff x="2434106" y="246185"/>
            <a:chExt cx="9486901" cy="3182815"/>
          </a:xfrm>
        </p:grpSpPr>
        <p:pic>
          <p:nvPicPr>
            <p:cNvPr id="723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40" name="TextBox 32"/>
            <p:cNvSpPr txBox="1">
              <a:spLocks noChangeArrowheads="1"/>
            </p:cNvSpPr>
            <p:nvPr/>
          </p:nvSpPr>
          <p:spPr bwMode="auto">
            <a:xfrm>
              <a:off x="2674878" y="1458461"/>
              <a:ext cx="9029103" cy="498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sz="3600" dirty="0">
                  <a:solidFill>
                    <a:srgbClr val="0033C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100ml – 20ml = ?</a:t>
              </a:r>
            </a:p>
          </p:txBody>
        </p:sp>
      </p:grp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633413"/>
            <a:ext cx="182880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831975"/>
            <a:ext cx="161925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4697413"/>
            <a:ext cx="1479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786313"/>
            <a:ext cx="13525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668838"/>
            <a:ext cx="1352550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59c3c5f047238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513" y="135890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255838" y="3429000"/>
            <a:ext cx="4678362" cy="1549400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1429" y="3641590"/>
              <a:ext cx="4342771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37" name="Picture 7"/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516" y="3433557"/>
              <a:ext cx="1154488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38" name="TextBox 33"/>
            <p:cNvSpPr txBox="1">
              <a:spLocks noChangeArrowheads="1"/>
            </p:cNvSpPr>
            <p:nvPr/>
          </p:nvSpPr>
          <p:spPr bwMode="auto">
            <a:xfrm>
              <a:off x="4254981" y="3989903"/>
              <a:ext cx="1254970" cy="615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90 ml</a:t>
              </a: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7167563" y="3354388"/>
            <a:ext cx="4567237" cy="1677987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232" y="3672836"/>
              <a:ext cx="4343568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34" name="Picture 18"/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386" y="3353692"/>
              <a:ext cx="987997" cy="16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35" name="TextBox 34"/>
            <p:cNvSpPr txBox="1">
              <a:spLocks noChangeArrowheads="1"/>
            </p:cNvSpPr>
            <p:nvPr/>
          </p:nvSpPr>
          <p:spPr bwMode="auto">
            <a:xfrm>
              <a:off x="9062751" y="3989903"/>
              <a:ext cx="1255201" cy="6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70 ml</a:t>
              </a: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2227263" y="5129213"/>
            <a:ext cx="4706937" cy="1549400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1504" y="5298967"/>
              <a:ext cx="4342696" cy="13101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31" name="Picture 19"/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026" y="5129048"/>
              <a:ext cx="929351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32" name="TextBox 35"/>
            <p:cNvSpPr txBox="1">
              <a:spLocks noChangeArrowheads="1"/>
            </p:cNvSpPr>
            <p:nvPr/>
          </p:nvSpPr>
          <p:spPr bwMode="auto">
            <a:xfrm>
              <a:off x="4226945" y="5635627"/>
              <a:ext cx="1311044" cy="615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dirty="0">
                  <a:solidFill>
                    <a:srgbClr val="FF0000"/>
                  </a:solidFill>
                  <a:latin typeface="#9Slide03 AmpleSoft Bold" pitchFamily="2" charset="0"/>
                </a:rPr>
                <a:t>50 ml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7145338" y="5089525"/>
            <a:ext cx="4589462" cy="1549400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069" y="5299122"/>
              <a:ext cx="4343731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28" name="Picture 20"/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988" y="5089690"/>
              <a:ext cx="951590" cy="1548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29" name="TextBox 36"/>
            <p:cNvSpPr txBox="1">
              <a:spLocks noChangeArrowheads="1"/>
            </p:cNvSpPr>
            <p:nvPr/>
          </p:nvSpPr>
          <p:spPr bwMode="auto">
            <a:xfrm>
              <a:off x="9034669" y="5635627"/>
              <a:ext cx="1311357" cy="615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80 ml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1257300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68141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64076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2 lần.</a:t>
            </a:r>
          </a:p>
        </p:txBody>
      </p:sp>
      <p:grpSp>
        <p:nvGrpSpPr>
          <p:cNvPr id="7185" name="Google Shape;298;p9"/>
          <p:cNvGrpSpPr>
            <a:grpSpLocks/>
          </p:cNvGrpSpPr>
          <p:nvPr/>
        </p:nvGrpSpPr>
        <p:grpSpPr bwMode="auto">
          <a:xfrm flipH="1">
            <a:off x="2590800" y="1689100"/>
            <a:ext cx="1639888" cy="1490663"/>
            <a:chOff x="6970781" y="826492"/>
            <a:chExt cx="5130274" cy="3893065"/>
          </a:xfrm>
        </p:grpSpPr>
        <p:sp>
          <p:nvSpPr>
            <p:cNvPr id="7186" name="Google Shape;299;p9"/>
            <p:cNvSpPr>
              <a:spLocks noChangeArrowheads="1"/>
            </p:cNvSpPr>
            <p:nvPr/>
          </p:nvSpPr>
          <p:spPr bwMode="auto">
            <a:xfrm>
              <a:off x="7988709" y="3769148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5" name="Google Shape;300;p9"/>
            <p:cNvSpPr/>
            <p:nvPr/>
          </p:nvSpPr>
          <p:spPr>
            <a:xfrm rot="9774281">
              <a:off x="10998518" y="4097662"/>
              <a:ext cx="168857" cy="26534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8" name="Google Shape;301;p9"/>
            <p:cNvSpPr>
              <a:spLocks noChangeArrowheads="1"/>
            </p:cNvSpPr>
            <p:nvPr/>
          </p:nvSpPr>
          <p:spPr bwMode="auto">
            <a:xfrm>
              <a:off x="10316641" y="3903406"/>
              <a:ext cx="442500" cy="6687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89" name="Google Shape;302;p9"/>
            <p:cNvSpPr>
              <a:spLocks noChangeArrowheads="1"/>
            </p:cNvSpPr>
            <p:nvPr/>
          </p:nvSpPr>
          <p:spPr bwMode="auto">
            <a:xfrm>
              <a:off x="10412361" y="3372464"/>
              <a:ext cx="855300" cy="934200"/>
            </a:xfrm>
            <a:prstGeom prst="ellipse">
              <a:avLst/>
            </a:prstGeom>
            <a:solidFill>
              <a:srgbClr val="F2B4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0" name="Google Shape;303;p9"/>
            <p:cNvSpPr>
              <a:spLocks noChangeArrowheads="1"/>
            </p:cNvSpPr>
            <p:nvPr/>
          </p:nvSpPr>
          <p:spPr bwMode="auto">
            <a:xfrm>
              <a:off x="7846142" y="1966451"/>
              <a:ext cx="3756000" cy="2113800"/>
            </a:xfrm>
            <a:prstGeom prst="roundRect">
              <a:avLst>
                <a:gd name="adj" fmla="val 31991"/>
              </a:avLst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1" name="Google Shape;304;p9"/>
            <p:cNvSpPr>
              <a:spLocks/>
            </p:cNvSpPr>
            <p:nvPr/>
          </p:nvSpPr>
          <p:spPr bwMode="auto">
            <a:xfrm rot="21172499" flipH="1">
              <a:off x="8368865" y="891216"/>
              <a:ext cx="369201" cy="631432"/>
            </a:xfrm>
            <a:custGeom>
              <a:avLst/>
              <a:gdLst>
                <a:gd name="T0" fmla="*/ 9599 w 763229"/>
                <a:gd name="T1" fmla="*/ 220868 h 1006578"/>
                <a:gd name="T2" fmla="*/ 9599 w 763229"/>
                <a:gd name="T3" fmla="*/ 0 h 1006578"/>
                <a:gd name="T4" fmla="*/ 86393 w 763229"/>
                <a:gd name="T5" fmla="*/ 220868 h 1006578"/>
                <a:gd name="T6" fmla="*/ 9599 w 763229"/>
                <a:gd name="T7" fmla="*/ 220868 h 10065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192" name="Google Shape;305;p9"/>
            <p:cNvSpPr>
              <a:spLocks/>
            </p:cNvSpPr>
            <p:nvPr/>
          </p:nvSpPr>
          <p:spPr bwMode="auto">
            <a:xfrm rot="427501">
              <a:off x="7505233" y="846971"/>
              <a:ext cx="369201" cy="631432"/>
            </a:xfrm>
            <a:custGeom>
              <a:avLst/>
              <a:gdLst>
                <a:gd name="T0" fmla="*/ 9599 w 763229"/>
                <a:gd name="T1" fmla="*/ 220868 h 1006578"/>
                <a:gd name="T2" fmla="*/ 9599 w 763229"/>
                <a:gd name="T3" fmla="*/ 0 h 1006578"/>
                <a:gd name="T4" fmla="*/ 86393 w 763229"/>
                <a:gd name="T5" fmla="*/ 220868 h 1006578"/>
                <a:gd name="T6" fmla="*/ 9599 w 763229"/>
                <a:gd name="T7" fmla="*/ 220868 h 10065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7193" name="Google Shape;306;p9"/>
            <p:cNvGrpSpPr>
              <a:grpSpLocks/>
            </p:cNvGrpSpPr>
            <p:nvPr/>
          </p:nvGrpSpPr>
          <p:grpSpPr bwMode="auto">
            <a:xfrm>
              <a:off x="7108702" y="1109753"/>
              <a:ext cx="1957576" cy="2070413"/>
              <a:chOff x="8807161" y="1617408"/>
              <a:chExt cx="2146936" cy="2270688"/>
            </a:xfrm>
          </p:grpSpPr>
          <p:sp>
            <p:nvSpPr>
              <p:cNvPr id="7225" name="Google Shape;307;p9"/>
              <p:cNvSpPr>
                <a:spLocks/>
              </p:cNvSpPr>
              <p:nvPr/>
            </p:nvSpPr>
            <p:spPr bwMode="auto">
              <a:xfrm>
                <a:off x="8807161" y="1617408"/>
                <a:ext cx="2146936" cy="2236275"/>
              </a:xfrm>
              <a:custGeom>
                <a:avLst/>
                <a:gdLst>
                  <a:gd name="T0" fmla="*/ 7458 w 2146936"/>
                  <a:gd name="T1" fmla="*/ 1066800 h 2236275"/>
                  <a:gd name="T2" fmla="*/ 1074258 w 2146936"/>
                  <a:gd name="T3" fmla="*/ 0 h 2236275"/>
                  <a:gd name="T4" fmla="*/ 1074258 w 2146936"/>
                  <a:gd name="T5" fmla="*/ 0 h 2236275"/>
                  <a:gd name="T6" fmla="*/ 2141058 w 2146936"/>
                  <a:gd name="T7" fmla="*/ 1066800 h 2236275"/>
                  <a:gd name="T8" fmla="*/ 2141058 w 2146936"/>
                  <a:gd name="T9" fmla="*/ 1169475 h 2236275"/>
                  <a:gd name="T10" fmla="*/ 1074258 w 2146936"/>
                  <a:gd name="T11" fmla="*/ 2236275 h 2236275"/>
                  <a:gd name="T12" fmla="*/ 1074258 w 2146936"/>
                  <a:gd name="T13" fmla="*/ 2236275 h 2236275"/>
                  <a:gd name="T14" fmla="*/ 7458 w 2146936"/>
                  <a:gd name="T15" fmla="*/ 1169475 h 2236275"/>
                  <a:gd name="T16" fmla="*/ 7458 w 2146936"/>
                  <a:gd name="T17" fmla="*/ 1066800 h 22362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46936" h="2236275" extrusionOk="0">
                    <a:moveTo>
                      <a:pt x="7458" y="1066800"/>
                    </a:moveTo>
                    <a:cubicBezTo>
                      <a:pt x="184439" y="507120"/>
                      <a:pt x="485081" y="0"/>
                      <a:pt x="1074258" y="0"/>
                    </a:cubicBezTo>
                    <a:cubicBezTo>
                      <a:pt x="1663435" y="0"/>
                      <a:pt x="1973910" y="457958"/>
                      <a:pt x="2141058" y="1066800"/>
                    </a:cubicBezTo>
                    <a:lnTo>
                      <a:pt x="2141058" y="1169475"/>
                    </a:lnTo>
                    <a:cubicBezTo>
                      <a:pt x="2209884" y="2112613"/>
                      <a:pt x="1663435" y="2236275"/>
                      <a:pt x="1074258" y="2236275"/>
                    </a:cubicBezTo>
                    <a:cubicBezTo>
                      <a:pt x="485081" y="2236275"/>
                      <a:pt x="-71200" y="2063452"/>
                      <a:pt x="7458" y="1169475"/>
                    </a:cubicBezTo>
                    <a:lnTo>
                      <a:pt x="7458" y="1066800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26" name="Google Shape;308;p9"/>
              <p:cNvSpPr>
                <a:spLocks/>
              </p:cNvSpPr>
              <p:nvPr/>
            </p:nvSpPr>
            <p:spPr bwMode="auto">
              <a:xfrm>
                <a:off x="8839796" y="3062748"/>
                <a:ext cx="2084472" cy="825348"/>
              </a:xfrm>
              <a:custGeom>
                <a:avLst/>
                <a:gdLst>
                  <a:gd name="T0" fmla="*/ 1089757 w 2084472"/>
                  <a:gd name="T1" fmla="*/ 0 h 825348"/>
                  <a:gd name="T2" fmla="*/ 2005385 w 2084472"/>
                  <a:gd name="T3" fmla="*/ 145156 h 825348"/>
                  <a:gd name="T4" fmla="*/ 2084472 w 2084472"/>
                  <a:gd name="T5" fmla="*/ 185519 h 825348"/>
                  <a:gd name="T6" fmla="*/ 2081104 w 2084472"/>
                  <a:gd name="T7" fmla="*/ 207221 h 825348"/>
                  <a:gd name="T8" fmla="*/ 1036708 w 2084472"/>
                  <a:gd name="T9" fmla="*/ 825348 h 825348"/>
                  <a:gd name="T10" fmla="*/ 20559 w 2084472"/>
                  <a:gd name="T11" fmla="*/ 302382 h 825348"/>
                  <a:gd name="T12" fmla="*/ 0 w 2084472"/>
                  <a:gd name="T13" fmla="*/ 229283 h 825348"/>
                  <a:gd name="T14" fmla="*/ 75072 w 2084472"/>
                  <a:gd name="T15" fmla="*/ 179723 h 825348"/>
                  <a:gd name="T16" fmla="*/ 1089757 w 2084472"/>
                  <a:gd name="T17" fmla="*/ 0 h 8253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84472" h="825348" extrusionOk="0">
                    <a:moveTo>
                      <a:pt x="1089757" y="0"/>
                    </a:moveTo>
                    <a:cubicBezTo>
                      <a:pt x="1425013" y="0"/>
                      <a:pt x="1752079" y="33080"/>
                      <a:pt x="2005385" y="145156"/>
                    </a:cubicBezTo>
                    <a:lnTo>
                      <a:pt x="2084472" y="185519"/>
                    </a:lnTo>
                    <a:lnTo>
                      <a:pt x="2081104" y="207221"/>
                    </a:lnTo>
                    <a:cubicBezTo>
                      <a:pt x="1965913" y="743712"/>
                      <a:pt x="1515414" y="825348"/>
                      <a:pt x="1036708" y="825348"/>
                    </a:cubicBezTo>
                    <a:cubicBezTo>
                      <a:pt x="594825" y="825348"/>
                      <a:pt x="171447" y="728135"/>
                      <a:pt x="20559" y="302382"/>
                    </a:cubicBezTo>
                    <a:lnTo>
                      <a:pt x="0" y="229283"/>
                    </a:lnTo>
                    <a:lnTo>
                      <a:pt x="75072" y="179723"/>
                    </a:lnTo>
                    <a:cubicBezTo>
                      <a:pt x="337352" y="30916"/>
                      <a:pt x="706608" y="0"/>
                      <a:pt x="1089757" y="0"/>
                    </a:cubicBezTo>
                    <a:close/>
                  </a:path>
                </a:pathLst>
              </a:custGeom>
              <a:solidFill>
                <a:srgbClr val="F2B1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94" name="Google Shape;309;p9"/>
            <p:cNvGrpSpPr>
              <a:grpSpLocks/>
            </p:cNvGrpSpPr>
            <p:nvPr/>
          </p:nvGrpSpPr>
          <p:grpSpPr bwMode="auto">
            <a:xfrm>
              <a:off x="7625300" y="1902179"/>
              <a:ext cx="143863" cy="215990"/>
              <a:chOff x="9443882" y="2472406"/>
              <a:chExt cx="130500" cy="186600"/>
            </a:xfrm>
          </p:grpSpPr>
          <p:sp>
            <p:nvSpPr>
              <p:cNvPr id="7223" name="Google Shape;310;p9"/>
              <p:cNvSpPr>
                <a:spLocks noChangeArrowheads="1"/>
              </p:cNvSpPr>
              <p:nvPr/>
            </p:nvSpPr>
            <p:spPr bwMode="auto">
              <a:xfrm>
                <a:off x="9443882" y="2472406"/>
                <a:ext cx="130500" cy="186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4" name="Google Shape;311;p9"/>
              <p:cNvSpPr>
                <a:spLocks noChangeArrowheads="1"/>
              </p:cNvSpPr>
              <p:nvPr/>
            </p:nvSpPr>
            <p:spPr bwMode="auto">
              <a:xfrm rot="7429325" flipH="1">
                <a:off x="9472469" y="2494118"/>
                <a:ext cx="36111" cy="361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grpSp>
          <p:nvGrpSpPr>
            <p:cNvPr id="7195" name="Google Shape;312;p9"/>
            <p:cNvGrpSpPr>
              <a:grpSpLocks/>
            </p:cNvGrpSpPr>
            <p:nvPr/>
          </p:nvGrpSpPr>
          <p:grpSpPr bwMode="auto">
            <a:xfrm>
              <a:off x="8477921" y="1915121"/>
              <a:ext cx="143863" cy="215990"/>
              <a:chOff x="9922853" y="2475516"/>
              <a:chExt cx="130500" cy="186600"/>
            </a:xfrm>
          </p:grpSpPr>
          <p:sp>
            <p:nvSpPr>
              <p:cNvPr id="7221" name="Google Shape;313;p9"/>
              <p:cNvSpPr>
                <a:spLocks noChangeArrowheads="1"/>
              </p:cNvSpPr>
              <p:nvPr/>
            </p:nvSpPr>
            <p:spPr bwMode="auto">
              <a:xfrm>
                <a:off x="9922853" y="2475516"/>
                <a:ext cx="130500" cy="186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2" name="Google Shape;314;p9"/>
              <p:cNvSpPr>
                <a:spLocks noChangeArrowheads="1"/>
              </p:cNvSpPr>
              <p:nvPr/>
            </p:nvSpPr>
            <p:spPr bwMode="auto">
              <a:xfrm rot="7429325" flipH="1">
                <a:off x="9942109" y="2497227"/>
                <a:ext cx="36111" cy="361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54" name="Google Shape;315;p9"/>
            <p:cNvSpPr/>
            <p:nvPr/>
          </p:nvSpPr>
          <p:spPr>
            <a:xfrm rot="4244084">
              <a:off x="8211703" y="2668196"/>
              <a:ext cx="294365" cy="541334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7" name="Google Shape;316;p9"/>
            <p:cNvSpPr>
              <a:spLocks noChangeArrowheads="1"/>
            </p:cNvSpPr>
            <p:nvPr/>
          </p:nvSpPr>
          <p:spPr bwMode="auto">
            <a:xfrm rot="1639784">
              <a:off x="7395930" y="2573916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8" name="Google Shape;317;p9"/>
            <p:cNvSpPr>
              <a:spLocks noChangeArrowheads="1"/>
            </p:cNvSpPr>
            <p:nvPr/>
          </p:nvSpPr>
          <p:spPr bwMode="auto">
            <a:xfrm rot="19960216" flipH="1">
              <a:off x="8590555" y="2559168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9" name="Google Shape;318;p9"/>
            <p:cNvSpPr>
              <a:spLocks noChangeArrowheads="1"/>
            </p:cNvSpPr>
            <p:nvPr/>
          </p:nvSpPr>
          <p:spPr bwMode="auto">
            <a:xfrm rot="14356088" flipH="1">
              <a:off x="8794866" y="1082972"/>
              <a:ext cx="330515" cy="599394"/>
            </a:xfrm>
            <a:prstGeom prst="ellipse">
              <a:avLst/>
            </a:prstGeom>
            <a:solidFill>
              <a:srgbClr val="F3F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00" name="Google Shape;319;p9"/>
            <p:cNvSpPr>
              <a:spLocks/>
            </p:cNvSpPr>
            <p:nvPr/>
          </p:nvSpPr>
          <p:spPr bwMode="auto">
            <a:xfrm>
              <a:off x="8554066" y="1425427"/>
              <a:ext cx="496249" cy="612721"/>
            </a:xfrm>
            <a:custGeom>
              <a:avLst/>
              <a:gdLst>
                <a:gd name="T0" fmla="*/ 194598 w 496249"/>
                <a:gd name="T1" fmla="*/ 0 h 612721"/>
                <a:gd name="T2" fmla="*/ 278696 w 496249"/>
                <a:gd name="T3" fmla="*/ 110225 h 612721"/>
                <a:gd name="T4" fmla="*/ 448275 w 496249"/>
                <a:gd name="T5" fmla="*/ 460773 h 612721"/>
                <a:gd name="T6" fmla="*/ 496249 w 496249"/>
                <a:gd name="T7" fmla="*/ 612721 h 612721"/>
                <a:gd name="T8" fmla="*/ 490670 w 496249"/>
                <a:gd name="T9" fmla="*/ 612392 h 612721"/>
                <a:gd name="T10" fmla="*/ 0 w 496249"/>
                <a:gd name="T11" fmla="*/ 260805 h 612721"/>
                <a:gd name="T12" fmla="*/ 179987 w 496249"/>
                <a:gd name="T13" fmla="*/ 7040 h 612721"/>
                <a:gd name="T14" fmla="*/ 194598 w 496249"/>
                <a:gd name="T15" fmla="*/ 0 h 6127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96249" h="612721" extrusionOk="0">
                  <a:moveTo>
                    <a:pt x="194598" y="0"/>
                  </a:moveTo>
                  <a:lnTo>
                    <a:pt x="278696" y="110225"/>
                  </a:lnTo>
                  <a:cubicBezTo>
                    <a:pt x="345640" y="213371"/>
                    <a:pt x="401524" y="331679"/>
                    <a:pt x="448275" y="460773"/>
                  </a:cubicBezTo>
                  <a:lnTo>
                    <a:pt x="496249" y="612721"/>
                  </a:lnTo>
                  <a:lnTo>
                    <a:pt x="490670" y="612392"/>
                  </a:lnTo>
                  <a:cubicBezTo>
                    <a:pt x="210645" y="578928"/>
                    <a:pt x="0" y="434233"/>
                    <a:pt x="0" y="260805"/>
                  </a:cubicBezTo>
                  <a:cubicBezTo>
                    <a:pt x="0" y="161704"/>
                    <a:pt x="68782" y="71984"/>
                    <a:pt x="179987" y="7040"/>
                  </a:cubicBezTo>
                  <a:lnTo>
                    <a:pt x="194598" y="0"/>
                  </a:ln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7201" name="Google Shape;320;p9"/>
            <p:cNvGrpSpPr>
              <a:grpSpLocks/>
            </p:cNvGrpSpPr>
            <p:nvPr/>
          </p:nvGrpSpPr>
          <p:grpSpPr bwMode="auto">
            <a:xfrm>
              <a:off x="6970781" y="1063039"/>
              <a:ext cx="1140831" cy="1162116"/>
              <a:chOff x="6970781" y="1063039"/>
              <a:chExt cx="1140831" cy="1162116"/>
            </a:xfrm>
          </p:grpSpPr>
          <p:sp>
            <p:nvSpPr>
              <p:cNvPr id="7219" name="Google Shape;321;p9"/>
              <p:cNvSpPr>
                <a:spLocks noChangeArrowheads="1"/>
              </p:cNvSpPr>
              <p:nvPr/>
            </p:nvSpPr>
            <p:spPr bwMode="auto">
              <a:xfrm rot="7243912">
                <a:off x="7147674" y="1058392"/>
                <a:ext cx="330515" cy="599394"/>
              </a:xfrm>
              <a:prstGeom prst="ellipse">
                <a:avLst/>
              </a:prstGeom>
              <a:solidFill>
                <a:srgbClr val="0204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0" name="Google Shape;322;p9"/>
              <p:cNvSpPr>
                <a:spLocks/>
              </p:cNvSpPr>
              <p:nvPr/>
            </p:nvSpPr>
            <p:spPr bwMode="auto">
              <a:xfrm>
                <a:off x="7109748" y="1095145"/>
                <a:ext cx="1001865" cy="1130010"/>
              </a:xfrm>
              <a:custGeom>
                <a:avLst/>
                <a:gdLst>
                  <a:gd name="T0" fmla="*/ 971064 w 1001865"/>
                  <a:gd name="T1" fmla="*/ 0 h 1130010"/>
                  <a:gd name="T2" fmla="*/ 976594 w 1001865"/>
                  <a:gd name="T3" fmla="*/ 22343 h 1130010"/>
                  <a:gd name="T4" fmla="*/ 997875 w 1001865"/>
                  <a:gd name="T5" fmla="*/ 220557 h 1130010"/>
                  <a:gd name="T6" fmla="*/ 987235 w 1001865"/>
                  <a:gd name="T7" fmla="*/ 337154 h 1130010"/>
                  <a:gd name="T8" fmla="*/ 859552 w 1001865"/>
                  <a:gd name="T9" fmla="*/ 407111 h 1130010"/>
                  <a:gd name="T10" fmla="*/ 436676 w 1001865"/>
                  <a:gd name="T11" fmla="*/ 481547 h 1130010"/>
                  <a:gd name="T12" fmla="*/ 476501 w 1001865"/>
                  <a:gd name="T13" fmla="*/ 826859 h 1130010"/>
                  <a:gd name="T14" fmla="*/ 444581 w 1001865"/>
                  <a:gd name="T15" fmla="*/ 1048392 h 1130010"/>
                  <a:gd name="T16" fmla="*/ 295616 w 1001865"/>
                  <a:gd name="T17" fmla="*/ 1130010 h 1130010"/>
                  <a:gd name="T18" fmla="*/ 26024 w 1001865"/>
                  <a:gd name="T19" fmla="*/ 1091296 h 1130010"/>
                  <a:gd name="T20" fmla="*/ 0 w 1001865"/>
                  <a:gd name="T21" fmla="*/ 1084524 h 1130010"/>
                  <a:gd name="T22" fmla="*/ 858 w 1001865"/>
                  <a:gd name="T23" fmla="*/ 1066193 h 1130010"/>
                  <a:gd name="T24" fmla="*/ 858 w 1001865"/>
                  <a:gd name="T25" fmla="*/ 972574 h 1130010"/>
                  <a:gd name="T26" fmla="*/ 875888 w 1001865"/>
                  <a:gd name="T27" fmla="*/ 5181 h 1130010"/>
                  <a:gd name="T28" fmla="*/ 971064 w 1001865"/>
                  <a:gd name="T29" fmla="*/ 0 h 113001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01865" h="1130010" extrusionOk="0">
                    <a:moveTo>
                      <a:pt x="971064" y="0"/>
                    </a:moveTo>
                    <a:lnTo>
                      <a:pt x="976594" y="22343"/>
                    </a:lnTo>
                    <a:cubicBezTo>
                      <a:pt x="987234" y="67038"/>
                      <a:pt x="996101" y="168088"/>
                      <a:pt x="997875" y="220557"/>
                    </a:cubicBezTo>
                    <a:cubicBezTo>
                      <a:pt x="999649" y="273025"/>
                      <a:pt x="1010289" y="306062"/>
                      <a:pt x="987235" y="337154"/>
                    </a:cubicBezTo>
                    <a:cubicBezTo>
                      <a:pt x="964181" y="368246"/>
                      <a:pt x="951311" y="383045"/>
                      <a:pt x="859552" y="407111"/>
                    </a:cubicBezTo>
                    <a:cubicBezTo>
                      <a:pt x="767792" y="431177"/>
                      <a:pt x="500519" y="411590"/>
                      <a:pt x="436676" y="481547"/>
                    </a:cubicBezTo>
                    <a:cubicBezTo>
                      <a:pt x="372834" y="551505"/>
                      <a:pt x="475183" y="732385"/>
                      <a:pt x="476501" y="826859"/>
                    </a:cubicBezTo>
                    <a:cubicBezTo>
                      <a:pt x="477818" y="921332"/>
                      <a:pt x="474728" y="997868"/>
                      <a:pt x="444581" y="1048392"/>
                    </a:cubicBezTo>
                    <a:cubicBezTo>
                      <a:pt x="414433" y="1098917"/>
                      <a:pt x="386058" y="1130010"/>
                      <a:pt x="295616" y="1130010"/>
                    </a:cubicBezTo>
                    <a:cubicBezTo>
                      <a:pt x="239090" y="1130010"/>
                      <a:pt x="120217" y="1113310"/>
                      <a:pt x="26024" y="1091296"/>
                    </a:cubicBezTo>
                    <a:lnTo>
                      <a:pt x="0" y="1084524"/>
                    </a:lnTo>
                    <a:lnTo>
                      <a:pt x="858" y="1066193"/>
                    </a:lnTo>
                    <a:lnTo>
                      <a:pt x="858" y="972574"/>
                    </a:lnTo>
                    <a:cubicBezTo>
                      <a:pt x="152144" y="494151"/>
                      <a:pt x="402531" y="57849"/>
                      <a:pt x="875888" y="5181"/>
                    </a:cubicBezTo>
                    <a:lnTo>
                      <a:pt x="971064" y="0"/>
                    </a:lnTo>
                    <a:close/>
                  </a:path>
                </a:pathLst>
              </a:custGeom>
              <a:solidFill>
                <a:srgbClr val="0204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202" name="Google Shape;323;p9"/>
            <p:cNvSpPr>
              <a:spLocks/>
            </p:cNvSpPr>
            <p:nvPr/>
          </p:nvSpPr>
          <p:spPr bwMode="auto">
            <a:xfrm rot="2963922">
              <a:off x="9422344" y="2229086"/>
              <a:ext cx="710741" cy="448166"/>
            </a:xfrm>
            <a:custGeom>
              <a:avLst/>
              <a:gdLst>
                <a:gd name="T0" fmla="*/ 6 w 5139382"/>
                <a:gd name="T1" fmla="*/ 6354 h 2661424"/>
                <a:gd name="T2" fmla="*/ 6799 w 5139382"/>
                <a:gd name="T3" fmla="*/ 0 h 2661424"/>
                <a:gd name="T4" fmla="*/ 13593 w 5139382"/>
                <a:gd name="T5" fmla="*/ 6354 h 2661424"/>
                <a:gd name="T6" fmla="*/ 6799 w 5139382"/>
                <a:gd name="T7" fmla="*/ 12708 h 2661424"/>
                <a:gd name="T8" fmla="*/ 6 w 5139382"/>
                <a:gd name="T9" fmla="*/ 6354 h 26614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39382" h="2661424" extrusionOk="0">
                  <a:moveTo>
                    <a:pt x="2333" y="1330712"/>
                  </a:moveTo>
                  <a:cubicBezTo>
                    <a:pt x="-60444" y="588324"/>
                    <a:pt x="1152289" y="0"/>
                    <a:pt x="2570831" y="0"/>
                  </a:cubicBezTo>
                  <a:cubicBezTo>
                    <a:pt x="3989373" y="0"/>
                    <a:pt x="5123482" y="165412"/>
                    <a:pt x="5139329" y="1330712"/>
                  </a:cubicBezTo>
                  <a:cubicBezTo>
                    <a:pt x="5148487" y="2546764"/>
                    <a:pt x="3989373" y="2661424"/>
                    <a:pt x="2570831" y="2661424"/>
                  </a:cubicBezTo>
                  <a:cubicBezTo>
                    <a:pt x="1152289" y="2661424"/>
                    <a:pt x="65110" y="2073100"/>
                    <a:pt x="2333" y="1330712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3" name="Google Shape;324;p9"/>
            <p:cNvSpPr>
              <a:spLocks/>
            </p:cNvSpPr>
            <p:nvPr/>
          </p:nvSpPr>
          <p:spPr bwMode="auto">
            <a:xfrm rot="7654116">
              <a:off x="8968175" y="3291189"/>
              <a:ext cx="669822" cy="379315"/>
            </a:xfrm>
            <a:custGeom>
              <a:avLst/>
              <a:gdLst>
                <a:gd name="T0" fmla="*/ 21 w 5445303"/>
                <a:gd name="T1" fmla="*/ 3891 h 2661452"/>
                <a:gd name="T2" fmla="*/ 5354 w 5445303"/>
                <a:gd name="T3" fmla="*/ 0 h 2661452"/>
                <a:gd name="T4" fmla="*/ 10135 w 5445303"/>
                <a:gd name="T5" fmla="*/ 3852 h 2661452"/>
                <a:gd name="T6" fmla="*/ 5354 w 5445303"/>
                <a:gd name="T7" fmla="*/ 7705 h 2661452"/>
                <a:gd name="T8" fmla="*/ 21 w 5445303"/>
                <a:gd name="T9" fmla="*/ 3891 h 26614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45303" h="2661452" extrusionOk="0">
                  <a:moveTo>
                    <a:pt x="11124" y="1344067"/>
                  </a:moveTo>
                  <a:cubicBezTo>
                    <a:pt x="195014" y="481541"/>
                    <a:pt x="1971082" y="2243"/>
                    <a:pt x="2876773" y="21"/>
                  </a:cubicBezTo>
                  <a:cubicBezTo>
                    <a:pt x="3782464" y="-2201"/>
                    <a:pt x="5429424" y="165433"/>
                    <a:pt x="5445271" y="1330733"/>
                  </a:cubicBezTo>
                  <a:cubicBezTo>
                    <a:pt x="5454429" y="2546785"/>
                    <a:pt x="3782464" y="2659223"/>
                    <a:pt x="2876773" y="2661445"/>
                  </a:cubicBezTo>
                  <a:cubicBezTo>
                    <a:pt x="1971082" y="2663667"/>
                    <a:pt x="-172766" y="2206593"/>
                    <a:pt x="11124" y="1344067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4" name="Google Shape;325;p9"/>
            <p:cNvSpPr>
              <a:spLocks/>
            </p:cNvSpPr>
            <p:nvPr/>
          </p:nvSpPr>
          <p:spPr bwMode="auto">
            <a:xfrm rot="9867818">
              <a:off x="9993972" y="2378953"/>
              <a:ext cx="1334205" cy="1430661"/>
            </a:xfrm>
            <a:custGeom>
              <a:avLst/>
              <a:gdLst>
                <a:gd name="T0" fmla="*/ 10253 w 1066767"/>
                <a:gd name="T1" fmla="*/ 2178013 h 1044633"/>
                <a:gd name="T2" fmla="*/ 587330 w 1066767"/>
                <a:gd name="T3" fmla="*/ 2683141 h 1044633"/>
                <a:gd name="T4" fmla="*/ 856634 w 1066767"/>
                <a:gd name="T5" fmla="*/ 2506347 h 1044633"/>
                <a:gd name="T6" fmla="*/ 914340 w 1066767"/>
                <a:gd name="T7" fmla="*/ 2026474 h 1044633"/>
                <a:gd name="T8" fmla="*/ 842344 w 1066767"/>
                <a:gd name="T9" fmla="*/ 1278482 h 1044633"/>
                <a:gd name="T10" fmla="*/ 1837664 w 1066767"/>
                <a:gd name="T11" fmla="*/ 965705 h 1044633"/>
                <a:gd name="T12" fmla="*/ 1525109 w 1066767"/>
                <a:gd name="T13" fmla="*/ 3477 h 1044633"/>
                <a:gd name="T14" fmla="*/ 319172 w 1066767"/>
                <a:gd name="T15" fmla="*/ 763728 h 1044633"/>
                <a:gd name="T16" fmla="*/ 10253 w 1066767"/>
                <a:gd name="T17" fmla="*/ 2178013 h 10446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6767" h="1044633" extrusionOk="0">
                  <a:moveTo>
                    <a:pt x="5241" y="847894"/>
                  </a:moveTo>
                  <a:cubicBezTo>
                    <a:pt x="28085" y="972431"/>
                    <a:pt x="195730" y="1042600"/>
                    <a:pt x="300209" y="1044539"/>
                  </a:cubicBezTo>
                  <a:cubicBezTo>
                    <a:pt x="404688" y="1046478"/>
                    <a:pt x="410003" y="1018319"/>
                    <a:pt x="437861" y="975713"/>
                  </a:cubicBezTo>
                  <a:cubicBezTo>
                    <a:pt x="465719" y="933107"/>
                    <a:pt x="468574" y="868567"/>
                    <a:pt x="467357" y="788900"/>
                  </a:cubicBezTo>
                  <a:cubicBezTo>
                    <a:pt x="466140" y="709233"/>
                    <a:pt x="351899" y="566535"/>
                    <a:pt x="430557" y="497709"/>
                  </a:cubicBezTo>
                  <a:cubicBezTo>
                    <a:pt x="509215" y="428883"/>
                    <a:pt x="754485" y="527965"/>
                    <a:pt x="939306" y="375946"/>
                  </a:cubicBezTo>
                  <a:cubicBezTo>
                    <a:pt x="1124127" y="223927"/>
                    <a:pt x="1137613" y="19784"/>
                    <a:pt x="779546" y="1354"/>
                  </a:cubicBezTo>
                  <a:cubicBezTo>
                    <a:pt x="421479" y="-17076"/>
                    <a:pt x="292193" y="156227"/>
                    <a:pt x="163142" y="297317"/>
                  </a:cubicBezTo>
                  <a:cubicBezTo>
                    <a:pt x="34091" y="438407"/>
                    <a:pt x="-17603" y="723357"/>
                    <a:pt x="5241" y="847894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5" name="Google Shape;326;p9"/>
            <p:cNvSpPr>
              <a:spLocks/>
            </p:cNvSpPr>
            <p:nvPr/>
          </p:nvSpPr>
          <p:spPr bwMode="auto">
            <a:xfrm rot="-10411987">
              <a:off x="7816568" y="3405302"/>
              <a:ext cx="635424" cy="602095"/>
            </a:xfrm>
            <a:custGeom>
              <a:avLst/>
              <a:gdLst>
                <a:gd name="T0" fmla="*/ 586705 w 636152"/>
                <a:gd name="T1" fmla="*/ 591831 h 602785"/>
                <a:gd name="T2" fmla="*/ 422275 w 636152"/>
                <a:gd name="T3" fmla="*/ 600718 h 602785"/>
                <a:gd name="T4" fmla="*/ 385 w 636152"/>
                <a:gd name="T5" fmla="*/ 280406 h 602785"/>
                <a:gd name="T6" fmla="*/ 183672 w 636152"/>
                <a:gd name="T7" fmla="*/ 14326 h 602785"/>
                <a:gd name="T8" fmla="*/ 219317 w 636152"/>
                <a:gd name="T9" fmla="*/ 0 h 602785"/>
                <a:gd name="T10" fmla="*/ 272016 w 636152"/>
                <a:gd name="T11" fmla="*/ 21379 h 602785"/>
                <a:gd name="T12" fmla="*/ 629676 w 636152"/>
                <a:gd name="T13" fmla="*/ 543547 h 602785"/>
                <a:gd name="T14" fmla="*/ 633971 w 636152"/>
                <a:gd name="T15" fmla="*/ 581779 h 602785"/>
                <a:gd name="T16" fmla="*/ 586705 w 636152"/>
                <a:gd name="T17" fmla="*/ 591831 h 6027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6152" h="602785" extrusionOk="0">
                  <a:moveTo>
                    <a:pt x="588724" y="593868"/>
                  </a:moveTo>
                  <a:cubicBezTo>
                    <a:pt x="537958" y="601054"/>
                    <a:pt x="482179" y="602785"/>
                    <a:pt x="423728" y="602785"/>
                  </a:cubicBezTo>
                  <a:cubicBezTo>
                    <a:pt x="189922" y="602785"/>
                    <a:pt x="10732" y="460684"/>
                    <a:pt x="385" y="281371"/>
                  </a:cubicBezTo>
                  <a:cubicBezTo>
                    <a:pt x="-6082" y="169300"/>
                    <a:pt x="69572" y="71766"/>
                    <a:pt x="184304" y="14374"/>
                  </a:cubicBezTo>
                  <a:lnTo>
                    <a:pt x="220072" y="0"/>
                  </a:lnTo>
                  <a:lnTo>
                    <a:pt x="272952" y="21453"/>
                  </a:lnTo>
                  <a:cubicBezTo>
                    <a:pt x="465278" y="122138"/>
                    <a:pt x="605783" y="313452"/>
                    <a:pt x="631842" y="545418"/>
                  </a:cubicBezTo>
                  <a:lnTo>
                    <a:pt x="636152" y="583781"/>
                  </a:lnTo>
                  <a:lnTo>
                    <a:pt x="588724" y="593868"/>
                  </a:ln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6" name="Google Shape;327;p9"/>
            <p:cNvSpPr>
              <a:spLocks noChangeArrowheads="1"/>
            </p:cNvSpPr>
            <p:nvPr/>
          </p:nvSpPr>
          <p:spPr bwMode="auto">
            <a:xfrm>
              <a:off x="8900408" y="3778821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07" name="Google Shape;328;p9"/>
            <p:cNvSpPr>
              <a:spLocks noChangeArrowheads="1"/>
            </p:cNvSpPr>
            <p:nvPr/>
          </p:nvSpPr>
          <p:spPr bwMode="auto">
            <a:xfrm>
              <a:off x="11139824" y="3536950"/>
              <a:ext cx="442500" cy="1044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grpSp>
          <p:nvGrpSpPr>
            <p:cNvPr id="7208" name="Google Shape;329;p9"/>
            <p:cNvGrpSpPr>
              <a:grpSpLocks/>
            </p:cNvGrpSpPr>
            <p:nvPr/>
          </p:nvGrpSpPr>
          <p:grpSpPr bwMode="auto">
            <a:xfrm>
              <a:off x="7959691" y="4385639"/>
              <a:ext cx="3661766" cy="333918"/>
              <a:chOff x="8657321" y="4116901"/>
              <a:chExt cx="1962887" cy="281289"/>
            </a:xfrm>
          </p:grpSpPr>
          <p:sp>
            <p:nvSpPr>
              <p:cNvPr id="7215" name="Google Shape;330;p9"/>
              <p:cNvSpPr>
                <a:spLocks/>
              </p:cNvSpPr>
              <p:nvPr/>
            </p:nvSpPr>
            <p:spPr bwMode="auto">
              <a:xfrm rot="5400000" flipH="1">
                <a:off x="8659059" y="4115162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16" name="Google Shape;331;p9"/>
              <p:cNvSpPr>
                <a:spLocks/>
              </p:cNvSpPr>
              <p:nvPr/>
            </p:nvSpPr>
            <p:spPr bwMode="auto">
              <a:xfrm rot="5400000" flipH="1">
                <a:off x="9154171" y="4129910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17" name="Google Shape;332;p9"/>
              <p:cNvSpPr>
                <a:spLocks/>
              </p:cNvSpPr>
              <p:nvPr/>
            </p:nvSpPr>
            <p:spPr bwMode="auto">
              <a:xfrm rot="5400000" flipH="1">
                <a:off x="9909484" y="4124994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18" name="Google Shape;333;p9"/>
              <p:cNvSpPr>
                <a:spLocks/>
              </p:cNvSpPr>
              <p:nvPr/>
            </p:nvSpPr>
            <p:spPr bwMode="auto">
              <a:xfrm rot="5400000" flipH="1">
                <a:off x="10351928" y="4124994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7" name="Google Shape;334;p9"/>
            <p:cNvSpPr/>
            <p:nvPr/>
          </p:nvSpPr>
          <p:spPr>
            <a:xfrm rot="-9406495">
              <a:off x="10506845" y="4097662"/>
              <a:ext cx="168857" cy="26534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35;p9"/>
            <p:cNvSpPr/>
            <p:nvPr/>
          </p:nvSpPr>
          <p:spPr>
            <a:xfrm rot="10800000">
              <a:off x="10760132" y="4184726"/>
              <a:ext cx="168857" cy="2611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336;p9"/>
            <p:cNvSpPr/>
            <p:nvPr/>
          </p:nvSpPr>
          <p:spPr>
            <a:xfrm rot="-3834701">
              <a:off x="11396340" y="1874439"/>
              <a:ext cx="356553" cy="764823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2" name="Google Shape;337;p9"/>
            <p:cNvSpPr>
              <a:spLocks noChangeArrowheads="1"/>
            </p:cNvSpPr>
            <p:nvPr/>
          </p:nvSpPr>
          <p:spPr bwMode="auto">
            <a:xfrm rot="1170147">
              <a:off x="11857641" y="2389232"/>
              <a:ext cx="45829" cy="29509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13" name="Google Shape;338;p9"/>
            <p:cNvSpPr>
              <a:spLocks noChangeArrowheads="1"/>
            </p:cNvSpPr>
            <p:nvPr/>
          </p:nvSpPr>
          <p:spPr bwMode="auto">
            <a:xfrm rot="-270839">
              <a:off x="11921602" y="2394101"/>
              <a:ext cx="45742" cy="294860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14" name="Google Shape;339;p9"/>
            <p:cNvSpPr>
              <a:spLocks noChangeArrowheads="1"/>
            </p:cNvSpPr>
            <p:nvPr/>
          </p:nvSpPr>
          <p:spPr bwMode="auto">
            <a:xfrm rot="-1826786">
              <a:off x="11983912" y="2369594"/>
              <a:ext cx="45586" cy="29502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915754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aBay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2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ia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9700"/>
                            </p:stCondLst>
                            <p:childTnLst>
                              <p:par>
                                <p:cTn id="49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xit" presetSubtype="3" accel="8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433638" y="246063"/>
            <a:ext cx="9486900" cy="3182937"/>
            <a:chOff x="2434106" y="246185"/>
            <a:chExt cx="9486901" cy="3182815"/>
          </a:xfrm>
        </p:grpSpPr>
        <p:pic>
          <p:nvPicPr>
            <p:cNvPr id="8221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2" name="TextBox 32"/>
            <p:cNvSpPr txBox="1">
              <a:spLocks noChangeArrowheads="1"/>
            </p:cNvSpPr>
            <p:nvPr/>
          </p:nvSpPr>
          <p:spPr bwMode="auto">
            <a:xfrm>
              <a:off x="2674878" y="1458461"/>
              <a:ext cx="9029103" cy="624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lnSpc>
                  <a:spcPct val="121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sz="3600" dirty="0">
                  <a:solidFill>
                    <a:srgbClr val="0033C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12ml x 3 = ?</a:t>
              </a:r>
            </a:p>
          </p:txBody>
        </p:sp>
      </p:grp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633413"/>
            <a:ext cx="182880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831975"/>
            <a:ext cx="161925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4697413"/>
            <a:ext cx="1479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786313"/>
            <a:ext cx="13525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668838"/>
            <a:ext cx="1352550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59c3c5f047238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513" y="135890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255838" y="3429000"/>
            <a:ext cx="4678362" cy="1549400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1429" y="3641590"/>
              <a:ext cx="4342771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19" name="Picture 7"/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516" y="3433557"/>
              <a:ext cx="1154488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0" name="TextBox 33"/>
            <p:cNvSpPr txBox="1">
              <a:spLocks noChangeArrowheads="1"/>
            </p:cNvSpPr>
            <p:nvPr/>
          </p:nvSpPr>
          <p:spPr bwMode="auto">
            <a:xfrm>
              <a:off x="4254981" y="3989903"/>
              <a:ext cx="1254970" cy="615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36 ml</a:t>
              </a: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7167563" y="3354388"/>
            <a:ext cx="4567237" cy="1677987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232" y="3672836"/>
              <a:ext cx="4343568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16" name="Picture 18"/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386" y="3353692"/>
              <a:ext cx="987997" cy="16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4"/>
            <p:cNvSpPr txBox="1">
              <a:spLocks noChangeArrowheads="1"/>
            </p:cNvSpPr>
            <p:nvPr/>
          </p:nvSpPr>
          <p:spPr bwMode="auto">
            <a:xfrm>
              <a:off x="9062750" y="3989903"/>
              <a:ext cx="1255201" cy="6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66 ml</a:t>
              </a: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2227263" y="5129213"/>
            <a:ext cx="4706937" cy="1549400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1504" y="5298967"/>
              <a:ext cx="4342696" cy="13101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13" name="Picture 19"/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026" y="5129048"/>
              <a:ext cx="929351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4" name="TextBox 35"/>
            <p:cNvSpPr txBox="1">
              <a:spLocks noChangeArrowheads="1"/>
            </p:cNvSpPr>
            <p:nvPr/>
          </p:nvSpPr>
          <p:spPr bwMode="auto">
            <a:xfrm>
              <a:off x="4254991" y="5635627"/>
              <a:ext cx="1254949" cy="615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dirty="0">
                  <a:solidFill>
                    <a:srgbClr val="FF0000"/>
                  </a:solidFill>
                  <a:latin typeface="#9Slide03 AmpleSoft Bold" pitchFamily="2" charset="0"/>
                </a:rPr>
                <a:t>26 ml</a:t>
              </a:r>
              <a:endPara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7145338" y="5089525"/>
            <a:ext cx="4589462" cy="1549400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069" y="5299122"/>
              <a:ext cx="4343731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10" name="Picture 20"/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988" y="5089690"/>
              <a:ext cx="951590" cy="1548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1" name="TextBox 36"/>
            <p:cNvSpPr txBox="1">
              <a:spLocks noChangeArrowheads="1"/>
            </p:cNvSpPr>
            <p:nvPr/>
          </p:nvSpPr>
          <p:spPr bwMode="auto">
            <a:xfrm>
              <a:off x="9062722" y="5635627"/>
              <a:ext cx="1255248" cy="615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12 ml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300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41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76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481019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aBay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2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ia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9700"/>
                            </p:stCondLst>
                            <p:childTnLst>
                              <p:par>
                                <p:cTn id="49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xit" presetSubtype="3" accel="8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433638" y="246063"/>
            <a:ext cx="9486900" cy="3182937"/>
            <a:chOff x="2434106" y="246185"/>
            <a:chExt cx="9486901" cy="3182815"/>
          </a:xfrm>
        </p:grpSpPr>
        <p:pic>
          <p:nvPicPr>
            <p:cNvPr id="9245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6" name="TextBox 32"/>
            <p:cNvSpPr txBox="1">
              <a:spLocks noChangeArrowheads="1"/>
            </p:cNvSpPr>
            <p:nvPr/>
          </p:nvSpPr>
          <p:spPr bwMode="auto">
            <a:xfrm>
              <a:off x="2674878" y="1458461"/>
              <a:ext cx="9029103" cy="498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sz="3600" dirty="0">
                  <a:solidFill>
                    <a:srgbClr val="0033C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1000ml – 500ml = ?</a:t>
              </a:r>
            </a:p>
          </p:txBody>
        </p:sp>
      </p:grp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633413"/>
            <a:ext cx="182880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831975"/>
            <a:ext cx="161925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4697413"/>
            <a:ext cx="1479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786313"/>
            <a:ext cx="13525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668838"/>
            <a:ext cx="1352550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59c3c5f047238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513" y="135890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255838" y="3429000"/>
            <a:ext cx="4678362" cy="1549400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1429" y="3641590"/>
              <a:ext cx="4342771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243" name="Picture 7"/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516" y="3433557"/>
              <a:ext cx="1154488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4" name="TextBox 33"/>
            <p:cNvSpPr txBox="1">
              <a:spLocks noChangeArrowheads="1"/>
            </p:cNvSpPr>
            <p:nvPr/>
          </p:nvSpPr>
          <p:spPr bwMode="auto">
            <a:xfrm>
              <a:off x="4529380" y="4084620"/>
              <a:ext cx="1080267" cy="43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300 ml</a:t>
              </a: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7167563" y="3354388"/>
            <a:ext cx="4567236" cy="1677987"/>
            <a:chOff x="7167386" y="3353692"/>
            <a:chExt cx="4567937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257" y="3672836"/>
              <a:ext cx="4344066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240" name="Picture 18"/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386" y="3353692"/>
              <a:ext cx="987997" cy="16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34"/>
            <p:cNvSpPr txBox="1">
              <a:spLocks noChangeArrowheads="1"/>
            </p:cNvSpPr>
            <p:nvPr/>
          </p:nvSpPr>
          <p:spPr bwMode="auto">
            <a:xfrm>
              <a:off x="9314660" y="4032107"/>
              <a:ext cx="1229693" cy="492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500 ml</a:t>
              </a: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2227263" y="5129213"/>
            <a:ext cx="4706937" cy="1549400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1504" y="5298967"/>
              <a:ext cx="4342696" cy="13101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237" name="Picture 19"/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026" y="5129048"/>
              <a:ext cx="929351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8" name="TextBox 35"/>
            <p:cNvSpPr txBox="1">
              <a:spLocks noChangeArrowheads="1"/>
            </p:cNvSpPr>
            <p:nvPr/>
          </p:nvSpPr>
          <p:spPr bwMode="auto">
            <a:xfrm>
              <a:off x="4267813" y="5635627"/>
              <a:ext cx="1229305" cy="492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200 ml</a:t>
              </a: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7145338" y="5089525"/>
            <a:ext cx="4589462" cy="1549400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069" y="5299122"/>
              <a:ext cx="4343731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234" name="Picture 20"/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988" y="5089690"/>
              <a:ext cx="951590" cy="1548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5" name="TextBox 36"/>
            <p:cNvSpPr txBox="1">
              <a:spLocks noChangeArrowheads="1"/>
            </p:cNvSpPr>
            <p:nvPr/>
          </p:nvSpPr>
          <p:spPr bwMode="auto">
            <a:xfrm>
              <a:off x="9075542" y="5635627"/>
              <a:ext cx="1229598" cy="492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400 ml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300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41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76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57979640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aBay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2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ia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9700"/>
                            </p:stCondLst>
                            <p:childTnLst>
                              <p:par>
                                <p:cTn id="49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xit" presetSubtype="3" accel="8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/>
          <a:stretch>
            <a:fillRect/>
          </a:stretch>
        </p:blipFill>
        <p:spPr bwMode="auto">
          <a:xfrm>
            <a:off x="0" y="0"/>
            <a:ext cx="1221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2133600"/>
            <a:ext cx="424656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114800" y="685800"/>
            <a:ext cx="7902575" cy="2743200"/>
            <a:chOff x="4114800" y="685800"/>
            <a:chExt cx="7901974" cy="2743200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71965" y="1227138"/>
              <a:ext cx="7108284" cy="1660525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35175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8.33333E-7 4.44444E-6 L -0.00078 0.0118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0" y="5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KHÁM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PHÁ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39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07" y="191569"/>
            <a:ext cx="2452054" cy="118003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07322" y="1371600"/>
            <a:ext cx="8684063" cy="2967744"/>
            <a:chOff x="1508214" y="1632993"/>
            <a:chExt cx="8684063" cy="29677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2F10F7-D982-4849-851A-1782089F24DA}"/>
                </a:ext>
              </a:extLst>
            </p:cNvPr>
            <p:cNvSpPr txBox="1"/>
            <p:nvPr/>
          </p:nvSpPr>
          <p:spPr>
            <a:xfrm>
              <a:off x="2423539" y="3701417"/>
              <a:ext cx="276336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Cốc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nóng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2F10F7-D982-4849-851A-1782089F24DA}"/>
                </a:ext>
              </a:extLst>
            </p:cNvPr>
            <p:cNvSpPr txBox="1"/>
            <p:nvPr/>
          </p:nvSpPr>
          <p:spPr>
            <a:xfrm>
              <a:off x="5000173" y="3708185"/>
              <a:ext cx="276336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Chai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nguội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2F10F7-D982-4849-851A-1782089F24DA}"/>
                </a:ext>
              </a:extLst>
            </p:cNvPr>
            <p:cNvSpPr txBox="1"/>
            <p:nvPr/>
          </p:nvSpPr>
          <p:spPr>
            <a:xfrm>
              <a:off x="7428917" y="3701417"/>
              <a:ext cx="276336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Cốc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8214" y="1632993"/>
              <a:ext cx="7581900" cy="2181225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4547" y="1907450"/>
            <a:ext cx="2238310" cy="2431894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6727371" y="653143"/>
            <a:ext cx="2677176" cy="1254307"/>
          </a:xfrm>
          <a:prstGeom prst="wedgeRoundRectCallout">
            <a:avLst>
              <a:gd name="adj1" fmla="val 55773"/>
              <a:gd name="adj2" fmla="val 8332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1600" b="1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16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en-US" sz="1600" b="1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cốc</a:t>
            </a:r>
            <a:r>
              <a:rPr lang="en-US" sz="16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sz="1600" b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nóng</a:t>
            </a:r>
            <a:r>
              <a:rPr lang="en-US" sz="16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hơn</a:t>
            </a:r>
            <a:r>
              <a:rPr lang="en-US" sz="16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16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chai B.</a:t>
            </a:r>
          </a:p>
          <a:p>
            <a:r>
              <a:rPr lang="en-US" sz="16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1600" b="1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16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en-US" sz="1600" b="1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cốc</a:t>
            </a:r>
            <a:r>
              <a:rPr lang="en-US" sz="16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 </a:t>
            </a:r>
            <a:r>
              <a:rPr lang="en-US" sz="16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lạnh</a:t>
            </a:r>
            <a:r>
              <a:rPr lang="en-US" sz="16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hơn</a:t>
            </a:r>
            <a:r>
              <a:rPr lang="en-US" sz="16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16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chai B.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822647" y="4563941"/>
            <a:ext cx="8492492" cy="19674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b) </a:t>
            </a:r>
            <a:r>
              <a:rPr lang="en-US" sz="24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Ví</a:t>
            </a:r>
            <a:r>
              <a:rPr lang="en-US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</a:t>
            </a:r>
            <a:r>
              <a:rPr lang="en-US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Theo </a:t>
            </a:r>
            <a:r>
              <a:rPr lang="en-US" sz="24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bản</a:t>
            </a:r>
            <a:r>
              <a:rPr lang="en-US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tin </a:t>
            </a:r>
            <a:r>
              <a:rPr lang="en-US" sz="24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đêm</a:t>
            </a:r>
            <a:r>
              <a:rPr lang="en-US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Hà</a:t>
            </a:r>
            <a:r>
              <a:rPr lang="en-US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Nội</a:t>
            </a:r>
            <a:r>
              <a:rPr lang="en-US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10 </a:t>
            </a:r>
            <a:r>
              <a:rPr lang="en-US" sz="24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C.</a:t>
            </a:r>
          </a:p>
          <a:p>
            <a:endParaRPr lang="en-US" sz="24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11677" y="6008843"/>
            <a:ext cx="8314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thực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tế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sử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ta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viết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10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C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gọn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lại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là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 10.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27922" y="5508666"/>
            <a:ext cx="6393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10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viết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10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C;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Mười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xê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00" y="5774316"/>
            <a:ext cx="1062540" cy="96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840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1108</Words>
  <Application>Microsoft Office PowerPoint</Application>
  <PresentationFormat>Widescreen</PresentationFormat>
  <Paragraphs>106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Arial Black</vt:lpstr>
      <vt:lpstr>Tahoma</vt:lpstr>
      <vt:lpstr>OpenSans</vt:lpstr>
      <vt:lpstr>Great Vibes</vt:lpstr>
      <vt:lpstr>#9Slide03 AmpleSoft Bold</vt:lpstr>
      <vt:lpstr>Nunito Black</vt:lpstr>
      <vt:lpstr>Calibri</vt:lpstr>
      <vt:lpstr>iCiel Cadena</vt:lpstr>
      <vt:lpstr>Arial</vt:lpstr>
      <vt:lpstr>Calibri Light</vt:lpstr>
      <vt:lpstr>Open Sans</vt:lpstr>
      <vt:lpstr>Sigmar One</vt:lpstr>
      <vt:lpstr>Office Theme</vt:lpstr>
      <vt:lpstr>3_Office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42</cp:revision>
  <dcterms:created xsi:type="dcterms:W3CDTF">2022-03-29T00:16:49Z</dcterms:created>
  <dcterms:modified xsi:type="dcterms:W3CDTF">2022-11-28T14:28:56Z</dcterms:modified>
</cp:coreProperties>
</file>