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  <p:sldMasterId id="2147484031" r:id="rId2"/>
    <p:sldMasterId id="2147484043" r:id="rId3"/>
    <p:sldMasterId id="2147484067" r:id="rId4"/>
    <p:sldMasterId id="2147484079" r:id="rId5"/>
  </p:sldMasterIdLst>
  <p:notesMasterIdLst>
    <p:notesMasterId r:id="rId27"/>
  </p:notesMasterIdLst>
  <p:sldIdLst>
    <p:sldId id="389" r:id="rId6"/>
    <p:sldId id="390" r:id="rId7"/>
    <p:sldId id="391" r:id="rId8"/>
    <p:sldId id="393" r:id="rId9"/>
    <p:sldId id="396" r:id="rId10"/>
    <p:sldId id="395" r:id="rId11"/>
    <p:sldId id="397" r:id="rId12"/>
    <p:sldId id="399" r:id="rId13"/>
    <p:sldId id="400" r:id="rId14"/>
    <p:sldId id="401" r:id="rId15"/>
    <p:sldId id="402" r:id="rId16"/>
    <p:sldId id="405" r:id="rId17"/>
    <p:sldId id="403" r:id="rId18"/>
    <p:sldId id="404" r:id="rId19"/>
    <p:sldId id="406" r:id="rId20"/>
    <p:sldId id="408" r:id="rId21"/>
    <p:sldId id="409" r:id="rId22"/>
    <p:sldId id="410" r:id="rId23"/>
    <p:sldId id="411" r:id="rId24"/>
    <p:sldId id="412" r:id="rId25"/>
    <p:sldId id="413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4" d="100"/>
          <a:sy n="64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7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8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2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92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0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9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24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20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2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7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5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2105561"/>
            <a:ext cx="5423671" cy="1323439"/>
            <a:chOff x="3927607" y="3284036"/>
            <a:chExt cx="542367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6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Hoạt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40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1922970" y="5334000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82F"/>
                </a:solidFill>
                <a:latin typeface="OpenSans"/>
              </a:rPr>
              <a:t>Để xác định khối lượng các đồ vật trên đĩa cân bên phải ta tính tổng khối lượng các quả cân ở đĩa cân bên trái.</a:t>
            </a:r>
            <a:endParaRPr lang="en-US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5" y="4357255"/>
            <a:ext cx="630381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514" y="4457834"/>
            <a:ext cx="64541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6" y="2196400"/>
            <a:ext cx="4667794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96400"/>
            <a:ext cx="4723714" cy="2684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5" y="4211867"/>
            <a:ext cx="63038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910" y="4343400"/>
            <a:ext cx="69796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69" y="1444747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58" y="4491335"/>
            <a:ext cx="3499676" cy="461665"/>
            <a:chOff x="2634834" y="4947138"/>
            <a:chExt cx="3499676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49324" y="4425200"/>
            <a:ext cx="3499676" cy="461665"/>
            <a:chOff x="2634834" y="4947138"/>
            <a:chExt cx="3499676" cy="461665"/>
          </a:xfrm>
        </p:grpSpPr>
        <p:sp>
          <p:nvSpPr>
            <p:cNvPr id="26" name="Rectangle 25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21759" y="446776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69413" y="4401628"/>
            <a:ext cx="766456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92758" y="5257800"/>
            <a:ext cx="6312177" cy="480788"/>
            <a:chOff x="2634834" y="4928015"/>
            <a:chExt cx="6312177" cy="480788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63121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c)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hơn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430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45580" y="523218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2758" y="5772190"/>
            <a:ext cx="6175921" cy="480788"/>
            <a:chOff x="2634834" y="4928015"/>
            <a:chExt cx="6175921" cy="480788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6175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   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và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6144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9272" y="5772190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LUYỆN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TẬP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2548407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199" y="4778655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dirty="0">
                <a:solidFill>
                  <a:srgbClr val="1311D1"/>
                </a:solidFill>
                <a:latin typeface="OpenSans"/>
              </a:rPr>
              <a:t>Thực hiện tính kết quả phép tính rồi viết kí hiệu đơn vị gam sau kết quả vừa tìm được.</a:t>
            </a:r>
            <a:endParaRPr lang="en-US" dirty="0">
              <a:solidFill>
                <a:srgbClr val="1311D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1" y="2699288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18" y="2885182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740 g – 360 g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15 g x 4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1" y="3412261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49" y="294591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7" y="5507756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70C0"/>
                </a:solidFill>
                <a:latin typeface="OpenSans"/>
              </a:rPr>
              <a:t>Gợi</a:t>
            </a:r>
            <a:r>
              <a:rPr lang="en-US" b="1" u="sng" dirty="0">
                <a:solidFill>
                  <a:srgbClr val="0070C0"/>
                </a:solidFill>
                <a:latin typeface="OpenSans"/>
              </a:rPr>
              <a:t> ý:</a:t>
            </a:r>
          </a:p>
          <a:p>
            <a:r>
              <a:rPr lang="en-US" b="1" dirty="0" err="1">
                <a:solidFill>
                  <a:srgbClr val="002060"/>
                </a:solidFill>
                <a:latin typeface="OpenSans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sát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tranh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rồi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cân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nặng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thích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hợp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16" y="4410774"/>
            <a:ext cx="1167439" cy="542226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4410774"/>
            <a:ext cx="1485900" cy="542226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67566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华康海报体W12" panose="040B0C09000000000000" pitchFamily="81" charset="-122"/>
              </a:rPr>
              <a:t>KHỞI ĐỘNG</a:t>
            </a:r>
            <a:endParaRPr lang="zh-CN" altLang="en-US" sz="4000" b="1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3657600" y="2133600"/>
            <a:ext cx="567848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16497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mm + 100 mm = ?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889" y="1124023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gấp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9656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874" y="118647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giảm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3303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910264" cy="3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KHám</a:t>
            </a:r>
            <a:r>
              <a:rPr kumimoji="0" lang="en-GB" altLang="zh-CN" sz="36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phá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38" y="1819454"/>
            <a:ext cx="1754187" cy="223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372" y="533400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898696"/>
            <a:ext cx="5747412" cy="987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khối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42" y="4253345"/>
            <a:ext cx="3942158" cy="1390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267200"/>
            <a:ext cx="5823612" cy="14301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Ngoài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1kg, 2kg, 5kg,</a:t>
            </a:r>
          </a:p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1g, 2g, 5g, 10g,</a:t>
            </a:r>
          </a:p>
          <a:p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38813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00200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02873"/>
            <a:ext cx="6324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kg = 1 000 g ; 1 000 g = 1 kg.</a:t>
            </a:r>
          </a:p>
        </p:txBody>
      </p:sp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Words>270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Nunito Black</vt:lpstr>
      <vt:lpstr>Open Sans</vt:lpstr>
      <vt:lpstr>OpenSans</vt:lpstr>
      <vt:lpstr>Sigmar One</vt:lpstr>
      <vt:lpstr>Tahoma</vt:lpstr>
      <vt:lpstr>Times New Roman</vt:lpstr>
      <vt:lpstr>1_Office Theme</vt:lpstr>
      <vt:lpstr>3_Office Theme</vt:lpstr>
      <vt:lpstr>4_Office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563</cp:revision>
  <dcterms:created xsi:type="dcterms:W3CDTF">2009-10-26T05:52:20Z</dcterms:created>
  <dcterms:modified xsi:type="dcterms:W3CDTF">2022-11-28T14:07:34Z</dcterms:modified>
  <cp:contentStatus/>
</cp:coreProperties>
</file>