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sldIdLst>
    <p:sldId id="256" r:id="rId6"/>
    <p:sldId id="301" r:id="rId7"/>
    <p:sldId id="300" r:id="rId8"/>
    <p:sldId id="258" r:id="rId9"/>
    <p:sldId id="260" r:id="rId10"/>
    <p:sldId id="261" r:id="rId11"/>
    <p:sldId id="303" r:id="rId12"/>
    <p:sldId id="265" r:id="rId13"/>
    <p:sldId id="264" r:id="rId14"/>
    <p:sldId id="305" r:id="rId15"/>
    <p:sldId id="304" r:id="rId16"/>
    <p:sldId id="306" r:id="rId17"/>
    <p:sldId id="307" r:id="rId18"/>
    <p:sldId id="308" r:id="rId19"/>
    <p:sldId id="309" r:id="rId20"/>
    <p:sldId id="310" r:id="rId21"/>
    <p:sldId id="311" r:id="rId22"/>
    <p:sldId id="269" r:id="rId23"/>
    <p:sldId id="266" r:id="rId24"/>
    <p:sldId id="270" r:id="rId25"/>
    <p:sldId id="312" r:id="rId26"/>
    <p:sldId id="272" r:id="rId27"/>
    <p:sldId id="313" r:id="rId28"/>
    <p:sldId id="273" r:id="rId29"/>
    <p:sldId id="275" r:id="rId30"/>
    <p:sldId id="314" r:id="rId31"/>
    <p:sldId id="315" r:id="rId32"/>
    <p:sldId id="291" r:id="rId33"/>
    <p:sldId id="278" r:id="rId34"/>
    <p:sldId id="316" r:id="rId35"/>
    <p:sldId id="317" r:id="rId36"/>
    <p:sldId id="318" r:id="rId37"/>
    <p:sldId id="285" r:id="rId38"/>
    <p:sldId id="286" r:id="rId39"/>
    <p:sldId id="320" r:id="rId40"/>
    <p:sldId id="321" r:id="rId41"/>
    <p:sldId id="322" r:id="rId42"/>
    <p:sldId id="323" r:id="rId43"/>
    <p:sldId id="324" r:id="rId44"/>
    <p:sldId id="325" r:id="rId45"/>
    <p:sldId id="326" r:id="rId46"/>
    <p:sldId id="292" r:id="rId47"/>
    <p:sldId id="327" r:id="rId48"/>
    <p:sldId id="328" r:id="rId49"/>
    <p:sldId id="329" r:id="rId50"/>
    <p:sldId id="330" r:id="rId51"/>
    <p:sldId id="331" r:id="rId52"/>
    <p:sldId id="332" r:id="rId53"/>
    <p:sldId id="319" r:id="rId54"/>
    <p:sldId id="333" r:id="rId55"/>
    <p:sldId id="298" r:id="rId56"/>
    <p:sldId id="33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2" autoAdjust="0"/>
    <p:restoredTop sz="94660"/>
  </p:normalViewPr>
  <p:slideViewPr>
    <p:cSldViewPr snapToGrid="0">
      <p:cViewPr varScale="1">
        <p:scale>
          <a:sx n="69" d="100"/>
          <a:sy n="69" d="100"/>
        </p:scale>
        <p:origin x="7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3.png"/><Relationship Id="rId5" Type="http://schemas.microsoft.com/office/2007/relationships/hdphoto" Target="../media/hdphoto8.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9.wdp"/><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8.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1.wdp"/><Relationship Id="rId9"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3.png"/><Relationship Id="rId5" Type="http://schemas.openxmlformats.org/officeDocument/2006/relationships/image" Target="../media/image60.png"/><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sv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65.png"/><Relationship Id="rId5" Type="http://schemas.openxmlformats.org/officeDocument/2006/relationships/image" Target="../media/image60.png"/><Relationship Id="rId4" Type="http://schemas.microsoft.com/office/2007/relationships/hdphoto" Target="../media/hdphoto15.wdp"/></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9.png"/><Relationship Id="rId5" Type="http://schemas.openxmlformats.org/officeDocument/2006/relationships/image" Target="../media/image67.png"/><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7.png"/><Relationship Id="rId5" Type="http://schemas.openxmlformats.org/officeDocument/2006/relationships/image" Target="../media/image70.png"/><Relationship Id="rId4"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67.png"/><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6.wdp"/><Relationship Id="rId5" Type="http://schemas.openxmlformats.org/officeDocument/2006/relationships/image" Target="../media/image72.png"/><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7.wdp"/><Relationship Id="rId5" Type="http://schemas.openxmlformats.org/officeDocument/2006/relationships/image" Target="../media/image73.png"/><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4" Type="http://schemas.microsoft.com/office/2007/relationships/hdphoto" Target="../media/hdphoto11.wdp"/></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74.png"/><Relationship Id="rId4" Type="http://schemas.microsoft.com/office/2007/relationships/hdphoto" Target="../media/hdphoto11.wdp"/></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8.wdp"/><Relationship Id="rId5" Type="http://schemas.openxmlformats.org/officeDocument/2006/relationships/image" Target="../media/image75.png"/><Relationship Id="rId4" Type="http://schemas.microsoft.com/office/2007/relationships/hdphoto" Target="../media/hdphoto15.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59.png"/><Relationship Id="rId7" Type="http://schemas.openxmlformats.org/officeDocument/2006/relationships/image" Target="../media/image77.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9.wdp"/><Relationship Id="rId5" Type="http://schemas.openxmlformats.org/officeDocument/2006/relationships/image" Target="../media/image76.png"/><Relationship Id="rId4" Type="http://schemas.microsoft.com/office/2007/relationships/hdphoto" Target="../media/hdphoto11.wdp"/></Relationships>
</file>

<file path=ppt/slides/_rels/slide51.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image" Target="../media/image79.gif"/><Relationship Id="rId7" Type="http://schemas.openxmlformats.org/officeDocument/2006/relationships/image" Target="../media/image83.gif"/><Relationship Id="rId2" Type="http://schemas.openxmlformats.org/officeDocument/2006/relationships/image" Target="../media/image78.png"/><Relationship Id="rId1" Type="http://schemas.openxmlformats.org/officeDocument/2006/relationships/slideLayout" Target="../slideLayouts/slideLayout42.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p>
            <a:p>
              <a:pPr algn="ctr">
                <a:buClr>
                  <a:srgbClr val="000000"/>
                </a:buClr>
                <a:buFont typeface="Arial"/>
                <a:buNone/>
              </a:pP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7324441" cy="1569660"/>
            </a:xfrm>
            <a:prstGeom prst="rect">
              <a:avLst/>
            </a:prstGeom>
            <a:noFill/>
          </p:spPr>
          <p:txBody>
            <a:bodyPr wrap="none" rtlCol="0">
              <a:spAutoFit/>
            </a:bodyPr>
            <a:lstStyle/>
            <a:p>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2022</a:t>
              </a:r>
            </a:p>
            <a:p>
              <a:pPr algn="ct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8240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a:t>
            </a:r>
            <a:r>
              <a:rPr lang="en-US">
                <a:solidFill>
                  <a:srgbClr val="002060"/>
                </a:solidFill>
                <a:latin typeface="Cambria" panose="02040503050406030204" pitchFamily="18" charset="0"/>
                <a:ea typeface="Cambria" panose="02040503050406030204" pitchFamily="18" charset="0"/>
              </a:rPr>
              <a:t>h</a:t>
            </a:r>
            <a:r>
              <a:rPr lang="vi-VN">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41741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34015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8002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a:solidFill>
                    <a:srgbClr val="FF0000"/>
                  </a:solidFill>
                  <a:latin typeface="Cambria" panose="02040503050406030204" pitchFamily="18" charset="0"/>
                  <a:ea typeface="Cambria" panose="02040503050406030204" pitchFamily="18" charset="0"/>
                </a:rPr>
                <a:t>lướt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toàn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bài</a:t>
              </a:r>
              <a:r>
                <a:rPr lang="vi-VN" sz="2400" b="1" dirty="0">
                  <a:solidFill>
                    <a:srgbClr val="FF0000"/>
                  </a:solidFill>
                  <a:latin typeface="Cambria" panose="02040503050406030204" pitchFamily="18" charset="0"/>
                  <a:ea typeface="Cambria" panose="02040503050406030204" pitchFamily="18" charset="0"/>
                </a:rPr>
                <a:t> để trả lời câu hỏi.</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613023"/>
            </a:xfrm>
            <a:prstGeom prst="rect">
              <a:avLst/>
            </a:prstGeom>
          </p:spPr>
          <p:txBody>
            <a:bodyPr>
              <a:spAutoFit/>
            </a:bodyPr>
            <a:lstStyle/>
            <a:p>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6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200329"/>
            </a:xfrm>
            <a:prstGeom prst="rect">
              <a:avLst/>
            </a:prstGeom>
          </p:spPr>
          <p:txBody>
            <a:bodyPr wrap="square">
              <a:spAutoFit/>
            </a:bodyPr>
            <a:lstStyle/>
            <a:p>
              <a:pPr algn="just"/>
              <a:r>
                <a:rPr lang="vi-VN" sz="36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6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a:solidFill>
                  <a:srgbClr val="FF3399"/>
                </a:solidFill>
                <a:latin typeface="Sigmar One" panose="00000500000000000000" pitchFamily="2" charset="0"/>
              </a:rPr>
              <a:t>ĐỌC</a:t>
            </a: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1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5" name="Down Arrow 4"/>
          <p:cNvSpPr/>
          <p:nvPr/>
        </p:nvSpPr>
        <p:spPr>
          <a:xfrm>
            <a:off x="5585361" y="1510893"/>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pic>
        <p:nvPicPr>
          <p:cNvPr id="4" name="Picture 3"/>
          <p:cNvPicPr>
            <a:picLocks noChangeAspect="1"/>
          </p:cNvPicPr>
          <p:nvPr/>
        </p:nvPicPr>
        <p:blipFill>
          <a:blip r:embed="rId4"/>
          <a:stretch>
            <a:fillRect/>
          </a:stretch>
        </p:blipFill>
        <p:spPr>
          <a:xfrm>
            <a:off x="0" y="1494002"/>
            <a:ext cx="12193057" cy="2828789"/>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t</a:t>
            </a:r>
            <a:r>
              <a:rPr lang="vi-VN" sz="3200" b="1" dirty="0">
                <a:solidFill>
                  <a:srgbClr val="002060"/>
                </a:solidFill>
                <a:latin typeface="Cambria" panose="02040503050406030204" pitchFamily="18" charset="0"/>
                <a:ea typeface="Cambria" panose="02040503050406030204" pitchFamily="18" charset="0"/>
              </a:rPr>
              <a:t>hời 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14"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2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pic>
        <p:nvPicPr>
          <p:cNvPr id="7" name="Picture 6"/>
          <p:cNvPicPr>
            <a:picLocks noChangeAspect="1"/>
          </p:cNvPicPr>
          <p:nvPr/>
        </p:nvPicPr>
        <p:blipFill>
          <a:blip r:embed="rId3"/>
          <a:stretch>
            <a:fillRect/>
          </a:stretch>
        </p:blipFill>
        <p:spPr>
          <a:xfrm>
            <a:off x="0" y="1649914"/>
            <a:ext cx="12193057" cy="2194750"/>
          </a:xfrm>
          <a:prstGeom prst="rect">
            <a:avLst/>
          </a:prstGeom>
        </p:spPr>
      </p:pic>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2" name="Picture 1"/>
          <p:cNvPicPr>
            <a:picLocks noChangeAspect="1"/>
          </p:cNvPicPr>
          <p:nvPr/>
        </p:nvPicPr>
        <p:blipFill>
          <a:blip r:embed="rId4"/>
          <a:stretch>
            <a:fillRect/>
          </a:stretch>
        </p:blipFill>
        <p:spPr>
          <a:xfrm>
            <a:off x="11271424" y="0"/>
            <a:ext cx="920576" cy="835224"/>
          </a:xfrm>
          <a:prstGeom prst="rect">
            <a:avLst/>
          </a:prstGeom>
        </p:spPr>
      </p:pic>
      <p:sp>
        <p:nvSpPr>
          <p:cNvPr id="5" name="Down Arrow 4"/>
          <p:cNvSpPr/>
          <p:nvPr/>
        </p:nvSpPr>
        <p:spPr>
          <a:xfrm>
            <a:off x="5430982" y="1543792"/>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bé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bé</a:t>
            </a:r>
            <a:r>
              <a:rPr lang="en-US" sz="32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28"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hiểu 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800767"/>
          </a:xfrm>
          <a:prstGeom prst="rect">
            <a:avLst/>
          </a:prstGeom>
        </p:spPr>
        <p:txBody>
          <a:bodyPr wrap="square">
            <a:spAutoFit/>
          </a:bodyPr>
          <a:lstStyle/>
          <a:p>
            <a:pPr algn="just"/>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Bài đọc “Trò chuyện cùng mẹ” kể về thời gian vui nhất trong buổi tối của Thư và Hân là trước khi đi ngủ. Bởi lúc đó ba mẹ con sẽ đọc sách rồi thủ thỉ chuyện trò.</a:t>
            </a:r>
            <a:endParaRPr lang="en-US" sz="2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527499" y="1170481"/>
            <a:ext cx="7547637" cy="1862048"/>
          </a:xfrm>
          <a:prstGeom prst="rect">
            <a:avLst/>
          </a:prstGeom>
          <a:noFill/>
        </p:spPr>
        <p:txBody>
          <a:bodyPr wrap="square" rtlCol="0">
            <a:spAutoFit/>
          </a:bodyPr>
          <a:lstStyle/>
          <a:p>
            <a:r>
              <a:rPr lang="en-US" sz="11500" b="1" dirty="0" err="1">
                <a:solidFill>
                  <a:srgbClr val="C00000"/>
                </a:solidFill>
                <a:latin typeface="Great Vibes" pitchFamily="2" charset="0"/>
              </a:rPr>
              <a:t>Luyện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a:solidFill>
                  <a:srgbClr val="002060"/>
                </a:solidFill>
                <a:latin typeface="Great Vibes" pitchFamily="2" charset="0"/>
              </a:rPr>
              <a:t>Đọc</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mở</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p>
        </p:txBody>
      </p:sp>
    </p:spTree>
    <p:extLst>
      <p:ext uri="{BB962C8B-B14F-4D97-AF65-F5344CB8AC3E}">
        <p14:creationId xmlns:p14="http://schemas.microsoft.com/office/powerpoint/2010/main" val="140826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gầy</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tuôn</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val="20000"/>
                    </a:ext>
                  </a:extLst>
                </a:gridCol>
                <a:gridCol w="4950224">
                  <a:extLst>
                    <a:ext uri="{9D8B030D-6E8A-4147-A177-3AD203B41FA5}">
                      <a16:colId xmlns:a16="http://schemas.microsoft.com/office/drawing/2014/main"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Ngày</a:t>
                      </a:r>
                      <a:r>
                        <a:rPr lang="en-US" sz="2400" baseline="0" dirty="0">
                          <a:solidFill>
                            <a:srgbClr val="000000"/>
                          </a:solidFill>
                          <a:effectLst/>
                          <a:latin typeface="Nunito Black" pitchFamily="2" charset="0"/>
                        </a:rPr>
                        <a:t> </a:t>
                      </a:r>
                      <a:r>
                        <a:rPr lang="en-US" sz="2400" baseline="0" dirty="0" err="1">
                          <a:solidFill>
                            <a:srgbClr val="000000"/>
                          </a:solidFill>
                          <a:effectLst/>
                          <a:latin typeface="Nunito Black" pitchFamily="2" charset="0"/>
                        </a:rPr>
                        <a:t>đọc</a:t>
                      </a:r>
                      <a:r>
                        <a:rPr lang="en-US" sz="2400" baseline="0" dirty="0">
                          <a:solidFill>
                            <a:srgbClr val="000000"/>
                          </a:solidFill>
                          <a:effectLst/>
                          <a:latin typeface="Nunito Black" pitchFamily="2" charset="0"/>
                        </a:rPr>
                        <a:t>: 16/11/2022</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a:solidFill>
                  <a:srgbClr val="FF0000"/>
                </a:solidFill>
                <a:latin typeface="Nunito Black" pitchFamily="2" charset="0"/>
              </a:rPr>
              <a:t>2</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a:solidFill>
                  <a:prstClr val="black"/>
                </a:solidFill>
                <a:latin typeface="Nunito" pitchFamily="2" charset="0"/>
              </a:rPr>
              <a:t>      </a:t>
            </a:r>
            <a:r>
              <a:rPr lang="vi-VN" sz="2400" b="1" dirty="0">
                <a:solidFill>
                  <a:prstClr val="black"/>
                </a:solidFill>
                <a:latin typeface="Cambria" panose="02040503050406030204" pitchFamily="18" charset="0"/>
                <a:ea typeface="Cambria" panose="02040503050406030204" pitchFamily="18" charset="0"/>
              </a:rPr>
              <a:t>Nhân 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Picture 9"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75998" y="51868"/>
            <a:ext cx="4329827" cy="291728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80607" y="1594175"/>
            <a:ext cx="4193276" cy="120348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w="22225">
                  <a:solidFill>
                    <a:srgbClr val="ED7D31"/>
                  </a:solidFill>
                  <a:prstDash val="solid"/>
                </a:ln>
                <a:solidFill>
                  <a:srgbClr val="FFFF00"/>
                </a:solidFill>
                <a:effectLst/>
                <a:uLnTx/>
                <a:uFillTx/>
                <a:latin typeface="Great Vibes" pitchFamily="2" charset="0"/>
                <a:cs typeface="Times New Roman" panose="02020603050405020304" pitchFamily="18" charset="0"/>
              </a:rPr>
              <a:t>Tiết</a:t>
            </a:r>
            <a:r>
              <a:rPr kumimoji="0" lang="en-US" sz="7200" b="1" i="0" u="none" strike="noStrike" kern="0" cap="none" spc="0" normalizeH="0" noProof="0" dirty="0">
                <a:ln w="22225">
                  <a:solidFill>
                    <a:srgbClr val="ED7D31"/>
                  </a:solidFill>
                  <a:prstDash val="solid"/>
                </a:ln>
                <a:solidFill>
                  <a:srgbClr val="FFFF00"/>
                </a:solidFill>
                <a:effectLst/>
                <a:uLnTx/>
                <a:uFillTx/>
                <a:latin typeface="Great Vibes" pitchFamily="2" charset="0"/>
                <a:cs typeface="Times New Roman" panose="02020603050405020304" pitchFamily="18" charset="0"/>
              </a:rPr>
              <a:t> 3+4</a:t>
            </a:r>
            <a:endParaRPr kumimoji="0" lang="en-US" sz="7200" b="1" i="0" u="none" strike="noStrike" kern="0" cap="none" spc="0" normalizeH="0" baseline="0" noProof="0" dirty="0">
              <a:ln w="22225">
                <a:solidFill>
                  <a:srgbClr val="ED7D31"/>
                </a:solidFill>
                <a:prstDash val="solid"/>
              </a:ln>
              <a:solidFill>
                <a:srgbClr val="FFFF00"/>
              </a:solidFill>
              <a:effectLst/>
              <a:uLnTx/>
              <a:uFillTx/>
              <a:latin typeface="Great Vibes" pitchFamily="2"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505825" y="1840523"/>
            <a:ext cx="4021438" cy="5017477"/>
          </a:xfrm>
          <a:prstGeom prst="rect">
            <a:avLst/>
          </a:prstGeom>
        </p:spPr>
      </p:pic>
      <p:sp>
        <p:nvSpPr>
          <p:cNvPr id="12" name="TextBox 11"/>
          <p:cNvSpPr txBox="1"/>
          <p:nvPr/>
        </p:nvSpPr>
        <p:spPr>
          <a:xfrm>
            <a:off x="1737678" y="3759413"/>
            <a:ext cx="7781460" cy="2308324"/>
          </a:xfrm>
          <a:prstGeom prst="rect">
            <a:avLst/>
          </a:prstGeom>
          <a:noFill/>
        </p:spPr>
        <p:txBody>
          <a:bodyPr wrap="square" rtlCol="0">
            <a:spAutoFit/>
          </a:bodyPr>
          <a:lstStyle/>
          <a:p>
            <a:pPr algn="ctr"/>
            <a:r>
              <a:rPr lang="en-US" sz="7200" dirty="0">
                <a:solidFill>
                  <a:srgbClr val="FFC000"/>
                </a:solidFill>
                <a:latin typeface="Sigmar One" panose="00000500000000000000" pitchFamily="2" charset="0"/>
              </a:rPr>
              <a:t>LUYỆN TỪ</a:t>
            </a:r>
          </a:p>
          <a:p>
            <a:pPr algn="ctr"/>
            <a:r>
              <a:rPr lang="en-US" sz="7200" dirty="0">
                <a:solidFill>
                  <a:srgbClr val="FFC000"/>
                </a:solidFill>
                <a:latin typeface="Sigmar One" panose="00000500000000000000" pitchFamily="2" charset="0"/>
              </a:rPr>
              <a:t> VÀ CÂU</a:t>
            </a:r>
          </a:p>
        </p:txBody>
      </p:sp>
      <p:pic>
        <p:nvPicPr>
          <p:cNvPr id="13" name="Picture 12"/>
          <p:cNvPicPr>
            <a:picLocks noChangeAspect="1"/>
          </p:cNvPicPr>
          <p:nvPr/>
        </p:nvPicPr>
        <p:blipFill>
          <a:blip r:embed="rId6"/>
          <a:stretch>
            <a:fillRect/>
          </a:stretch>
        </p:blipFill>
        <p:spPr>
          <a:xfrm>
            <a:off x="-182651" y="4134967"/>
            <a:ext cx="2166614" cy="2723033"/>
          </a:xfrm>
          <a:prstGeom prst="rect">
            <a:avLst/>
          </a:prstGeom>
        </p:spPr>
      </p:pic>
    </p:spTree>
    <p:extLst>
      <p:ext uri="{BB962C8B-B14F-4D97-AF65-F5344CB8AC3E}">
        <p14:creationId xmlns:p14="http://schemas.microsoft.com/office/powerpoint/2010/main" val="1855271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79429" y="236348"/>
            <a:ext cx="11993477" cy="935228"/>
            <a:chOff x="-159954" y="236348"/>
            <a:chExt cx="10691710" cy="93522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59954" y="236348"/>
              <a:ext cx="10561427" cy="935228"/>
            </a:xfrm>
            <a:prstGeom prst="rect">
              <a:avLst/>
            </a:prstGeom>
          </p:spPr>
        </p:pic>
        <p:sp>
          <p:nvSpPr>
            <p:cNvPr id="2" name="Rectangle 1"/>
            <p:cNvSpPr/>
            <p:nvPr/>
          </p:nvSpPr>
          <p:spPr>
            <a:xfrm>
              <a:off x="367175" y="425992"/>
              <a:ext cx="10164581" cy="584775"/>
            </a:xfrm>
            <a:prstGeom prst="rect">
              <a:avLst/>
            </a:prstGeom>
          </p:spPr>
          <p:txBody>
            <a:bodyPr wrap="square">
              <a:spAutoFit/>
            </a:bodyPr>
            <a:lstStyle/>
            <a:p>
              <a:pPr lvl="0"/>
              <a:r>
                <a:rPr lang="vi-VN" sz="3200" b="1" dirty="0">
                  <a:solidFill>
                    <a:prstClr val="black"/>
                  </a:solidFill>
                  <a:latin typeface="Nunito Black" pitchFamily="2" charset="0"/>
                </a:rPr>
                <a:t>1</a:t>
              </a:r>
              <a:r>
                <a:rPr lang="en-US" sz="3200" dirty="0">
                  <a:solidFill>
                    <a:prstClr val="black"/>
                  </a:solidFill>
                  <a:latin typeface="Nunito Black" pitchFamily="2" charset="0"/>
                </a:rPr>
                <a:t>. </a:t>
              </a:r>
              <a:r>
                <a:rPr lang="vi-VN" sz="3200" b="1" dirty="0">
                  <a:solidFill>
                    <a:prstClr val="black"/>
                  </a:solidFill>
                  <a:latin typeface="Nunito Black" pitchFamily="2" charset="0"/>
                </a:rPr>
                <a:t>Tìm các từ chỉ người thân trong đoạn văn dưới đây</a:t>
              </a:r>
              <a:r>
                <a:rPr lang="en-US" sz="3200" b="1" dirty="0">
                  <a:solidFill>
                    <a:prstClr val="black"/>
                  </a:solidFill>
                  <a:latin typeface="Nunito Black" pitchFamily="2" charset="0"/>
                </a:rPr>
                <a:t>.</a:t>
              </a:r>
              <a:endParaRPr lang="vi-VN" sz="3200" dirty="0">
                <a:solidFill>
                  <a:prstClr val="black"/>
                </a:solidFill>
                <a:latin typeface="Nunito Black" pitchFamily="2" charset="0"/>
              </a:endParaRPr>
            </a:p>
          </p:txBody>
        </p:sp>
      </p:grpSp>
      <p:sp>
        <p:nvSpPr>
          <p:cNvPr id="14" name="Rounded Rectangle 13"/>
          <p:cNvSpPr/>
          <p:nvPr/>
        </p:nvSpPr>
        <p:spPr>
          <a:xfrm>
            <a:off x="3666744" y="3392423"/>
            <a:ext cx="369417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việc</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4" name="Rectangle 3"/>
          <p:cNvSpPr/>
          <p:nvPr/>
        </p:nvSpPr>
        <p:spPr>
          <a:xfrm>
            <a:off x="1350547" y="1400230"/>
            <a:ext cx="9524834" cy="1815882"/>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5" name="Rounded Rectangle 24"/>
          <p:cNvSpPr/>
          <p:nvPr/>
        </p:nvSpPr>
        <p:spPr>
          <a:xfrm>
            <a:off x="3715512" y="3392423"/>
            <a:ext cx="3596640"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1779758" y="3504479"/>
            <a:ext cx="7736112" cy="523220"/>
          </a:xfrm>
          <a:prstGeom prst="rect">
            <a:avLst/>
          </a:prstGeom>
          <a:ln w="28575">
            <a:solidFill>
              <a:schemeClr val="accent2">
                <a:lumMod val="75000"/>
              </a:schemeClr>
            </a:solidFill>
          </a:ln>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Các từ ngữ chỉ người thân trong đoạn văn là: </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700369" y="4512895"/>
            <a:ext cx="1300356" cy="523220"/>
          </a:xfrm>
          <a:prstGeom prst="rect">
            <a:avLst/>
          </a:prstGeom>
          <a:solidFill>
            <a:schemeClr val="accent1">
              <a:lumMod val="40000"/>
              <a:lumOff val="60000"/>
            </a:schemeClr>
          </a:solidFill>
        </p:spPr>
        <p:txBody>
          <a:bodyPr wrap="none">
            <a:spAutoFit/>
          </a:bodyPr>
          <a:lstStyle/>
          <a:p>
            <a:r>
              <a:rPr lang="vi-VN" sz="2800" b="1" dirty="0">
                <a:solidFill>
                  <a:srgbClr val="FF0000"/>
                </a:solidFill>
                <a:latin typeface="Nunito" pitchFamily="2" charset="0"/>
              </a:rPr>
              <a:t>bà nội </a:t>
            </a:r>
            <a:endParaRPr lang="en-US" dirty="0">
              <a:solidFill>
                <a:srgbClr val="FF0000"/>
              </a:solidFill>
            </a:endParaRPr>
          </a:p>
        </p:txBody>
      </p:sp>
      <p:sp>
        <p:nvSpPr>
          <p:cNvPr id="7" name="Rectangle 6"/>
          <p:cNvSpPr/>
          <p:nvPr/>
        </p:nvSpPr>
        <p:spPr>
          <a:xfrm>
            <a:off x="2528738" y="4512895"/>
            <a:ext cx="1713931" cy="523220"/>
          </a:xfrm>
          <a:prstGeom prst="rect">
            <a:avLst/>
          </a:prstGeom>
          <a:solidFill>
            <a:srgbClr val="92D050"/>
          </a:solidFill>
        </p:spPr>
        <p:txBody>
          <a:bodyPr wrap="none">
            <a:spAutoFit/>
          </a:bodyPr>
          <a:lstStyle/>
          <a:p>
            <a:r>
              <a:rPr lang="vi-VN" sz="2800" b="1" dirty="0">
                <a:solidFill>
                  <a:srgbClr val="FF0000"/>
                </a:solidFill>
                <a:latin typeface="Nunito" pitchFamily="2" charset="0"/>
              </a:rPr>
              <a:t>bà ngoại </a:t>
            </a:r>
            <a:endParaRPr lang="en-US" dirty="0">
              <a:solidFill>
                <a:srgbClr val="FF0000"/>
              </a:solidFill>
            </a:endParaRPr>
          </a:p>
        </p:txBody>
      </p:sp>
      <p:sp>
        <p:nvSpPr>
          <p:cNvPr id="8" name="Rectangle 7"/>
          <p:cNvSpPr/>
          <p:nvPr/>
        </p:nvSpPr>
        <p:spPr>
          <a:xfrm>
            <a:off x="7816459" y="4520841"/>
            <a:ext cx="1149122" cy="523220"/>
          </a:xfrm>
          <a:prstGeom prst="rect">
            <a:avLst/>
          </a:prstGeom>
          <a:solidFill>
            <a:schemeClr val="accent2">
              <a:lumMod val="40000"/>
              <a:lumOff val="60000"/>
            </a:schemeClr>
          </a:solidFill>
        </p:spPr>
        <p:txBody>
          <a:bodyPr wrap="square">
            <a:spAutoFit/>
          </a:bodyPr>
          <a:lstStyle/>
          <a:p>
            <a:pPr algn="ctr"/>
            <a:r>
              <a:rPr lang="vi-VN" sz="2800" b="1" dirty="0">
                <a:solidFill>
                  <a:srgbClr val="FF0000"/>
                </a:solidFill>
                <a:latin typeface="Nunito" pitchFamily="2" charset="0"/>
              </a:rPr>
              <a:t>chị</a:t>
            </a:r>
            <a:endParaRPr lang="en-US" dirty="0">
              <a:solidFill>
                <a:srgbClr val="FF0000"/>
              </a:solidFill>
            </a:endParaRPr>
          </a:p>
        </p:txBody>
      </p:sp>
      <p:sp>
        <p:nvSpPr>
          <p:cNvPr id="10" name="Rectangle 9"/>
          <p:cNvSpPr/>
          <p:nvPr/>
        </p:nvSpPr>
        <p:spPr>
          <a:xfrm>
            <a:off x="4622609" y="4520841"/>
            <a:ext cx="1143783" cy="523220"/>
          </a:xfrm>
          <a:prstGeom prst="rect">
            <a:avLst/>
          </a:prstGeom>
          <a:solidFill>
            <a:srgbClr val="CC99FF"/>
          </a:solidFill>
        </p:spPr>
        <p:txBody>
          <a:bodyPr wrap="square">
            <a:spAutoFit/>
          </a:bodyPr>
          <a:lstStyle/>
          <a:p>
            <a:pPr algn="ctr"/>
            <a:r>
              <a:rPr lang="vi-VN" sz="2800" b="1" dirty="0">
                <a:solidFill>
                  <a:srgbClr val="FF0000"/>
                </a:solidFill>
                <a:latin typeface="Nunito" pitchFamily="2" charset="0"/>
              </a:rPr>
              <a:t>bà</a:t>
            </a:r>
            <a:endParaRPr lang="en-US" dirty="0">
              <a:solidFill>
                <a:srgbClr val="FF0000"/>
              </a:solidFill>
            </a:endParaRPr>
          </a:p>
        </p:txBody>
      </p:sp>
      <p:sp>
        <p:nvSpPr>
          <p:cNvPr id="28" name="Rectangle 27"/>
          <p:cNvSpPr/>
          <p:nvPr/>
        </p:nvSpPr>
        <p:spPr>
          <a:xfrm>
            <a:off x="6240486" y="4520841"/>
            <a:ext cx="1011556" cy="523220"/>
          </a:xfrm>
          <a:prstGeom prst="rect">
            <a:avLst/>
          </a:prstGeom>
          <a:solidFill>
            <a:srgbClr val="FFFF99"/>
          </a:solidFill>
        </p:spPr>
        <p:txBody>
          <a:bodyPr wrap="square">
            <a:spAutoFit/>
          </a:bodyPr>
          <a:lstStyle/>
          <a:p>
            <a:pPr algn="ctr"/>
            <a:r>
              <a:rPr lang="vi-VN" sz="2800" b="1" dirty="0">
                <a:solidFill>
                  <a:srgbClr val="FF0000"/>
                </a:solidFill>
                <a:latin typeface="Nunito" pitchFamily="2" charset="0"/>
              </a:rPr>
              <a:t>em</a:t>
            </a:r>
            <a:endParaRPr lang="en-US" dirty="0">
              <a:solidFill>
                <a:srgbClr val="FF0000"/>
              </a:solidFil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xit" presetSubtype="0" fill="hold" grpId="1"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25" grpId="0" animBg="1"/>
      <p:bldP spid="25" grpId="1" animBg="1"/>
      <p:bldP spid="27" grpId="0" animBg="1"/>
      <p:bldP spid="5" grpId="0" animBg="1"/>
      <p:bldP spid="7" grpId="0" animBg="1"/>
      <p:bldP spid="8" grpId="0" animBg="1"/>
      <p:bldP spid="10"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5852" y="126153"/>
            <a:ext cx="11847331" cy="1455292"/>
            <a:chOff x="-245911" y="126153"/>
            <a:chExt cx="10561427" cy="1455292"/>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45911" y="126153"/>
              <a:ext cx="10561427" cy="1455292"/>
            </a:xfrm>
            <a:prstGeom prst="rect">
              <a:avLst/>
            </a:prstGeom>
          </p:spPr>
        </p:pic>
        <p:sp>
          <p:nvSpPr>
            <p:cNvPr id="2" name="Rectangle 1"/>
            <p:cNvSpPr/>
            <p:nvPr/>
          </p:nvSpPr>
          <p:spPr>
            <a:xfrm>
              <a:off x="624351" y="411039"/>
              <a:ext cx="9520612" cy="1077218"/>
            </a:xfrm>
            <a:prstGeom prst="rect">
              <a:avLst/>
            </a:prstGeom>
          </p:spPr>
          <p:txBody>
            <a:bodyPr wrap="square">
              <a:spAutoFit/>
            </a:bodyPr>
            <a:lstStyle/>
            <a:p>
              <a:pPr lvl="0"/>
              <a:r>
                <a:rPr lang="en-US" sz="3200" b="1" dirty="0">
                  <a:solidFill>
                    <a:prstClr val="black"/>
                  </a:solidFill>
                  <a:latin typeface="Nunito Black" pitchFamily="2" charset="0"/>
                </a:rPr>
                <a:t>2</a:t>
              </a:r>
              <a:r>
                <a:rPr lang="en-US" sz="3200" dirty="0">
                  <a:solidFill>
                    <a:prstClr val="black"/>
                  </a:solidFill>
                  <a:latin typeface="Nunito Black" pitchFamily="2" charset="0"/>
                </a:rPr>
                <a:t>. </a:t>
              </a:r>
              <a:r>
                <a:rPr lang="vi-VN" sz="3200" b="1" dirty="0">
                  <a:solidFill>
                    <a:srgbClr val="000000"/>
                  </a:solidFill>
                  <a:latin typeface="Nunito Black" pitchFamily="2" charset="0"/>
                </a:rPr>
                <a:t>Tìm thêm từ ngữ chỉ những người thân bên nội và bên ngoại</a:t>
              </a:r>
              <a:r>
                <a:rPr lang="en-US" sz="3200" b="1" dirty="0">
                  <a:solidFill>
                    <a:srgbClr val="000000"/>
                  </a:solidFill>
                  <a:latin typeface="Nunito Black" pitchFamily="2" charset="0"/>
                </a:rPr>
                <a:t>.</a:t>
              </a:r>
              <a:endParaRPr lang="en-US" sz="3200" dirty="0">
                <a:solidFill>
                  <a:prstClr val="black"/>
                </a:solidFill>
                <a:latin typeface="Nunito Black" pitchFamily="2" charset="0"/>
              </a:endParaRPr>
            </a:p>
          </p:txBody>
        </p:sp>
      </p:grpSp>
      <p:sp>
        <p:nvSpPr>
          <p:cNvPr id="14" name="Rounded Rectangle 13"/>
          <p:cNvSpPr/>
          <p:nvPr/>
        </p:nvSpPr>
        <p:spPr>
          <a:xfrm>
            <a:off x="121387" y="2829757"/>
            <a:ext cx="2084832"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việc</a:t>
            </a:r>
            <a:endParaRPr lang="en-US" sz="2800" b="1" kern="0" dirty="0">
              <a:solidFill>
                <a:srgbClr val="002060"/>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25" name="Rounded Rectangle 24"/>
          <p:cNvSpPr/>
          <p:nvPr/>
        </p:nvSpPr>
        <p:spPr>
          <a:xfrm>
            <a:off x="189259" y="2829757"/>
            <a:ext cx="187429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16" name="Group 15"/>
          <p:cNvGrpSpPr/>
          <p:nvPr/>
        </p:nvGrpSpPr>
        <p:grpSpPr>
          <a:xfrm>
            <a:off x="2415945" y="1581445"/>
            <a:ext cx="4183662" cy="4559565"/>
            <a:chOff x="2415945" y="1581445"/>
            <a:chExt cx="4183662" cy="4559565"/>
          </a:xfrm>
        </p:grpSpPr>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05" b="98473" l="0" r="99501">
                          <a14:foregroundMark x1="36772" y1="6107" x2="54077" y2="48092"/>
                          <a14:foregroundMark x1="38103" y1="29771" x2="39101" y2="30382"/>
                          <a14:foregroundMark x1="32612" y1="33435" x2="40100" y2="38931"/>
                          <a14:foregroundMark x1="53245" y1="28397" x2="61231" y2="40305"/>
                          <a14:foregroundMark x1="66556" y1="48244" x2="69717" y2="49924"/>
                          <a14:foregroundMark x1="25790" y1="46412" x2="30116" y2="50076"/>
                        </a14:backgroundRemoval>
                      </a14:imgEffect>
                    </a14:imgLayer>
                  </a14:imgProps>
                </a:ext>
              </a:extLst>
            </a:blip>
            <a:stretch>
              <a:fillRect/>
            </a:stretch>
          </p:blipFill>
          <p:spPr>
            <a:xfrm>
              <a:off x="2415945" y="1581445"/>
              <a:ext cx="4183662" cy="4559565"/>
            </a:xfrm>
            <a:prstGeom prst="rect">
              <a:avLst/>
            </a:prstGeom>
          </p:spPr>
        </p:pic>
        <p:sp>
          <p:nvSpPr>
            <p:cNvPr id="11" name="Rectangle 10"/>
            <p:cNvSpPr/>
            <p:nvPr/>
          </p:nvSpPr>
          <p:spPr>
            <a:xfrm>
              <a:off x="2756794" y="4394684"/>
              <a:ext cx="3381290" cy="954107"/>
            </a:xfrm>
            <a:prstGeom prst="rect">
              <a:avLst/>
            </a:prstGeom>
          </p:spPr>
          <p:txBody>
            <a:bodyPr wrap="square">
              <a:spAutoFit/>
            </a:bodyPr>
            <a:lstStyle/>
            <a:p>
              <a:pPr lvl="0" algn="ctr"/>
              <a:r>
                <a:rPr lang="en-US" sz="2800" dirty="0" err="1">
                  <a:solidFill>
                    <a:srgbClr val="000000"/>
                  </a:solidFill>
                  <a:latin typeface="Nunito Black" pitchFamily="2" charset="0"/>
                </a:rPr>
                <a:t>Chú</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thím</a:t>
              </a:r>
              <a:r>
                <a:rPr lang="vi-VN" sz="2800" dirty="0">
                  <a:solidFill>
                    <a:srgbClr val="000000"/>
                  </a:solidFill>
                  <a:latin typeface="Nunito Black" pitchFamily="2" charset="0"/>
                </a:rPr>
                <a:t>, bác, </a:t>
              </a:r>
              <a:endParaRPr lang="en-US" sz="2800" dirty="0">
                <a:solidFill>
                  <a:srgbClr val="000000"/>
                </a:solidFill>
                <a:latin typeface="Nunito Black" pitchFamily="2" charset="0"/>
              </a:endParaRPr>
            </a:p>
            <a:p>
              <a:pPr lvl="0" algn="ctr"/>
              <a:r>
                <a:rPr lang="vi-VN" sz="2800" dirty="0">
                  <a:solidFill>
                    <a:srgbClr val="000000"/>
                  </a:solidFill>
                  <a:latin typeface="Nunito Black" pitchFamily="2" charset="0"/>
                </a:rPr>
                <a:t>cô, </a:t>
              </a:r>
              <a:r>
                <a:rPr lang="en-US" sz="2800" dirty="0" err="1">
                  <a:solidFill>
                    <a:srgbClr val="000000"/>
                  </a:solidFill>
                  <a:latin typeface="Nunito Black" pitchFamily="2" charset="0"/>
                </a:rPr>
                <a:t>anh</a:t>
              </a:r>
              <a:r>
                <a:rPr lang="en-US" sz="2800" dirty="0">
                  <a:solidFill>
                    <a:srgbClr val="000000"/>
                  </a:solidFill>
                  <a:latin typeface="Nunito Black" pitchFamily="2" charset="0"/>
                </a:rPr>
                <a:t>, </a:t>
              </a:r>
              <a:r>
                <a:rPr lang="en-US" sz="2800" dirty="0" err="1">
                  <a:solidFill>
                    <a:srgbClr val="000000"/>
                  </a:solidFill>
                  <a:latin typeface="Nunito Black" pitchFamily="2" charset="0"/>
                </a:rPr>
                <a:t>chị</a:t>
              </a:r>
              <a:r>
                <a:rPr lang="en-US" sz="2800" dirty="0">
                  <a:solidFill>
                    <a:srgbClr val="000000"/>
                  </a:solidFill>
                  <a:latin typeface="Nunito Black" pitchFamily="2"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a:t>
              </a:r>
              <a:endParaRPr lang="vi-VN" sz="2800" dirty="0">
                <a:solidFill>
                  <a:srgbClr val="000000"/>
                </a:solidFill>
                <a:latin typeface="Nunito Black" pitchFamily="2" charset="0"/>
              </a:endParaRPr>
            </a:p>
          </p:txBody>
        </p:sp>
      </p:grpSp>
      <p:grpSp>
        <p:nvGrpSpPr>
          <p:cNvPr id="17" name="Group 16"/>
          <p:cNvGrpSpPr/>
          <p:nvPr/>
        </p:nvGrpSpPr>
        <p:grpSpPr>
          <a:xfrm>
            <a:off x="6314279" y="1581444"/>
            <a:ext cx="4074402" cy="4559565"/>
            <a:chOff x="6314279" y="1581445"/>
            <a:chExt cx="4074402" cy="4439770"/>
          </a:xfrm>
        </p:grpSpPr>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2993" b="97007" l="2717" r="97283">
                          <a14:foregroundMark x1="27446" y1="20200" x2="41576" y2="33416"/>
                          <a14:foregroundMark x1="52717" y1="21696" x2="63587" y2="33666"/>
                          <a14:foregroundMark x1="55707" y1="10973" x2="67663" y2="21197"/>
                        </a14:backgroundRemoval>
                      </a14:imgEffect>
                    </a14:imgLayer>
                  </a14:imgProps>
                </a:ext>
              </a:extLst>
            </a:blip>
            <a:stretch>
              <a:fillRect/>
            </a:stretch>
          </p:blipFill>
          <p:spPr>
            <a:xfrm>
              <a:off x="6314279" y="1581445"/>
              <a:ext cx="4074402" cy="4439770"/>
            </a:xfrm>
            <a:prstGeom prst="rect">
              <a:avLst/>
            </a:prstGeom>
          </p:spPr>
        </p:pic>
        <p:sp>
          <p:nvSpPr>
            <p:cNvPr id="20" name="Rectangle 19"/>
            <p:cNvSpPr/>
            <p:nvPr/>
          </p:nvSpPr>
          <p:spPr>
            <a:xfrm>
              <a:off x="6809333" y="4410957"/>
              <a:ext cx="3084293" cy="954107"/>
            </a:xfrm>
            <a:prstGeom prst="rect">
              <a:avLst/>
            </a:prstGeom>
          </p:spPr>
          <p:txBody>
            <a:bodyPr wrap="square">
              <a:spAutoFit/>
            </a:bodyPr>
            <a:lstStyle/>
            <a:p>
              <a:pPr lvl="0" algn="ctr"/>
              <a:r>
                <a:rPr lang="vi-VN" sz="2800" dirty="0">
                  <a:solidFill>
                    <a:srgbClr val="000000"/>
                  </a:solidFill>
                  <a:latin typeface="Nunito Black" pitchFamily="2" charset="0"/>
                </a:rPr>
                <a:t>bác, </a:t>
              </a:r>
              <a:r>
                <a:rPr lang="en-US" sz="2800" dirty="0" err="1">
                  <a:solidFill>
                    <a:srgbClr val="000000"/>
                  </a:solidFill>
                  <a:latin typeface="Nunito Black" pitchFamily="2" charset="0"/>
                </a:rPr>
                <a:t>dì</a:t>
              </a:r>
              <a:r>
                <a:rPr lang="en-US" sz="2800" dirty="0">
                  <a:solidFill>
                    <a:srgbClr val="000000"/>
                  </a:solidFill>
                  <a:latin typeface="Nunito Black" pitchFamily="2" charset="0"/>
                </a:rPr>
                <a:t>, </a:t>
              </a:r>
              <a:r>
                <a:rPr lang="en-US" sz="2800" dirty="0" err="1">
                  <a:solidFill>
                    <a:srgbClr val="000000"/>
                  </a:solidFill>
                  <a:latin typeface="Nunito Black" pitchFamily="2" charset="0"/>
                </a:rPr>
                <a:t>cậu</a:t>
              </a:r>
              <a:r>
                <a:rPr lang="en-US" sz="2800" dirty="0">
                  <a:solidFill>
                    <a:srgbClr val="000000"/>
                  </a:solidFill>
                  <a:latin typeface="Nunito Black" pitchFamily="2" charset="0"/>
                </a:rPr>
                <a:t> </a:t>
              </a:r>
              <a:r>
                <a:rPr lang="en-US" sz="2800" dirty="0" err="1">
                  <a:solidFill>
                    <a:srgbClr val="000000"/>
                  </a:solidFill>
                  <a:latin typeface="Nunito Black" pitchFamily="2" charset="0"/>
                </a:rPr>
                <a:t>mợ</a:t>
              </a:r>
              <a:r>
                <a:rPr lang="vi-VN" sz="2800" dirty="0">
                  <a:solidFill>
                    <a:srgbClr val="000000"/>
                  </a:solidFill>
                  <a:latin typeface="Nunito Black" pitchFamily="2" charset="0"/>
                </a:rPr>
                <a:t>, </a:t>
              </a:r>
              <a:r>
                <a:rPr lang="en-US" sz="2800" dirty="0" err="1">
                  <a:solidFill>
                    <a:srgbClr val="000000"/>
                  </a:solidFill>
                  <a:latin typeface="Nunito Black" pitchFamily="2" charset="0"/>
                </a:rPr>
                <a:t>anh</a:t>
              </a:r>
              <a:r>
                <a:rPr lang="en-US" sz="2800" dirty="0">
                  <a:solidFill>
                    <a:srgbClr val="000000"/>
                  </a:solidFill>
                  <a:latin typeface="Nunito Black" pitchFamily="2" charset="0"/>
                </a:rPr>
                <a:t>, </a:t>
              </a:r>
              <a:r>
                <a:rPr lang="en-US" sz="2800" dirty="0" err="1">
                  <a:solidFill>
                    <a:srgbClr val="000000"/>
                  </a:solidFill>
                  <a:latin typeface="Nunito Black" pitchFamily="2" charset="0"/>
                </a:rPr>
                <a:t>chị</a:t>
              </a:r>
              <a:r>
                <a:rPr lang="en-US" sz="2800" dirty="0">
                  <a:solidFill>
                    <a:srgbClr val="000000"/>
                  </a:solidFill>
                  <a:latin typeface="Nunito Black" pitchFamily="2"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a:t>
              </a:r>
              <a:endParaRPr lang="vi-VN" sz="2800" dirty="0">
                <a:solidFill>
                  <a:srgbClr val="000000"/>
                </a:solidFill>
                <a:latin typeface="Nunito Black" pitchFamily="2" charset="0"/>
              </a:endParaRPr>
            </a:p>
          </p:txBody>
        </p:sp>
      </p:grpSp>
      <p:sp>
        <p:nvSpPr>
          <p:cNvPr id="24" name="Rounded Rectangle 23"/>
          <p:cNvSpPr/>
          <p:nvPr/>
        </p:nvSpPr>
        <p:spPr>
          <a:xfrm>
            <a:off x="3691443" y="5883635"/>
            <a:ext cx="1511992" cy="653484"/>
          </a:xfrm>
          <a:prstGeom prst="roundRect">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nội</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9" name="Rounded Rectangle 28"/>
          <p:cNvSpPr/>
          <p:nvPr/>
        </p:nvSpPr>
        <p:spPr>
          <a:xfrm>
            <a:off x="7392009" y="5841958"/>
            <a:ext cx="1899395" cy="675216"/>
          </a:xfrm>
          <a:prstGeom prst="roundRect">
            <a:avLst/>
          </a:prstGeom>
          <a:solidFill>
            <a:srgbClr val="FFC00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ngoại</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30" name="Rounded Rectangle 29"/>
          <p:cNvSpPr/>
          <p:nvPr/>
        </p:nvSpPr>
        <p:spPr>
          <a:xfrm>
            <a:off x="189259" y="2209476"/>
            <a:ext cx="2029968" cy="2185208"/>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Chú</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ý: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số</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từ</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thuộc</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cả</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2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023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xit" presetSubtype="0" fill="hold" grpId="1" nodeType="with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5" grpId="0" animBg="1"/>
      <p:bldP spid="25" grpId="1" animBg="1"/>
      <p:bldP spid="24" grpId="0" animBg="1"/>
      <p:bldP spid="29" grpId="0" animBg="1"/>
      <p:bldP spid="30" grpId="0" animBg="1"/>
      <p:bldP spid="3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93555" y="144441"/>
            <a:ext cx="11921189" cy="1079126"/>
            <a:chOff x="-286668" y="62145"/>
            <a:chExt cx="10627268" cy="1079126"/>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5"/>
              <a:ext cx="9815789" cy="1079126"/>
            </a:xfrm>
            <a:prstGeom prst="rect">
              <a:avLst/>
            </a:prstGeom>
          </p:spPr>
        </p:pic>
        <p:sp>
          <p:nvSpPr>
            <p:cNvPr id="2" name="Rectangle 1"/>
            <p:cNvSpPr/>
            <p:nvPr/>
          </p:nvSpPr>
          <p:spPr>
            <a:xfrm>
              <a:off x="440182" y="309320"/>
              <a:ext cx="9900418" cy="584775"/>
            </a:xfrm>
            <a:prstGeom prst="rect">
              <a:avLst/>
            </a:prstGeom>
          </p:spPr>
          <p:txBody>
            <a:bodyPr wrap="square">
              <a:spAutoFit/>
            </a:bodyPr>
            <a:lstStyle/>
            <a:p>
              <a:pPr lvl="0"/>
              <a:r>
                <a:rPr lang="en-US" sz="3200" b="1" dirty="0">
                  <a:solidFill>
                    <a:prstClr val="black"/>
                  </a:solidFill>
                  <a:latin typeface="Nunito Black" pitchFamily="2" charset="0"/>
                </a:rPr>
                <a:t>3</a:t>
              </a:r>
              <a:r>
                <a:rPr lang="en-US" sz="3200" dirty="0">
                  <a:solidFill>
                    <a:prstClr val="black"/>
                  </a:solidFill>
                  <a:latin typeface="Nunito Black" pitchFamily="2" charset="0"/>
                </a:rPr>
                <a:t>. </a:t>
              </a:r>
              <a:r>
                <a:rPr lang="en-US" sz="3200" b="1" i="1" dirty="0">
                  <a:solidFill>
                    <a:srgbClr val="000000"/>
                  </a:solidFill>
                  <a:latin typeface="Nunito Black" pitchFamily="2" charset="0"/>
                </a:rPr>
                <a:t>D</a:t>
              </a:r>
              <a:r>
                <a:rPr lang="vi-VN" sz="3200" b="1" i="1" dirty="0">
                  <a:solidFill>
                    <a:srgbClr val="000000"/>
                  </a:solidFill>
                  <a:latin typeface="Nunito Black" pitchFamily="2" charset="0"/>
                </a:rPr>
                <a:t>ấu hai chấm </a:t>
              </a:r>
              <a:r>
                <a:rPr lang="vi-VN" sz="3200" b="1" dirty="0">
                  <a:solidFill>
                    <a:srgbClr val="000000"/>
                  </a:solidFill>
                  <a:latin typeface="Nunito Black" pitchFamily="2" charset="0"/>
                </a:rPr>
                <a:t>trong câu sau</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dùng</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để</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làm</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gì</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7" name="Flowchart: Alternate Process 6"/>
          <p:cNvSpPr/>
          <p:nvPr/>
        </p:nvSpPr>
        <p:spPr>
          <a:xfrm>
            <a:off x="1120593" y="1470742"/>
            <a:ext cx="10259568" cy="1709928"/>
          </a:xfrm>
          <a:prstGeom prst="flowChartAlternateProcess">
            <a:avLst/>
          </a:prstGeom>
          <a:solidFill>
            <a:schemeClr val="bg1"/>
          </a:solidFill>
          <a:ln w="28575">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Cảnh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vật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xung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quanh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tôi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đều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vì</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chính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lòng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tôi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đang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sự</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hôm</a:t>
            </a:r>
            <a:r>
              <a:rPr lang="en-US" sz="3200" dirty="0">
                <a:solidFill>
                  <a:srgbClr val="000000"/>
                </a:solidFill>
                <a:latin typeface="Cambria" panose="02040503050406030204" pitchFamily="18" charset="0"/>
                <a:ea typeface="Cambria" panose="02040503050406030204" pitchFamily="18" charset="0"/>
              </a:rPr>
              <a:t> nay </a:t>
            </a:r>
            <a:r>
              <a:rPr lang="en-US" sz="3200" dirty="0" err="1">
                <a:solidFill>
                  <a:srgbClr val="000000"/>
                </a:solidFill>
                <a:latin typeface="Cambria" panose="02040503050406030204" pitchFamily="18" charset="0"/>
                <a:ea typeface="Cambria" panose="02040503050406030204" pitchFamily="18" charset="0"/>
              </a:rPr>
              <a:t>tôi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học</a:t>
            </a:r>
            <a:r>
              <a:rPr lang="en-US" sz="3200" dirty="0">
                <a:solidFill>
                  <a:srgbClr val="000000"/>
                </a:solidFill>
                <a:latin typeface="Cambria" panose="02040503050406030204" pitchFamily="18" charset="0"/>
                <a:ea typeface="Cambria" panose="02040503050406030204" pitchFamily="18" charset="0"/>
              </a:rPr>
              <a:t>.</a:t>
            </a:r>
          </a:p>
          <a:p>
            <a:pPr lvl="0" algn="r"/>
            <a:r>
              <a:rPr lang="en-US" sz="3200" dirty="0">
                <a:solidFill>
                  <a:srgbClr val="000000"/>
                </a:solidFill>
                <a:latin typeface="Cambria" panose="02040503050406030204" pitchFamily="18" charset="0"/>
                <a:ea typeface="Cambria" panose="02040503050406030204" pitchFamily="18" charset="0"/>
              </a:rPr>
              <a:t>(</a:t>
            </a:r>
            <a:r>
              <a:rPr lang="en-US" sz="3200" i="1" dirty="0">
                <a:solidFill>
                  <a:srgbClr val="000000"/>
                </a:solidFill>
                <a:latin typeface="Cambria" panose="02040503050406030204" pitchFamily="18" charset="0"/>
                <a:ea typeface="Cambria" panose="02040503050406030204" pitchFamily="18" charset="0"/>
              </a:rPr>
              <a:t>Theo</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Tịnh</a:t>
            </a:r>
            <a:r>
              <a:rPr lang="en-US" sz="3200" dirty="0">
                <a:solidFill>
                  <a:srgbClr val="000000"/>
                </a:solidFill>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7C63C92D-84AA-4FBF-4C07-278825C6C1AC}"/>
              </a:ext>
            </a:extLst>
          </p:cNvPr>
          <p:cNvGrpSpPr/>
          <p:nvPr/>
        </p:nvGrpSpPr>
        <p:grpSpPr>
          <a:xfrm>
            <a:off x="2261081" y="2979567"/>
            <a:ext cx="5790664" cy="1166161"/>
            <a:chOff x="1738784" y="2685603"/>
            <a:chExt cx="4471619" cy="1276449"/>
          </a:xfrm>
        </p:grpSpPr>
        <p:sp>
          <p:nvSpPr>
            <p:cNvPr id="9" name="Freeform: Shape 8">
              <a:extLst>
                <a:ext uri="{FF2B5EF4-FFF2-40B4-BE49-F238E27FC236}">
                  <a16:creationId xmlns:a16="http://schemas.microsoft.com/office/drawing/2014/main" id="{58245217-77D1-04F5-1A0F-ACEC991A9615}"/>
                </a:ext>
              </a:extLst>
            </p:cNvPr>
            <p:cNvSpPr/>
            <p:nvPr/>
          </p:nvSpPr>
          <p:spPr>
            <a:xfrm>
              <a:off x="1738784" y="2685603"/>
              <a:ext cx="4257846" cy="127644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0" name="TextBox 9">
              <a:extLst>
                <a:ext uri="{FF2B5EF4-FFF2-40B4-BE49-F238E27FC236}">
                  <a16:creationId xmlns:a16="http://schemas.microsoft.com/office/drawing/2014/main" id="{F5BD5560-E7D2-6AC8-9D2C-A6505DFA0F3C}"/>
                </a:ext>
              </a:extLst>
            </p:cNvPr>
            <p:cNvSpPr txBox="1"/>
            <p:nvPr/>
          </p:nvSpPr>
          <p:spPr>
            <a:xfrm>
              <a:off x="1741069" y="3023890"/>
              <a:ext cx="4469334"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a:latin typeface="Cambria" panose="02040503050406030204" pitchFamily="18" charset="0"/>
                  <a:ea typeface="Cambria" panose="02040503050406030204" pitchFamily="18" charset="0"/>
                  <a:sym typeface="Arial"/>
                </a:rPr>
                <a:t>a. </a:t>
              </a:r>
              <a:r>
                <a:rPr lang="en-US" sz="2800" b="1" kern="0" dirty="0" err="1">
                  <a:latin typeface="Cambria" panose="02040503050406030204" pitchFamily="18" charset="0"/>
                  <a:ea typeface="Cambria" panose="02040503050406030204" pitchFamily="18" charset="0"/>
                  <a:sym typeface="Arial"/>
                </a:rPr>
                <a:t>Để</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báo</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hiệu</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lời</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nói</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trực</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tiếp</a:t>
              </a:r>
              <a:endParaRPr lang="vi-VN" sz="2800" b="1" kern="0" dirty="0">
                <a:latin typeface="Cambria" panose="02040503050406030204" pitchFamily="18" charset="0"/>
                <a:ea typeface="Cambria" panose="02040503050406030204" pitchFamily="18" charset="0"/>
                <a:sym typeface="Arial"/>
              </a:endParaRPr>
            </a:p>
          </p:txBody>
        </p:sp>
      </p:grpSp>
      <p:grpSp>
        <p:nvGrpSpPr>
          <p:cNvPr id="11" name="Group 10">
            <a:extLst>
              <a:ext uri="{FF2B5EF4-FFF2-40B4-BE49-F238E27FC236}">
                <a16:creationId xmlns:a16="http://schemas.microsoft.com/office/drawing/2014/main" id="{7C63C92D-84AA-4FBF-4C07-278825C6C1AC}"/>
              </a:ext>
            </a:extLst>
          </p:cNvPr>
          <p:cNvGrpSpPr/>
          <p:nvPr/>
        </p:nvGrpSpPr>
        <p:grpSpPr>
          <a:xfrm>
            <a:off x="3660220" y="4071707"/>
            <a:ext cx="5710206" cy="1109667"/>
            <a:chOff x="1738784" y="2846556"/>
            <a:chExt cx="4409488" cy="1214612"/>
          </a:xfrm>
        </p:grpSpPr>
        <p:sp>
          <p:nvSpPr>
            <p:cNvPr id="12" name="Freeform: Shape 8">
              <a:extLst>
                <a:ext uri="{FF2B5EF4-FFF2-40B4-BE49-F238E27FC236}">
                  <a16:creationId xmlns:a16="http://schemas.microsoft.com/office/drawing/2014/main" id="{58245217-77D1-04F5-1A0F-ACEC991A9615}"/>
                </a:ext>
              </a:extLst>
            </p:cNvPr>
            <p:cNvSpPr/>
            <p:nvPr/>
          </p:nvSpPr>
          <p:spPr>
            <a:xfrm>
              <a:off x="1738784" y="2846556"/>
              <a:ext cx="4257846" cy="121461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3" name="TextBox 12">
              <a:extLst>
                <a:ext uri="{FF2B5EF4-FFF2-40B4-BE49-F238E27FC236}">
                  <a16:creationId xmlns:a16="http://schemas.microsoft.com/office/drawing/2014/main" id="{F5BD5560-E7D2-6AC8-9D2C-A6505DFA0F3C}"/>
                </a:ext>
              </a:extLst>
            </p:cNvPr>
            <p:cNvSpPr txBox="1"/>
            <p:nvPr/>
          </p:nvSpPr>
          <p:spPr>
            <a:xfrm>
              <a:off x="1809731" y="3140084"/>
              <a:ext cx="4338541"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a:latin typeface="Cambria" panose="02040503050406030204" pitchFamily="18" charset="0"/>
                  <a:ea typeface="Cambria" panose="02040503050406030204" pitchFamily="18" charset="0"/>
                  <a:sym typeface="Arial"/>
                </a:rPr>
                <a:t>b. </a:t>
              </a:r>
              <a:r>
                <a:rPr lang="en-US" sz="2800" b="1" kern="0" dirty="0" err="1">
                  <a:latin typeface="Cambria" panose="02040503050406030204" pitchFamily="18" charset="0"/>
                  <a:ea typeface="Cambria" panose="02040503050406030204" pitchFamily="18" charset="0"/>
                  <a:sym typeface="Arial"/>
                </a:rPr>
                <a:t>Để</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báo</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hiệu</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phần</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giải</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thích</a:t>
              </a:r>
              <a:endParaRPr lang="vi-VN" sz="2800" b="1" kern="0" dirty="0">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7C63C92D-84AA-4FBF-4C07-278825C6C1AC}"/>
              </a:ext>
            </a:extLst>
          </p:cNvPr>
          <p:cNvGrpSpPr/>
          <p:nvPr/>
        </p:nvGrpSpPr>
        <p:grpSpPr>
          <a:xfrm>
            <a:off x="4239680" y="5181374"/>
            <a:ext cx="5710203" cy="1323385"/>
            <a:chOff x="1738784" y="2612627"/>
            <a:chExt cx="4409486" cy="1448543"/>
          </a:xfrm>
        </p:grpSpPr>
        <p:sp>
          <p:nvSpPr>
            <p:cNvPr id="15" name="Freeform: Shape 8">
              <a:extLst>
                <a:ext uri="{FF2B5EF4-FFF2-40B4-BE49-F238E27FC236}">
                  <a16:creationId xmlns:a16="http://schemas.microsoft.com/office/drawing/2014/main" id="{58245217-77D1-04F5-1A0F-ACEC991A9615}"/>
                </a:ext>
              </a:extLst>
            </p:cNvPr>
            <p:cNvSpPr/>
            <p:nvPr/>
          </p:nvSpPr>
          <p:spPr>
            <a:xfrm>
              <a:off x="1966586" y="2612627"/>
              <a:ext cx="3842166" cy="144854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6" name="TextBox 15">
              <a:extLst>
                <a:ext uri="{FF2B5EF4-FFF2-40B4-BE49-F238E27FC236}">
                  <a16:creationId xmlns:a16="http://schemas.microsoft.com/office/drawing/2014/main" id="{F5BD5560-E7D2-6AC8-9D2C-A6505DFA0F3C}"/>
                </a:ext>
              </a:extLst>
            </p:cNvPr>
            <p:cNvSpPr txBox="1"/>
            <p:nvPr/>
          </p:nvSpPr>
          <p:spPr>
            <a:xfrm>
              <a:off x="1738784" y="3033103"/>
              <a:ext cx="4409486"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a:latin typeface="Cambria" panose="02040503050406030204" pitchFamily="18" charset="0"/>
                  <a:ea typeface="Cambria" panose="02040503050406030204" pitchFamily="18" charset="0"/>
                  <a:sym typeface="Arial"/>
                </a:rPr>
                <a:t>c. </a:t>
              </a:r>
              <a:r>
                <a:rPr lang="en-US" sz="2800" b="1" kern="0" dirty="0" err="1">
                  <a:latin typeface="Cambria" panose="02040503050406030204" pitchFamily="18" charset="0"/>
                  <a:ea typeface="Cambria" panose="02040503050406030204" pitchFamily="18" charset="0"/>
                  <a:sym typeface="Arial"/>
                </a:rPr>
                <a:t>Để</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báo</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hiệu</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phần</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liệt</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kê</a:t>
              </a:r>
              <a:endParaRPr lang="vi-VN" sz="2800" b="1" kern="0" dirty="0">
                <a:latin typeface="Cambria" panose="02040503050406030204" pitchFamily="18" charset="0"/>
                <a:ea typeface="Cambria" panose="02040503050406030204" pitchFamily="18" charset="0"/>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1739" y1="37500" x2="44022" y2="32292"/>
                        <a14:foregroundMark x1="31522" y1="72917" x2="30978" y2="80556"/>
                      </a14:backgroundRemoval>
                    </a14:imgEffect>
                  </a14:imgLayer>
                </a14:imgProps>
              </a:ext>
            </a:extLst>
          </a:blip>
          <a:stretch>
            <a:fillRect/>
          </a:stretch>
        </p:blipFill>
        <p:spPr>
          <a:xfrm>
            <a:off x="276210" y="4857474"/>
            <a:ext cx="2243522" cy="1755800"/>
          </a:xfrm>
          <a:prstGeom prst="rect">
            <a:avLst/>
          </a:prstGeom>
        </p:spPr>
      </p:pic>
      <p:grpSp>
        <p:nvGrpSpPr>
          <p:cNvPr id="17" name="Group 16"/>
          <p:cNvGrpSpPr/>
          <p:nvPr/>
        </p:nvGrpSpPr>
        <p:grpSpPr>
          <a:xfrm>
            <a:off x="1014983" y="3427846"/>
            <a:ext cx="3230837" cy="1617304"/>
            <a:chOff x="392020" y="2939391"/>
            <a:chExt cx="3730481" cy="1752335"/>
          </a:xfrm>
        </p:grpSpPr>
        <p:sp>
          <p:nvSpPr>
            <p:cNvPr id="18" name="Cloud 17"/>
            <p:cNvSpPr/>
            <p:nvPr/>
          </p:nvSpPr>
          <p:spPr>
            <a:xfrm>
              <a:off x="392020" y="2939391"/>
              <a:ext cx="3730481" cy="1752335"/>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19" name="Rectangle 18"/>
            <p:cNvSpPr/>
            <p:nvPr/>
          </p:nvSpPr>
          <p:spPr>
            <a:xfrm>
              <a:off x="872267" y="3158423"/>
              <a:ext cx="2902158" cy="1300546"/>
            </a:xfrm>
            <a:prstGeom prst="rect">
              <a:avLst/>
            </a:prstGeom>
          </p:spPr>
          <p:txBody>
            <a:bodyPr wrap="square">
              <a:spAutoFit/>
            </a:bodyPr>
            <a:lstStyle/>
            <a:p>
              <a:pPr lvl="0" algn="just"/>
              <a:r>
                <a:rPr lang="en-US" sz="2400" dirty="0" err="1">
                  <a:solidFill>
                    <a:prstClr val="white"/>
                  </a:solidFill>
                  <a:latin typeface="Nunito Black" pitchFamily="2" charset="0"/>
                </a:rPr>
                <a:t>Em</a:t>
              </a:r>
              <a:r>
                <a:rPr lang="en-US" sz="2400" dirty="0">
                  <a:solidFill>
                    <a:prstClr val="white"/>
                  </a:solidFill>
                  <a:latin typeface="Nunito Black" pitchFamily="2" charset="0"/>
                </a:rPr>
                <a:t> </a:t>
              </a:r>
              <a:r>
                <a:rPr lang="en-US" sz="2400" dirty="0" err="1">
                  <a:solidFill>
                    <a:prstClr val="white"/>
                  </a:solidFill>
                  <a:latin typeface="Nunito Black" pitchFamily="2" charset="0"/>
                </a:rPr>
                <a:t>hãy</a:t>
              </a:r>
              <a:r>
                <a:rPr lang="en-US" sz="2400" dirty="0">
                  <a:solidFill>
                    <a:prstClr val="white"/>
                  </a:solidFill>
                  <a:latin typeface="Nunito Black" pitchFamily="2" charset="0"/>
                </a:rPr>
                <a:t> </a:t>
              </a:r>
              <a:r>
                <a:rPr lang="en-US" sz="2400" dirty="0" err="1">
                  <a:solidFill>
                    <a:prstClr val="white"/>
                  </a:solidFill>
                  <a:latin typeface="Nunito Black" pitchFamily="2" charset="0"/>
                </a:rPr>
                <a:t>nhớ</a:t>
              </a:r>
              <a:r>
                <a:rPr lang="en-US" sz="2400" dirty="0">
                  <a:solidFill>
                    <a:prstClr val="white"/>
                  </a:solidFill>
                  <a:latin typeface="Nunito Black" pitchFamily="2" charset="0"/>
                </a:rPr>
                <a:t> </a:t>
              </a:r>
              <a:r>
                <a:rPr lang="en-US" sz="2400" dirty="0" err="1">
                  <a:solidFill>
                    <a:prstClr val="white"/>
                  </a:solidFill>
                  <a:latin typeface="Nunito Black" pitchFamily="2" charset="0"/>
                </a:rPr>
                <a:t>lại</a:t>
              </a:r>
              <a:r>
                <a:rPr lang="en-US" sz="2400" dirty="0">
                  <a:solidFill>
                    <a:prstClr val="white"/>
                  </a:solidFill>
                  <a:latin typeface="Nunito Black" pitchFamily="2" charset="0"/>
                </a:rPr>
                <a:t> </a:t>
              </a:r>
              <a:r>
                <a:rPr lang="en-US" sz="2400" dirty="0" err="1">
                  <a:solidFill>
                    <a:prstClr val="white"/>
                  </a:solidFill>
                  <a:latin typeface="Nunito Black" pitchFamily="2" charset="0"/>
                </a:rPr>
                <a:t>công</a:t>
              </a:r>
              <a:r>
                <a:rPr lang="en-US" sz="2400" dirty="0">
                  <a:solidFill>
                    <a:prstClr val="white"/>
                  </a:solidFill>
                  <a:latin typeface="Nunito Black" pitchFamily="2" charset="0"/>
                </a:rPr>
                <a:t> </a:t>
              </a:r>
              <a:r>
                <a:rPr lang="en-US" sz="2400" dirty="0" err="1">
                  <a:solidFill>
                    <a:prstClr val="white"/>
                  </a:solidFill>
                  <a:latin typeface="Nunito Black" pitchFamily="2" charset="0"/>
                </a:rPr>
                <a:t>dụng</a:t>
              </a:r>
              <a:r>
                <a:rPr lang="en-US" sz="2400" dirty="0">
                  <a:solidFill>
                    <a:prstClr val="white"/>
                  </a:solidFill>
                  <a:latin typeface="Nunito Black" pitchFamily="2" charset="0"/>
                </a:rPr>
                <a:t> </a:t>
              </a:r>
              <a:r>
                <a:rPr lang="en-US" sz="2400" dirty="0" err="1">
                  <a:solidFill>
                    <a:prstClr val="white"/>
                  </a:solidFill>
                  <a:latin typeface="Nunito Black" pitchFamily="2" charset="0"/>
                </a:rPr>
                <a:t>của</a:t>
              </a:r>
              <a:r>
                <a:rPr lang="en-US" sz="2400" dirty="0">
                  <a:solidFill>
                    <a:prstClr val="white"/>
                  </a:solidFill>
                  <a:latin typeface="Nunito Black" pitchFamily="2" charset="0"/>
                </a:rPr>
                <a:t> </a:t>
              </a:r>
              <a:r>
                <a:rPr lang="en-US" sz="2400" dirty="0" err="1">
                  <a:solidFill>
                    <a:prstClr val="white"/>
                  </a:solidFill>
                  <a:latin typeface="Nunito Black" pitchFamily="2" charset="0"/>
                </a:rPr>
                <a:t>dấu</a:t>
              </a:r>
              <a:r>
                <a:rPr lang="en-US" sz="2400" dirty="0">
                  <a:solidFill>
                    <a:prstClr val="white"/>
                  </a:solidFill>
                  <a:latin typeface="Nunito Black" pitchFamily="2" charset="0"/>
                </a:rPr>
                <a:t> </a:t>
              </a:r>
              <a:r>
                <a:rPr lang="en-US" sz="2400" dirty="0" err="1">
                  <a:solidFill>
                    <a:prstClr val="white"/>
                  </a:solidFill>
                  <a:latin typeface="Nunito Black" pitchFamily="2" charset="0"/>
                </a:rPr>
                <a:t>hai</a:t>
              </a:r>
              <a:r>
                <a:rPr lang="en-US" sz="2400" dirty="0">
                  <a:solidFill>
                    <a:prstClr val="white"/>
                  </a:solidFill>
                  <a:latin typeface="Nunito Black" pitchFamily="2" charset="0"/>
                </a:rPr>
                <a:t> </a:t>
              </a:r>
              <a:r>
                <a:rPr lang="en-US" sz="2400" dirty="0" err="1">
                  <a:solidFill>
                    <a:prstClr val="white"/>
                  </a:solidFill>
                  <a:latin typeface="Nunito Black" pitchFamily="2" charset="0"/>
                </a:rPr>
                <a:t>chấm</a:t>
              </a:r>
              <a:r>
                <a:rPr lang="en-US" sz="2400" dirty="0">
                  <a:solidFill>
                    <a:prstClr val="white"/>
                  </a:solidFill>
                  <a:latin typeface="Nunito Black" pitchFamily="2" charset="0"/>
                </a:rPr>
                <a:t>.</a:t>
              </a:r>
            </a:p>
          </p:txBody>
        </p:sp>
      </p:grpSp>
      <p:grpSp>
        <p:nvGrpSpPr>
          <p:cNvPr id="20" name="Group 19"/>
          <p:cNvGrpSpPr/>
          <p:nvPr/>
        </p:nvGrpSpPr>
        <p:grpSpPr>
          <a:xfrm>
            <a:off x="948573" y="3288625"/>
            <a:ext cx="3181016" cy="1944558"/>
            <a:chOff x="392021" y="2939391"/>
            <a:chExt cx="3672955" cy="2106912"/>
          </a:xfrm>
        </p:grpSpPr>
        <p:sp>
          <p:nvSpPr>
            <p:cNvPr id="21" name="Cloud 20"/>
            <p:cNvSpPr/>
            <p:nvPr/>
          </p:nvSpPr>
          <p:spPr>
            <a:xfrm>
              <a:off x="392021" y="2939391"/>
              <a:ext cx="3672955" cy="2106912"/>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22" name="Rectangle 21"/>
            <p:cNvSpPr/>
            <p:nvPr/>
          </p:nvSpPr>
          <p:spPr>
            <a:xfrm>
              <a:off x="814741" y="3365596"/>
              <a:ext cx="3250234" cy="1300546"/>
            </a:xfrm>
            <a:prstGeom prst="rect">
              <a:avLst/>
            </a:prstGeom>
          </p:spPr>
          <p:txBody>
            <a:bodyPr wrap="square">
              <a:spAutoFit/>
            </a:bodyPr>
            <a:lstStyle/>
            <a:p>
              <a:pPr lvl="0" algn="just"/>
              <a:r>
                <a:rPr lang="en-US" sz="2400" dirty="0" err="1">
                  <a:solidFill>
                    <a:prstClr val="white"/>
                  </a:solidFill>
                  <a:latin typeface="Nunito Black" pitchFamily="2" charset="0"/>
                </a:rPr>
                <a:t>Dấu</a:t>
              </a:r>
              <a:r>
                <a:rPr lang="en-US" sz="2400" dirty="0">
                  <a:solidFill>
                    <a:prstClr val="white"/>
                  </a:solidFill>
                  <a:latin typeface="Nunito Black" pitchFamily="2" charset="0"/>
                </a:rPr>
                <a:t> </a:t>
              </a:r>
              <a:r>
                <a:rPr lang="en-US" sz="2400" dirty="0" err="1">
                  <a:solidFill>
                    <a:prstClr val="white"/>
                  </a:solidFill>
                  <a:latin typeface="Nunito Black" pitchFamily="2" charset="0"/>
                </a:rPr>
                <a:t>hai</a:t>
              </a:r>
              <a:r>
                <a:rPr lang="en-US" sz="2400" dirty="0">
                  <a:solidFill>
                    <a:prstClr val="white"/>
                  </a:solidFill>
                  <a:latin typeface="Nunito Black" pitchFamily="2" charset="0"/>
                </a:rPr>
                <a:t> </a:t>
              </a:r>
              <a:r>
                <a:rPr lang="en-US" sz="2400" dirty="0" err="1">
                  <a:solidFill>
                    <a:prstClr val="white"/>
                  </a:solidFill>
                  <a:latin typeface="Nunito Black" pitchFamily="2" charset="0"/>
                </a:rPr>
                <a:t>chấm</a:t>
              </a:r>
              <a:r>
                <a:rPr lang="en-US" sz="2400" dirty="0">
                  <a:solidFill>
                    <a:prstClr val="white"/>
                  </a:solidFill>
                  <a:latin typeface="Nunito Black" pitchFamily="2" charset="0"/>
                </a:rPr>
                <a:t> </a:t>
              </a:r>
              <a:r>
                <a:rPr lang="en-US" sz="2400" dirty="0" err="1">
                  <a:solidFill>
                    <a:prstClr val="white"/>
                  </a:solidFill>
                  <a:latin typeface="Nunito Black" pitchFamily="2" charset="0"/>
                </a:rPr>
                <a:t>dùng</a:t>
              </a:r>
              <a:r>
                <a:rPr lang="en-US" sz="2400" dirty="0">
                  <a:solidFill>
                    <a:prstClr val="white"/>
                  </a:solidFill>
                  <a:latin typeface="Nunito Black" pitchFamily="2" charset="0"/>
                </a:rPr>
                <a:t> </a:t>
              </a:r>
              <a:r>
                <a:rPr lang="en-US" sz="2400" dirty="0" err="1">
                  <a:solidFill>
                    <a:prstClr val="white"/>
                  </a:solidFill>
                  <a:latin typeface="Nunito Black" pitchFamily="2" charset="0"/>
                </a:rPr>
                <a:t>để</a:t>
              </a:r>
              <a:r>
                <a:rPr lang="en-US" sz="2400" dirty="0">
                  <a:solidFill>
                    <a:prstClr val="white"/>
                  </a:solidFill>
                  <a:latin typeface="Nunito Black" pitchFamily="2" charset="0"/>
                </a:rPr>
                <a:t> </a:t>
              </a:r>
              <a:r>
                <a:rPr lang="en-US" sz="2400" dirty="0" err="1">
                  <a:solidFill>
                    <a:prstClr val="white"/>
                  </a:solidFill>
                  <a:latin typeface="Nunito Black" pitchFamily="2" charset="0"/>
                </a:rPr>
                <a:t>báo</a:t>
              </a:r>
              <a:r>
                <a:rPr lang="en-US" sz="2400" dirty="0">
                  <a:solidFill>
                    <a:prstClr val="white"/>
                  </a:solidFill>
                  <a:latin typeface="Nunito Black" pitchFamily="2" charset="0"/>
                </a:rPr>
                <a:t> </a:t>
              </a:r>
              <a:r>
                <a:rPr lang="en-US" sz="2400" dirty="0" err="1">
                  <a:solidFill>
                    <a:prstClr val="white"/>
                  </a:solidFill>
                  <a:latin typeface="Nunito Black" pitchFamily="2" charset="0"/>
                </a:rPr>
                <a:t>hiệu</a:t>
              </a:r>
              <a:r>
                <a:rPr lang="en-US" sz="2400" dirty="0">
                  <a:solidFill>
                    <a:prstClr val="white"/>
                  </a:solidFill>
                  <a:latin typeface="Nunito Black" pitchFamily="2" charset="0"/>
                </a:rPr>
                <a:t> </a:t>
              </a:r>
              <a:r>
                <a:rPr lang="en-US" sz="2400" dirty="0" err="1">
                  <a:solidFill>
                    <a:prstClr val="white"/>
                  </a:solidFill>
                  <a:latin typeface="Nunito Black" pitchFamily="2" charset="0"/>
                </a:rPr>
                <a:t>phần</a:t>
              </a:r>
              <a:r>
                <a:rPr lang="en-US" sz="2400" dirty="0">
                  <a:solidFill>
                    <a:prstClr val="white"/>
                  </a:solidFill>
                  <a:latin typeface="Nunito Black" pitchFamily="2" charset="0"/>
                </a:rPr>
                <a:t> </a:t>
              </a:r>
              <a:r>
                <a:rPr lang="en-US" sz="2400" dirty="0" err="1">
                  <a:solidFill>
                    <a:prstClr val="white"/>
                  </a:solidFill>
                  <a:latin typeface="Nunito Black" pitchFamily="2" charset="0"/>
                </a:rPr>
                <a:t>liệt</a:t>
              </a:r>
              <a:r>
                <a:rPr lang="en-US" sz="2400" dirty="0">
                  <a:solidFill>
                    <a:prstClr val="white"/>
                  </a:solidFill>
                  <a:latin typeface="Nunito Black" pitchFamily="2" charset="0"/>
                </a:rPr>
                <a:t> </a:t>
              </a:r>
              <a:r>
                <a:rPr lang="en-US" sz="2400" dirty="0" err="1">
                  <a:solidFill>
                    <a:prstClr val="white"/>
                  </a:solidFill>
                  <a:latin typeface="Nunito Black" pitchFamily="2" charset="0"/>
                </a:rPr>
                <a:t>kê</a:t>
              </a:r>
              <a:r>
                <a:rPr lang="en-US" sz="2400" dirty="0">
                  <a:solidFill>
                    <a:prstClr val="white"/>
                  </a:solidFill>
                  <a:latin typeface="Nunito Black" pitchFamily="2" charset="0"/>
                </a:rPr>
                <a:t>.</a:t>
              </a:r>
            </a:p>
          </p:txBody>
        </p:sp>
      </p:grpSp>
    </p:spTree>
    <p:extLst>
      <p:ext uri="{BB962C8B-B14F-4D97-AF65-F5344CB8AC3E}">
        <p14:creationId xmlns:p14="http://schemas.microsoft.com/office/powerpoint/2010/main" val="13219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5E-6 2.96296E-6 L -0.03568 -0.08843 " pathEditMode="relative" rAng="0" ptsTypes="AA">
                                      <p:cBhvr>
                                        <p:cTn id="58" dur="2000" fill="hold"/>
                                        <p:tgtEl>
                                          <p:spTgt spid="11"/>
                                        </p:tgtEl>
                                        <p:attrNameLst>
                                          <p:attrName>ppt_x</p:attrName>
                                          <p:attrName>ppt_y</p:attrName>
                                        </p:attrNameLst>
                                      </p:cBhvr>
                                      <p:rCtr x="-1784" y="-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a:solidFill>
                  <a:srgbClr val="000000"/>
                </a:solidFill>
                <a:latin typeface="Cambria" panose="02040503050406030204" pitchFamily="18" charset="0"/>
                <a:ea typeface="Cambria" panose="02040503050406030204" pitchFamily="18" charset="0"/>
              </a:rPr>
              <a:t>Trong túi vải thô của bà có đủ thứ quà, mùa nào thức nấy: nhãn tháng Sáu, na tháng Bảy, roi mùa hạ, gương sen mùa thu.</a:t>
            </a:r>
            <a:endParaRPr lang="en-US" sz="2800" dirty="0">
              <a:solidFill>
                <a:srgbClr val="000000"/>
              </a:solidFill>
              <a:latin typeface="Cambria" panose="02040503050406030204" pitchFamily="18" charset="0"/>
              <a:ea typeface="Cambria" panose="02040503050406030204" pitchFamily="18" charset="0"/>
            </a:endParaRP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Ma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cách</a:t>
            </a:r>
            <a:r>
              <a:rPr lang="en-US" sz="2800" dirty="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b.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giấy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đặc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điểm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nhiều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vẫn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còn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tươi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nguyên</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Dương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khác</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giấy</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c.   </a:t>
            </a:r>
            <a:r>
              <a:rPr lang="en-US" sz="2800" dirty="0" err="1">
                <a:solidFill>
                  <a:srgbClr val="000000"/>
                </a:solidFill>
                <a:latin typeface="Cambria" panose="02040503050406030204" pitchFamily="18" charset="0"/>
                <a:ea typeface="Cambria" panose="02040503050406030204" pitchFamily="18" charset="0"/>
              </a:rPr>
              <a:t>Chú</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sóc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đẹp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chóp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đuôi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đỏ</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rực</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Ngô</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Quân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Miện</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bộ</a:t>
            </a:r>
            <a:r>
              <a:rPr lang="en-US" sz="2800" dirty="0">
                <a:solidFill>
                  <a:srgbClr val="FF0000"/>
                </a:solidFill>
                <a:latin typeface="Nunito Black" pitchFamily="2" charset="0"/>
              </a:rPr>
              <a:t> </a:t>
            </a:r>
            <a:r>
              <a:rPr lang="en-US" sz="2800" dirty="0" err="1">
                <a:solidFill>
                  <a:srgbClr val="FF0000"/>
                </a:solidFill>
                <a:latin typeface="Nunito Black" pitchFamily="2" charset="0"/>
              </a:rPr>
              <a:t>lông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chú</a:t>
            </a:r>
            <a:r>
              <a:rPr lang="en-US" sz="2800" dirty="0">
                <a:solidFill>
                  <a:srgbClr val="FF0000"/>
                </a:solidFill>
                <a:latin typeface="Nunito Black" pitchFamily="2" charset="0"/>
              </a:rPr>
              <a:t> </a:t>
            </a:r>
            <a:r>
              <a:rPr lang="en-US" sz="2800" dirty="0" err="1">
                <a:solidFill>
                  <a:srgbClr val="FF0000"/>
                </a:solidFill>
                <a:latin typeface="Nunito Black" pitchFamily="2" charset="0"/>
              </a:rPr>
              <a:t>sóc</a:t>
            </a:r>
            <a:r>
              <a:rPr lang="en-US" sz="2800" dirty="0">
                <a:solidFill>
                  <a:srgbClr val="FF0000"/>
                </a:solidFill>
                <a:latin typeface="Nunito Black" pitchFamily="2" charset="0"/>
              </a:rPr>
              <a:t>.</a:t>
            </a: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01568" y="-215466"/>
            <a:ext cx="8193023" cy="7457513"/>
          </a:xfrm>
          <a:prstGeom prst="rect">
            <a:avLst/>
          </a:prstGeom>
        </p:spPr>
      </p:pic>
      <p:sp>
        <p:nvSpPr>
          <p:cNvPr id="8" name="TextBox 7"/>
          <p:cNvSpPr txBox="1"/>
          <p:nvPr/>
        </p:nvSpPr>
        <p:spPr>
          <a:xfrm>
            <a:off x="5584540" y="2001892"/>
            <a:ext cx="4112242" cy="3416320"/>
          </a:xfrm>
          <a:prstGeom prst="rect">
            <a:avLst/>
          </a:prstGeom>
          <a:noFill/>
        </p:spPr>
        <p:txBody>
          <a:bodyPr wrap="square" rtlCol="0">
            <a:spAutoFit/>
          </a:bodyPr>
          <a:lstStyle/>
          <a:p>
            <a:pPr algn="ctr"/>
            <a:r>
              <a:rPr lang="en-US" sz="7000" dirty="0">
                <a:solidFill>
                  <a:srgbClr val="00B050"/>
                </a:solidFill>
                <a:latin typeface="Sigmar One" panose="00000500000000000000" pitchFamily="2" charset="0"/>
              </a:rPr>
              <a:t>LUYỆN VIẾT ĐOẠN</a:t>
            </a: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009420"/>
            <a:ext cx="4547257" cy="5712778"/>
          </a:xfrm>
          <a:prstGeom prst="rect">
            <a:avLst/>
          </a:prstGeom>
        </p:spPr>
      </p:pic>
    </p:spTree>
    <p:extLst>
      <p:ext uri="{BB962C8B-B14F-4D97-AF65-F5344CB8AC3E}">
        <p14:creationId xmlns:p14="http://schemas.microsoft.com/office/powerpoint/2010/main" val="4039314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9447042" y="3725902"/>
            <a:ext cx="3142068" cy="3011149"/>
          </a:xfrm>
          <a:prstGeom prst="rect">
            <a:avLst/>
          </a:prstGeom>
        </p:spPr>
      </p:pic>
      <p:pic>
        <p:nvPicPr>
          <p:cNvPr id="5" name="Picture 4"/>
          <p:cNvPicPr>
            <a:picLocks noChangeAspect="1"/>
          </p:cNvPicPr>
          <p:nvPr/>
        </p:nvPicPr>
        <p:blipFill>
          <a:blip r:embed="rId6"/>
          <a:stretch>
            <a:fillRect/>
          </a:stretch>
        </p:blipFill>
        <p:spPr>
          <a:xfrm>
            <a:off x="1160498" y="1037259"/>
            <a:ext cx="9857578" cy="2710145"/>
          </a:xfrm>
          <a:prstGeom prst="rect">
            <a:avLst/>
          </a:prstGeom>
        </p:spPr>
      </p:pic>
      <p:sp>
        <p:nvSpPr>
          <p:cNvPr id="30" name="Rounded Rectangle 29"/>
          <p:cNvSpPr/>
          <p:nvPr/>
        </p:nvSpPr>
        <p:spPr>
          <a:xfrm>
            <a:off x="3730752" y="4828032"/>
            <a:ext cx="3685032"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LUẬN NHÓM</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33" name="Rounded Rectangle 32"/>
          <p:cNvSpPr/>
          <p:nvPr/>
        </p:nvSpPr>
        <p:spPr>
          <a:xfrm>
            <a:off x="1818425" y="3766086"/>
            <a:ext cx="1683727" cy="682150"/>
          </a:xfrm>
          <a:prstGeom prst="roundRect">
            <a:avLst/>
          </a:prstGeom>
          <a:solidFill>
            <a:srgbClr val="CCE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1</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34" name="Rounded Rectangle 33"/>
          <p:cNvSpPr/>
          <p:nvPr/>
        </p:nvSpPr>
        <p:spPr>
          <a:xfrm>
            <a:off x="4997774" y="3824907"/>
            <a:ext cx="1683727" cy="682150"/>
          </a:xfrm>
          <a:prstGeom prst="roundRect">
            <a:avLst/>
          </a:prstGeom>
          <a:solidFill>
            <a:srgbClr val="FF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2</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35" name="Rounded Rectangle 34"/>
          <p:cNvSpPr/>
          <p:nvPr/>
        </p:nvSpPr>
        <p:spPr>
          <a:xfrm>
            <a:off x="8177123" y="3824907"/>
            <a:ext cx="1683727" cy="682150"/>
          </a:xfrm>
          <a:prstGeom prst="roundRect">
            <a:avLst/>
          </a:prstGeom>
          <a:solidFill>
            <a:srgbClr val="FFFF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3</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4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animBg="1"/>
      <p:bldP spid="34" grpId="0" animBg="1"/>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6"/>
          <a:stretch>
            <a:fillRect/>
          </a:stretch>
        </p:blipFill>
        <p:spPr>
          <a:xfrm>
            <a:off x="636520" y="1077398"/>
            <a:ext cx="3432561" cy="2629400"/>
          </a:xfrm>
          <a:prstGeom prst="rect">
            <a:avLst/>
          </a:prstGeom>
        </p:spPr>
      </p:pic>
      <p:grpSp>
        <p:nvGrpSpPr>
          <p:cNvPr id="15" name="Group 14"/>
          <p:cNvGrpSpPr/>
          <p:nvPr/>
        </p:nvGrpSpPr>
        <p:grpSpPr>
          <a:xfrm>
            <a:off x="1609148" y="3706798"/>
            <a:ext cx="9237989" cy="2648504"/>
            <a:chOff x="1654868" y="3706798"/>
            <a:chExt cx="9237989" cy="2648504"/>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246769"/>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1</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sàn</a:t>
              </a:r>
              <a:endParaRPr lang="en-US" altLang="en-US" sz="2800" b="1" dirty="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bằng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gỗ</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tre</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nứa</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Xung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quanh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đồi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trập</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trùng</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người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sống</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vùng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675784" y="972296"/>
            <a:ext cx="3164696" cy="2518452"/>
          </a:xfrm>
          <a:prstGeom prst="rect">
            <a:avLst/>
          </a:prstGeom>
        </p:spPr>
      </p:pic>
      <p:grpSp>
        <p:nvGrpSpPr>
          <p:cNvPr id="7" name="Group 6"/>
          <p:cNvGrpSpPr/>
          <p:nvPr/>
        </p:nvGrpSpPr>
        <p:grpSpPr>
          <a:xfrm>
            <a:off x="841248" y="3604237"/>
            <a:ext cx="10268712" cy="2580882"/>
            <a:chOff x="841248" y="3604237"/>
            <a:chExt cx="10268712" cy="2580882"/>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2523768"/>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a:ln>
                    <a:noFill/>
                  </a:ln>
                  <a:solidFill>
                    <a:srgbClr val="FF0000"/>
                  </a:solidFill>
                  <a:effectLst/>
                  <a:latin typeface="Cambria" panose="02040503050406030204" pitchFamily="18" charset="0"/>
                  <a:ea typeface="Cambria" panose="02040503050406030204" pitchFamily="18" charset="0"/>
                </a:rPr>
                <a:t> 2:</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6"/>
          <a:stretch>
            <a:fillRect/>
          </a:stretch>
        </p:blipFill>
        <p:spPr>
          <a:xfrm>
            <a:off x="10465897" y="5011303"/>
            <a:ext cx="1885679" cy="1807109"/>
          </a:xfrm>
          <a:prstGeom prst="rect">
            <a:avLst/>
          </a:prstGeom>
        </p:spPr>
      </p:pic>
    </p:spTree>
    <p:extLst>
      <p:ext uri="{BB962C8B-B14F-4D97-AF65-F5344CB8AC3E}">
        <p14:creationId xmlns:p14="http://schemas.microsoft.com/office/powerpoint/2010/main" val="36886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6"/>
          <a:stretch>
            <a:fillRect/>
          </a:stretch>
        </p:blipFill>
        <p:spPr>
          <a:xfrm>
            <a:off x="466344" y="948402"/>
            <a:ext cx="3566159" cy="2758396"/>
          </a:xfrm>
          <a:prstGeom prst="rect">
            <a:avLst/>
          </a:prstGeom>
        </p:spPr>
      </p:pic>
      <p:grpSp>
        <p:nvGrpSpPr>
          <p:cNvPr id="7" name="Group 6"/>
          <p:cNvGrpSpPr/>
          <p:nvPr/>
        </p:nvGrpSpPr>
        <p:grpSpPr>
          <a:xfrm>
            <a:off x="1487937" y="3650520"/>
            <a:ext cx="9018518" cy="2704782"/>
            <a:chOff x="1487937" y="3650520"/>
            <a:chExt cx="9018518" cy="2704782"/>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2677656"/>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3:</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thành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phố</a:t>
              </a:r>
              <a:endParaRPr lang="en-US" altLang="en-US" sz="2800" b="1" dirty="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có</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thiết</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bị</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như</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a:t>
              </a:r>
              <a:r>
                <a:rPr lang="en-US" altLang="en-US" sz="2800" b="1" dirty="0">
                  <a:solidFill>
                    <a:srgbClr val="002060"/>
                  </a:solidFill>
                  <a:latin typeface="Cambria" panose="02040503050406030204" pitchFamily="18" charset="0"/>
                  <a:ea typeface="Cambria" panose="02040503050406030204" pitchFamily="18" charset="0"/>
                </a:rPr>
                <a:t> vi </a:t>
              </a:r>
              <a:r>
                <a:rPr lang="en-US" altLang="en-US" sz="2800" b="1" dirty="0" err="1">
                  <a:solidFill>
                    <a:srgbClr val="002060"/>
                  </a:solidFill>
                  <a:latin typeface="Cambria" panose="02040503050406030204" pitchFamily="18" charset="0"/>
                  <a:ea typeface="Cambria" panose="02040503050406030204" pitchFamily="18" charset="0"/>
                </a:rPr>
                <a:t>màn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hình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phẳng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điều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hòa</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Tường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sơn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màu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hồng</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này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mang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cho</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em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cảm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giác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nghi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414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a:solidFill>
                  <a:srgbClr val="FF0000"/>
                </a:solidFill>
                <a:latin typeface="Great Vibes" pitchFamily="2" charset="0"/>
                <a:ea typeface="Cambria" panose="02040503050406030204" pitchFamily="18" charset="0"/>
              </a:rPr>
              <a:t>Gợi</a:t>
            </a:r>
            <a:r>
              <a:rPr lang="en-US" sz="4000" dirty="0">
                <a:solidFill>
                  <a:srgbClr val="FF0000"/>
                </a:solidFill>
                <a:latin typeface="Great Vibes" pitchFamily="2" charset="0"/>
                <a:ea typeface="Cambria" panose="02040503050406030204" pitchFamily="18" charset="0"/>
              </a:rPr>
              <a:t> ý:</a:t>
            </a:r>
            <a:endParaRPr lang="vi-VN" sz="4000" dirty="0">
              <a:solidFill>
                <a:srgbClr val="FF0000"/>
              </a:solidFill>
              <a:latin typeface="Cambria" panose="02040503050406030204" pitchFamily="18" charset="0"/>
              <a:ea typeface="Cambria" panose="02040503050406030204" pitchFamily="18" charset="0"/>
            </a:endParaRPr>
          </a:p>
          <a:p>
            <a:pPr algn="just"/>
            <a:r>
              <a:rPr lang="vi-VN" sz="2800" b="1" dirty="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a:solidFill>
                  <a:srgbClr val="002060"/>
                </a:solidFill>
                <a:latin typeface="Cambria" panose="02040503050406030204" pitchFamily="18" charset="0"/>
                <a:ea typeface="Cambria" panose="02040503050406030204" pitchFamily="18" charset="0"/>
              </a:rPr>
              <a:t>- Nhà em ở đâu?</a:t>
            </a:r>
          </a:p>
          <a:p>
            <a:pPr algn="just"/>
            <a:r>
              <a:rPr lang="vi-VN" sz="2800" b="1" dirty="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a:solidFill>
                  <a:srgbClr val="002060"/>
                </a:solidFill>
                <a:latin typeface="Cambria" panose="02040503050406030204" pitchFamily="18" charset="0"/>
                <a:ea typeface="Cambria" panose="02040503050406030204" pitchFamily="18" charset="0"/>
              </a:rPr>
              <a:t>- Hình dạng</a:t>
            </a:r>
          </a:p>
          <a:p>
            <a:pPr algn="just"/>
            <a:r>
              <a:rPr lang="vi-VN" sz="2800" b="1" dirty="0">
                <a:solidFill>
                  <a:srgbClr val="002060"/>
                </a:solidFill>
                <a:latin typeface="Cambria" panose="02040503050406030204" pitchFamily="18" charset="0"/>
                <a:ea typeface="Cambria" panose="02040503050406030204" pitchFamily="18" charset="0"/>
              </a:rPr>
              <a:t>- Cảnh vật xung quanh</a:t>
            </a:r>
          </a:p>
          <a:p>
            <a:pPr algn="just"/>
            <a:r>
              <a:rPr lang="vi-VN" sz="2800" b="1" dirty="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a:solidFill>
                  <a:srgbClr val="002060"/>
                </a:solidFill>
                <a:latin typeface="Cambria" panose="02040503050406030204" pitchFamily="18" charset="0"/>
                <a:ea typeface="Cambria" panose="02040503050406030204" pitchFamily="18" charset="0"/>
              </a:rPr>
              <a:t>- Bên ngoài (mái, tường, vách, cửa sổ, cửa ra vào,…)</a:t>
            </a:r>
          </a:p>
          <a:p>
            <a:pPr algn="just"/>
            <a:r>
              <a:rPr lang="vi-VN" sz="2800" b="1" dirty="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1:</a:t>
            </a:r>
            <a:endParaRPr lang="vi-VN" sz="32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Phòng</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23151"/>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a:t>
            </a:r>
            <a:r>
              <a:rPr lang="en-US" sz="3200" b="1" dirty="0">
                <a:solidFill>
                  <a:srgbClr val="000000"/>
                </a:solidFill>
                <a:latin typeface="Cambria" panose="02040503050406030204" pitchFamily="18" charset="0"/>
                <a:ea typeface="Cambria" panose="02040503050406030204" pitchFamily="18" charset="0"/>
              </a:rPr>
              <a:t>2</a:t>
            </a:r>
            <a:r>
              <a:rPr lang="vi-VN" sz="3200" b="1" dirty="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được làm bằng gỗ tre mộc mạc, đơn sơ.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534544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a:latin typeface="Nunito Black" panose="00000A00000000000000" pitchFamily="2" charset="0"/>
                </a:rPr>
                <a:t>3. </a:t>
              </a:r>
              <a:r>
                <a:rPr lang="en-US" sz="2800" kern="0" dirty="0" err="1">
                  <a:latin typeface="Nunito Black" panose="00000A00000000000000" pitchFamily="2" charset="0"/>
                </a:rPr>
                <a:t>Trao</a:t>
              </a:r>
              <a:r>
                <a:rPr lang="en-US" sz="2800" kern="0" dirty="0">
                  <a:latin typeface="Nunito Black" panose="00000A00000000000000" pitchFamily="2" charset="0"/>
                </a:rPr>
                <a:t> </a:t>
              </a:r>
              <a:r>
                <a:rPr lang="en-US" sz="2800" kern="0" dirty="0" err="1">
                  <a:latin typeface="Nunito Black" panose="00000A00000000000000" pitchFamily="2" charset="0"/>
                </a:rPr>
                <a:t>đổi</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r>
                <a:rPr lang="en-US" sz="2800" kern="0" dirty="0" err="1">
                  <a:latin typeface="Nunito Black" panose="00000A00000000000000" pitchFamily="2" charset="0"/>
                </a:rPr>
                <a:t>với</a:t>
              </a:r>
              <a:r>
                <a:rPr lang="en-US" sz="2800" kern="0" dirty="0">
                  <a:latin typeface="Nunito Black" panose="00000A00000000000000" pitchFamily="2" charset="0"/>
                </a:rPr>
                <a:t> </a:t>
              </a:r>
              <a:r>
                <a:rPr lang="en-US" sz="2800" kern="0" dirty="0" err="1">
                  <a:latin typeface="Nunito Black" panose="00000A00000000000000" pitchFamily="2" charset="0"/>
                </a:rPr>
                <a:t>bạn</a:t>
              </a:r>
              <a:r>
                <a:rPr lang="en-US" sz="2800" kern="0" dirty="0">
                  <a:latin typeface="Nunito Black" panose="00000A00000000000000" pitchFamily="2" charset="0"/>
                </a:rPr>
                <a:t>, </a:t>
              </a:r>
              <a:r>
                <a:rPr lang="en-US" sz="2800" kern="0" dirty="0" err="1">
                  <a:latin typeface="Nunito Black" panose="00000A00000000000000" pitchFamily="2" charset="0"/>
                </a:rPr>
                <a:t>chỉnh</a:t>
              </a:r>
              <a:r>
                <a:rPr lang="en-US" sz="2800" kern="0" dirty="0">
                  <a:latin typeface="Nunito Black" panose="00000A00000000000000" pitchFamily="2" charset="0"/>
                </a:rPr>
                <a:t> </a:t>
              </a:r>
              <a:r>
                <a:rPr lang="en-US" sz="2800" kern="0" dirty="0" err="1">
                  <a:latin typeface="Nunito Black" panose="00000A00000000000000" pitchFamily="2" charset="0"/>
                </a:rPr>
                <a:t>sửa</a:t>
              </a:r>
              <a:r>
                <a:rPr lang="en-US" sz="2800" kern="0" dirty="0">
                  <a:latin typeface="Nunito Black" panose="00000A00000000000000" pitchFamily="2" charset="0"/>
                </a:rPr>
                <a:t> </a:t>
              </a:r>
              <a:r>
                <a:rPr lang="en-US" sz="2800" kern="0" dirty="0" err="1">
                  <a:latin typeface="Nunito Black" panose="00000A00000000000000" pitchFamily="2" charset="0"/>
                </a:rPr>
                <a:t>và</a:t>
              </a:r>
              <a:r>
                <a:rPr lang="en-US" sz="2800" kern="0" dirty="0">
                  <a:latin typeface="Nunito Black" panose="00000A00000000000000" pitchFamily="2" charset="0"/>
                </a:rPr>
                <a:t> </a:t>
              </a:r>
              <a:r>
                <a:rPr lang="en-US" sz="2800" kern="0" dirty="0" err="1">
                  <a:latin typeface="Nunito Black" panose="00000A00000000000000" pitchFamily="2" charset="0"/>
                </a:rPr>
                <a:t>bổ</a:t>
              </a:r>
              <a:r>
                <a:rPr lang="en-US" sz="2800" kern="0" dirty="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5"/>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387969" y="-153909"/>
            <a:ext cx="8288215" cy="644331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853694" y="1704821"/>
            <a:ext cx="4071948" cy="2800767"/>
          </a:xfrm>
          <a:prstGeom prst="rect">
            <a:avLst/>
          </a:prstGeom>
          <a:noFill/>
        </p:spPr>
        <p:txBody>
          <a:bodyPr wrap="none" rtlCol="0">
            <a:spAutoFit/>
          </a:bodyPr>
          <a:lstStyle/>
          <a:p>
            <a:pPr algn="ctr"/>
            <a:r>
              <a:rPr lang="en-US" sz="8800" dirty="0">
                <a:solidFill>
                  <a:srgbClr val="92D050"/>
                </a:solidFill>
                <a:latin typeface="Sigmar One" panose="00000500000000000000" pitchFamily="2" charset="0"/>
              </a:rPr>
              <a:t>VẬN </a:t>
            </a:r>
          </a:p>
          <a:p>
            <a:pPr algn="ctr"/>
            <a:r>
              <a:rPr lang="en-US" sz="8800" dirty="0">
                <a:solidFill>
                  <a:srgbClr val="92D050"/>
                </a:solidFill>
                <a:latin typeface="Sigmar One" panose="00000500000000000000" pitchFamily="2" charset="0"/>
              </a:rPr>
              <a:t>DỤNG</a:t>
            </a:r>
          </a:p>
        </p:txBody>
      </p:sp>
      <p:pic>
        <p:nvPicPr>
          <p:cNvPr id="11" name="Picture 10"/>
          <p:cNvPicPr>
            <a:picLocks noChangeAspect="1"/>
          </p:cNvPicPr>
          <p:nvPr/>
        </p:nvPicPr>
        <p:blipFill>
          <a:blip r:embed="rId7"/>
          <a:stretch>
            <a:fillRect/>
          </a:stretch>
        </p:blipFill>
        <p:spPr>
          <a:xfrm>
            <a:off x="9480014" y="3846315"/>
            <a:ext cx="3139712" cy="3011685"/>
          </a:xfrm>
          <a:prstGeom prst="rect">
            <a:avLst/>
          </a:prstGeom>
        </p:spPr>
      </p:pic>
    </p:spTree>
    <p:extLst>
      <p:ext uri="{BB962C8B-B14F-4D97-AF65-F5344CB8AC3E}">
        <p14:creationId xmlns:p14="http://schemas.microsoft.com/office/powerpoint/2010/main" val="179152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960889" y="917755"/>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535120"/>
            <a:chOff x="1061978" y="188231"/>
            <a:chExt cx="11090620" cy="160173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601738"/>
            </a:xfrm>
            <a:prstGeom prst="rect">
              <a:avLst/>
            </a:prstGeom>
          </p:spPr>
        </p:pic>
        <p:sp>
          <p:nvSpPr>
            <p:cNvPr id="2" name="Rectangle 1"/>
            <p:cNvSpPr/>
            <p:nvPr/>
          </p:nvSpPr>
          <p:spPr>
            <a:xfrm>
              <a:off x="1865367" y="416770"/>
              <a:ext cx="9591937" cy="1123964"/>
            </a:xfrm>
            <a:prstGeom prst="rect">
              <a:avLst/>
            </a:prstGeom>
          </p:spPr>
          <p:txBody>
            <a:bodyPr wrap="square">
              <a:spAutoFit/>
            </a:bodyPr>
            <a:lstStyle/>
            <a:p>
              <a:pPr lvl="0" algn="just"/>
              <a:r>
                <a:rPr lang="vi-VN" sz="3200" b="1" dirty="0">
                  <a:solidFill>
                    <a:srgbClr val="000000"/>
                  </a:solidFill>
                  <a:latin typeface="Nunito Black" pitchFamily="2" charset="0"/>
                </a:rPr>
                <a:t>Vẽ ngôi nhà em yêu thích. Viết 2 - 3 câu giới thiệu bức tranh của em.</a:t>
              </a:r>
              <a:endParaRPr lang="vi-VN" sz="3200" dirty="0">
                <a:solidFill>
                  <a:srgbClr val="000000"/>
                </a:solidFill>
                <a:latin typeface="Nunito Black" pitchFamily="2" charset="0"/>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52" b="100000" l="0" r="100000">
                        <a14:foregroundMark x1="15289" y1="6525" x2="21178" y2="13202"/>
                        <a14:foregroundMark x1="48698" y1="9256" x2="60023" y2="18361"/>
                        <a14:foregroundMark x1="77576" y1="12291" x2="86410" y2="35964"/>
                        <a14:foregroundMark x1="53114" y1="45068" x2="62741" y2="56601"/>
                        <a14:foregroundMark x1="15062" y1="67527" x2="23103" y2="74507"/>
                        <a14:foregroundMark x1="23103" y1="67678" x2="26274" y2="84067"/>
                        <a14:foregroundMark x1="56852" y1="42489" x2="59570" y2="48407"/>
                        <a14:foregroundMark x1="27520" y1="64492" x2="27973" y2="89074"/>
                        <a14:foregroundMark x1="23783" y1="89530" x2="22424" y2="99090"/>
                        <a14:foregroundMark x1="11212" y1="63885" x2="11212" y2="84977"/>
                        <a14:foregroundMark x1="21744" y1="91199" x2="10306" y2="98634"/>
                        <a14:foregroundMark x1="20385" y1="90895" x2="8494" y2="98634"/>
                        <a14:foregroundMark x1="76897" y1="20182" x2="80294" y2="31563"/>
                        <a14:foregroundMark x1="86750" y1="10015" x2="93205" y2="20182"/>
                      </a14:backgroundRemoval>
                    </a14:imgEffect>
                  </a14:imgLayer>
                </a14:imgProps>
              </a:ext>
            </a:extLst>
          </a:blip>
          <a:stretch>
            <a:fillRect/>
          </a:stretch>
        </p:blipFill>
        <p:spPr>
          <a:xfrm>
            <a:off x="7626097" y="2788920"/>
            <a:ext cx="4381600" cy="3792153"/>
          </a:xfrm>
          <a:prstGeom prst="rect">
            <a:avLst/>
          </a:prstGeom>
        </p:spPr>
      </p:pic>
      <p:sp>
        <p:nvSpPr>
          <p:cNvPr id="8" name="Rounded Rectangle 7"/>
          <p:cNvSpPr/>
          <p:nvPr/>
        </p:nvSpPr>
        <p:spPr>
          <a:xfrm>
            <a:off x="2374062" y="2011258"/>
            <a:ext cx="5252035" cy="2826306"/>
          </a:xfrm>
          <a:prstGeom prst="roundRect">
            <a:avLst/>
          </a:prstGeom>
          <a:noFill/>
          <a:ln w="38100">
            <a:solidFill>
              <a:srgbClr val="00B0F0"/>
            </a:solidFill>
          </a:ln>
        </p:spPr>
        <p:txBody>
          <a:bodyPr wrap="square">
            <a:spAutoFit/>
          </a:bodyPr>
          <a:lstStyle/>
          <a:p>
            <a:pPr algn="just" eaLnBrk="0" fontAlgn="base" hangingPunct="0">
              <a:spcBef>
                <a:spcPct val="0"/>
              </a:spcBef>
              <a:spcAft>
                <a:spcPct val="0"/>
              </a:spcAft>
            </a:pP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Đây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là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em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yêu</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thích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đơn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giản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nhưng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ấm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cúng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Hàng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ngày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được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đón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ánh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nắng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mặc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trời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rực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rỡ</a:t>
            </a:r>
            <a:r>
              <a:rPr lang="en-US" altLang="en-US" sz="3200" b="1" dirty="0">
                <a:solidFill>
                  <a:srgbClr val="002060"/>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4167" b="97667" l="19500" r="79250"/>
                    </a14:imgEffect>
                  </a14:imgLayer>
                </a14:imgProps>
              </a:ext>
            </a:extLst>
          </a:blip>
          <a:stretch>
            <a:fillRect/>
          </a:stretch>
        </p:blipFill>
        <p:spPr>
          <a:xfrm>
            <a:off x="-529069" y="2788920"/>
            <a:ext cx="3892737" cy="3892737"/>
          </a:xfrm>
          <a:prstGeom prst="rect">
            <a:avLst/>
          </a:prstGeom>
        </p:spPr>
      </p:pic>
    </p:spTree>
    <p:extLst>
      <p:ext uri="{BB962C8B-B14F-4D97-AF65-F5344CB8AC3E}">
        <p14:creationId xmlns:p14="http://schemas.microsoft.com/office/powerpoint/2010/main" val="24416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prstClr val="black"/>
                    </a:solidFill>
                    <a:latin typeface="Times New Roman" panose="02020603050405020304" pitchFamily="18" charset="0"/>
                    <a:cs typeface="Times New Roman" panose="02020603050405020304" pitchFamily="18" charset="0"/>
                  </a:rPr>
                  <a:t>CỐ LÊN!</a:t>
                </a: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a:solidFill>
                  <a:srgbClr val="0070C0"/>
                </a:solidFill>
                <a:latin typeface="Sigmar One" panose="00000500000000000000" pitchFamily="2" charset="0"/>
                <a:ea typeface="+mj-ea"/>
                <a:cs typeface="+mj-cs"/>
              </a:rPr>
              <a:t>CỦNG CỐ, DẶN DÒ</a:t>
            </a:r>
          </a:p>
        </p:txBody>
      </p:sp>
    </p:spTree>
    <p:extLst>
      <p:ext uri="{BB962C8B-B14F-4D97-AF65-F5344CB8AC3E}">
        <p14:creationId xmlns:p14="http://schemas.microsoft.com/office/powerpoint/2010/main" val="3239028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3033017" y="20775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câu</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44621"/>
            <a:chOff x="2900679" y="3623936"/>
            <a:chExt cx="3245993" cy="1544621"/>
          </a:xfrm>
        </p:grpSpPr>
        <p:sp>
          <p:nvSpPr>
            <p:cNvPr id="15" name="TextBox 14">
              <a:extLst>
                <a:ext uri="{FF2B5EF4-FFF2-40B4-BE49-F238E27FC236}">
                  <a16:creationId xmlns:a16="http://schemas.microsoft.com/office/drawing/2014/main"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446550"/>
            </a:xfrm>
            <a:prstGeom prst="rect">
              <a:avLst/>
            </a:prstGeom>
          </p:spPr>
          <p:txBody>
            <a:bodyPr wrap="square">
              <a:spAutoFit/>
            </a:bodyPr>
            <a:lstStyle/>
            <a:p>
              <a:pPr lvl="0" algn="ctr">
                <a:buClr>
                  <a:srgbClr val="000000"/>
                </a:buClr>
                <a:defRPr/>
              </a:pPr>
              <a:r>
                <a:rPr lang="en-US" sz="4400" b="1" kern="0" dirty="0" err="1">
                  <a:solidFill>
                    <a:srgbClr val="C00000"/>
                  </a:solidFill>
                  <a:latin typeface="Great Vibes" pitchFamily="2" charset="0"/>
                  <a:ea typeface="Cambria" panose="02040503050406030204" pitchFamily="18" charset="0"/>
                  <a:sym typeface="Arial"/>
                </a:rPr>
                <a:t>Đọc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nhấn</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mạnh</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các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câu</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trên</a:t>
              </a:r>
              <a:r>
                <a:rPr lang="en-US" sz="4400" b="1" kern="0" dirty="0">
                  <a:solidFill>
                    <a:srgbClr val="C00000"/>
                  </a:solidFill>
                  <a:latin typeface="Great Vibes" pitchFamily="2" charset="0"/>
                  <a:ea typeface="Cambria" panose="02040503050406030204" pitchFamily="18" charset="0"/>
                  <a:sym typeface="Arial"/>
                </a:rPr>
                <a:t>.</a:t>
              </a:r>
              <a:endParaRPr lang="vi-VN" sz="44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1550</TotalTime>
  <Words>4128</Words>
  <Application>Microsoft Office PowerPoint</Application>
  <PresentationFormat>Widescreen</PresentationFormat>
  <Paragraphs>269</Paragraphs>
  <Slides>52</Slides>
  <Notes>0</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52</vt:i4>
      </vt:variant>
    </vt:vector>
  </HeadingPairs>
  <TitlesOfParts>
    <vt:vector size="71" baseType="lpstr">
      <vt:lpstr>KaiTi</vt:lpstr>
      <vt:lpstr>宋体</vt:lpstr>
      <vt:lpstr>Arial</vt:lpstr>
      <vt:lpstr>Calibri</vt:lpstr>
      <vt:lpstr>Calibri Light</vt:lpstr>
      <vt:lpstr>Cambria</vt:lpstr>
      <vt:lpstr>Chango</vt:lpstr>
      <vt:lpstr>Great Vibes</vt:lpstr>
      <vt:lpstr>Nunito</vt:lpstr>
      <vt:lpstr>Nunito Black</vt:lpstr>
      <vt:lpstr>OpenSansBold</vt:lpstr>
      <vt:lpstr>Sigmar One</vt:lpstr>
      <vt:lpstr>Times New Roman</vt:lpstr>
      <vt:lpstr>UTM Avo</vt:lpstr>
      <vt:lpstr>Office Theme</vt:lpstr>
      <vt:lpstr>Theme1</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112</cp:revision>
  <dcterms:created xsi:type="dcterms:W3CDTF">2022-08-13T14:24:05Z</dcterms:created>
  <dcterms:modified xsi:type="dcterms:W3CDTF">2022-11-15T07:15:07Z</dcterms:modified>
</cp:coreProperties>
</file>