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6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649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49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3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43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5FAF-D970-4D2C-A9F9-3156112D9E8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92A2-DE94-4809-A232-1F35BBB890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4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0"/>
          <p:cNvSpPr>
            <a:spLocks noChangeArrowheads="1" noChangeShapeType="1" noTextEdit="1"/>
          </p:cNvSpPr>
          <p:nvPr/>
        </p:nvSpPr>
        <p:spPr bwMode="auto">
          <a:xfrm>
            <a:off x="3733801" y="1447800"/>
            <a:ext cx="5408613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Toán</a:t>
            </a:r>
          </a:p>
        </p:txBody>
      </p:sp>
      <p:sp>
        <p:nvSpPr>
          <p:cNvPr id="29699" name="WordArt 21"/>
          <p:cNvSpPr>
            <a:spLocks noChangeArrowheads="1" noChangeShapeType="1" noTextEdit="1"/>
          </p:cNvSpPr>
          <p:nvPr/>
        </p:nvSpPr>
        <p:spPr bwMode="auto">
          <a:xfrm>
            <a:off x="1981200" y="2819400"/>
            <a:ext cx="8382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Ôn tập về số thập phân </a:t>
            </a:r>
          </a:p>
          <a:p>
            <a:r>
              <a:rPr lang="en-US" sz="3600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           ( Tiếp theo)</a:t>
            </a:r>
          </a:p>
          <a:p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5935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962400" y="563564"/>
            <a:ext cx="3657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KHỞI ĐỘNG: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209800" y="1524000"/>
            <a:ext cx="79248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Viết thêm chữ số 0 vào bên phải phần thập phân của mỗi số thập phân để các số thập phân dưới đây điều có hai chữ số ở phần thập phân.</a:t>
            </a:r>
          </a:p>
        </p:txBody>
      </p:sp>
      <p:grpSp>
        <p:nvGrpSpPr>
          <p:cNvPr id="30724" name="Group 15"/>
          <p:cNvGrpSpPr>
            <a:grpSpLocks/>
          </p:cNvGrpSpPr>
          <p:nvPr/>
        </p:nvGrpSpPr>
        <p:grpSpPr bwMode="auto">
          <a:xfrm>
            <a:off x="1600200" y="0"/>
            <a:ext cx="8991600" cy="6705600"/>
            <a:chOff x="48" y="0"/>
            <a:chExt cx="5664" cy="4224"/>
          </a:xfrm>
        </p:grpSpPr>
        <p:sp>
          <p:nvSpPr>
            <p:cNvPr id="30727" name="Line 16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Line 17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Line 18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Line 19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31" name="Group 20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0732" name="Picture 21" descr="BAR0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733" name="Picture 22" descr="BAR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0135" name="AutoShape 23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0136" name="AutoShape 24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0137" name="AutoShape 25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0138" name="AutoShape 26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90139" name="Text Box 27"/>
          <p:cNvSpPr txBox="1">
            <a:spLocks noChangeArrowheads="1"/>
          </p:cNvSpPr>
          <p:nvPr/>
        </p:nvSpPr>
        <p:spPr bwMode="auto">
          <a:xfrm>
            <a:off x="2590800" y="3048000"/>
            <a:ext cx="701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74,6; 284,3; 401,25; 104</a:t>
            </a:r>
          </a:p>
        </p:txBody>
      </p:sp>
      <p:sp>
        <p:nvSpPr>
          <p:cNvPr id="90140" name="Text Box 28"/>
          <p:cNvSpPr txBox="1">
            <a:spLocks noChangeArrowheads="1"/>
          </p:cNvSpPr>
          <p:nvPr/>
        </p:nvSpPr>
        <p:spPr bwMode="auto">
          <a:xfrm>
            <a:off x="2590800" y="3962400"/>
            <a:ext cx="7010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Đáp án: 74,6</a:t>
            </a:r>
            <a:r>
              <a:rPr lang="en-US" altLang="en-US">
                <a:solidFill>
                  <a:srgbClr val="FF0066"/>
                </a:solidFill>
              </a:rPr>
              <a:t>0</a:t>
            </a:r>
            <a:r>
              <a:rPr lang="en-US" altLang="en-US"/>
              <a:t>; 284,3</a:t>
            </a:r>
            <a:r>
              <a:rPr lang="en-US" altLang="en-US">
                <a:solidFill>
                  <a:srgbClr val="FF0066"/>
                </a:solidFill>
              </a:rPr>
              <a:t>0</a:t>
            </a:r>
            <a:r>
              <a:rPr lang="en-US" altLang="en-US"/>
              <a:t>; 401,25; 104,</a:t>
            </a:r>
            <a:r>
              <a:rPr lang="en-US" altLang="en-US">
                <a:solidFill>
                  <a:srgbClr val="FF0066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65456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0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0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  <p:bldP spid="90139" grpId="0"/>
      <p:bldP spid="901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279400"/>
            <a:ext cx="8108950" cy="635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3886200" y="3582988"/>
            <a:ext cx="4876800" cy="1674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99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mới</a:t>
            </a:r>
          </a:p>
        </p:txBody>
      </p:sp>
    </p:spTree>
    <p:extLst>
      <p:ext uri="{BB962C8B-B14F-4D97-AF65-F5344CB8AC3E}">
        <p14:creationId xmlns:p14="http://schemas.microsoft.com/office/powerpoint/2010/main" val="338757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828800" y="1828800"/>
            <a:ext cx="8839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Viết các số sau dưới dạng phân số thập phân:</a:t>
            </a: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2438400" y="2286000"/>
            <a:ext cx="8229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solidFill>
                  <a:schemeClr val="tx2"/>
                </a:solidFill>
              </a:rPr>
              <a:t>0,3; 0,72; 1,5; 9,347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 sz="2400" b="1">
              <a:solidFill>
                <a:schemeClr val="tx2"/>
              </a:solidFill>
            </a:endParaRPr>
          </a:p>
        </p:txBody>
      </p:sp>
      <p:grpSp>
        <p:nvGrpSpPr>
          <p:cNvPr id="32772" name="Group 78"/>
          <p:cNvGrpSpPr>
            <a:grpSpLocks/>
          </p:cNvGrpSpPr>
          <p:nvPr/>
        </p:nvGrpSpPr>
        <p:grpSpPr bwMode="auto">
          <a:xfrm>
            <a:off x="1447800" y="0"/>
            <a:ext cx="9220200" cy="6705600"/>
            <a:chOff x="48" y="0"/>
            <a:chExt cx="5664" cy="4224"/>
          </a:xfrm>
        </p:grpSpPr>
        <p:sp>
          <p:nvSpPr>
            <p:cNvPr id="32830" name="Line 79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1" name="Line 80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2" name="Line 81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33" name="Line 82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834" name="Group 83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2835" name="Picture 84" descr="BAR0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836" name="Picture 85" descr="BAR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1222" name="AutoShape 86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1223" name="AutoShape 87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1224" name="AutoShape 88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1225" name="AutoShape 89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32773" name="Text Box 95"/>
          <p:cNvSpPr txBox="1">
            <a:spLocks noChangeArrowheads="1"/>
          </p:cNvSpPr>
          <p:nvPr/>
        </p:nvSpPr>
        <p:spPr bwMode="auto">
          <a:xfrm>
            <a:off x="4724400" y="762001"/>
            <a:ext cx="2743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b="1" u="sng"/>
              <a:t>TOÁN</a:t>
            </a:r>
          </a:p>
        </p:txBody>
      </p:sp>
      <p:sp>
        <p:nvSpPr>
          <p:cNvPr id="32774" name="Text Box 96"/>
          <p:cNvSpPr txBox="1">
            <a:spLocks noChangeArrowheads="1"/>
          </p:cNvSpPr>
          <p:nvPr/>
        </p:nvSpPr>
        <p:spPr bwMode="auto">
          <a:xfrm>
            <a:off x="3733800" y="1143001"/>
            <a:ext cx="5029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C00000"/>
                </a:solidFill>
              </a:rPr>
              <a:t>ÔN TẬP VỀ SỐ THẬP PHÂN (TT)</a:t>
            </a:r>
          </a:p>
        </p:txBody>
      </p:sp>
      <p:sp>
        <p:nvSpPr>
          <p:cNvPr id="91233" name="Text Box 97"/>
          <p:cNvSpPr txBox="1">
            <a:spLocks noChangeArrowheads="1"/>
          </p:cNvSpPr>
          <p:nvPr/>
        </p:nvSpPr>
        <p:spPr bwMode="auto">
          <a:xfrm>
            <a:off x="2438400" y="3124201"/>
            <a:ext cx="579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b)         ;           ;             ;       </a:t>
            </a:r>
          </a:p>
        </p:txBody>
      </p:sp>
      <p:sp>
        <p:nvSpPr>
          <p:cNvPr id="91234" name="Text Box 98"/>
          <p:cNvSpPr txBox="1">
            <a:spLocks noChangeArrowheads="1"/>
          </p:cNvSpPr>
          <p:nvPr/>
        </p:nvSpPr>
        <p:spPr bwMode="auto">
          <a:xfrm>
            <a:off x="3048000" y="28194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91237" name="Text Box 101"/>
          <p:cNvSpPr txBox="1">
            <a:spLocks noChangeArrowheads="1"/>
          </p:cNvSpPr>
          <p:nvPr/>
        </p:nvSpPr>
        <p:spPr bwMode="auto">
          <a:xfrm flipH="1">
            <a:off x="3810000" y="2819401"/>
            <a:ext cx="68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</a:t>
            </a:r>
          </a:p>
        </p:txBody>
      </p:sp>
      <p:sp>
        <p:nvSpPr>
          <p:cNvPr id="91238" name="Text Box 102"/>
          <p:cNvSpPr txBox="1">
            <a:spLocks noChangeArrowheads="1"/>
          </p:cNvSpPr>
          <p:nvPr/>
        </p:nvSpPr>
        <p:spPr bwMode="auto">
          <a:xfrm>
            <a:off x="4724400" y="2819401"/>
            <a:ext cx="60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3</a:t>
            </a:r>
          </a:p>
        </p:txBody>
      </p:sp>
      <p:sp>
        <p:nvSpPr>
          <p:cNvPr id="91239" name="Text Box 103"/>
          <p:cNvSpPr txBox="1">
            <a:spLocks noChangeArrowheads="1"/>
          </p:cNvSpPr>
          <p:nvPr/>
        </p:nvSpPr>
        <p:spPr bwMode="auto">
          <a:xfrm>
            <a:off x="5867400" y="2819401"/>
            <a:ext cx="45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6</a:t>
            </a:r>
          </a:p>
        </p:txBody>
      </p:sp>
      <p:sp>
        <p:nvSpPr>
          <p:cNvPr id="91240" name="Line 104"/>
          <p:cNvSpPr>
            <a:spLocks noChangeShapeType="1"/>
          </p:cNvSpPr>
          <p:nvPr/>
        </p:nvSpPr>
        <p:spPr bwMode="auto">
          <a:xfrm>
            <a:off x="30480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1" name="Line 105"/>
          <p:cNvSpPr>
            <a:spLocks noChangeShapeType="1"/>
          </p:cNvSpPr>
          <p:nvPr/>
        </p:nvSpPr>
        <p:spPr bwMode="auto">
          <a:xfrm>
            <a:off x="38100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2" name="Line 106"/>
          <p:cNvSpPr>
            <a:spLocks noChangeShapeType="1"/>
          </p:cNvSpPr>
          <p:nvPr/>
        </p:nvSpPr>
        <p:spPr bwMode="auto">
          <a:xfrm>
            <a:off x="4724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3" name="Line 107"/>
          <p:cNvSpPr>
            <a:spLocks noChangeShapeType="1"/>
          </p:cNvSpPr>
          <p:nvPr/>
        </p:nvSpPr>
        <p:spPr bwMode="auto">
          <a:xfrm>
            <a:off x="58674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44" name="Text Box 108"/>
          <p:cNvSpPr txBox="1">
            <a:spLocks noChangeArrowheads="1"/>
          </p:cNvSpPr>
          <p:nvPr/>
        </p:nvSpPr>
        <p:spPr bwMode="auto">
          <a:xfrm>
            <a:off x="3048000" y="3276601"/>
            <a:ext cx="381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</a:t>
            </a:r>
          </a:p>
        </p:txBody>
      </p:sp>
      <p:sp>
        <p:nvSpPr>
          <p:cNvPr id="91245" name="Text Box 109"/>
          <p:cNvSpPr txBox="1">
            <a:spLocks noChangeArrowheads="1"/>
          </p:cNvSpPr>
          <p:nvPr/>
        </p:nvSpPr>
        <p:spPr bwMode="auto">
          <a:xfrm>
            <a:off x="3810000" y="3276601"/>
            <a:ext cx="381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5</a:t>
            </a:r>
          </a:p>
        </p:txBody>
      </p:sp>
      <p:sp>
        <p:nvSpPr>
          <p:cNvPr id="91246" name="Text Box 110"/>
          <p:cNvSpPr txBox="1">
            <a:spLocks noChangeArrowheads="1"/>
          </p:cNvSpPr>
          <p:nvPr/>
        </p:nvSpPr>
        <p:spPr bwMode="auto">
          <a:xfrm>
            <a:off x="4724400" y="32766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</a:t>
            </a:r>
          </a:p>
        </p:txBody>
      </p:sp>
      <p:sp>
        <p:nvSpPr>
          <p:cNvPr id="91247" name="Text Box 111"/>
          <p:cNvSpPr txBox="1">
            <a:spLocks noChangeArrowheads="1"/>
          </p:cNvSpPr>
          <p:nvPr/>
        </p:nvSpPr>
        <p:spPr bwMode="auto">
          <a:xfrm>
            <a:off x="5791200" y="3352801"/>
            <a:ext cx="76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25</a:t>
            </a:r>
          </a:p>
        </p:txBody>
      </p:sp>
      <p:sp>
        <p:nvSpPr>
          <p:cNvPr id="91248" name="Text Box 112"/>
          <p:cNvSpPr txBox="1">
            <a:spLocks noChangeArrowheads="1"/>
          </p:cNvSpPr>
          <p:nvPr/>
        </p:nvSpPr>
        <p:spPr bwMode="auto">
          <a:xfrm>
            <a:off x="2133600" y="3657601"/>
            <a:ext cx="1600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66"/>
                </a:solidFill>
              </a:rPr>
              <a:t>BÀI LÀM</a:t>
            </a:r>
          </a:p>
        </p:txBody>
      </p:sp>
      <p:sp>
        <p:nvSpPr>
          <p:cNvPr id="91249" name="Text Box 113"/>
          <p:cNvSpPr txBox="1">
            <a:spLocks noChangeArrowheads="1"/>
          </p:cNvSpPr>
          <p:nvPr/>
        </p:nvSpPr>
        <p:spPr bwMode="auto">
          <a:xfrm>
            <a:off x="2209800" y="4191001"/>
            <a:ext cx="1066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a)</a:t>
            </a:r>
          </a:p>
        </p:txBody>
      </p:sp>
      <p:sp>
        <p:nvSpPr>
          <p:cNvPr id="91250" name="Text Box 114"/>
          <p:cNvSpPr txBox="1">
            <a:spLocks noChangeArrowheads="1"/>
          </p:cNvSpPr>
          <p:nvPr/>
        </p:nvSpPr>
        <p:spPr bwMode="auto">
          <a:xfrm>
            <a:off x="2667000" y="4191001"/>
            <a:ext cx="7391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0,3 =		0,72 =		1,5 =		9,347 =</a:t>
            </a:r>
          </a:p>
        </p:txBody>
      </p:sp>
      <p:sp>
        <p:nvSpPr>
          <p:cNvPr id="91252" name="Text Box 116"/>
          <p:cNvSpPr txBox="1">
            <a:spLocks noChangeArrowheads="1"/>
          </p:cNvSpPr>
          <p:nvPr/>
        </p:nvSpPr>
        <p:spPr bwMode="auto">
          <a:xfrm>
            <a:off x="3505200" y="3962401"/>
            <a:ext cx="457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3</a:t>
            </a:r>
          </a:p>
        </p:txBody>
      </p:sp>
      <p:sp>
        <p:nvSpPr>
          <p:cNvPr id="91253" name="Line 117"/>
          <p:cNvSpPr>
            <a:spLocks noChangeShapeType="1"/>
          </p:cNvSpPr>
          <p:nvPr/>
        </p:nvSpPr>
        <p:spPr bwMode="auto">
          <a:xfrm>
            <a:off x="3505200" y="4419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54" name="Text Box 118"/>
          <p:cNvSpPr txBox="1">
            <a:spLocks noChangeArrowheads="1"/>
          </p:cNvSpPr>
          <p:nvPr/>
        </p:nvSpPr>
        <p:spPr bwMode="auto">
          <a:xfrm>
            <a:off x="3429000" y="4419601"/>
            <a:ext cx="60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</a:t>
            </a:r>
          </a:p>
        </p:txBody>
      </p:sp>
      <p:sp>
        <p:nvSpPr>
          <p:cNvPr id="91255" name="Text Box 119"/>
          <p:cNvSpPr txBox="1">
            <a:spLocks noChangeArrowheads="1"/>
          </p:cNvSpPr>
          <p:nvPr/>
        </p:nvSpPr>
        <p:spPr bwMode="auto">
          <a:xfrm>
            <a:off x="5486400" y="3962401"/>
            <a:ext cx="68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72</a:t>
            </a:r>
          </a:p>
        </p:txBody>
      </p:sp>
      <p:sp>
        <p:nvSpPr>
          <p:cNvPr id="91256" name="Text Box 120"/>
          <p:cNvSpPr txBox="1">
            <a:spLocks noChangeArrowheads="1"/>
          </p:cNvSpPr>
          <p:nvPr/>
        </p:nvSpPr>
        <p:spPr bwMode="auto">
          <a:xfrm>
            <a:off x="5410200" y="4343401"/>
            <a:ext cx="76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100</a:t>
            </a:r>
          </a:p>
        </p:txBody>
      </p:sp>
      <p:sp>
        <p:nvSpPr>
          <p:cNvPr id="91257" name="Text Box 121"/>
          <p:cNvSpPr txBox="1">
            <a:spLocks noChangeArrowheads="1"/>
          </p:cNvSpPr>
          <p:nvPr/>
        </p:nvSpPr>
        <p:spPr bwMode="auto">
          <a:xfrm>
            <a:off x="7162800" y="3962401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15</a:t>
            </a:r>
          </a:p>
        </p:txBody>
      </p:sp>
      <p:sp>
        <p:nvSpPr>
          <p:cNvPr id="91258" name="Text Box 122"/>
          <p:cNvSpPr txBox="1">
            <a:spLocks noChangeArrowheads="1"/>
          </p:cNvSpPr>
          <p:nvPr/>
        </p:nvSpPr>
        <p:spPr bwMode="auto">
          <a:xfrm>
            <a:off x="7162800" y="4419601"/>
            <a:ext cx="6096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</a:t>
            </a:r>
          </a:p>
        </p:txBody>
      </p:sp>
      <p:sp>
        <p:nvSpPr>
          <p:cNvPr id="91259" name="Text Box 123"/>
          <p:cNvSpPr txBox="1">
            <a:spLocks noChangeArrowheads="1"/>
          </p:cNvSpPr>
          <p:nvPr/>
        </p:nvSpPr>
        <p:spPr bwMode="auto">
          <a:xfrm>
            <a:off x="9296400" y="3962401"/>
            <a:ext cx="838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9347</a:t>
            </a:r>
          </a:p>
        </p:txBody>
      </p:sp>
      <p:sp>
        <p:nvSpPr>
          <p:cNvPr id="91260" name="Text Box 124"/>
          <p:cNvSpPr txBox="1">
            <a:spLocks noChangeArrowheads="1"/>
          </p:cNvSpPr>
          <p:nvPr/>
        </p:nvSpPr>
        <p:spPr bwMode="auto">
          <a:xfrm>
            <a:off x="9296400" y="4419601"/>
            <a:ext cx="838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1000</a:t>
            </a:r>
          </a:p>
        </p:txBody>
      </p:sp>
      <p:sp>
        <p:nvSpPr>
          <p:cNvPr id="91261" name="Line 125"/>
          <p:cNvSpPr>
            <a:spLocks noChangeShapeType="1"/>
          </p:cNvSpPr>
          <p:nvPr/>
        </p:nvSpPr>
        <p:spPr bwMode="auto">
          <a:xfrm>
            <a:off x="55626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62" name="Line 126"/>
          <p:cNvSpPr>
            <a:spLocks noChangeShapeType="1"/>
          </p:cNvSpPr>
          <p:nvPr/>
        </p:nvSpPr>
        <p:spPr bwMode="auto">
          <a:xfrm>
            <a:off x="7239000" y="4419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63" name="Line 127"/>
          <p:cNvSpPr>
            <a:spLocks noChangeShapeType="1"/>
          </p:cNvSpPr>
          <p:nvPr/>
        </p:nvSpPr>
        <p:spPr bwMode="auto">
          <a:xfrm>
            <a:off x="9372600" y="4419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64" name="Text Box 128"/>
          <p:cNvSpPr txBox="1">
            <a:spLocks noChangeArrowheads="1"/>
          </p:cNvSpPr>
          <p:nvPr/>
        </p:nvSpPr>
        <p:spPr bwMode="auto">
          <a:xfrm>
            <a:off x="2209800" y="5410201"/>
            <a:ext cx="762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b)</a:t>
            </a:r>
          </a:p>
        </p:txBody>
      </p:sp>
      <p:sp>
        <p:nvSpPr>
          <p:cNvPr id="91265" name="Text Box 129"/>
          <p:cNvSpPr txBox="1">
            <a:spLocks noChangeArrowheads="1"/>
          </p:cNvSpPr>
          <p:nvPr/>
        </p:nvSpPr>
        <p:spPr bwMode="auto">
          <a:xfrm>
            <a:off x="2743200" y="51816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1</a:t>
            </a:r>
          </a:p>
        </p:txBody>
      </p:sp>
      <p:sp>
        <p:nvSpPr>
          <p:cNvPr id="91266" name="Text Box 130"/>
          <p:cNvSpPr txBox="1">
            <a:spLocks noChangeArrowheads="1"/>
          </p:cNvSpPr>
          <p:nvPr/>
        </p:nvSpPr>
        <p:spPr bwMode="auto">
          <a:xfrm>
            <a:off x="4191000" y="51816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</a:t>
            </a:r>
          </a:p>
        </p:txBody>
      </p:sp>
      <p:sp>
        <p:nvSpPr>
          <p:cNvPr id="91267" name="Text Box 131"/>
          <p:cNvSpPr txBox="1">
            <a:spLocks noChangeArrowheads="1"/>
          </p:cNvSpPr>
          <p:nvPr/>
        </p:nvSpPr>
        <p:spPr bwMode="auto">
          <a:xfrm>
            <a:off x="6324600" y="5181601"/>
            <a:ext cx="381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3</a:t>
            </a:r>
          </a:p>
        </p:txBody>
      </p:sp>
      <p:sp>
        <p:nvSpPr>
          <p:cNvPr id="91268" name="Text Box 132"/>
          <p:cNvSpPr txBox="1">
            <a:spLocks noChangeArrowheads="1"/>
          </p:cNvSpPr>
          <p:nvPr/>
        </p:nvSpPr>
        <p:spPr bwMode="auto">
          <a:xfrm>
            <a:off x="8229600" y="51816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6</a:t>
            </a:r>
          </a:p>
        </p:txBody>
      </p:sp>
      <p:sp>
        <p:nvSpPr>
          <p:cNvPr id="91269" name="Text Box 133"/>
          <p:cNvSpPr txBox="1">
            <a:spLocks noChangeArrowheads="1"/>
          </p:cNvSpPr>
          <p:nvPr/>
        </p:nvSpPr>
        <p:spPr bwMode="auto">
          <a:xfrm>
            <a:off x="2743200" y="56388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</a:t>
            </a:r>
          </a:p>
        </p:txBody>
      </p:sp>
      <p:sp>
        <p:nvSpPr>
          <p:cNvPr id="91270" name="Text Box 134"/>
          <p:cNvSpPr txBox="1">
            <a:spLocks noChangeArrowheads="1"/>
          </p:cNvSpPr>
          <p:nvPr/>
        </p:nvSpPr>
        <p:spPr bwMode="auto">
          <a:xfrm>
            <a:off x="4191000" y="57150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5</a:t>
            </a:r>
          </a:p>
        </p:txBody>
      </p:sp>
      <p:sp>
        <p:nvSpPr>
          <p:cNvPr id="91271" name="Text Box 135"/>
          <p:cNvSpPr txBox="1">
            <a:spLocks noChangeArrowheads="1"/>
          </p:cNvSpPr>
          <p:nvPr/>
        </p:nvSpPr>
        <p:spPr bwMode="auto">
          <a:xfrm>
            <a:off x="6324600" y="5638801"/>
            <a:ext cx="304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4</a:t>
            </a:r>
          </a:p>
        </p:txBody>
      </p:sp>
      <p:sp>
        <p:nvSpPr>
          <p:cNvPr id="91272" name="Text Box 136"/>
          <p:cNvSpPr txBox="1">
            <a:spLocks noChangeArrowheads="1"/>
          </p:cNvSpPr>
          <p:nvPr/>
        </p:nvSpPr>
        <p:spPr bwMode="auto">
          <a:xfrm>
            <a:off x="8153400" y="5715001"/>
            <a:ext cx="5334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25</a:t>
            </a:r>
          </a:p>
        </p:txBody>
      </p:sp>
      <p:sp>
        <p:nvSpPr>
          <p:cNvPr id="91273" name="Line 137"/>
          <p:cNvSpPr>
            <a:spLocks noChangeShapeType="1"/>
          </p:cNvSpPr>
          <p:nvPr/>
        </p:nvSpPr>
        <p:spPr bwMode="auto">
          <a:xfrm>
            <a:off x="2743200" y="5638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74" name="Line 138"/>
          <p:cNvSpPr>
            <a:spLocks noChangeShapeType="1"/>
          </p:cNvSpPr>
          <p:nvPr/>
        </p:nvSpPr>
        <p:spPr bwMode="auto">
          <a:xfrm>
            <a:off x="41910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75" name="Line 139"/>
          <p:cNvSpPr>
            <a:spLocks noChangeShapeType="1"/>
          </p:cNvSpPr>
          <p:nvPr/>
        </p:nvSpPr>
        <p:spPr bwMode="auto">
          <a:xfrm>
            <a:off x="62484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76" name="Line 140"/>
          <p:cNvSpPr>
            <a:spLocks noChangeShapeType="1"/>
          </p:cNvSpPr>
          <p:nvPr/>
        </p:nvSpPr>
        <p:spPr bwMode="auto">
          <a:xfrm>
            <a:off x="81534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77" name="Text Box 141"/>
          <p:cNvSpPr txBox="1">
            <a:spLocks noChangeArrowheads="1"/>
          </p:cNvSpPr>
          <p:nvPr/>
        </p:nvSpPr>
        <p:spPr bwMode="auto">
          <a:xfrm>
            <a:off x="3048000" y="5334000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91278" name="Text Box 142"/>
          <p:cNvSpPr txBox="1">
            <a:spLocks noChangeArrowheads="1"/>
          </p:cNvSpPr>
          <p:nvPr/>
        </p:nvSpPr>
        <p:spPr bwMode="auto">
          <a:xfrm>
            <a:off x="4648200" y="5334000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91279" name="Text Box 143"/>
          <p:cNvSpPr txBox="1">
            <a:spLocks noChangeArrowheads="1"/>
          </p:cNvSpPr>
          <p:nvPr/>
        </p:nvSpPr>
        <p:spPr bwMode="auto">
          <a:xfrm>
            <a:off x="6705600" y="5334000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91280" name="Text Box 144"/>
          <p:cNvSpPr txBox="1">
            <a:spLocks noChangeArrowheads="1"/>
          </p:cNvSpPr>
          <p:nvPr/>
        </p:nvSpPr>
        <p:spPr bwMode="auto">
          <a:xfrm>
            <a:off x="8610600" y="5334000"/>
            <a:ext cx="38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91281" name="Text Box 145"/>
          <p:cNvSpPr txBox="1">
            <a:spLocks noChangeArrowheads="1"/>
          </p:cNvSpPr>
          <p:nvPr/>
        </p:nvSpPr>
        <p:spPr bwMode="auto">
          <a:xfrm>
            <a:off x="3429000" y="5181600"/>
            <a:ext cx="5334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</a:t>
            </a:r>
          </a:p>
        </p:txBody>
      </p:sp>
      <p:sp>
        <p:nvSpPr>
          <p:cNvPr id="91282" name="Line 146"/>
          <p:cNvSpPr>
            <a:spLocks noChangeShapeType="1"/>
          </p:cNvSpPr>
          <p:nvPr/>
        </p:nvSpPr>
        <p:spPr bwMode="auto">
          <a:xfrm>
            <a:off x="34290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83" name="Text Box 147"/>
          <p:cNvSpPr txBox="1">
            <a:spLocks noChangeArrowheads="1"/>
          </p:cNvSpPr>
          <p:nvPr/>
        </p:nvSpPr>
        <p:spPr bwMode="auto">
          <a:xfrm>
            <a:off x="5105400" y="5105400"/>
            <a:ext cx="685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</a:t>
            </a:r>
          </a:p>
        </p:txBody>
      </p:sp>
      <p:sp>
        <p:nvSpPr>
          <p:cNvPr id="91284" name="Line 148"/>
          <p:cNvSpPr>
            <a:spLocks noChangeShapeType="1"/>
          </p:cNvSpPr>
          <p:nvPr/>
        </p:nvSpPr>
        <p:spPr bwMode="auto">
          <a:xfrm>
            <a:off x="50292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85" name="Text Box 149"/>
          <p:cNvSpPr txBox="1">
            <a:spLocks noChangeArrowheads="1"/>
          </p:cNvSpPr>
          <p:nvPr/>
        </p:nvSpPr>
        <p:spPr bwMode="auto">
          <a:xfrm>
            <a:off x="7010400" y="5105400"/>
            <a:ext cx="838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75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100</a:t>
            </a:r>
          </a:p>
        </p:txBody>
      </p:sp>
      <p:sp>
        <p:nvSpPr>
          <p:cNvPr id="91286" name="Line 150"/>
          <p:cNvSpPr>
            <a:spLocks noChangeShapeType="1"/>
          </p:cNvSpPr>
          <p:nvPr/>
        </p:nvSpPr>
        <p:spPr bwMode="auto">
          <a:xfrm>
            <a:off x="71628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87" name="Line 151"/>
          <p:cNvSpPr>
            <a:spLocks noChangeShapeType="1"/>
          </p:cNvSpPr>
          <p:nvPr/>
        </p:nvSpPr>
        <p:spPr bwMode="auto">
          <a:xfrm>
            <a:off x="9067800" y="5638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288" name="Text Box 152"/>
          <p:cNvSpPr txBox="1">
            <a:spLocks noChangeArrowheads="1"/>
          </p:cNvSpPr>
          <p:nvPr/>
        </p:nvSpPr>
        <p:spPr bwMode="auto">
          <a:xfrm>
            <a:off x="8915400" y="5181600"/>
            <a:ext cx="8382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24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100</a:t>
            </a:r>
          </a:p>
        </p:txBody>
      </p:sp>
      <p:sp>
        <p:nvSpPr>
          <p:cNvPr id="91289" name="Text Box 153"/>
          <p:cNvSpPr txBox="1">
            <a:spLocks noChangeArrowheads="1"/>
          </p:cNvSpPr>
          <p:nvPr/>
        </p:nvSpPr>
        <p:spPr bwMode="auto">
          <a:xfrm>
            <a:off x="1981200" y="13716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Bài 1:</a:t>
            </a:r>
          </a:p>
        </p:txBody>
      </p:sp>
      <p:sp>
        <p:nvSpPr>
          <p:cNvPr id="86" name="Text Box 3"/>
          <p:cNvSpPr txBox="1">
            <a:spLocks noChangeArrowheads="1"/>
          </p:cNvSpPr>
          <p:nvPr/>
        </p:nvSpPr>
        <p:spPr bwMode="auto">
          <a:xfrm>
            <a:off x="2454275" y="2282825"/>
            <a:ext cx="8229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>
                <a:solidFill>
                  <a:schemeClr val="tx2"/>
                </a:solidFill>
              </a:rPr>
              <a:t>0,3; 0,72; 1,5; 9,347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 sz="2400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12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1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1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1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1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1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4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912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91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91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1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5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91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91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91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480"/>
                            </p:stCondLst>
                            <p:childTnLst>
                              <p:par>
                                <p:cTn id="5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91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1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60"/>
                            </p:stCondLst>
                            <p:childTnLst>
                              <p:par>
                                <p:cTn id="6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912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91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91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91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91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91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22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1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720"/>
                            </p:stCondLst>
                            <p:childTnLst>
                              <p:par>
                                <p:cTn id="8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912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91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91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9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80"/>
                                        <p:tgtEl>
                                          <p:spTgt spid="91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80"/>
                                        <p:tgtEl>
                                          <p:spTgt spid="91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80"/>
                                        <p:tgtEl>
                                          <p:spTgt spid="91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91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91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91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91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1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91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91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91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91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8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9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580"/>
                            </p:stCondLst>
                            <p:childTnLst>
                              <p:par>
                                <p:cTn id="12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91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91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91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912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91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620"/>
                            </p:stCondLst>
                            <p:childTnLst>
                              <p:par>
                                <p:cTn id="1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912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912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912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3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4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80"/>
                                        <p:tgtEl>
                                          <p:spTgt spid="91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91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620"/>
                            </p:stCondLst>
                            <p:childTnLst>
                              <p:par>
                                <p:cTn id="16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91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91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91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912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7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91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7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91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91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91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91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91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91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9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3" dur="80"/>
                                        <p:tgtEl>
                                          <p:spTgt spid="91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4" dur="80"/>
                                        <p:tgtEl>
                                          <p:spTgt spid="91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5" dur="80"/>
                                        <p:tgtEl>
                                          <p:spTgt spid="91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500"/>
                                        <p:tgtEl>
                                          <p:spTgt spid="9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20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3" dur="80"/>
                                        <p:tgtEl>
                                          <p:spTgt spid="91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4" dur="80"/>
                                        <p:tgtEl>
                                          <p:spTgt spid="91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5" dur="80"/>
                                        <p:tgtEl>
                                          <p:spTgt spid="91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20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9" dur="80"/>
                                        <p:tgtEl>
                                          <p:spTgt spid="912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0" dur="80"/>
                                        <p:tgtEl>
                                          <p:spTgt spid="912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1" dur="80"/>
                                        <p:tgtEl>
                                          <p:spTgt spid="912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21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91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91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91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2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9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2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5" dur="80"/>
                                        <p:tgtEl>
                                          <p:spTgt spid="91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6" dur="80"/>
                                        <p:tgtEl>
                                          <p:spTgt spid="91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7" dur="80"/>
                                        <p:tgtEl>
                                          <p:spTgt spid="91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 nodeType="afterGroup">
                            <p:stCondLst>
                              <p:cond delay="1520"/>
                            </p:stCondLst>
                            <p:childTnLst>
                              <p:par>
                                <p:cTn id="2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912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912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912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7" dur="80"/>
                                        <p:tgtEl>
                                          <p:spTgt spid="9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8" dur="80"/>
                                        <p:tgtEl>
                                          <p:spTgt spid="9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80"/>
                                        <p:tgtEl>
                                          <p:spTgt spid="9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2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3" dur="500"/>
                                        <p:tgtEl>
                                          <p:spTgt spid="9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 nodeType="afterGroup">
                            <p:stCondLst>
                              <p:cond delay="2180"/>
                            </p:stCondLst>
                            <p:childTnLst>
                              <p:par>
                                <p:cTn id="2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80"/>
                                        <p:tgtEl>
                                          <p:spTgt spid="9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80"/>
                                        <p:tgtEl>
                                          <p:spTgt spid="9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80"/>
                                        <p:tgtEl>
                                          <p:spTgt spid="9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2260"/>
                            </p:stCondLst>
                            <p:childTnLst>
                              <p:par>
                                <p:cTn id="25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912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912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912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 nodeType="afterGroup">
                            <p:stCondLst>
                              <p:cond delay="2340"/>
                            </p:stCondLst>
                            <p:childTnLst>
                              <p:par>
                                <p:cTn id="25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9" dur="80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0" dur="80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1" dur="80"/>
                                        <p:tgtEl>
                                          <p:spTgt spid="91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2" fill="hold" nodeType="afterGroup">
                            <p:stCondLst>
                              <p:cond delay="2420"/>
                            </p:stCondLst>
                            <p:childTnLst>
                              <p:par>
                                <p:cTn id="2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9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26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9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0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1" dur="80"/>
                                        <p:tgtEl>
                                          <p:spTgt spid="91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 nodeType="afterGroup">
                            <p:stCondLst>
                              <p:cond delay="3040"/>
                            </p:stCondLst>
                            <p:childTnLst>
                              <p:par>
                                <p:cTn id="27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91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91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91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2" dur="80"/>
                                        <p:tgtEl>
                                          <p:spTgt spid="912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3" dur="80"/>
                                        <p:tgtEl>
                                          <p:spTgt spid="912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80"/>
                                        <p:tgtEl>
                                          <p:spTgt spid="912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8" dur="500"/>
                                        <p:tgtEl>
                                          <p:spTgt spid="9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 nodeType="clickPar">
                      <p:stCondLst>
                        <p:cond delay="indefinite"/>
                      </p:stCondLst>
                      <p:childTnLst>
                        <p:par>
                          <p:cTn id="2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3" dur="80"/>
                                        <p:tgtEl>
                                          <p:spTgt spid="912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4" dur="80"/>
                                        <p:tgtEl>
                                          <p:spTgt spid="912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5" dur="80"/>
                                        <p:tgtEl>
                                          <p:spTgt spid="912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00"/>
                                        <p:tgtEl>
                                          <p:spTgt spid="9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4" dur="80"/>
                                        <p:tgtEl>
                                          <p:spTgt spid="912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5" dur="80"/>
                                        <p:tgtEl>
                                          <p:spTgt spid="912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6" dur="80"/>
                                        <p:tgtEl>
                                          <p:spTgt spid="912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0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9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 nodeType="clickPar">
                      <p:stCondLst>
                        <p:cond delay="indefinite"/>
                      </p:stCondLst>
                      <p:childTnLst>
                        <p:par>
                          <p:cTn id="3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5" dur="80"/>
                                        <p:tgtEl>
                                          <p:spTgt spid="912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6" dur="80"/>
                                        <p:tgtEl>
                                          <p:spTgt spid="912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7" dur="80"/>
                                        <p:tgtEl>
                                          <p:spTgt spid="912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3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1" dur="500"/>
                                        <p:tgtEl>
                                          <p:spTgt spid="9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6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7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8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/>
      <p:bldP spid="91233" grpId="0"/>
      <p:bldP spid="91234" grpId="0"/>
      <p:bldP spid="91237" grpId="0"/>
      <p:bldP spid="91238" grpId="0"/>
      <p:bldP spid="91239" grpId="0"/>
      <p:bldP spid="91244" grpId="0"/>
      <p:bldP spid="91245" grpId="0"/>
      <p:bldP spid="91246" grpId="0"/>
      <p:bldP spid="91247" grpId="0"/>
      <p:bldP spid="91248" grpId="0"/>
      <p:bldP spid="91249" grpId="0"/>
      <p:bldP spid="91250" grpId="0"/>
      <p:bldP spid="91252" grpId="0"/>
      <p:bldP spid="91254" grpId="0"/>
      <p:bldP spid="91255" grpId="0"/>
      <p:bldP spid="91256" grpId="0"/>
      <p:bldP spid="91257" grpId="0"/>
      <p:bldP spid="91258" grpId="0"/>
      <p:bldP spid="91259" grpId="0"/>
      <p:bldP spid="91260" grpId="0"/>
      <p:bldP spid="91264" grpId="0"/>
      <p:bldP spid="91265" grpId="0"/>
      <p:bldP spid="91266" grpId="0"/>
      <p:bldP spid="91267" grpId="0"/>
      <p:bldP spid="91268" grpId="0"/>
      <p:bldP spid="91269" grpId="0"/>
      <p:bldP spid="91270" grpId="0"/>
      <p:bldP spid="91271" grpId="0"/>
      <p:bldP spid="91272" grpId="0"/>
      <p:bldP spid="91277" grpId="0"/>
      <p:bldP spid="91278" grpId="0"/>
      <p:bldP spid="91279" grpId="0"/>
      <p:bldP spid="91280" grpId="0"/>
      <p:bldP spid="91281" grpId="0"/>
      <p:bldP spid="91283" grpId="0"/>
      <p:bldP spid="91285" grpId="0"/>
      <p:bldP spid="91288" grpId="0"/>
      <p:bldP spid="91289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905000" y="3276600"/>
            <a:ext cx="830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a) Viết số thập phân dưới dạng tỉ số phần trăm: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86000" y="3962400"/>
            <a:ext cx="807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0,35=                     0,5 =		8,75  =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981200" y="4572000"/>
            <a:ext cx="83439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</a:rPr>
              <a:t>b) Viết tỉ số phần trăm dưới dạng số thập phân: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2209800" y="5334001"/>
            <a:ext cx="7315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 45% =               5% =</a:t>
            </a:r>
            <a:r>
              <a:rPr lang="en-US" altLang="en-US" sz="3600" b="1">
                <a:solidFill>
                  <a:srgbClr val="FF0000"/>
                </a:solidFill>
              </a:rPr>
              <a:t>	       </a:t>
            </a:r>
            <a:r>
              <a:rPr lang="en-US" altLang="en-US" sz="3600"/>
              <a:t>625% =</a:t>
            </a:r>
            <a:r>
              <a:rPr lang="en-US" altLang="en-US" sz="3600" b="1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33798" name="Group 9"/>
          <p:cNvGrpSpPr>
            <a:grpSpLocks/>
          </p:cNvGrpSpPr>
          <p:nvPr/>
        </p:nvGrpSpPr>
        <p:grpSpPr bwMode="auto">
          <a:xfrm>
            <a:off x="1447800" y="0"/>
            <a:ext cx="9220200" cy="6705600"/>
            <a:chOff x="48" y="0"/>
            <a:chExt cx="5664" cy="4224"/>
          </a:xfrm>
        </p:grpSpPr>
        <p:sp>
          <p:nvSpPr>
            <p:cNvPr id="33808" name="Line 10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11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0" name="Line 12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1" name="Line 13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12" name="Group 14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3813" name="Picture 15" descr="BAR01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814" name="Picture 16" descr="BAR01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177" name="AutoShape 17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2178" name="AutoShape 18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2179" name="AutoShape 19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2180" name="AutoShape 20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33799" name="Text Box 22"/>
          <p:cNvSpPr txBox="1">
            <a:spLocks noChangeArrowheads="1"/>
          </p:cNvSpPr>
          <p:nvPr/>
        </p:nvSpPr>
        <p:spPr bwMode="auto">
          <a:xfrm>
            <a:off x="4648200" y="1066801"/>
            <a:ext cx="3276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 </a:t>
            </a:r>
            <a:r>
              <a:rPr lang="en-US" altLang="en-US"/>
              <a:t>TOÁN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3800" name="Text Box 23"/>
          <p:cNvSpPr txBox="1">
            <a:spLocks noChangeArrowheads="1"/>
          </p:cNvSpPr>
          <p:nvPr/>
        </p:nvSpPr>
        <p:spPr bwMode="auto">
          <a:xfrm>
            <a:off x="2819400" y="1676401"/>
            <a:ext cx="6705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ÔN TẬP VỀ SỐ THẬP PHÂN ( TT )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6321425" y="38989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50%</a:t>
            </a:r>
          </a:p>
        </p:txBody>
      </p:sp>
      <p:sp>
        <p:nvSpPr>
          <p:cNvPr id="92185" name="Text Box 25"/>
          <p:cNvSpPr txBox="1">
            <a:spLocks noChangeArrowheads="1"/>
          </p:cNvSpPr>
          <p:nvPr/>
        </p:nvSpPr>
        <p:spPr bwMode="auto">
          <a:xfrm>
            <a:off x="9120188" y="3975100"/>
            <a:ext cx="152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875 %</a:t>
            </a:r>
          </a:p>
        </p:txBody>
      </p:sp>
      <p:sp>
        <p:nvSpPr>
          <p:cNvPr id="92186" name="Text Box 26"/>
          <p:cNvSpPr txBox="1">
            <a:spLocks noChangeArrowheads="1"/>
          </p:cNvSpPr>
          <p:nvPr/>
        </p:nvSpPr>
        <p:spPr bwMode="auto">
          <a:xfrm>
            <a:off x="6286500" y="5334000"/>
            <a:ext cx="1295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0,05</a:t>
            </a:r>
          </a:p>
        </p:txBody>
      </p:sp>
      <p:sp>
        <p:nvSpPr>
          <p:cNvPr id="92187" name="Text Box 27"/>
          <p:cNvSpPr txBox="1">
            <a:spLocks noChangeArrowheads="1"/>
          </p:cNvSpPr>
          <p:nvPr/>
        </p:nvSpPr>
        <p:spPr bwMode="auto">
          <a:xfrm>
            <a:off x="9156700" y="5327650"/>
            <a:ext cx="106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6,25</a:t>
            </a:r>
          </a:p>
        </p:txBody>
      </p:sp>
      <p:sp>
        <p:nvSpPr>
          <p:cNvPr id="33805" name="Text Box 28"/>
          <p:cNvSpPr txBox="1">
            <a:spLocks noChangeArrowheads="1"/>
          </p:cNvSpPr>
          <p:nvPr/>
        </p:nvSpPr>
        <p:spPr bwMode="auto">
          <a:xfrm>
            <a:off x="2057400" y="2667000"/>
            <a:ext cx="152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Bài 2:</a:t>
            </a: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3336925" y="3957638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35%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3644900" y="5307013"/>
            <a:ext cx="1066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0,45</a:t>
            </a:r>
          </a:p>
        </p:txBody>
      </p:sp>
    </p:spTree>
    <p:extLst>
      <p:ext uri="{BB962C8B-B14F-4D97-AF65-F5344CB8AC3E}">
        <p14:creationId xmlns:p14="http://schemas.microsoft.com/office/powerpoint/2010/main" val="17934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2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4" grpId="0"/>
      <p:bldP spid="92185" grpId="0"/>
      <p:bldP spid="92186" grpId="0"/>
      <p:bldP spid="92187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057400" y="2438400"/>
            <a:ext cx="7924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Viết các số đo sau dưới dạng số thập phân:</a:t>
            </a:r>
          </a:p>
        </p:txBody>
      </p:sp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48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0" name="Object 5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3482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6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482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6553200" y="32766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65532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7" name="Text Box 9"/>
          <p:cNvSpPr txBox="1">
            <a:spLocks noChangeArrowheads="1"/>
          </p:cNvSpPr>
          <p:nvPr/>
        </p:nvSpPr>
        <p:spPr bwMode="auto">
          <a:xfrm>
            <a:off x="6629400" y="4495800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94228" name="Text Box 20"/>
          <p:cNvSpPr txBox="1">
            <a:spLocks noChangeArrowheads="1"/>
          </p:cNvSpPr>
          <p:nvPr/>
        </p:nvSpPr>
        <p:spPr bwMode="auto">
          <a:xfrm>
            <a:off x="6553200" y="3886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94229" name="Line 21"/>
          <p:cNvSpPr>
            <a:spLocks noChangeShapeType="1"/>
          </p:cNvSpPr>
          <p:nvPr/>
        </p:nvSpPr>
        <p:spPr bwMode="auto">
          <a:xfrm>
            <a:off x="66294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6553200" y="5029200"/>
            <a:ext cx="76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 5</a:t>
            </a:r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2017713" y="4743450"/>
            <a:ext cx="2286000" cy="5222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/>
              <a:t>b)          </a:t>
            </a:r>
            <a:r>
              <a:rPr lang="en-US" altLang="en-US" sz="2800"/>
              <a:t>km</a:t>
            </a:r>
            <a:r>
              <a:rPr lang="en-US" altLang="en-US" sz="2800" b="1"/>
              <a:t>         </a:t>
            </a:r>
          </a:p>
        </p:txBody>
      </p:sp>
      <p:grpSp>
        <p:nvGrpSpPr>
          <p:cNvPr id="34829" name="Group 34"/>
          <p:cNvGrpSpPr>
            <a:grpSpLocks/>
          </p:cNvGrpSpPr>
          <p:nvPr/>
        </p:nvGrpSpPr>
        <p:grpSpPr bwMode="auto">
          <a:xfrm>
            <a:off x="1447800" y="0"/>
            <a:ext cx="9220200" cy="6705600"/>
            <a:chOff x="48" y="0"/>
            <a:chExt cx="5664" cy="4224"/>
          </a:xfrm>
        </p:grpSpPr>
        <p:sp>
          <p:nvSpPr>
            <p:cNvPr id="34859" name="Line 36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0" name="Line 37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61" name="Line 38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62" name="Group 39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4863" name="Picture 40" descr="BAR0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250" name="AutoShape 42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4251" name="AutoShape 43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4252" name="AutoShape 44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4253" name="AutoShape 45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34830" name="Text Box 47"/>
          <p:cNvSpPr txBox="1">
            <a:spLocks noChangeArrowheads="1"/>
          </p:cNvSpPr>
          <p:nvPr/>
        </p:nvSpPr>
        <p:spPr bwMode="auto">
          <a:xfrm>
            <a:off x="4876800" y="762001"/>
            <a:ext cx="2209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TOÁN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31" name="Text Box 48"/>
          <p:cNvSpPr txBox="1">
            <a:spLocks noChangeArrowheads="1"/>
          </p:cNvSpPr>
          <p:nvPr/>
        </p:nvSpPr>
        <p:spPr bwMode="auto">
          <a:xfrm>
            <a:off x="2590800" y="1371600"/>
            <a:ext cx="70866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ÔN TẬP VỀ SỐ THẬP PHÂN ( TT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94257" name="Text Box 49"/>
          <p:cNvSpPr txBox="1">
            <a:spLocks noChangeArrowheads="1"/>
          </p:cNvSpPr>
          <p:nvPr/>
        </p:nvSpPr>
        <p:spPr bwMode="auto">
          <a:xfrm>
            <a:off x="2209800" y="18288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Bài 3:</a:t>
            </a:r>
          </a:p>
        </p:txBody>
      </p:sp>
      <p:sp>
        <p:nvSpPr>
          <p:cNvPr id="94258" name="Text Box 50"/>
          <p:cNvSpPr txBox="1">
            <a:spLocks noChangeArrowheads="1"/>
          </p:cNvSpPr>
          <p:nvPr/>
        </p:nvSpPr>
        <p:spPr bwMode="auto">
          <a:xfrm>
            <a:off x="2057400" y="35052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a)</a:t>
            </a:r>
          </a:p>
        </p:txBody>
      </p:sp>
      <p:sp>
        <p:nvSpPr>
          <p:cNvPr id="94260" name="Text Box 52"/>
          <p:cNvSpPr txBox="1">
            <a:spLocks noChangeArrowheads="1"/>
          </p:cNvSpPr>
          <p:nvPr/>
        </p:nvSpPr>
        <p:spPr bwMode="auto">
          <a:xfrm>
            <a:off x="7696200" y="35814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=</a:t>
            </a:r>
          </a:p>
        </p:txBody>
      </p:sp>
      <p:sp>
        <p:nvSpPr>
          <p:cNvPr id="94261" name="Text Box 53"/>
          <p:cNvSpPr txBox="1">
            <a:spLocks noChangeArrowheads="1"/>
          </p:cNvSpPr>
          <p:nvPr/>
        </p:nvSpPr>
        <p:spPr bwMode="auto">
          <a:xfrm>
            <a:off x="8077200" y="358140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0,25 phút</a:t>
            </a:r>
          </a:p>
        </p:txBody>
      </p:sp>
      <p:sp>
        <p:nvSpPr>
          <p:cNvPr id="94262" name="Text Box 54"/>
          <p:cNvSpPr txBox="1">
            <a:spLocks noChangeArrowheads="1"/>
          </p:cNvSpPr>
          <p:nvPr/>
        </p:nvSpPr>
        <p:spPr bwMode="auto">
          <a:xfrm>
            <a:off x="7086600" y="46482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kg</a:t>
            </a:r>
          </a:p>
        </p:txBody>
      </p:sp>
      <p:sp>
        <p:nvSpPr>
          <p:cNvPr id="94263" name="Text Box 55"/>
          <p:cNvSpPr txBox="1">
            <a:spLocks noChangeArrowheads="1"/>
          </p:cNvSpPr>
          <p:nvPr/>
        </p:nvSpPr>
        <p:spPr bwMode="auto">
          <a:xfrm>
            <a:off x="7696200" y="46482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=</a:t>
            </a:r>
          </a:p>
        </p:txBody>
      </p:sp>
      <p:sp>
        <p:nvSpPr>
          <p:cNvPr id="94264" name="Text Box 56"/>
          <p:cNvSpPr txBox="1">
            <a:spLocks noChangeArrowheads="1"/>
          </p:cNvSpPr>
          <p:nvPr/>
        </p:nvSpPr>
        <p:spPr bwMode="auto">
          <a:xfrm>
            <a:off x="8077200" y="4648200"/>
            <a:ext cx="1905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0,4 kg</a:t>
            </a:r>
          </a:p>
        </p:txBody>
      </p:sp>
      <p:sp>
        <p:nvSpPr>
          <p:cNvPr id="94265" name="Rectangle 57"/>
          <p:cNvSpPr>
            <a:spLocks noChangeArrowheads="1"/>
          </p:cNvSpPr>
          <p:nvPr/>
        </p:nvSpPr>
        <p:spPr bwMode="auto">
          <a:xfrm>
            <a:off x="6934200" y="3505200"/>
            <a:ext cx="914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phút</a:t>
            </a:r>
          </a:p>
        </p:txBody>
      </p:sp>
      <p:sp>
        <p:nvSpPr>
          <p:cNvPr id="94266" name="Text Box 58"/>
          <p:cNvSpPr txBox="1">
            <a:spLocks noChangeArrowheads="1"/>
          </p:cNvSpPr>
          <p:nvPr/>
        </p:nvSpPr>
        <p:spPr bwMode="auto">
          <a:xfrm>
            <a:off x="2667000" y="32766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94267" name="Text Box 59"/>
          <p:cNvSpPr txBox="1">
            <a:spLocks noChangeArrowheads="1"/>
          </p:cNvSpPr>
          <p:nvPr/>
        </p:nvSpPr>
        <p:spPr bwMode="auto">
          <a:xfrm>
            <a:off x="2667000" y="3886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94268" name="Text Box 60"/>
          <p:cNvSpPr txBox="1">
            <a:spLocks noChangeArrowheads="1"/>
          </p:cNvSpPr>
          <p:nvPr/>
        </p:nvSpPr>
        <p:spPr bwMode="auto">
          <a:xfrm>
            <a:off x="3124200" y="35814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giờ</a:t>
            </a:r>
          </a:p>
        </p:txBody>
      </p:sp>
      <p:sp>
        <p:nvSpPr>
          <p:cNvPr id="94269" name="Text Box 61"/>
          <p:cNvSpPr txBox="1">
            <a:spLocks noChangeArrowheads="1"/>
          </p:cNvSpPr>
          <p:nvPr/>
        </p:nvSpPr>
        <p:spPr bwMode="auto">
          <a:xfrm>
            <a:off x="4038600" y="35814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=</a:t>
            </a:r>
          </a:p>
        </p:txBody>
      </p: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4495800" y="3581400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0,75 giờ</a:t>
            </a:r>
          </a:p>
        </p:txBody>
      </p:sp>
      <p:sp>
        <p:nvSpPr>
          <p:cNvPr id="94271" name="Text Box 63"/>
          <p:cNvSpPr txBox="1">
            <a:spLocks noChangeArrowheads="1"/>
          </p:cNvSpPr>
          <p:nvPr/>
        </p:nvSpPr>
        <p:spPr bwMode="auto">
          <a:xfrm>
            <a:off x="4419600" y="4724400"/>
            <a:ext cx="1447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0,3 km</a:t>
            </a:r>
          </a:p>
        </p:txBody>
      </p:sp>
      <p:sp>
        <p:nvSpPr>
          <p:cNvPr id="94272" name="Text Box 64"/>
          <p:cNvSpPr txBox="1">
            <a:spLocks noChangeArrowheads="1"/>
          </p:cNvSpPr>
          <p:nvPr/>
        </p:nvSpPr>
        <p:spPr bwMode="auto">
          <a:xfrm>
            <a:off x="2514600" y="4953000"/>
            <a:ext cx="609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94273" name="Text Box 65"/>
          <p:cNvSpPr txBox="1">
            <a:spLocks noChangeArrowheads="1"/>
          </p:cNvSpPr>
          <p:nvPr/>
        </p:nvSpPr>
        <p:spPr bwMode="auto">
          <a:xfrm>
            <a:off x="2667000" y="44958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94274" name="Text Box 6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527371" y="5533771"/>
            <a:ext cx="2849751" cy="1011111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  <a:effec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94275" name="Text Box 67"/>
          <p:cNvSpPr txBox="1">
            <a:spLocks noChangeArrowheads="1"/>
          </p:cNvSpPr>
          <p:nvPr/>
        </p:nvSpPr>
        <p:spPr bwMode="auto">
          <a:xfrm>
            <a:off x="4038600" y="47244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=</a:t>
            </a:r>
          </a:p>
        </p:txBody>
      </p:sp>
      <p:sp>
        <p:nvSpPr>
          <p:cNvPr id="94276" name="Line 68"/>
          <p:cNvSpPr>
            <a:spLocks noChangeShapeType="1"/>
          </p:cNvSpPr>
          <p:nvPr/>
        </p:nvSpPr>
        <p:spPr bwMode="auto">
          <a:xfrm>
            <a:off x="2667000" y="3886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77" name="Line 69"/>
          <p:cNvSpPr>
            <a:spLocks noChangeShapeType="1"/>
          </p:cNvSpPr>
          <p:nvPr/>
        </p:nvSpPr>
        <p:spPr bwMode="auto">
          <a:xfrm>
            <a:off x="2590800" y="5029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Text Box 50"/>
          <p:cNvSpPr txBox="1">
            <a:spLocks noChangeArrowheads="1"/>
          </p:cNvSpPr>
          <p:nvPr/>
        </p:nvSpPr>
        <p:spPr bwMode="auto">
          <a:xfrm>
            <a:off x="1905000" y="5588000"/>
            <a:ext cx="685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a)</a:t>
            </a:r>
          </a:p>
        </p:txBody>
      </p:sp>
      <p:sp>
        <p:nvSpPr>
          <p:cNvPr id="47" name="Text Box 59"/>
          <p:cNvSpPr txBox="1">
            <a:spLocks noChangeArrowheads="1"/>
          </p:cNvSpPr>
          <p:nvPr/>
        </p:nvSpPr>
        <p:spPr bwMode="auto">
          <a:xfrm>
            <a:off x="2514600" y="59690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48" name="Text Box 60"/>
          <p:cNvSpPr txBox="1">
            <a:spLocks noChangeArrowheads="1"/>
          </p:cNvSpPr>
          <p:nvPr/>
        </p:nvSpPr>
        <p:spPr bwMode="auto">
          <a:xfrm>
            <a:off x="2971800" y="5664200"/>
            <a:ext cx="838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giờ</a:t>
            </a:r>
          </a:p>
        </p:txBody>
      </p:sp>
      <p:sp>
        <p:nvSpPr>
          <p:cNvPr id="49" name="Text Box 61"/>
          <p:cNvSpPr txBox="1">
            <a:spLocks noChangeArrowheads="1"/>
          </p:cNvSpPr>
          <p:nvPr/>
        </p:nvSpPr>
        <p:spPr bwMode="auto">
          <a:xfrm>
            <a:off x="3886200" y="5664200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=</a:t>
            </a:r>
          </a:p>
        </p:txBody>
      </p:sp>
      <p:sp>
        <p:nvSpPr>
          <p:cNvPr id="50" name="Text Box 62"/>
          <p:cNvSpPr txBox="1">
            <a:spLocks noChangeArrowheads="1"/>
          </p:cNvSpPr>
          <p:nvPr/>
        </p:nvSpPr>
        <p:spPr bwMode="auto">
          <a:xfrm>
            <a:off x="4343400" y="5664200"/>
            <a:ext cx="1752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0,5 giờ</a:t>
            </a:r>
          </a:p>
        </p:txBody>
      </p:sp>
      <p:sp>
        <p:nvSpPr>
          <p:cNvPr id="51" name="Line 68"/>
          <p:cNvSpPr>
            <a:spLocks noChangeShapeType="1"/>
          </p:cNvSpPr>
          <p:nvPr/>
        </p:nvSpPr>
        <p:spPr bwMode="auto">
          <a:xfrm>
            <a:off x="2514600" y="5969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Text Box 59"/>
          <p:cNvSpPr txBox="1">
            <a:spLocks noChangeArrowheads="1"/>
          </p:cNvSpPr>
          <p:nvPr/>
        </p:nvSpPr>
        <p:spPr bwMode="auto">
          <a:xfrm>
            <a:off x="2552700" y="5430838"/>
            <a:ext cx="457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120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42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942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42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3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94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3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94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40"/>
                            </p:stCondLst>
                            <p:childTnLst>
                              <p:par>
                                <p:cTn id="4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942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20"/>
                            </p:stCondLst>
                            <p:childTnLst>
                              <p:par>
                                <p:cTn id="5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1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6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942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680"/>
                            </p:stCondLst>
                            <p:childTnLst>
                              <p:par>
                                <p:cTn id="6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42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880"/>
                            </p:stCondLst>
                            <p:childTnLst>
                              <p:par>
                                <p:cTn id="7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94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942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94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5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6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80"/>
                                        <p:tgtEl>
                                          <p:spTgt spid="94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942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9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80"/>
                                        <p:tgtEl>
                                          <p:spTgt spid="942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11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942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80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6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60"/>
                            </p:stCondLst>
                            <p:childTnLst>
                              <p:par>
                                <p:cTn id="13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942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640"/>
                            </p:stCondLst>
                            <p:childTnLst>
                              <p:par>
                                <p:cTn id="13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94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1760"/>
                            </p:stCondLst>
                            <p:childTnLst>
                              <p:par>
                                <p:cTn id="14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5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6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80"/>
                                        <p:tgtEl>
                                          <p:spTgt spid="94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2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3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80"/>
                                        <p:tgtEl>
                                          <p:spTgt spid="942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9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0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80"/>
                                        <p:tgtEl>
                                          <p:spTgt spid="94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8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17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620"/>
                            </p:stCondLst>
                            <p:childTnLst>
                              <p:par>
                                <p:cTn id="17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2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860"/>
                            </p:stCondLst>
                            <p:childTnLst>
                              <p:par>
                                <p:cTn id="18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5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6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80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9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9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5" grpId="0"/>
      <p:bldP spid="94217" grpId="0"/>
      <p:bldP spid="94228" grpId="0"/>
      <p:bldP spid="94230" grpId="0"/>
      <p:bldP spid="94241" grpId="0" animBg="1"/>
      <p:bldP spid="94257" grpId="0"/>
      <p:bldP spid="94258" grpId="0"/>
      <p:bldP spid="94260" grpId="0"/>
      <p:bldP spid="94261" grpId="0"/>
      <p:bldP spid="94262" grpId="0"/>
      <p:bldP spid="94263" grpId="0"/>
      <p:bldP spid="94264" grpId="0"/>
      <p:bldP spid="94265" grpId="0"/>
      <p:bldP spid="94266" grpId="0"/>
      <p:bldP spid="94267" grpId="0"/>
      <p:bldP spid="94268" grpId="0"/>
      <p:bldP spid="94269" grpId="0"/>
      <p:bldP spid="94270" grpId="0"/>
      <p:bldP spid="94271" grpId="0"/>
      <p:bldP spid="94272" grpId="0"/>
      <p:bldP spid="94273" grpId="0"/>
      <p:bldP spid="94275" grpId="0"/>
      <p:bldP spid="46" grpId="0"/>
      <p:bldP spid="47" grpId="0"/>
      <p:bldP spid="48" grpId="0"/>
      <p:bldP spid="49" grpId="0"/>
      <p:bldP spid="50" grpId="0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2057400" y="2743200"/>
            <a:ext cx="762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Viết các số sau theo thứ tự từ bé đến lớn: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0" y="3352800"/>
            <a:ext cx="563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a) 4,5; 4,23; 4,505; 4,203:</a:t>
            </a:r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58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358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5657850" y="2940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58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850" y="2940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209800" y="4800600"/>
            <a:ext cx="4572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b) 72,1; 69,8; 71,2; 69,78:</a:t>
            </a:r>
          </a:p>
        </p:txBody>
      </p:sp>
      <p:grpSp>
        <p:nvGrpSpPr>
          <p:cNvPr id="35848" name="Group 42"/>
          <p:cNvGrpSpPr>
            <a:grpSpLocks/>
          </p:cNvGrpSpPr>
          <p:nvPr/>
        </p:nvGrpSpPr>
        <p:grpSpPr bwMode="auto">
          <a:xfrm>
            <a:off x="1447800" y="0"/>
            <a:ext cx="9220200" cy="6705600"/>
            <a:chOff x="48" y="0"/>
            <a:chExt cx="5664" cy="4224"/>
          </a:xfrm>
        </p:grpSpPr>
        <p:sp>
          <p:nvSpPr>
            <p:cNvPr id="35856" name="Line 43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Line 44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Line 45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Line 46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60" name="Group 47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5861" name="Picture 48" descr="BAR0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5282" name="AutoShape 50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5283" name="AutoShape 51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5284" name="AutoShape 52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95285" name="AutoShape 53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35849" name="Text Box 54"/>
          <p:cNvSpPr txBox="1">
            <a:spLocks noChangeArrowheads="1"/>
          </p:cNvSpPr>
          <p:nvPr/>
        </p:nvSpPr>
        <p:spPr bwMode="auto">
          <a:xfrm>
            <a:off x="2362200" y="381001"/>
            <a:ext cx="7924800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    </a:t>
            </a:r>
            <a:endParaRPr lang="en-US" altLang="en-US"/>
          </a:p>
          <a:p>
            <a:pPr eaLnBrk="1" hangingPunct="1">
              <a:spcBef>
                <a:spcPct val="50000"/>
              </a:spcBef>
            </a:pPr>
            <a:endParaRPr lang="en-US" altLang="en-US" sz="2800"/>
          </a:p>
        </p:txBody>
      </p:sp>
      <p:sp>
        <p:nvSpPr>
          <p:cNvPr id="35850" name="Text Box 55"/>
          <p:cNvSpPr txBox="1">
            <a:spLocks noChangeArrowheads="1"/>
          </p:cNvSpPr>
          <p:nvPr/>
        </p:nvSpPr>
        <p:spPr bwMode="auto">
          <a:xfrm>
            <a:off x="5029200" y="914401"/>
            <a:ext cx="23622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      </a:t>
            </a:r>
            <a:r>
              <a:rPr lang="en-US" altLang="en-US"/>
              <a:t>TOÁN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851" name="Text Box 56"/>
          <p:cNvSpPr txBox="1">
            <a:spLocks noChangeArrowheads="1"/>
          </p:cNvSpPr>
          <p:nvPr/>
        </p:nvSpPr>
        <p:spPr bwMode="auto">
          <a:xfrm>
            <a:off x="3048000" y="1447801"/>
            <a:ext cx="67056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ÔN TẬP VỀ SỐ THẬP PHÂN ( TT )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852" name="Text Box 57"/>
          <p:cNvSpPr txBox="1">
            <a:spLocks noChangeArrowheads="1"/>
          </p:cNvSpPr>
          <p:nvPr/>
        </p:nvSpPr>
        <p:spPr bwMode="auto">
          <a:xfrm>
            <a:off x="2286000" y="2057400"/>
            <a:ext cx="1371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sp>
        <p:nvSpPr>
          <p:cNvPr id="95291" name="Text Box 59"/>
          <p:cNvSpPr txBox="1">
            <a:spLocks noChangeArrowheads="1"/>
          </p:cNvSpPr>
          <p:nvPr/>
        </p:nvSpPr>
        <p:spPr bwMode="auto">
          <a:xfrm>
            <a:off x="2438400" y="2057400"/>
            <a:ext cx="16764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Bài 4:</a:t>
            </a:r>
          </a:p>
        </p:txBody>
      </p:sp>
      <p:sp>
        <p:nvSpPr>
          <p:cNvPr id="95292" name="Text Box 60"/>
          <p:cNvSpPr txBox="1">
            <a:spLocks noChangeArrowheads="1"/>
          </p:cNvSpPr>
          <p:nvPr/>
        </p:nvSpPr>
        <p:spPr bwMode="auto">
          <a:xfrm>
            <a:off x="2362200" y="4038600"/>
            <a:ext cx="7620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* 4,203</a:t>
            </a:r>
            <a:r>
              <a:rPr lang="en-US" altLang="en-US" b="1"/>
              <a:t>;</a:t>
            </a:r>
            <a:r>
              <a:rPr lang="en-US" altLang="en-US">
                <a:solidFill>
                  <a:srgbClr val="FF0066"/>
                </a:solidFill>
              </a:rPr>
              <a:t> 4,23</a:t>
            </a:r>
            <a:r>
              <a:rPr lang="en-US" altLang="en-US" b="1"/>
              <a:t>;</a:t>
            </a:r>
            <a:r>
              <a:rPr lang="en-US" altLang="en-US">
                <a:solidFill>
                  <a:srgbClr val="FF0066"/>
                </a:solidFill>
              </a:rPr>
              <a:t> 4,5</a:t>
            </a:r>
            <a:r>
              <a:rPr lang="en-US" altLang="en-US" b="1"/>
              <a:t>;</a:t>
            </a:r>
            <a:r>
              <a:rPr lang="en-US" altLang="en-US">
                <a:solidFill>
                  <a:srgbClr val="FF0066"/>
                </a:solidFill>
              </a:rPr>
              <a:t> 4,505</a:t>
            </a:r>
          </a:p>
        </p:txBody>
      </p:sp>
      <p:sp>
        <p:nvSpPr>
          <p:cNvPr id="95293" name="Text Box 61"/>
          <p:cNvSpPr txBox="1">
            <a:spLocks noChangeArrowheads="1"/>
          </p:cNvSpPr>
          <p:nvPr/>
        </p:nvSpPr>
        <p:spPr bwMode="auto">
          <a:xfrm>
            <a:off x="2362200" y="5410200"/>
            <a:ext cx="6934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66"/>
                </a:solidFill>
              </a:rPr>
              <a:t>* 69,78</a:t>
            </a:r>
            <a:r>
              <a:rPr lang="en-US" altLang="en-US" b="1"/>
              <a:t>;</a:t>
            </a:r>
            <a:r>
              <a:rPr lang="en-US" altLang="en-US"/>
              <a:t> </a:t>
            </a:r>
            <a:r>
              <a:rPr lang="en-US" altLang="en-US">
                <a:solidFill>
                  <a:srgbClr val="FF0066"/>
                </a:solidFill>
              </a:rPr>
              <a:t>69,8</a:t>
            </a:r>
            <a:r>
              <a:rPr lang="en-US" altLang="en-US" b="1"/>
              <a:t>;</a:t>
            </a:r>
            <a:r>
              <a:rPr lang="en-US" altLang="en-US"/>
              <a:t> </a:t>
            </a:r>
            <a:r>
              <a:rPr lang="en-US" altLang="en-US">
                <a:solidFill>
                  <a:srgbClr val="FF0066"/>
                </a:solidFill>
              </a:rPr>
              <a:t>71,2</a:t>
            </a:r>
            <a:r>
              <a:rPr lang="en-US" altLang="en-US" b="1"/>
              <a:t>;</a:t>
            </a:r>
            <a:r>
              <a:rPr lang="en-US" altLang="en-US"/>
              <a:t> </a:t>
            </a:r>
            <a:r>
              <a:rPr lang="en-US" altLang="en-US">
                <a:solidFill>
                  <a:srgbClr val="FF0066"/>
                </a:solidFill>
              </a:rPr>
              <a:t>72,1</a:t>
            </a:r>
          </a:p>
        </p:txBody>
      </p:sp>
    </p:spTree>
    <p:extLst>
      <p:ext uri="{BB962C8B-B14F-4D97-AF65-F5344CB8AC3E}">
        <p14:creationId xmlns:p14="http://schemas.microsoft.com/office/powerpoint/2010/main" val="370538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5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5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52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/>
      <p:bldP spid="95252" grpId="0"/>
      <p:bldP spid="95291" grpId="0"/>
      <p:bldP spid="95292" grpId="0"/>
      <p:bldP spid="952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057400" y="2438401"/>
            <a:ext cx="79248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Tìm một số thập phân thích hợp để viết vào chỗ chấm sao cho:</a:t>
            </a: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3686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368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191250" y="3168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168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870" name="Group 13"/>
          <p:cNvGrpSpPr>
            <a:grpSpLocks/>
          </p:cNvGrpSpPr>
          <p:nvPr/>
        </p:nvGrpSpPr>
        <p:grpSpPr bwMode="auto">
          <a:xfrm>
            <a:off x="1447800" y="0"/>
            <a:ext cx="9220200" cy="6705600"/>
            <a:chOff x="48" y="0"/>
            <a:chExt cx="5664" cy="4224"/>
          </a:xfrm>
        </p:grpSpPr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5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6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17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82" name="Group 18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6883" name="Picture 19" descr="BAR01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9589" name="AutoShape 21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43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109590" name="AutoShape 22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109591" name="AutoShape 23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  <p:sp>
            <p:nvSpPr>
              <p:cNvPr id="109592" name="AutoShape 24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vi-VN"/>
              </a:p>
            </p:txBody>
          </p:sp>
        </p:grpSp>
      </p:grpSp>
      <p:sp>
        <p:nvSpPr>
          <p:cNvPr id="36871" name="Text Box 26"/>
          <p:cNvSpPr txBox="1">
            <a:spLocks noChangeArrowheads="1"/>
          </p:cNvSpPr>
          <p:nvPr/>
        </p:nvSpPr>
        <p:spPr bwMode="auto">
          <a:xfrm>
            <a:off x="4876800" y="762001"/>
            <a:ext cx="22098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TOÁN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2" name="Text Box 27"/>
          <p:cNvSpPr txBox="1">
            <a:spLocks noChangeArrowheads="1"/>
          </p:cNvSpPr>
          <p:nvPr/>
        </p:nvSpPr>
        <p:spPr bwMode="auto">
          <a:xfrm>
            <a:off x="2590800" y="1371600"/>
            <a:ext cx="708660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ÔN TẬP VỀ SỐ THẬP PHÂN ( TT )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09596" name="Text Box 28"/>
          <p:cNvSpPr txBox="1">
            <a:spLocks noChangeArrowheads="1"/>
          </p:cNvSpPr>
          <p:nvPr/>
        </p:nvSpPr>
        <p:spPr bwMode="auto">
          <a:xfrm>
            <a:off x="2209800" y="1828800"/>
            <a:ext cx="18288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/>
              <a:t>Bài 5:</a:t>
            </a:r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4038600" y="3581400"/>
            <a:ext cx="99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0,1</a:t>
            </a:r>
          </a:p>
        </p:txBody>
      </p:sp>
      <p:sp>
        <p:nvSpPr>
          <p:cNvPr id="109606" name="Text Box 38"/>
          <p:cNvSpPr txBox="1">
            <a:spLocks noChangeArrowheads="1"/>
          </p:cNvSpPr>
          <p:nvPr/>
        </p:nvSpPr>
        <p:spPr bwMode="auto">
          <a:xfrm>
            <a:off x="4572000" y="3581400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&lt;………&lt;</a:t>
            </a:r>
          </a:p>
        </p:txBody>
      </p:sp>
      <p:sp>
        <p:nvSpPr>
          <p:cNvPr id="109607" name="Text Box 39"/>
          <p:cNvSpPr txBox="1">
            <a:spLocks noChangeArrowheads="1"/>
          </p:cNvSpPr>
          <p:nvPr/>
        </p:nvSpPr>
        <p:spPr bwMode="auto">
          <a:xfrm>
            <a:off x="6400800" y="3581400"/>
            <a:ext cx="16002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0,2</a:t>
            </a:r>
          </a:p>
        </p:txBody>
      </p:sp>
      <p:sp>
        <p:nvSpPr>
          <p:cNvPr id="109616" name="Text Box 48"/>
          <p:cNvSpPr txBox="1">
            <a:spLocks noChangeArrowheads="1"/>
          </p:cNvSpPr>
          <p:nvPr/>
        </p:nvSpPr>
        <p:spPr bwMode="auto">
          <a:xfrm>
            <a:off x="2590801" y="4606925"/>
            <a:ext cx="7218363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0,10 &lt; 0,11……….0,19 &lt; 0,20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66"/>
                </a:solidFill>
              </a:rPr>
              <a:t>0,100&lt;0,101; 0,102; ….0,199&lt; 0,200</a:t>
            </a:r>
          </a:p>
        </p:txBody>
      </p:sp>
    </p:spTree>
    <p:extLst>
      <p:ext uri="{BB962C8B-B14F-4D97-AF65-F5344CB8AC3E}">
        <p14:creationId xmlns:p14="http://schemas.microsoft.com/office/powerpoint/2010/main" val="38321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40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9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6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096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096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096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96" grpId="0"/>
      <p:bldP spid="109597" grpId="0"/>
      <p:bldP spid="109606" grpId="0"/>
      <p:bldP spid="109607" grpId="0"/>
      <p:bldP spid="1096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2022-04-07T02:45:59Z</dcterms:created>
  <dcterms:modified xsi:type="dcterms:W3CDTF">2022-04-07T02:46:39Z</dcterms:modified>
</cp:coreProperties>
</file>