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84" r:id="rId3"/>
    <p:sldId id="263" r:id="rId4"/>
    <p:sldId id="271" r:id="rId5"/>
    <p:sldId id="266" r:id="rId6"/>
    <p:sldId id="259" r:id="rId7"/>
    <p:sldId id="262" r:id="rId8"/>
    <p:sldId id="267" r:id="rId9"/>
    <p:sldId id="268" r:id="rId10"/>
    <p:sldId id="272" r:id="rId11"/>
    <p:sldId id="270" r:id="rId12"/>
    <p:sldId id="273" r:id="rId13"/>
    <p:sldId id="281" r:id="rId14"/>
    <p:sldId id="282" r:id="rId15"/>
    <p:sldId id="283" r:id="rId16"/>
    <p:sldId id="275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4FFF-771E-429F-A177-4C3E81B2031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D7CBE-83C0-4E17-A8B4-A2F82BF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4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9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05FA-56A1-4E58-BBB2-6A44C72AFFFA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đẹp cho bài giảng điện tử - Ảnh nền thiết kế bài giảng điện tử">
            <a:extLst>
              <a:ext uri="{FF2B5EF4-FFF2-40B4-BE49-F238E27FC236}">
                <a16:creationId xmlns:a16="http://schemas.microsoft.com/office/drawing/2014/main" id="{04F66E5F-C661-41DB-91C3-5F39F99C1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C4551B-7432-4236-A46D-F17D9BED0C25}"/>
              </a:ext>
            </a:extLst>
          </p:cNvPr>
          <p:cNvSpPr txBox="1"/>
          <p:nvPr/>
        </p:nvSpPr>
        <p:spPr>
          <a:xfrm>
            <a:off x="1295400" y="1600200"/>
            <a:ext cx="6847387" cy="3682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u="sng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LUYỆN TỪ VÀ CÂU:</a:t>
            </a:r>
          </a:p>
          <a:p>
            <a:pPr algn="ctr">
              <a:lnSpc>
                <a:spcPct val="150000"/>
              </a:lnSpc>
            </a:pPr>
            <a:r>
              <a:rPr lang="en-US" sz="5400" b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CÂU KHIẾN</a:t>
            </a:r>
          </a:p>
          <a:p>
            <a:pPr algn="ctr">
              <a:lnSpc>
                <a:spcPct val="150000"/>
              </a:lnSpc>
            </a:pPr>
            <a:r>
              <a:rPr lang="en-US" sz="5400" b="1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SGK TRANG 87</a:t>
            </a:r>
            <a:endParaRPr lang="en-US" sz="5400" b="1" dirty="0">
              <a:latin typeface="Times New Roman" pitchFamily="18" charset="0"/>
              <a:ea typeface="Segoe UI Histor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4983163"/>
            <a:ext cx="8823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9232"/>
          <p:cNvSpPr txBox="1">
            <a:spLocks noChangeArrowheads="1"/>
          </p:cNvSpPr>
          <p:nvPr/>
        </p:nvSpPr>
        <p:spPr bwMode="auto">
          <a:xfrm>
            <a:off x="142875" y="2055019"/>
            <a:ext cx="8704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khoa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4" name="Text Box 9233"/>
          <p:cNvSpPr txBox="1">
            <a:spLocks noChangeArrowheads="1"/>
          </p:cNvSpPr>
          <p:nvPr/>
        </p:nvSpPr>
        <p:spPr bwMode="auto">
          <a:xfrm>
            <a:off x="142875" y="42457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kể về những đổi mới ở quê em.</a:t>
            </a:r>
          </a:p>
        </p:txBody>
      </p:sp>
      <p:sp>
        <p:nvSpPr>
          <p:cNvPr id="9235" name="Text Box 9234"/>
          <p:cNvSpPr txBox="1">
            <a:spLocks noChangeArrowheads="1"/>
          </p:cNvSpPr>
          <p:nvPr/>
        </p:nvSpPr>
        <p:spPr bwMode="auto">
          <a:xfrm>
            <a:off x="142875" y="36361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tính chu vi và diện tích của hình chữ nhật đó.</a:t>
            </a:r>
          </a:p>
        </p:txBody>
      </p:sp>
      <p:sp>
        <p:nvSpPr>
          <p:cNvPr id="9236" name="Text Box 9235"/>
          <p:cNvSpPr txBox="1">
            <a:spLocks noChangeArrowheads="1"/>
          </p:cNvSpPr>
          <p:nvPr/>
        </p:nvSpPr>
        <p:spPr bwMode="auto">
          <a:xfrm>
            <a:off x="142875" y="30265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Vào ngay ! ( Ga - vrốt ngoài chiến luỹ)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03600" y="914400"/>
            <a:ext cx="2336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Câu khiến   </a:t>
            </a:r>
            <a:r>
              <a:rPr lang="en-US" altLang="en-US" sz="2800" b="1">
                <a:latin typeface="Times New Roman" panose="02020603050405020304" pitchFamily="18" charset="0"/>
              </a:rPr>
              <a:t>  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0248" name="Text Box 9237"/>
          <p:cNvSpPr txBox="1">
            <a:spLocks noChangeArrowheads="1"/>
          </p:cNvSpPr>
          <p:nvPr/>
        </p:nvSpPr>
        <p:spPr bwMode="auto">
          <a:xfrm>
            <a:off x="381000" y="339725"/>
            <a:ext cx="87042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10249" name="Text Box 9239"/>
          <p:cNvSpPr txBox="1">
            <a:spLocks noChangeArrowheads="1"/>
          </p:cNvSpPr>
          <p:nvPr/>
        </p:nvSpPr>
        <p:spPr bwMode="auto">
          <a:xfrm>
            <a:off x="142875" y="1317625"/>
            <a:ext cx="2828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III.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tập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34" grpId="0"/>
      <p:bldP spid="9235" grpId="0"/>
      <p:bldP spid="92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35686"/>
            <a:ext cx="765305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922" y="1728319"/>
            <a:ext cx="449674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8" y="3428729"/>
            <a:ext cx="5024132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31" y="5187028"/>
            <a:ext cx="6678430" cy="13075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25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38800"/>
            <a:ext cx="8070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06400" y="2286000"/>
            <a:ext cx="8569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3. Hãy đặt một câu khiến để nói với bạn, với anh chị, hoặc với cô giáo ( thầy giáo ).</a:t>
            </a:r>
          </a:p>
        </p:txBody>
      </p:sp>
      <p:sp>
        <p:nvSpPr>
          <p:cNvPr id="10256" name="Text Box 10255"/>
          <p:cNvSpPr txBox="1">
            <a:spLocks noChangeArrowheads="1"/>
          </p:cNvSpPr>
          <p:nvPr/>
        </p:nvSpPr>
        <p:spPr bwMode="auto">
          <a:xfrm>
            <a:off x="396875" y="4876800"/>
            <a:ext cx="8355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Em xin phép cô cho em vào lớp ạ ! </a:t>
            </a:r>
          </a:p>
        </p:txBody>
      </p:sp>
      <p:sp>
        <p:nvSpPr>
          <p:cNvPr id="10257" name="Text Box 10256"/>
          <p:cNvSpPr txBox="1">
            <a:spLocks noChangeArrowheads="1"/>
          </p:cNvSpPr>
          <p:nvPr/>
        </p:nvSpPr>
        <p:spPr bwMode="auto">
          <a:xfrm>
            <a:off x="396875" y="3987800"/>
            <a:ext cx="8355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Chị ơi, cho em mượn con gấu bông của chị một lát nhé !</a:t>
            </a:r>
          </a:p>
        </p:txBody>
      </p:sp>
      <p:sp>
        <p:nvSpPr>
          <p:cNvPr id="10259" name="Text Box 10258"/>
          <p:cNvSpPr txBox="1">
            <a:spLocks noChangeArrowheads="1"/>
          </p:cNvSpPr>
          <p:nvPr/>
        </p:nvSpPr>
        <p:spPr bwMode="auto">
          <a:xfrm>
            <a:off x="406400" y="3352800"/>
            <a:ext cx="8142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Cho mình mượn cây bút của bạn một tí !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84550" y="1066800"/>
            <a:ext cx="2300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Câu khiến     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1272" name="Text Box 10260"/>
          <p:cNvSpPr txBox="1">
            <a:spLocks noChangeArrowheads="1"/>
          </p:cNvSpPr>
          <p:nvPr/>
        </p:nvSpPr>
        <p:spPr bwMode="auto">
          <a:xfrm>
            <a:off x="406400" y="533400"/>
            <a:ext cx="8569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1273" name="Text Box 10262"/>
          <p:cNvSpPr txBox="1">
            <a:spLocks noChangeArrowheads="1"/>
          </p:cNvSpPr>
          <p:nvPr/>
        </p:nvSpPr>
        <p:spPr bwMode="auto">
          <a:xfrm>
            <a:off x="131763" y="1600200"/>
            <a:ext cx="2786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III.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7270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6" grpId="0"/>
      <p:bldP spid="10257" grpId="0"/>
      <p:bldP spid="102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hững hình nền powerpoint dễ thương, đáng yêu và ngộ nghĩnh">
            <a:extLst>
              <a:ext uri="{FF2B5EF4-FFF2-40B4-BE49-F238E27FC236}">
                <a16:creationId xmlns:a16="http://schemas.microsoft.com/office/drawing/2014/main" id="{7B61864A-83C1-4691-9C15-3ADBFD568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263"/>
            <a:ext cx="9144000" cy="646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3">
            <a:extLst>
              <a:ext uri="{FF2B5EF4-FFF2-40B4-BE49-F238E27FC236}">
                <a16:creationId xmlns:a16="http://schemas.microsoft.com/office/drawing/2014/main" id="{504AA0F2-2159-4BB9-85B7-1D5C63522B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3500" y="3733800"/>
            <a:ext cx="6477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WordArt 3">
            <a:extLst>
              <a:ext uri="{FF2B5EF4-FFF2-40B4-BE49-F238E27FC236}">
                <a16:creationId xmlns:a16="http://schemas.microsoft.com/office/drawing/2014/main" id="{AF5282DC-9F24-4DBA-839B-2FACDF2A1E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3500" y="1752600"/>
            <a:ext cx="6477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4000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8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5426BF85-C3FF-4326-9EAB-6B04DADBD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795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3">
            <a:extLst>
              <a:ext uri="{FF2B5EF4-FFF2-40B4-BE49-F238E27FC236}">
                <a16:creationId xmlns:a16="http://schemas.microsoft.com/office/drawing/2014/main" id="{AF8840CB-3D75-4DEA-8DCB-546F92BA4C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2448" y="1825073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B4F5A6-E06E-4B2B-8094-4270E6E77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405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endParaRPr lang="en-US" altLang="en-US" sz="2800" b="1" i="1">
              <a:latin typeface="Times New Roman" panose="02020603050405020304" pitchFamily="18" charset="0"/>
            </a:endParaRPr>
          </a:p>
          <a:p>
            <a:pPr algn="just"/>
            <a:endParaRPr lang="en-US" altLang="en-US" sz="2800" b="1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800" b="1" i="1">
                <a:latin typeface="Times New Roman" panose="02020603050405020304" pitchFamily="18" charset="0"/>
              </a:rPr>
              <a:t>  1. Câu khiến </a:t>
            </a:r>
            <a:r>
              <a:rPr lang="en-US" altLang="en-US" sz="2800" i="1">
                <a:latin typeface="Times New Roman" panose="02020603050405020304" pitchFamily="18" charset="0"/>
              </a:rPr>
              <a:t>dùng để </a:t>
            </a:r>
            <a:r>
              <a:rPr lang="en-US" altLang="en-US" sz="2800" b="1" i="1"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en-US" altLang="en-US" sz="2800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800">
                <a:latin typeface="Times New Roman" panose="02020603050405020304" pitchFamily="18" charset="0"/>
              </a:rPr>
              <a:t>        </a:t>
            </a:r>
            <a:endParaRPr lang="en-US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CD801783-7635-4C4A-95BB-907C715AF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3345" y="1847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171E830E-98EF-497E-A410-A338974C2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6520" y="1854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01FD2B9F-E83B-4629-A742-362CE4696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282" y="1838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03DA1DE1-B11B-4024-B167-B6F66545B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3345" y="1833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0E880FDD-A9DF-4BB9-9B47-629FD1F54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3345" y="1838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FD49FD4F-7145-403E-AFF2-35371648B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219" y="18415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A42E79B-058A-4368-A6EF-3036E012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97388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a.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Hỏi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chưa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800" i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F3385F8F-00B0-4DB7-B2FF-A026EEA1E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57440"/>
            <a:ext cx="525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b.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Miêu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sz="2800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thuật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800" i="1" dirty="0">
                <a:latin typeface="Times New Roman" panose="02020603050405020304" pitchFamily="18" charset="0"/>
              </a:rPr>
              <a:t>… 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F380F06-395D-42FF-909F-FD57B1A1E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679" y="4698576"/>
            <a:ext cx="66095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   c.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800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i="1" dirty="0">
                <a:latin typeface="Times New Roman" panose="02020603050405020304" pitchFamily="18" charset="0"/>
              </a:rPr>
              <a:t>, …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err="1">
                <a:latin typeface="Times New Roman" panose="02020603050405020304" pitchFamily="18" charset="0"/>
              </a:rPr>
              <a:t>người</a:t>
            </a:r>
            <a:r>
              <a:rPr lang="en-US" altLang="en-US" sz="2800" i="1">
                <a:latin typeface="Times New Roman" panose="02020603050405020304" pitchFamily="18" charset="0"/>
              </a:rPr>
              <a:t> nói</a:t>
            </a:r>
            <a:r>
              <a:rPr lang="en-US" altLang="en-US" sz="2800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800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" name="Oval 17">
            <a:extLst>
              <a:ext uri="{FF2B5EF4-FFF2-40B4-BE49-F238E27FC236}">
                <a16:creationId xmlns:a16="http://schemas.microsoft.com/office/drawing/2014/main" id="{5DBC9407-1CB9-4BF2-9122-9E9DB9D0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948" y="4802799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0269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03D583B9-D1ED-402C-BE5D-B601532FD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795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3">
            <a:extLst>
              <a:ext uri="{FF2B5EF4-FFF2-40B4-BE49-F238E27FC236}">
                <a16:creationId xmlns:a16="http://schemas.microsoft.com/office/drawing/2014/main" id="{2976B952-41C3-418C-A4B4-D474CFF47C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4029" y="175260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4000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950CC5-F814-4709-80AA-4A9D5583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862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3200" b="1" i="1">
              <a:latin typeface="Times New Roman" panose="02020603050405020304" pitchFamily="18" charset="0"/>
            </a:endParaRPr>
          </a:p>
          <a:p>
            <a:pPr algn="ctr"/>
            <a:r>
              <a:rPr lang="en-US" altLang="en-US" sz="3200" b="1" i="1">
                <a:latin typeface="Times New Roman" panose="02020603050405020304" pitchFamily="18" charset="0"/>
              </a:rPr>
              <a:t>2. </a:t>
            </a:r>
            <a:r>
              <a:rPr lang="en-US" altLang="en-US" sz="3200" i="1">
                <a:latin typeface="Times New Roman" panose="02020603050405020304" pitchFamily="18" charset="0"/>
              </a:rPr>
              <a:t>Cuối</a:t>
            </a:r>
            <a:r>
              <a:rPr lang="en-US" altLang="en-US" sz="3200" b="1" i="1">
                <a:latin typeface="Times New Roman" panose="02020603050405020304" pitchFamily="18" charset="0"/>
              </a:rPr>
              <a:t> câu khiến </a:t>
            </a:r>
            <a:r>
              <a:rPr lang="en-US" altLang="en-US" sz="3200" i="1">
                <a:latin typeface="Times New Roman" panose="02020603050405020304" pitchFamily="18" charset="0"/>
              </a:rPr>
              <a:t>có dấu</a:t>
            </a:r>
            <a:r>
              <a:rPr lang="en-US" altLang="en-US" sz="3200" b="1" i="1">
                <a:latin typeface="Times New Roman" panose="02020603050405020304" pitchFamily="18" charset="0"/>
              </a:rPr>
              <a:t>:</a:t>
            </a:r>
          </a:p>
          <a:p>
            <a:pPr algn="ctr">
              <a:buFontTx/>
              <a:buChar char="•"/>
            </a:pPr>
            <a:endParaRPr lang="en-US" altLang="en-US" sz="3200" i="1">
              <a:latin typeface="Times New Roman" panose="02020603050405020304" pitchFamily="18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A6ADE8A-21C0-41DD-A908-474788DC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28" y="4832123"/>
            <a:ext cx="28955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i="1" dirty="0">
                <a:latin typeface="Times New Roman" panose="02020603050405020304" pitchFamily="18" charset="0"/>
              </a:rPr>
              <a:t>b. 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chấm</a:t>
            </a:r>
            <a:endParaRPr lang="en-US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9C02FE7-AD53-4B8A-A624-47D8868D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429" y="528955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i="1">
                <a:latin typeface="Times New Roman" panose="02020603050405020304" pitchFamily="18" charset="0"/>
              </a:rPr>
              <a:t>c. Cả hai ý trên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C2293FE-976E-4E45-8DCC-B870210B2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28" y="4419600"/>
            <a:ext cx="39587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3200" i="1">
                <a:latin typeface="Times New Roman" panose="02020603050405020304" pitchFamily="18" charset="0"/>
              </a:rPr>
              <a:t>Dấu chấm than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3DDDB18C-23B2-45DF-B29A-4B820F9E4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617" y="18986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41BE788F-E1C2-4B48-B4FA-43EC0A28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792" y="19050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27A28B8C-580B-4DCA-AB0A-BD8A5FA9A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554" y="18891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1" name="AutoShape 15">
            <a:extLst>
              <a:ext uri="{FF2B5EF4-FFF2-40B4-BE49-F238E27FC236}">
                <a16:creationId xmlns:a16="http://schemas.microsoft.com/office/drawing/2014/main" id="{A2B103EA-D2B7-4A52-B02F-82AD74B89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617" y="18843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2" name="AutoShape 16">
            <a:extLst>
              <a:ext uri="{FF2B5EF4-FFF2-40B4-BE49-F238E27FC236}">
                <a16:creationId xmlns:a16="http://schemas.microsoft.com/office/drawing/2014/main" id="{D24DAEAE-A219-45FF-9656-AECD521A5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617" y="18891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" name="AutoShape 17">
            <a:extLst>
              <a:ext uri="{FF2B5EF4-FFF2-40B4-BE49-F238E27FC236}">
                <a16:creationId xmlns:a16="http://schemas.microsoft.com/office/drawing/2014/main" id="{4FD6703F-8BFA-4222-8F5F-9D8FA81FD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092" y="18796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4" name="Oval 29">
            <a:extLst>
              <a:ext uri="{FF2B5EF4-FFF2-40B4-BE49-F238E27FC236}">
                <a16:creationId xmlns:a16="http://schemas.microsoft.com/office/drawing/2014/main" id="{7F37D30B-4DA9-4B8B-AAA1-8AC43CC1C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429" y="544510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" name="WordArt 3">
            <a:extLst>
              <a:ext uri="{FF2B5EF4-FFF2-40B4-BE49-F238E27FC236}">
                <a16:creationId xmlns:a16="http://schemas.microsoft.com/office/drawing/2014/main" id="{F6FC5367-C503-45DA-A166-0F0930F77D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51629" y="17081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AutoShape 17">
            <a:extLst>
              <a:ext uri="{FF2B5EF4-FFF2-40B4-BE49-F238E27FC236}">
                <a16:creationId xmlns:a16="http://schemas.microsoft.com/office/drawing/2014/main" id="{BC6346B2-2A1D-40F2-92FF-FA3588E0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6886" y="19050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373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Trọn Bộ 11 Chủ Đề Hình Nền Powerpoint 2010 Đẹp, 100+ Hình Nền Slide Đẹp  2021 - luxury-inside.vn">
            <a:extLst>
              <a:ext uri="{FF2B5EF4-FFF2-40B4-BE49-F238E27FC236}">
                <a16:creationId xmlns:a16="http://schemas.microsoft.com/office/drawing/2014/main" id="{C6E9B5DA-21DF-4A12-95CC-E0BD87CF7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795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5">
            <a:extLst>
              <a:ext uri="{FF2B5EF4-FFF2-40B4-BE49-F238E27FC236}">
                <a16:creationId xmlns:a16="http://schemas.microsoft.com/office/drawing/2014/main" id="{1BE91FFE-FFDD-450E-8EC9-81622900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70966"/>
            <a:ext cx="510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b="1" i="1" dirty="0">
                <a:latin typeface="Times New Roman" panose="02020603050405020304" pitchFamily="18" charset="0"/>
              </a:rPr>
              <a:t>3.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i="1" dirty="0">
                <a:latin typeface="Times New Roman" panose="02020603050405020304" pitchFamily="18" charset="0"/>
              </a:rPr>
              <a:t>:  “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Con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.”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i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9F7C7C0B-B359-488B-A3D7-52D72ECC6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620" y="166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AutoShape 7">
            <a:extLst>
              <a:ext uri="{FF2B5EF4-FFF2-40B4-BE49-F238E27FC236}">
                <a16:creationId xmlns:a16="http://schemas.microsoft.com/office/drawing/2014/main" id="{6887F753-2180-4416-BF8A-F76CF53FB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9795" y="167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0" name="AutoShape 8">
            <a:extLst>
              <a:ext uri="{FF2B5EF4-FFF2-40B4-BE49-F238E27FC236}">
                <a16:creationId xmlns:a16="http://schemas.microsoft.com/office/drawing/2014/main" id="{A594D120-0B48-4145-834E-71F5A189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557" y="16541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21" name="AutoShape 9">
            <a:extLst>
              <a:ext uri="{FF2B5EF4-FFF2-40B4-BE49-F238E27FC236}">
                <a16:creationId xmlns:a16="http://schemas.microsoft.com/office/drawing/2014/main" id="{B4FBDDE6-82C8-4372-A19B-5B2AD6951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620" y="16494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C90D4405-66DD-41B6-8F71-806E0BE4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620" y="16541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3" name="AutoShape 11">
            <a:extLst>
              <a:ext uri="{FF2B5EF4-FFF2-40B4-BE49-F238E27FC236}">
                <a16:creationId xmlns:a16="http://schemas.microsoft.com/office/drawing/2014/main" id="{B2CEE764-E50D-47A5-B15E-AF9EFBD32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095" y="16446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F4F495C8-55C6-40CE-AC96-83F712F47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46727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Times New Roman" panose="02020603050405020304" pitchFamily="18" charset="0"/>
              </a:rPr>
              <a:t>a.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kể</a:t>
            </a:r>
            <a:endParaRPr lang="en-US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0E7C27C7-1D33-4E1E-AC80-A8DCEF0CE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09" y="4454645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Times New Roman" panose="02020603050405020304" pitchFamily="18" charset="0"/>
              </a:rPr>
              <a:t>b.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khiến</a:t>
            </a:r>
            <a:endParaRPr lang="en-US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200B06B0-2323-41EF-9CE7-39E88B65F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255" y="4998547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Times New Roman" panose="02020603050405020304" pitchFamily="18" charset="0"/>
              </a:rPr>
              <a:t>c.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hỏi</a:t>
            </a:r>
            <a:endParaRPr lang="en-US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27" name="Oval 16">
            <a:extLst>
              <a:ext uri="{FF2B5EF4-FFF2-40B4-BE49-F238E27FC236}">
                <a16:creationId xmlns:a16="http://schemas.microsoft.com/office/drawing/2014/main" id="{5B5DB97B-5F6B-4C50-B9B8-0EB46A44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195" y="4566738"/>
            <a:ext cx="4572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8" name="WordArt 3">
            <a:extLst>
              <a:ext uri="{FF2B5EF4-FFF2-40B4-BE49-F238E27FC236}">
                <a16:creationId xmlns:a16="http://schemas.microsoft.com/office/drawing/2014/main" id="{189FBA76-9CD0-4CF4-999A-6563266C44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6532" y="167640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41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6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00+ hình nền powerpoint kết thúc - hinhanhsieudep.net">
            <a:extLst>
              <a:ext uri="{FF2B5EF4-FFF2-40B4-BE49-F238E27FC236}">
                <a16:creationId xmlns:a16="http://schemas.microsoft.com/office/drawing/2014/main" id="{C3C5F7EF-603B-422A-90D3-83795EA2B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9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E7F26F1F-5095-452B-A239-95CC4D6FE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0C13885-7528-46C0-BA3B-9FB391FB037D}"/>
              </a:ext>
            </a:extLst>
          </p:cNvPr>
          <p:cNvSpPr/>
          <p:nvPr/>
        </p:nvSpPr>
        <p:spPr>
          <a:xfrm>
            <a:off x="5725001" y="4020516"/>
            <a:ext cx="442408" cy="528831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DBA7D-FF06-402B-9BAA-30DB3BFBE4DE}"/>
              </a:ext>
            </a:extLst>
          </p:cNvPr>
          <p:cNvSpPr/>
          <p:nvPr/>
        </p:nvSpPr>
        <p:spPr>
          <a:xfrm>
            <a:off x="171244" y="1921831"/>
            <a:ext cx="8835002" cy="3919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- Mẹ mời sứ giả vào đây cho con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</a:rPr>
              <a:t>!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A59AC7-0A77-4130-8FFD-DFFBB3662EB1}"/>
              </a:ext>
            </a:extLst>
          </p:cNvPr>
          <p:cNvSpPr txBox="1"/>
          <p:nvPr/>
        </p:nvSpPr>
        <p:spPr>
          <a:xfrm>
            <a:off x="171244" y="3491811"/>
            <a:ext cx="5973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DFE4984A-1E97-4727-AD83-283F3D711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44" y="2404682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-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in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nghiêng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Gióng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nhờ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sứ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  <a:endParaRPr lang="vi-V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09E4235-ED6D-4C1A-A0E0-225421080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44" y="4588585"/>
            <a:ext cx="8458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bên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cạnh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mượn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quyển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vở</a:t>
            </a:r>
            <a:r>
              <a:rPr lang="en-US" altLang="en-US" sz="2800" b="1" dirty="0"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  <a:endParaRPr lang="vi-V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E181AB5-D042-4375-B7C3-CE4FB53FA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44" y="5541085"/>
            <a:ext cx="81345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mượn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!</a:t>
            </a:r>
            <a:endParaRPr lang="vi-VN" altLang="en-US" sz="32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0767F-81C3-46E4-9A71-8724AF91FF02}"/>
              </a:ext>
            </a:extLst>
          </p:cNvPr>
          <p:cNvSpPr/>
          <p:nvPr/>
        </p:nvSpPr>
        <p:spPr>
          <a:xfrm>
            <a:off x="171244" y="1831767"/>
            <a:ext cx="5806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!</a:t>
            </a:r>
            <a:endParaRPr lang="vi-VN" sz="3200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CDFEEF-B5DC-4B7C-BFF7-3F47D499BBA5}"/>
              </a:ext>
            </a:extLst>
          </p:cNvPr>
          <p:cNvSpPr/>
          <p:nvPr/>
        </p:nvSpPr>
        <p:spPr>
          <a:xfrm>
            <a:off x="254600" y="4010787"/>
            <a:ext cx="629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  <a:latin typeface="+mj-lt"/>
              </a:rPr>
              <a:t>!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CD7933-5C4E-41EB-A39B-E723E3EE47D1}"/>
              </a:ext>
            </a:extLst>
          </p:cNvPr>
          <p:cNvSpPr/>
          <p:nvPr/>
        </p:nvSpPr>
        <p:spPr>
          <a:xfrm>
            <a:off x="51352" y="42989"/>
            <a:ext cx="891141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vi-VN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</a:p>
          <a:p>
            <a:pPr marL="514350" indent="-514350">
              <a:buAutoNum type="arabicPeriod"/>
            </a:pPr>
            <a:r>
              <a:rPr 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in nghiêng dưới đây dùng làm gì?   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Gióng  nhìn mẹ, mở miệng, bật lên thành tiếng: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8" grpId="0"/>
      <p:bldP spid="9" grpId="0"/>
      <p:bldP spid="10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B4B5E998-037F-4C0D-B283-8885B2211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6CB2846B-7E82-49E5-BCE5-083A8B5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204" y="1540976"/>
            <a:ext cx="7613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0713C6FA-B895-489C-907F-43CF173E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719372"/>
            <a:ext cx="231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58FE3725-4103-44A4-ADE7-A2CDC273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7" y="1260782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 .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xét</a:t>
            </a:r>
            <a:endParaRPr lang="vi-VN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17" name="Text Box 20500">
            <a:extLst>
              <a:ext uri="{FF2B5EF4-FFF2-40B4-BE49-F238E27FC236}">
                <a16:creationId xmlns:a16="http://schemas.microsoft.com/office/drawing/2014/main" id="{3C3ED2AE-D95A-43D7-B3A7-A92BBBB1A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" y="226453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19254DD1-28BD-4FCD-8373-415BC8255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9" name="Text Box 20502">
            <a:extLst>
              <a:ext uri="{FF2B5EF4-FFF2-40B4-BE49-F238E27FC236}">
                <a16:creationId xmlns:a16="http://schemas.microsoft.com/office/drawing/2014/main" id="{A44F662A-A7EF-46BD-86C5-1B98FCCF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7" y="1769576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II. Ghi nhớ</a:t>
            </a:r>
          </a:p>
        </p:txBody>
      </p:sp>
      <p:sp>
        <p:nvSpPr>
          <p:cNvPr id="20" name="Text Box 20503">
            <a:extLst>
              <a:ext uri="{FF2B5EF4-FFF2-40B4-BE49-F238E27FC236}">
                <a16:creationId xmlns:a16="http://schemas.microsoft.com/office/drawing/2014/main" id="{DDD084B6-E6A1-4BE4-8F43-56F89C831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7" y="3655183"/>
            <a:ext cx="903242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 than ( !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20504">
            <a:extLst>
              <a:ext uri="{FF2B5EF4-FFF2-40B4-BE49-F238E27FC236}">
                <a16:creationId xmlns:a16="http://schemas.microsoft.com/office/drawing/2014/main" id="{E4BDC85B-137A-4723-8CD3-D157E294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3" y="3659194"/>
            <a:ext cx="6680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2.Khi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2" name="Text Box 20505">
            <a:extLst>
              <a:ext uri="{FF2B5EF4-FFF2-40B4-BE49-F238E27FC236}">
                <a16:creationId xmlns:a16="http://schemas.microsoft.com/office/drawing/2014/main" id="{C35DB90B-D0A4-4C00-A8CE-7ED224AC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3" y="2272010"/>
            <a:ext cx="90687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(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b="1" dirty="0">
                <a:latin typeface="Times New Roman" panose="02020603050405020304" pitchFamily="18" charset="0"/>
              </a:rPr>
              <a:t>,…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" name="Text Box 20506">
            <a:extLst>
              <a:ext uri="{FF2B5EF4-FFF2-40B4-BE49-F238E27FC236}">
                <a16:creationId xmlns:a16="http://schemas.microsoft.com/office/drawing/2014/main" id="{191B6FFA-9597-4A86-A3C3-482473462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7" y="227201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1.Câu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06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1" grpId="1"/>
      <p:bldP spid="22" grpId="0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7E38BA17-95AF-4028-BB71-9B4A90001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8E3084E1-66CC-490E-A265-2CABAB34C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274"/>
            <a:ext cx="70866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II. Luyện tập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1. Tìm câu khiến trong những đoạn trích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b) Một anh chiến sĩ đến nâng con cá lên hai bàn tay nói nựng: “Có đau không, chú mình? Lần sau, khi nhảy múa phải chú ý nhé! Đừng có nhảy lên boong tàu!”</a:t>
            </a:r>
          </a:p>
          <a:p>
            <a:pPr algn="ctr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HÀ ĐÌNH CẨN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https://img.loigiaihay.com/picture/2020/0222/t19.PNG">
            <a:extLst>
              <a:ext uri="{FF2B5EF4-FFF2-40B4-BE49-F238E27FC236}">
                <a16:creationId xmlns:a16="http://schemas.microsoft.com/office/drawing/2014/main" id="{2B3E6408-CE07-458A-A749-DDBA92E2F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468" y="4036638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https://img.loigiaihay.com/picture/2020/0222/t20.PNG">
            <a:extLst>
              <a:ext uri="{FF2B5EF4-FFF2-40B4-BE49-F238E27FC236}">
                <a16:creationId xmlns:a16="http://schemas.microsoft.com/office/drawing/2014/main" id="{0DD64D70-667C-429E-83EB-BCB006567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468" y="5636838"/>
            <a:ext cx="18899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https://img.loigiaihay.com/picture/2020/0222/t17.PNG">
            <a:extLst>
              <a:ext uri="{FF2B5EF4-FFF2-40B4-BE49-F238E27FC236}">
                <a16:creationId xmlns:a16="http://schemas.microsoft.com/office/drawing/2014/main" id="{EE6CE180-0DF2-46D3-8F76-5664BC44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453" y="704651"/>
            <a:ext cx="19335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https://img.loigiaihay.com/picture/2020/0222/t18.PNG">
            <a:extLst>
              <a:ext uri="{FF2B5EF4-FFF2-40B4-BE49-F238E27FC236}">
                <a16:creationId xmlns:a16="http://schemas.microsoft.com/office/drawing/2014/main" id="{B6E44059-B11B-4722-8424-E2D467AD3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43" y="2284038"/>
            <a:ext cx="1903471" cy="13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58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877BF778-4349-4415-AED9-449234A6F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DF71C74-D547-4B9D-BFEA-BA20C50B8A5D}"/>
              </a:ext>
            </a:extLst>
          </p:cNvPr>
          <p:cNvSpPr txBox="1"/>
          <p:nvPr/>
        </p:nvSpPr>
        <p:spPr>
          <a:xfrm>
            <a:off x="152400" y="1622626"/>
            <a:ext cx="746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3600">
                <a:latin typeface="Times New Roman" pitchFamily="18" charset="0"/>
                <a:cs typeface="Times New Roman" pitchFamily="18" charset="0"/>
              </a:rPr>
            </a:br>
            <a:endParaRPr lang="en-US" sz="3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3BD4ED-0BBA-4D60-92D0-841A64345F0A}"/>
              </a:ext>
            </a:extLst>
          </p:cNvPr>
          <p:cNvSpPr txBox="1"/>
          <p:nvPr/>
        </p:nvSpPr>
        <p:spPr>
          <a:xfrm>
            <a:off x="247650" y="2822955"/>
            <a:ext cx="7277100" cy="82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E92656-4512-4502-9AA4-E00EEA8F2A11}"/>
              </a:ext>
            </a:extLst>
          </p:cNvPr>
          <p:cNvSpPr txBox="1"/>
          <p:nvPr/>
        </p:nvSpPr>
        <p:spPr>
          <a:xfrm>
            <a:off x="2133600" y="627582"/>
            <a:ext cx="4591878" cy="82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b="1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863C02-1438-419A-8F94-91E2B39D67EF}"/>
              </a:ext>
            </a:extLst>
          </p:cNvPr>
          <p:cNvSpPr txBox="1"/>
          <p:nvPr/>
        </p:nvSpPr>
        <p:spPr>
          <a:xfrm>
            <a:off x="247650" y="2783492"/>
            <a:ext cx="9067800" cy="82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 người hàng hành vào cho ta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8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7" y="-54429"/>
            <a:ext cx="9020653" cy="9863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705204"/>
            <a:ext cx="8915400" cy="22477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vi-VN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A9DE6BAE-4505-4D84-BE9E-E98F91B6A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075C39C-9E75-4E2B-B86C-22BF7FF974FC}"/>
              </a:ext>
            </a:extLst>
          </p:cNvPr>
          <p:cNvSpPr/>
          <p:nvPr/>
        </p:nvSpPr>
        <p:spPr>
          <a:xfrm>
            <a:off x="47147" y="226159"/>
            <a:ext cx="9020653" cy="6555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) Một anh chiến sĩ đến nâng con cá lên hai bàn tay nói nựng: “Có đau không, chú mình?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 Lần sau, khi nhảy múa phải chú ý nhé! Đừng có nhảy lên boong tàu!”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39671C-46A1-4163-9D4A-C3E9266157D6}"/>
              </a:ext>
            </a:extLst>
          </p:cNvPr>
          <p:cNvSpPr/>
          <p:nvPr/>
        </p:nvSpPr>
        <p:spPr>
          <a:xfrm>
            <a:off x="152400" y="2740759"/>
            <a:ext cx="8915400" cy="2590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Đừng có nhảy lên boong tàu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42954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C59DFEC7-1BDF-4BC3-9A9B-A950AF284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DD12E4-1088-425A-9058-62243E5E10EA}"/>
              </a:ext>
            </a:extLst>
          </p:cNvPr>
          <p:cNvSpPr/>
          <p:nvPr/>
        </p:nvSpPr>
        <p:spPr>
          <a:xfrm>
            <a:off x="47147" y="567690"/>
            <a:ext cx="9020653" cy="56323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5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lại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4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B41B3889-FD62-4DBA-9040-E3093826C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879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88B367-0201-49F6-A224-02595E68C5FC}"/>
              </a:ext>
            </a:extLst>
          </p:cNvPr>
          <p:cNvSpPr/>
          <p:nvPr/>
        </p:nvSpPr>
        <p:spPr>
          <a:xfrm>
            <a:off x="36442" y="-36195"/>
            <a:ext cx="9020653" cy="689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5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B4DCA3-2DD7-4052-AEF4-E72CBFB01617}"/>
              </a:ext>
            </a:extLst>
          </p:cNvPr>
          <p:cNvSpPr/>
          <p:nvPr/>
        </p:nvSpPr>
        <p:spPr>
          <a:xfrm>
            <a:off x="76201" y="2478405"/>
            <a:ext cx="8839200" cy="24817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7118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ộ Sưu Tập Những Hình Nền Powerpoint Về Học Tập, Top 25 Hình Nền Powerpoint  Về Chủ Đề Học Tập - Beatwiki">
            <a:extLst>
              <a:ext uri="{FF2B5EF4-FFF2-40B4-BE49-F238E27FC236}">
                <a16:creationId xmlns:a16="http://schemas.microsoft.com/office/drawing/2014/main" id="{6626D15E-B31A-45AF-A3AA-5A6DA438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2900"/>
            <a:ext cx="9067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EC5E9C1-12DD-4FD9-A9F3-58890E489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139"/>
            <a:ext cx="89916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1. Tìm câu khiến trong những đoạn trích đã cho: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Cuối cùng, nàng quay lại bảo thị nữ: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anh chiến sĩ đến nâng con cá lên hai bàn tay nói nựng: “Có đau không, chú mình?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nhé! Đừng có nhảy lên boong tàu!”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  <a:p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SỰ TÍCH HỒ GƯƠM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461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1072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VNI 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Ngân Phúc</cp:lastModifiedBy>
  <cp:revision>32</cp:revision>
  <dcterms:created xsi:type="dcterms:W3CDTF">2021-03-20T16:10:31Z</dcterms:created>
  <dcterms:modified xsi:type="dcterms:W3CDTF">2022-03-20T08:05:35Z</dcterms:modified>
</cp:coreProperties>
</file>