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0"/>
  </p:notesMasterIdLst>
  <p:sldIdLst>
    <p:sldId id="301" r:id="rId4"/>
    <p:sldId id="276" r:id="rId5"/>
    <p:sldId id="258" r:id="rId6"/>
    <p:sldId id="287" r:id="rId7"/>
    <p:sldId id="289" r:id="rId8"/>
    <p:sldId id="317" r:id="rId9"/>
    <p:sldId id="291" r:id="rId10"/>
    <p:sldId id="295" r:id="rId11"/>
    <p:sldId id="311" r:id="rId12"/>
    <p:sldId id="310" r:id="rId13"/>
    <p:sldId id="296" r:id="rId14"/>
    <p:sldId id="298" r:id="rId15"/>
    <p:sldId id="299" r:id="rId16"/>
    <p:sldId id="303" r:id="rId17"/>
    <p:sldId id="312" r:id="rId18"/>
    <p:sldId id="304" r:id="rId19"/>
    <p:sldId id="305" r:id="rId20"/>
    <p:sldId id="306" r:id="rId21"/>
    <p:sldId id="308" r:id="rId22"/>
    <p:sldId id="307" r:id="rId23"/>
    <p:sldId id="275" r:id="rId24"/>
    <p:sldId id="280" r:id="rId25"/>
    <p:sldId id="284" r:id="rId26"/>
    <p:sldId id="285" r:id="rId27"/>
    <p:sldId id="286" r:id="rId28"/>
    <p:sldId id="316" r:id="rId29"/>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2">
          <p15:clr>
            <a:srgbClr val="A4A3A4"/>
          </p15:clr>
        </p15:guide>
        <p15:guide id="3" orient="horz" pos="1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40"/>
      </p:cViewPr>
      <p:guideLst>
        <p:guide orient="horz" pos="2160"/>
        <p:guide pos="2922"/>
        <p:guide orient="horz" pos="16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D7893-1620-42F3-87A1-03E696234D14}" type="datetimeFigureOut">
              <a:rPr lang="en-US" smtClean="0"/>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7A2C8-9093-4D4F-A082-92D38BA5D4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D826E-324C-47EA-AB7C-00A9C395B52C}"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D826E-324C-47EA-AB7C-00A9C395B52C}"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D826E-324C-47EA-AB7C-00A9C395B52C}"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D826E-324C-47EA-AB7C-00A9C395B52C}" type="datetimeFigureOut">
              <a:rPr lang="en-US" smtClean="0"/>
              <a:t>3/11/2022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F2146C-DE57-4366-BBFE-40D5207554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14.GIF"/><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GIF"/><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GIF"/><Relationship Id="rId4" Type="http://schemas.openxmlformats.org/officeDocument/2006/relationships/image" Target="../media/image13.GIF"/></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 vốt.png"/>
          <p:cNvPicPr>
            <a:picLocks noChangeAspect="1"/>
          </p:cNvPicPr>
          <p:nvPr/>
        </p:nvPicPr>
        <p:blipFill>
          <a:blip r:embed="rId2"/>
          <a:stretch>
            <a:fillRect/>
          </a:stretch>
        </p:blipFill>
        <p:spPr>
          <a:xfrm>
            <a:off x="0" y="1428750"/>
            <a:ext cx="9144000" cy="3714750"/>
          </a:xfrm>
          <a:prstGeom prst="rect">
            <a:avLst/>
          </a:prstGeom>
        </p:spPr>
      </p:pic>
      <p:sp>
        <p:nvSpPr>
          <p:cNvPr id="5" name="Rectangle 4"/>
          <p:cNvSpPr/>
          <p:nvPr/>
        </p:nvSpPr>
        <p:spPr>
          <a:xfrm>
            <a:off x="838200" y="0"/>
            <a:ext cx="7239000" cy="1861185"/>
          </a:xfrm>
          <a:prstGeom prst="rect">
            <a:avLst/>
          </a:prstGeom>
        </p:spPr>
        <p:txBody>
          <a:bodyPr wrap="square">
            <a:spAutoFit/>
          </a:bodyPr>
          <a:lstStyle/>
          <a:p>
            <a:pPr lvl="0" algn="ctr" eaLnBrk="0" fontAlgn="base" hangingPunct="0">
              <a:spcBef>
                <a:spcPct val="0"/>
              </a:spcBef>
              <a:spcAft>
                <a:spcPct val="0"/>
              </a:spcAft>
            </a:pPr>
            <a:r>
              <a:rPr lang="en-US" sz="3000" b="1" err="1">
                <a:latin typeface="Times New Roman" panose="02020603050405020304" pitchFamily="18" charset="0"/>
                <a:cs typeface="Times New Roman" panose="02020603050405020304" pitchFamily="18" charset="0"/>
              </a:rPr>
              <a:t>Thứ</a:t>
            </a:r>
            <a:r>
              <a:rPr lang="en-US" sz="3000" b="1">
                <a:latin typeface="Times New Roman" panose="02020603050405020304" pitchFamily="18" charset="0"/>
                <a:cs typeface="Times New Roman" panose="02020603050405020304" pitchFamily="18" charset="0"/>
              </a:rPr>
              <a:t> sáu, </a:t>
            </a:r>
            <a:r>
              <a:rPr lang="en-US" sz="3000" b="1" err="1">
                <a:latin typeface="Times New Roman" panose="02020603050405020304" pitchFamily="18" charset="0"/>
                <a:cs typeface="Times New Roman" panose="02020603050405020304" pitchFamily="18" charset="0"/>
              </a:rPr>
              <a:t>ngày</a:t>
            </a:r>
            <a:r>
              <a:rPr lang="en-US" sz="3000" b="1">
                <a:latin typeface="Times New Roman" panose="02020603050405020304" pitchFamily="18" charset="0"/>
                <a:cs typeface="Times New Roman" panose="02020603050405020304" pitchFamily="18" charset="0"/>
              </a:rPr>
              <a:t> 11 </a:t>
            </a:r>
            <a:r>
              <a:rPr lang="en-US" sz="3000" b="1" dirty="0" err="1">
                <a:latin typeface="Times New Roman" panose="02020603050405020304" pitchFamily="18" charset="0"/>
                <a:cs typeface="Times New Roman" panose="02020603050405020304" pitchFamily="18" charset="0"/>
              </a:rPr>
              <a:t>tháng</a:t>
            </a:r>
            <a:r>
              <a:rPr lang="en-US" sz="3000" b="1" dirty="0">
                <a:latin typeface="Times New Roman" panose="02020603050405020304" pitchFamily="18" charset="0"/>
                <a:cs typeface="Times New Roman" panose="02020603050405020304" pitchFamily="18" charset="0"/>
              </a:rPr>
              <a:t> 3 </a:t>
            </a:r>
            <a:r>
              <a:rPr lang="en-US" sz="3000" b="1" dirty="0" err="1">
                <a:latin typeface="Times New Roman" panose="02020603050405020304" pitchFamily="18" charset="0"/>
                <a:cs typeface="Times New Roman" panose="02020603050405020304" pitchFamily="18" charset="0"/>
              </a:rPr>
              <a:t>năm</a:t>
            </a:r>
            <a:r>
              <a:rPr lang="en-US" sz="3000" b="1" dirty="0">
                <a:latin typeface="Times New Roman" panose="02020603050405020304" pitchFamily="18" charset="0"/>
                <a:cs typeface="Times New Roman" panose="02020603050405020304" pitchFamily="18" charset="0"/>
              </a:rPr>
              <a:t> 2022</a:t>
            </a:r>
          </a:p>
          <a:p>
            <a:pPr lvl="0" algn="ctr" eaLnBrk="0" fontAlgn="base" hangingPunct="0">
              <a:spcBef>
                <a:spcPct val="0"/>
              </a:spcBef>
              <a:spcAft>
                <a:spcPct val="0"/>
              </a:spcAft>
            </a:pPr>
            <a:r>
              <a:rPr lang="en-US" sz="3000" b="1" u="sng" dirty="0" err="1">
                <a:latin typeface="Times New Roman" panose="02020603050405020304" pitchFamily="18" charset="0"/>
                <a:cs typeface="Times New Roman" panose="02020603050405020304" pitchFamily="18" charset="0"/>
              </a:rPr>
              <a:t>Tập</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đọc</a:t>
            </a:r>
            <a:r>
              <a:rPr lang="en-US" sz="3000" b="1" u="sng" dirty="0">
                <a:latin typeface="Times New Roman" panose="02020603050405020304" pitchFamily="18" charset="0"/>
                <a:cs typeface="Times New Roman" panose="02020603050405020304" pitchFamily="18" charset="0"/>
              </a:rPr>
              <a:t> </a:t>
            </a:r>
          </a:p>
          <a:p>
            <a:pPr lvl="0" algn="ctr" eaLnBrk="0" fontAlgn="base" hangingPunct="0">
              <a:spcBef>
                <a:spcPct val="0"/>
              </a:spcBef>
              <a:spcAft>
                <a:spcPct val="0"/>
              </a:spcAft>
            </a:pPr>
            <a:r>
              <a:rPr lang="en-US" sz="3200" b="1" dirty="0">
                <a:latin typeface="Times New Roman" panose="02020603050405020304" pitchFamily="18" charset="0"/>
                <a:cs typeface="Times New Roman" panose="02020603050405020304" pitchFamily="18" charset="0"/>
              </a:rPr>
              <a:t>GA- VRỐT NGOÀI CHIẾN LUỸ </a:t>
            </a:r>
          </a:p>
          <a:p>
            <a:pPr lvl="0" algn="r" eaLnBrk="0" fontAlgn="base" hangingPunct="0">
              <a:spcBef>
                <a:spcPct val="0"/>
              </a:spcBef>
              <a:spcAft>
                <a:spcPct val="0"/>
              </a:spcAft>
            </a:pPr>
            <a:r>
              <a:rPr lang="en-US" sz="2300" b="1" dirty="0">
                <a:latin typeface="Times New Roman" panose="02020603050405020304" pitchFamily="18" charset="0"/>
                <a:cs typeface="Times New Roman" panose="02020603050405020304" pitchFamily="18" charset="0"/>
              </a:rPr>
              <a:t>Theo </a:t>
            </a:r>
            <a:r>
              <a:rPr lang="en-US" sz="2300" b="1" dirty="0" err="1">
                <a:latin typeface="Times New Roman" panose="02020603050405020304" pitchFamily="18" charset="0"/>
                <a:cs typeface="Times New Roman" panose="02020603050405020304" pitchFamily="18" charset="0"/>
              </a:rPr>
              <a:t>Huy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gô</a:t>
            </a:r>
            <a:endParaRPr lang="en-US" sz="2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2" name="TextBox 1"/>
          <p:cNvSpPr txBox="1"/>
          <p:nvPr/>
        </p:nvSpPr>
        <p:spPr>
          <a:xfrm>
            <a:off x="773108" y="666750"/>
            <a:ext cx="77724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 </a:t>
            </a:r>
            <a:r>
              <a:rPr lang="vi-VN" sz="3200" b="1" dirty="0">
                <a:solidFill>
                  <a:srgbClr val="FF0000"/>
                </a:solidFill>
                <a:latin typeface="Times New Roman" panose="02020603050405020304" pitchFamily="18" charset="0"/>
                <a:cs typeface="Times New Roman" panose="02020603050405020304" pitchFamily="18" charset="0"/>
              </a:rPr>
              <a:t>Ú tim:</a:t>
            </a:r>
            <a:r>
              <a:rPr lang="vi-VN" sz="3200" dirty="0">
                <a:solidFill>
                  <a:schemeClr val="accent1"/>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trò chơi trốn tìm của trẻ em</a:t>
            </a:r>
            <a:r>
              <a:rPr lang="en-US" sz="32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2050" name="Picture 2" descr="Trò Chơi Tập Thể: Trò chơi dân gian - Trò chơi trốn tì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98965"/>
            <a:ext cx="5715000" cy="251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152400" y="205979"/>
            <a:ext cx="9144000" cy="5143500"/>
          </a:xfrm>
          <a:prstGeom prst="rect">
            <a:avLst/>
          </a:prstGeom>
        </p:spPr>
      </p:pic>
      <p:sp>
        <p:nvSpPr>
          <p:cNvPr id="5" name="TextBox 4"/>
          <p:cNvSpPr txBox="1"/>
          <p:nvPr/>
        </p:nvSpPr>
        <p:spPr>
          <a:xfrm>
            <a:off x="935182" y="742950"/>
            <a:ext cx="493221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TÌM HIỂU BÀI</a:t>
            </a:r>
          </a:p>
        </p:txBody>
      </p:sp>
      <p:sp>
        <p:nvSpPr>
          <p:cNvPr id="6" name="TextBox 5"/>
          <p:cNvSpPr txBox="1"/>
          <p:nvPr/>
        </p:nvSpPr>
        <p:spPr>
          <a:xfrm>
            <a:off x="838200" y="1218365"/>
            <a:ext cx="7772400" cy="1169551"/>
          </a:xfrm>
          <a:prstGeom prst="rect">
            <a:avLst/>
          </a:prstGeom>
          <a:noFill/>
        </p:spPr>
        <p:txBody>
          <a:bodyPr wrap="square" rtlCol="0">
            <a:spAutoFit/>
          </a:bodyPr>
          <a:lstStyle/>
          <a:p>
            <a:r>
              <a:rPr lang="en-US" sz="3500" dirty="0" err="1">
                <a:latin typeface="Arial" panose="020B0604020202020204" pitchFamily="34" charset="0"/>
                <a:cs typeface="Arial" panose="020B0604020202020204" pitchFamily="34" charset="0"/>
              </a:rPr>
              <a:t>Câu</a:t>
            </a:r>
            <a:r>
              <a:rPr lang="en-US" sz="3500" dirty="0">
                <a:latin typeface="Arial" panose="020B0604020202020204" pitchFamily="34" charset="0"/>
                <a:cs typeface="Arial" panose="020B0604020202020204" pitchFamily="34" charset="0"/>
              </a:rPr>
              <a:t> 1:  </a:t>
            </a:r>
            <a:r>
              <a:rPr lang="en-US" sz="3500" dirty="0" err="1">
                <a:latin typeface="Arial" panose="020B0604020202020204" pitchFamily="34" charset="0"/>
                <a:cs typeface="Arial" panose="020B0604020202020204" pitchFamily="34" charset="0"/>
              </a:rPr>
              <a:t>Ga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vrốt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ngoài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chiến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lũy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để</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làm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gì</a:t>
            </a:r>
            <a:r>
              <a:rPr lang="en-US" sz="3500" dirty="0">
                <a:latin typeface="Arial" panose="020B0604020202020204" pitchFamily="34" charset="0"/>
                <a:cs typeface="Arial" panose="020B0604020202020204" pitchFamily="34" charset="0"/>
              </a:rPr>
              <a:t> ?</a:t>
            </a:r>
          </a:p>
        </p:txBody>
      </p:sp>
      <p:sp>
        <p:nvSpPr>
          <p:cNvPr id="9" name="TextBox 8"/>
          <p:cNvSpPr txBox="1"/>
          <p:nvPr/>
        </p:nvSpPr>
        <p:spPr>
          <a:xfrm>
            <a:off x="533401" y="2486113"/>
            <a:ext cx="7620000" cy="1169551"/>
          </a:xfrm>
          <a:prstGeom prst="rect">
            <a:avLst/>
          </a:prstGeom>
          <a:noFill/>
        </p:spPr>
        <p:txBody>
          <a:bodyPr wrap="square" rtlCol="0">
            <a:spAutoFit/>
          </a:bodyPr>
          <a:lstStyle/>
          <a:p>
            <a:r>
              <a:rPr lang="en-US" sz="3500" dirty="0" err="1">
                <a:solidFill>
                  <a:srgbClr val="FF0000"/>
                </a:solidFill>
                <a:latin typeface="Arial" panose="020B0604020202020204" pitchFamily="34" charset="0"/>
                <a:cs typeface="Arial" panose="020B0604020202020204" pitchFamily="34" charset="0"/>
              </a:rPr>
              <a:t>Ga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vrốt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ra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ngoài</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chiến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lũy</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nhặt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đạn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giúp</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nghĩa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quân</a:t>
            </a:r>
            <a:r>
              <a:rPr lang="en-US" sz="35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57150"/>
            <a:ext cx="9144000" cy="5143500"/>
          </a:xfrm>
          <a:prstGeom prst="rect">
            <a:avLst/>
          </a:prstGeom>
        </p:spPr>
      </p:pic>
      <p:sp>
        <p:nvSpPr>
          <p:cNvPr id="6" name="TextBox 5"/>
          <p:cNvSpPr txBox="1"/>
          <p:nvPr/>
        </p:nvSpPr>
        <p:spPr>
          <a:xfrm>
            <a:off x="914400" y="925951"/>
            <a:ext cx="7924800" cy="1169551"/>
          </a:xfrm>
          <a:prstGeom prst="rect">
            <a:avLst/>
          </a:prstGeom>
          <a:noFill/>
        </p:spPr>
        <p:txBody>
          <a:bodyPr wrap="square" rtlCol="0">
            <a:spAutoFit/>
          </a:bodyPr>
          <a:lstStyle/>
          <a:p>
            <a:r>
              <a:rPr lang="en-US" sz="3500" dirty="0" err="1">
                <a:latin typeface="Arial" panose="020B0604020202020204" pitchFamily="34" charset="0"/>
                <a:cs typeface="Arial" panose="020B0604020202020204" pitchFamily="34" charset="0"/>
              </a:rPr>
              <a:t>Câu</a:t>
            </a:r>
            <a:r>
              <a:rPr lang="en-US" sz="3500" dirty="0">
                <a:latin typeface="Arial" panose="020B0604020202020204" pitchFamily="34" charset="0"/>
                <a:cs typeface="Arial" panose="020B0604020202020204" pitchFamily="34" charset="0"/>
              </a:rPr>
              <a:t> 2: </a:t>
            </a:r>
            <a:r>
              <a:rPr lang="en-US" sz="3500" dirty="0" err="1">
                <a:latin typeface="Arial" panose="020B0604020202020204" pitchFamily="34" charset="0"/>
                <a:cs typeface="Arial" panose="020B0604020202020204" pitchFamily="34" charset="0"/>
              </a:rPr>
              <a:t>Vì</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sao</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vrốt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ngoài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chiến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lũy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trong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lúc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mưa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đạn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như</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vậy</a:t>
            </a:r>
            <a:r>
              <a:rPr lang="en-US" sz="3500" dirty="0">
                <a:latin typeface="Arial" panose="020B0604020202020204" pitchFamily="34" charset="0"/>
                <a:cs typeface="Arial" panose="020B0604020202020204" pitchFamily="34" charset="0"/>
              </a:rPr>
              <a:t>? </a:t>
            </a:r>
          </a:p>
        </p:txBody>
      </p:sp>
      <p:sp>
        <p:nvSpPr>
          <p:cNvPr id="8" name="TextBox 7"/>
          <p:cNvSpPr txBox="1"/>
          <p:nvPr/>
        </p:nvSpPr>
        <p:spPr>
          <a:xfrm>
            <a:off x="876300" y="2608036"/>
            <a:ext cx="7848600" cy="1708160"/>
          </a:xfrm>
          <a:prstGeom prst="rect">
            <a:avLst/>
          </a:prstGeom>
          <a:noFill/>
        </p:spPr>
        <p:txBody>
          <a:bodyPr wrap="square" rtlCol="0">
            <a:spAutoFit/>
          </a:bodyPr>
          <a:lstStyle/>
          <a:p>
            <a:r>
              <a:rPr lang="en-US" sz="3500" dirty="0" err="1">
                <a:solidFill>
                  <a:srgbClr val="FF0000"/>
                </a:solidFill>
                <a:latin typeface="Arial" panose="020B0604020202020204" pitchFamily="34" charset="0"/>
                <a:cs typeface="Arial" panose="020B0604020202020204" pitchFamily="34" charset="0"/>
              </a:rPr>
              <a:t>Vì</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vrốt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nghe</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thấy</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Ăng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giôn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ra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nói</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chỉ</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còn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mười</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lăm</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phút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nữa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thì</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chiến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lũy</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không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còn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quá</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mười</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viên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đạn</a:t>
            </a:r>
            <a:r>
              <a:rPr lang="en-US" sz="35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30843"/>
            <a:ext cx="9144000" cy="5143500"/>
          </a:xfrm>
          <a:prstGeom prst="rect">
            <a:avLst/>
          </a:prstGeom>
        </p:spPr>
      </p:pic>
      <p:sp>
        <p:nvSpPr>
          <p:cNvPr id="6" name="TextBox 5"/>
          <p:cNvSpPr txBox="1"/>
          <p:nvPr/>
        </p:nvSpPr>
        <p:spPr>
          <a:xfrm>
            <a:off x="762000" y="1047750"/>
            <a:ext cx="6781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1?</a:t>
            </a:r>
          </a:p>
        </p:txBody>
      </p:sp>
      <p:sp>
        <p:nvSpPr>
          <p:cNvPr id="8" name="TextBox 7"/>
          <p:cNvSpPr txBox="1"/>
          <p:nvPr/>
        </p:nvSpPr>
        <p:spPr>
          <a:xfrm>
            <a:off x="228600" y="2174999"/>
            <a:ext cx="8305800" cy="1323439"/>
          </a:xfrm>
          <a:prstGeom prst="rect">
            <a:avLst/>
          </a:prstGeom>
          <a:noFill/>
        </p:spPr>
        <p:txBody>
          <a:bodyPr wrap="square" rtlCol="0">
            <a:spAutoFit/>
          </a:bodyPr>
          <a:lstStyle/>
          <a:p>
            <a:r>
              <a:rPr lang="en-US" sz="4000" u="sng" dirty="0">
                <a:solidFill>
                  <a:srgbClr val="FF0000"/>
                </a:solidFill>
                <a:latin typeface="Arial" panose="020B0604020202020204" pitchFamily="34" charset="0"/>
                <a:cs typeface="Arial" panose="020B0604020202020204" pitchFamily="34" charset="0"/>
              </a:rPr>
              <a:t>Ý1</a:t>
            </a:r>
            <a:r>
              <a:rPr lang="en-US" sz="4000" dirty="0">
                <a:solidFill>
                  <a:srgbClr val="FF0000"/>
                </a:solidFill>
                <a:latin typeface="Arial" panose="020B0604020202020204" pitchFamily="34" charset="0"/>
                <a:cs typeface="Arial" panose="020B0604020202020204" pitchFamily="34" charset="0"/>
              </a:rPr>
              <a:t>: Cho </a:t>
            </a:r>
            <a:r>
              <a:rPr lang="en-US" sz="4000" dirty="0" err="1">
                <a:solidFill>
                  <a:srgbClr val="FF0000"/>
                </a:solidFill>
                <a:latin typeface="Arial" panose="020B0604020202020204" pitchFamily="34" charset="0"/>
                <a:cs typeface="Arial" panose="020B0604020202020204" pitchFamily="34" charset="0"/>
              </a:rPr>
              <a:t>biết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lí</a:t>
            </a:r>
            <a:r>
              <a:rPr lang="en-US" sz="4000" dirty="0">
                <a:solidFill>
                  <a:srgbClr val="FF0000"/>
                </a:solidFill>
                <a:latin typeface="Arial" panose="020B0604020202020204" pitchFamily="34" charset="0"/>
                <a:cs typeface="Arial" panose="020B0604020202020204" pitchFamily="34" charset="0"/>
              </a:rPr>
              <a:t> do Ga-</a:t>
            </a:r>
            <a:r>
              <a:rPr lang="en-US" sz="4000" dirty="0" err="1">
                <a:solidFill>
                  <a:srgbClr val="FF0000"/>
                </a:solidFill>
                <a:latin typeface="Arial" panose="020B0604020202020204" pitchFamily="34" charset="0"/>
                <a:cs typeface="Arial" panose="020B0604020202020204" pitchFamily="34" charset="0"/>
              </a:rPr>
              <a:t>vrốt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ra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ngoài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chiến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lũy</a:t>
            </a:r>
            <a:r>
              <a:rPr lang="en-US" sz="4000" dirty="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25400" y="-19050"/>
            <a:ext cx="9144000" cy="5143500"/>
          </a:xfrm>
          <a:prstGeom prst="rect">
            <a:avLst/>
          </a:prstGeom>
        </p:spPr>
      </p:pic>
      <p:sp>
        <p:nvSpPr>
          <p:cNvPr id="6" name="TextBox 5"/>
          <p:cNvSpPr txBox="1"/>
          <p:nvPr/>
        </p:nvSpPr>
        <p:spPr>
          <a:xfrm>
            <a:off x="635000" y="494108"/>
            <a:ext cx="79248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3: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chi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cậu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Ga-vrốt</a:t>
            </a:r>
            <a:r>
              <a:rPr lang="en-US" sz="2800" dirty="0">
                <a:latin typeface="Arial" panose="020B0604020202020204" pitchFamily="34" charset="0"/>
                <a:cs typeface="Arial" panose="020B0604020202020204" pitchFamily="34" charset="0"/>
              </a:rPr>
              <a:t> ?</a:t>
            </a:r>
          </a:p>
        </p:txBody>
      </p:sp>
      <p:sp>
        <p:nvSpPr>
          <p:cNvPr id="8" name="TextBox 7"/>
          <p:cNvSpPr txBox="1"/>
          <p:nvPr/>
        </p:nvSpPr>
        <p:spPr>
          <a:xfrm>
            <a:off x="254000" y="1925269"/>
            <a:ext cx="8686800" cy="3108543"/>
          </a:xfrm>
          <a:prstGeom prst="rect">
            <a:avLst/>
          </a:prstGeom>
          <a:noFill/>
        </p:spPr>
        <p:txBody>
          <a:bodyPr wrap="square" rtlCol="0">
            <a:spAutoFit/>
          </a:bodyPr>
          <a:lstStyle/>
          <a:p>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chi </a:t>
            </a:r>
            <a:r>
              <a:rPr lang="en-US" sz="2800" dirty="0" err="1">
                <a:solidFill>
                  <a:srgbClr val="FF0000"/>
                </a:solidFill>
                <a:latin typeface="Arial" panose="020B0604020202020204" pitchFamily="34" charset="0"/>
                <a:cs typeface="Arial" panose="020B0604020202020204" pitchFamily="34" charset="0"/>
              </a:rPr>
              <a:t>tiết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lòng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dũng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cảm</a:t>
            </a:r>
            <a:r>
              <a:rPr lang="en-US" sz="2800" dirty="0">
                <a:solidFill>
                  <a:srgbClr val="FF0000"/>
                </a:solidFill>
                <a:latin typeface="Arial" panose="020B0604020202020204" pitchFamily="34" charset="0"/>
                <a:cs typeface="Arial" panose="020B0604020202020204" pitchFamily="34" charset="0"/>
              </a:rPr>
              <a:t>:</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Ga-vrốt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không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sợ</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nguy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ra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ngoài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chiến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lũy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đạn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nghĩa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quân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dưới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làn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mưa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của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địch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Cuốc</a:t>
            </a:r>
            <a:r>
              <a:rPr lang="en-US" sz="2800" dirty="0">
                <a:solidFill>
                  <a:srgbClr val="FF0000"/>
                </a:solidFill>
                <a:latin typeface="Arial" panose="020B0604020202020204" pitchFamily="34" charset="0"/>
                <a:cs typeface="Arial" panose="020B0604020202020204" pitchFamily="34" charset="0"/>
              </a:rPr>
              <a:t> - </a:t>
            </a:r>
            <a:r>
              <a:rPr lang="en-US" sz="2800" dirty="0" err="1">
                <a:solidFill>
                  <a:srgbClr val="FF0000"/>
                </a:solidFill>
                <a:latin typeface="Arial" panose="020B0604020202020204" pitchFamily="34" charset="0"/>
                <a:cs typeface="Arial" panose="020B0604020202020204" pitchFamily="34" charset="0"/>
              </a:rPr>
              <a:t>phây</a:t>
            </a:r>
            <a:r>
              <a:rPr lang="en-US" sz="2800" dirty="0">
                <a:solidFill>
                  <a:srgbClr val="FF0000"/>
                </a:solidFill>
                <a:latin typeface="Arial" panose="020B0604020202020204" pitchFamily="34" charset="0"/>
                <a:cs typeface="Arial" panose="020B0604020202020204" pitchFamily="34" charset="0"/>
              </a:rPr>
              <a:t> - </a:t>
            </a:r>
            <a:r>
              <a:rPr lang="en-US" sz="2800" dirty="0" err="1">
                <a:solidFill>
                  <a:srgbClr val="FF0000"/>
                </a:solidFill>
                <a:latin typeface="Arial" panose="020B0604020202020204" pitchFamily="34" charset="0"/>
                <a:cs typeface="Arial" panose="020B0604020202020204" pitchFamily="34" charset="0"/>
              </a:rPr>
              <a:t>rắc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thét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cậu</a:t>
            </a:r>
            <a:r>
              <a:rPr lang="en-US" sz="2800" dirty="0">
                <a:solidFill>
                  <a:srgbClr val="FF0000"/>
                </a:solidFill>
                <a:latin typeface="Arial" panose="020B0604020202020204" pitchFamily="34" charset="0"/>
                <a:cs typeface="Arial" panose="020B0604020202020204" pitchFamily="34" charset="0"/>
              </a:rPr>
              <a:t> quay </a:t>
            </a:r>
            <a:r>
              <a:rPr lang="en-US" sz="2800" dirty="0" err="1">
                <a:solidFill>
                  <a:srgbClr val="FF0000"/>
                </a:solidFill>
                <a:latin typeface="Arial" panose="020B0604020202020204" pitchFamily="34" charset="0"/>
                <a:cs typeface="Arial" panose="020B0604020202020204" pitchFamily="34" charset="0"/>
              </a:rPr>
              <a:t>vào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chiến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lũy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nhưng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vrốt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vẫn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nán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lại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đạn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rốt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lúc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ẩn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lúc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giữa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làn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đạn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giặc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chơi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a:t>
            </a:r>
            <a:r>
              <a:rPr lang="en-US" sz="2800" dirty="0">
                <a:solidFill>
                  <a:srgbClr val="FF0000"/>
                </a:solidFill>
                <a:latin typeface="Arial" panose="020B0604020202020204" pitchFamily="34" charset="0"/>
                <a:cs typeface="Arial" panose="020B0604020202020204" pitchFamily="34" charset="0"/>
              </a:rPr>
              <a:t> ú </a:t>
            </a:r>
            <a:r>
              <a:rPr lang="en-US" sz="2800" dirty="0" err="1">
                <a:solidFill>
                  <a:srgbClr val="FF0000"/>
                </a:solidFill>
                <a:latin typeface="Arial" panose="020B0604020202020204" pitchFamily="34" charset="0"/>
                <a:cs typeface="Arial" panose="020B0604020202020204" pitchFamily="34" charset="0"/>
              </a:rPr>
              <a:t>tim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với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chết</a:t>
            </a:r>
            <a:r>
              <a:rPr lang="en-US" sz="28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5" name="TextBox 4"/>
          <p:cNvSpPr txBox="1"/>
          <p:nvPr/>
        </p:nvSpPr>
        <p:spPr>
          <a:xfrm>
            <a:off x="1502735" y="372994"/>
            <a:ext cx="71628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TÌM HIỂU BÀI</a:t>
            </a:r>
          </a:p>
        </p:txBody>
      </p:sp>
      <p:sp>
        <p:nvSpPr>
          <p:cNvPr id="6" name="TextBox 5"/>
          <p:cNvSpPr txBox="1"/>
          <p:nvPr/>
        </p:nvSpPr>
        <p:spPr>
          <a:xfrm>
            <a:off x="228600" y="821591"/>
            <a:ext cx="8686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2?</a:t>
            </a:r>
          </a:p>
        </p:txBody>
      </p:sp>
      <p:sp>
        <p:nvSpPr>
          <p:cNvPr id="8" name="TextBox 7"/>
          <p:cNvSpPr txBox="1"/>
          <p:nvPr/>
        </p:nvSpPr>
        <p:spPr>
          <a:xfrm>
            <a:off x="237460" y="1601210"/>
            <a:ext cx="8373140" cy="1323439"/>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Ý 2: </a:t>
            </a:r>
            <a:r>
              <a:rPr lang="en-US" sz="4000" dirty="0" err="1">
                <a:solidFill>
                  <a:srgbClr val="FF0000"/>
                </a:solidFill>
                <a:latin typeface="Arial" panose="020B0604020202020204" pitchFamily="34" charset="0"/>
                <a:cs typeface="Arial" panose="020B0604020202020204" pitchFamily="34" charset="0"/>
              </a:rPr>
              <a:t>Lòng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dũng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cảm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của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chú</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bé</a:t>
            </a:r>
            <a:r>
              <a:rPr lang="en-US" sz="4000" dirty="0">
                <a:solidFill>
                  <a:srgbClr val="FF0000"/>
                </a:solidFill>
                <a:latin typeface="Arial" panose="020B0604020202020204" pitchFamily="34" charset="0"/>
                <a:cs typeface="Arial" panose="020B0604020202020204" pitchFamily="34" charset="0"/>
              </a:rPr>
              <a:t> Ga-</a:t>
            </a:r>
            <a:r>
              <a:rPr lang="en-US" sz="4000" dirty="0" err="1">
                <a:solidFill>
                  <a:srgbClr val="FF0000"/>
                </a:solidFill>
                <a:latin typeface="Arial" panose="020B0604020202020204" pitchFamily="34" charset="0"/>
                <a:cs typeface="Arial" panose="020B0604020202020204" pitchFamily="34" charset="0"/>
              </a:rPr>
              <a:t>vrốt</a:t>
            </a:r>
            <a:r>
              <a:rPr lang="en-US" sz="40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49487"/>
            <a:ext cx="9144000" cy="5143500"/>
          </a:xfrm>
          <a:prstGeom prst="rect">
            <a:avLst/>
          </a:prstGeom>
        </p:spPr>
      </p:pic>
      <p:sp>
        <p:nvSpPr>
          <p:cNvPr id="6" name="TextBox 5"/>
          <p:cNvSpPr txBox="1"/>
          <p:nvPr/>
        </p:nvSpPr>
        <p:spPr>
          <a:xfrm>
            <a:off x="914400" y="514350"/>
            <a:ext cx="7924800"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4: </a:t>
            </a:r>
            <a:r>
              <a:rPr lang="en-US" sz="3200" dirty="0" err="1">
                <a:latin typeface="Arial" panose="020B0604020202020204" pitchFamily="34" charset="0"/>
                <a:cs typeface="Arial" panose="020B0604020202020204" pitchFamily="34" charset="0"/>
              </a:rPr>
              <a:t>Vì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vrốt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thần</a:t>
            </a:r>
            <a:r>
              <a:rPr lang="en-US" sz="3200" dirty="0">
                <a:latin typeface="Arial" panose="020B0604020202020204" pitchFamily="34" charset="0"/>
                <a:cs typeface="Arial" panose="020B0604020202020204" pitchFamily="34" charset="0"/>
              </a:rPr>
              <a:t> ?</a:t>
            </a:r>
          </a:p>
        </p:txBody>
      </p:sp>
      <p:sp>
        <p:nvSpPr>
          <p:cNvPr id="8" name="TextBox 7"/>
          <p:cNvSpPr txBox="1"/>
          <p:nvPr/>
        </p:nvSpPr>
        <p:spPr>
          <a:xfrm>
            <a:off x="381000" y="1809750"/>
            <a:ext cx="8382000" cy="2708434"/>
          </a:xfrm>
          <a:prstGeom prst="rect">
            <a:avLst/>
          </a:prstGeom>
          <a:noFill/>
        </p:spPr>
        <p:txBody>
          <a:bodyPr wrap="square" rtlCol="0">
            <a:spAutoFit/>
          </a:bodyPr>
          <a:lstStyle/>
          <a:p>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Vì</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thân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hình</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bé</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nhỏ</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của</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chú</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ẩn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hiện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trong</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làn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khói</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đạn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như</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thiên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thần</a:t>
            </a:r>
            <a:r>
              <a:rPr lang="en-US" sz="3400" dirty="0">
                <a:solidFill>
                  <a:srgbClr val="FF0000"/>
                </a:solidFill>
                <a:latin typeface="Arial" panose="020B0604020202020204" pitchFamily="34" charset="0"/>
                <a:cs typeface="Arial" panose="020B0604020202020204" pitchFamily="34" charset="0"/>
              </a:rPr>
              <a:t>.</a:t>
            </a:r>
          </a:p>
          <a:p>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Vì</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chú</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không</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sợ</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chết</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đạn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đuổi</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theo</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Ga</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vrốt</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chú</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chạy</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nhanh</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hơn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đạn</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chơi</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trò</a:t>
            </a:r>
            <a:r>
              <a:rPr lang="en-US" sz="3400" dirty="0">
                <a:solidFill>
                  <a:srgbClr val="FF0000"/>
                </a:solidFill>
                <a:latin typeface="Arial" panose="020B0604020202020204" pitchFamily="34" charset="0"/>
                <a:cs typeface="Arial" panose="020B0604020202020204" pitchFamily="34" charset="0"/>
              </a:rPr>
              <a:t> ú </a:t>
            </a:r>
            <a:r>
              <a:rPr lang="en-US" sz="3400" dirty="0" err="1">
                <a:solidFill>
                  <a:srgbClr val="FF0000"/>
                </a:solidFill>
                <a:latin typeface="Arial" panose="020B0604020202020204" pitchFamily="34" charset="0"/>
                <a:cs typeface="Arial" panose="020B0604020202020204" pitchFamily="34" charset="0"/>
              </a:rPr>
              <a:t>tim</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với</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cái</a:t>
            </a:r>
            <a:r>
              <a:rPr lang="en-US" sz="3400" dirty="0">
                <a:solidFill>
                  <a:srgbClr val="FF0000"/>
                </a:solidFill>
                <a:latin typeface="Arial" panose="020B0604020202020204" pitchFamily="34" charset="0"/>
                <a:cs typeface="Arial" panose="020B0604020202020204" pitchFamily="34" charset="0"/>
              </a:rPr>
              <a:t> </a:t>
            </a:r>
            <a:r>
              <a:rPr lang="en-US" sz="3400" dirty="0" err="1">
                <a:solidFill>
                  <a:srgbClr val="FF0000"/>
                </a:solidFill>
                <a:latin typeface="Arial" panose="020B0604020202020204" pitchFamily="34" charset="0"/>
                <a:cs typeface="Arial" panose="020B0604020202020204" pitchFamily="34" charset="0"/>
              </a:rPr>
              <a:t>chết</a:t>
            </a:r>
            <a:r>
              <a:rPr lang="en-US" sz="34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13855" y="93517"/>
            <a:ext cx="9144000" cy="5143500"/>
          </a:xfrm>
          <a:prstGeom prst="rect">
            <a:avLst/>
          </a:prstGeom>
        </p:spPr>
      </p:pic>
      <p:sp>
        <p:nvSpPr>
          <p:cNvPr id="6" name="TextBox 5"/>
          <p:cNvSpPr txBox="1"/>
          <p:nvPr/>
        </p:nvSpPr>
        <p:spPr>
          <a:xfrm>
            <a:off x="1004289" y="361950"/>
            <a:ext cx="7924800" cy="1169551"/>
          </a:xfrm>
          <a:prstGeom prst="rect">
            <a:avLst/>
          </a:prstGeom>
          <a:noFill/>
        </p:spPr>
        <p:txBody>
          <a:bodyPr wrap="square" rtlCol="0">
            <a:spAutoFit/>
          </a:bodyPr>
          <a:lstStyle/>
          <a:p>
            <a:r>
              <a:rPr lang="en-US" sz="3500" dirty="0" err="1">
                <a:latin typeface="Arial" panose="020B0604020202020204" pitchFamily="34" charset="0"/>
                <a:cs typeface="Arial" panose="020B0604020202020204" pitchFamily="34" charset="0"/>
              </a:rPr>
              <a:t>Câu</a:t>
            </a:r>
            <a:r>
              <a:rPr lang="en-US" sz="3500" dirty="0">
                <a:latin typeface="Arial" panose="020B0604020202020204" pitchFamily="34" charset="0"/>
                <a:cs typeface="Arial" panose="020B0604020202020204" pitchFamily="34" charset="0"/>
              </a:rPr>
              <a:t> 5: </a:t>
            </a:r>
            <a:r>
              <a:rPr lang="en-US" sz="3500" dirty="0" err="1">
                <a:latin typeface="Arial" panose="020B0604020202020204" pitchFamily="34" charset="0"/>
                <a:cs typeface="Arial" panose="020B0604020202020204" pitchFamily="34" charset="0"/>
              </a:rPr>
              <a:t>Em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có</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cảm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nghĩ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gì</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về</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nhân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vật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Ga-vrốt</a:t>
            </a:r>
            <a:r>
              <a:rPr lang="en-US" sz="3500" dirty="0">
                <a:latin typeface="Arial" panose="020B0604020202020204" pitchFamily="34" charset="0"/>
                <a:cs typeface="Arial" panose="020B0604020202020204" pitchFamily="34" charset="0"/>
              </a:rPr>
              <a:t> ?</a:t>
            </a:r>
          </a:p>
        </p:txBody>
      </p:sp>
      <p:sp>
        <p:nvSpPr>
          <p:cNvPr id="8" name="TextBox 7"/>
          <p:cNvSpPr txBox="1"/>
          <p:nvPr/>
        </p:nvSpPr>
        <p:spPr>
          <a:xfrm>
            <a:off x="381000" y="1733550"/>
            <a:ext cx="8305800" cy="2785378"/>
          </a:xfrm>
          <a:prstGeom prst="rect">
            <a:avLst/>
          </a:prstGeom>
          <a:noFill/>
        </p:spPr>
        <p:txBody>
          <a:bodyPr wrap="square" rtlCol="0">
            <a:spAutoFit/>
          </a:bodyPr>
          <a:lstStyle/>
          <a:p>
            <a:pPr algn="just"/>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Vì</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vrốt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là</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một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thiếu</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niên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anh</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hùng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không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sợ</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nguy</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hiểm</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đến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thân</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mình</a:t>
            </a:r>
            <a:r>
              <a:rPr lang="en-US" sz="3500" dirty="0">
                <a:solidFill>
                  <a:srgbClr val="FF0000"/>
                </a:solidFill>
                <a:latin typeface="Arial" panose="020B0604020202020204" pitchFamily="34" charset="0"/>
                <a:cs typeface="Arial" panose="020B0604020202020204" pitchFamily="34" charset="0"/>
              </a:rPr>
              <a:t>, lo </a:t>
            </a:r>
            <a:r>
              <a:rPr lang="en-US" sz="3500" dirty="0" err="1">
                <a:solidFill>
                  <a:srgbClr val="FF0000"/>
                </a:solidFill>
                <a:latin typeface="Arial" panose="020B0604020202020204" pitchFamily="34" charset="0"/>
                <a:cs typeface="Arial" panose="020B0604020202020204" pitchFamily="34" charset="0"/>
              </a:rPr>
              <a:t>cho</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nghĩa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quân</a:t>
            </a:r>
            <a:r>
              <a:rPr lang="en-US" sz="3500" dirty="0">
                <a:solidFill>
                  <a:srgbClr val="FF0000"/>
                </a:solidFill>
                <a:latin typeface="Arial" panose="020B0604020202020204" pitchFamily="34" charset="0"/>
                <a:cs typeface="Arial" panose="020B0604020202020204" pitchFamily="34" charset="0"/>
              </a:rPr>
              <a:t>.</a:t>
            </a:r>
          </a:p>
          <a:p>
            <a:pPr algn="just"/>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Rất</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khâm</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phục</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lòng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dũng</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cảm</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của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Ga</a:t>
            </a:r>
            <a:r>
              <a:rPr lang="en-US" sz="3500" dirty="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vrốt</a:t>
            </a:r>
            <a:r>
              <a:rPr lang="en-US" sz="35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6927" y="20782"/>
            <a:ext cx="9144000" cy="5143500"/>
          </a:xfrm>
          <a:prstGeom prst="rect">
            <a:avLst/>
          </a:prstGeom>
        </p:spPr>
      </p:pic>
      <p:sp>
        <p:nvSpPr>
          <p:cNvPr id="6" name="TextBox 5"/>
          <p:cNvSpPr txBox="1"/>
          <p:nvPr/>
        </p:nvSpPr>
        <p:spPr>
          <a:xfrm>
            <a:off x="449943" y="1310217"/>
            <a:ext cx="8686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3?</a:t>
            </a:r>
          </a:p>
        </p:txBody>
      </p:sp>
      <p:sp>
        <p:nvSpPr>
          <p:cNvPr id="8" name="TextBox 7"/>
          <p:cNvSpPr txBox="1"/>
          <p:nvPr/>
        </p:nvSpPr>
        <p:spPr>
          <a:xfrm>
            <a:off x="768927" y="2266950"/>
            <a:ext cx="7620000" cy="1323439"/>
          </a:xfrm>
          <a:prstGeom prst="rect">
            <a:avLst/>
          </a:prstGeom>
          <a:noFill/>
        </p:spPr>
        <p:txBody>
          <a:bodyPr wrap="square" rtlCol="0">
            <a:spAutoFit/>
          </a:bodyPr>
          <a:lstStyle/>
          <a:p>
            <a:r>
              <a:rPr lang="en-US" sz="4000" u="sng" dirty="0">
                <a:solidFill>
                  <a:srgbClr val="FF0000"/>
                </a:solidFill>
                <a:latin typeface="Arial" panose="020B0604020202020204" pitchFamily="34" charset="0"/>
                <a:cs typeface="Arial" panose="020B0604020202020204" pitchFamily="34" charset="0"/>
              </a:rPr>
              <a:t>Ý 3</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Hình</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ảnh</a:t>
            </a:r>
            <a:r>
              <a:rPr lang="en-US" sz="4000" dirty="0">
                <a:solidFill>
                  <a:srgbClr val="FF0000"/>
                </a:solidFill>
                <a:latin typeface="Arial" panose="020B0604020202020204" pitchFamily="34" charset="0"/>
                <a:cs typeface="Arial" panose="020B0604020202020204" pitchFamily="34" charset="0"/>
              </a:rPr>
              <a:t> Ga-</a:t>
            </a:r>
            <a:r>
              <a:rPr lang="en-US" sz="4000" dirty="0" err="1">
                <a:solidFill>
                  <a:srgbClr val="FF0000"/>
                </a:solidFill>
                <a:latin typeface="Arial" panose="020B0604020202020204" pitchFamily="34" charset="0"/>
                <a:cs typeface="Arial" panose="020B0604020202020204" pitchFamily="34" charset="0"/>
              </a:rPr>
              <a:t>vrốt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đẹp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như</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thiên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thần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trong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mưa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đạn</a:t>
            </a:r>
            <a:r>
              <a:rPr lang="en-US" sz="40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54427"/>
            <a:ext cx="9144000" cy="5143500"/>
          </a:xfrm>
          <a:prstGeom prst="rect">
            <a:avLst/>
          </a:prstGeom>
        </p:spPr>
      </p:pic>
      <p:sp>
        <p:nvSpPr>
          <p:cNvPr id="8" name="TextBox 7"/>
          <p:cNvSpPr txBox="1"/>
          <p:nvPr/>
        </p:nvSpPr>
        <p:spPr>
          <a:xfrm>
            <a:off x="692727" y="3497145"/>
            <a:ext cx="8458200" cy="1477328"/>
          </a:xfrm>
          <a:prstGeom prst="rect">
            <a:avLst/>
          </a:prstGeom>
          <a:noFill/>
        </p:spPr>
        <p:txBody>
          <a:bodyPr wrap="square" rtlCol="0">
            <a:spAutoFit/>
          </a:bodyPr>
          <a:lstStyle/>
          <a:p>
            <a:r>
              <a:rPr lang="en-US" sz="4500" dirty="0" err="1">
                <a:solidFill>
                  <a:srgbClr val="FF0000"/>
                </a:solidFill>
                <a:latin typeface="Arial" panose="020B0604020202020204" pitchFamily="34" charset="0"/>
                <a:cs typeface="Arial" panose="020B0604020202020204" pitchFamily="34" charset="0"/>
              </a:rPr>
              <a:t>Nội</a:t>
            </a:r>
            <a:r>
              <a:rPr lang="en-US" sz="4500" dirty="0">
                <a:solidFill>
                  <a:srgbClr val="FF0000"/>
                </a:solidFill>
                <a:latin typeface="Arial" panose="020B0604020202020204" pitchFamily="34" charset="0"/>
                <a:cs typeface="Arial" panose="020B0604020202020204" pitchFamily="34" charset="0"/>
              </a:rPr>
              <a:t> dung: </a:t>
            </a:r>
            <a:r>
              <a:rPr lang="en-US" sz="4500" dirty="0" err="1">
                <a:solidFill>
                  <a:srgbClr val="FF0000"/>
                </a:solidFill>
                <a:latin typeface="Arial" panose="020B0604020202020204" pitchFamily="34" charset="0"/>
                <a:cs typeface="Arial" panose="020B0604020202020204" pitchFamily="34" charset="0"/>
              </a:rPr>
              <a:t>Ca</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ngợi</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lòng</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dũng</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cảm</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của</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chú</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bé</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Ga-vrốt</a:t>
            </a:r>
            <a:r>
              <a:rPr lang="en-US" sz="4500" dirty="0">
                <a:solidFill>
                  <a:srgbClr val="FF0000"/>
                </a:solidFill>
                <a:latin typeface="Arial" panose="020B0604020202020204" pitchFamily="34" charset="0"/>
                <a:cs typeface="Arial" panose="020B0604020202020204" pitchFamily="34" charset="0"/>
              </a:rPr>
              <a:t>.</a:t>
            </a:r>
          </a:p>
        </p:txBody>
      </p:sp>
      <p:sp>
        <p:nvSpPr>
          <p:cNvPr id="9" name="TextBox 8"/>
          <p:cNvSpPr txBox="1"/>
          <p:nvPr/>
        </p:nvSpPr>
        <p:spPr>
          <a:xfrm>
            <a:off x="707241" y="877728"/>
            <a:ext cx="8115300" cy="492443"/>
          </a:xfrm>
          <a:prstGeom prst="rect">
            <a:avLst/>
          </a:prstGeom>
          <a:noFill/>
        </p:spPr>
        <p:txBody>
          <a:bodyPr wrap="square" rtlCol="0">
            <a:spAutoFit/>
          </a:bodyPr>
          <a:lstStyle/>
          <a:p>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1: Cho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lí</a:t>
            </a:r>
            <a:r>
              <a:rPr lang="en-US" sz="2600" dirty="0">
                <a:latin typeface="Arial" panose="020B0604020202020204" pitchFamily="34" charset="0"/>
                <a:cs typeface="Arial" panose="020B0604020202020204" pitchFamily="34" charset="0"/>
              </a:rPr>
              <a:t> do Ga-</a:t>
            </a:r>
            <a:r>
              <a:rPr lang="en-US" sz="2600" dirty="0" err="1">
                <a:latin typeface="Arial" panose="020B0604020202020204" pitchFamily="34" charset="0"/>
                <a:cs typeface="Arial" panose="020B0604020202020204" pitchFamily="34" charset="0"/>
              </a:rPr>
              <a:t>vrốt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lũy</a:t>
            </a:r>
            <a:r>
              <a:rPr lang="en-US" sz="2600" dirty="0">
                <a:latin typeface="Arial" panose="020B0604020202020204" pitchFamily="34" charset="0"/>
                <a:cs typeface="Arial" panose="020B0604020202020204" pitchFamily="34" charset="0"/>
              </a:rPr>
              <a:t>. </a:t>
            </a:r>
          </a:p>
        </p:txBody>
      </p:sp>
      <p:sp>
        <p:nvSpPr>
          <p:cNvPr id="11" name="TextBox 10"/>
          <p:cNvSpPr txBox="1"/>
          <p:nvPr/>
        </p:nvSpPr>
        <p:spPr>
          <a:xfrm>
            <a:off x="653143" y="1487328"/>
            <a:ext cx="7696200" cy="492443"/>
          </a:xfrm>
          <a:prstGeom prst="rect">
            <a:avLst/>
          </a:prstGeom>
          <a:noFill/>
        </p:spPr>
        <p:txBody>
          <a:bodyPr wrap="square" rtlCol="0">
            <a:spAutoFit/>
          </a:bodyPr>
          <a:lstStyle/>
          <a:p>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Lòng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bé</a:t>
            </a:r>
            <a:r>
              <a:rPr lang="en-US" sz="2600" dirty="0">
                <a:latin typeface="Arial" panose="020B0604020202020204" pitchFamily="34" charset="0"/>
                <a:cs typeface="Arial" panose="020B0604020202020204" pitchFamily="34" charset="0"/>
              </a:rPr>
              <a:t> Ga-</a:t>
            </a:r>
            <a:r>
              <a:rPr lang="en-US" sz="2600" dirty="0" err="1">
                <a:latin typeface="Arial" panose="020B0604020202020204" pitchFamily="34" charset="0"/>
                <a:cs typeface="Arial" panose="020B0604020202020204" pitchFamily="34" charset="0"/>
              </a:rPr>
              <a:t>vrốt</a:t>
            </a:r>
            <a:r>
              <a:rPr lang="en-US" dirty="0">
                <a:latin typeface="Arial" panose="020B0604020202020204" pitchFamily="34" charset="0"/>
                <a:cs typeface="Arial" panose="020B0604020202020204" pitchFamily="34" charset="0"/>
              </a:rPr>
              <a:t>.</a:t>
            </a:r>
          </a:p>
        </p:txBody>
      </p:sp>
      <p:sp>
        <p:nvSpPr>
          <p:cNvPr id="13" name="TextBox 12"/>
          <p:cNvSpPr txBox="1"/>
          <p:nvPr/>
        </p:nvSpPr>
        <p:spPr>
          <a:xfrm>
            <a:off x="664029" y="1956050"/>
            <a:ext cx="8001000" cy="892552"/>
          </a:xfrm>
          <a:prstGeom prst="rect">
            <a:avLst/>
          </a:prstGeom>
          <a:noFill/>
        </p:spPr>
        <p:txBody>
          <a:bodyPr wrap="square" rtlCol="0">
            <a:spAutoFit/>
          </a:bodyPr>
          <a:lstStyle/>
          <a:p>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ảnh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Ga-vrốt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đẹp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mưa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đạn</a:t>
            </a:r>
            <a:r>
              <a:rPr lang="en-US" dirty="0">
                <a:latin typeface="Arial" panose="020B0604020202020204" pitchFamily="34" charset="0"/>
                <a:cs typeface="Arial" panose="020B0604020202020204" pitchFamily="34" charset="0"/>
              </a:rPr>
              <a:t>.</a:t>
            </a:r>
          </a:p>
        </p:txBody>
      </p:sp>
      <p:sp>
        <p:nvSpPr>
          <p:cNvPr id="15" name="Right Arrow 14"/>
          <p:cNvSpPr/>
          <p:nvPr/>
        </p:nvSpPr>
        <p:spPr>
          <a:xfrm>
            <a:off x="195943" y="3850294"/>
            <a:ext cx="457200" cy="50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64771" y="2836535"/>
            <a:ext cx="6738257"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a:latin typeface="Arial" panose="020B0604020202020204" pitchFamily="34" charset="0"/>
                <a:cs typeface="Arial" panose="020B0604020202020204" pitchFamily="34" charset="0"/>
              </a:rPr>
              <a:t>Qua bài học này em học được điều gì ? </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543050"/>
            <a:ext cx="3733800" cy="3046988"/>
          </a:xfrm>
          <a:prstGeom prst="rect">
            <a:avLst/>
          </a:prstGeom>
          <a:solidFill>
            <a:srgbClr val="FFFF66"/>
          </a:solid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Victor Hugo (</a:t>
            </a:r>
            <a:r>
              <a:rPr lang="vi-VN" sz="2400" dirty="0">
                <a:latin typeface="Times New Roman" panose="02020603050405020304" pitchFamily="18" charset="0"/>
                <a:cs typeface="Times New Roman" panose="02020603050405020304" pitchFamily="18" charset="0"/>
              </a:rPr>
              <a:t>Vích-to Hu</a:t>
            </a:r>
            <a:r>
              <a:rPr lang="en-US" sz="2400" dirty="0">
                <a:latin typeface="Times New Roman" panose="02020603050405020304" pitchFamily="18" charset="0"/>
                <a:cs typeface="Times New Roman" panose="02020603050405020304" pitchFamily="18" charset="0"/>
              </a:rPr>
              <a:t>y</a:t>
            </a:r>
            <a:r>
              <a:rPr lang="vi-VN" sz="24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a:t>
            </a:r>
            <a:r>
              <a:rPr lang="vi-VN" sz="2000" dirty="0">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nhà văn, nhà thơ, nhà viết kịch thuộc chủ </a:t>
            </a:r>
            <a:r>
              <a:rPr lang="vi-VN" sz="2400">
                <a:latin typeface="Times New Roman" panose="02020603050405020304" pitchFamily="18" charset="0"/>
                <a:cs typeface="Times New Roman" panose="02020603050405020304" pitchFamily="18" charset="0"/>
              </a:rPr>
              <a:t>nghĩa </a:t>
            </a:r>
            <a:r>
              <a:rPr lang="en-US" sz="2400">
                <a:latin typeface="Times New Roman" panose="02020603050405020304" pitchFamily="18" charset="0"/>
                <a:cs typeface="Times New Roman" panose="02020603050405020304" pitchFamily="18" charset="0"/>
              </a:rPr>
              <a:t>lãng mạn </a:t>
            </a:r>
            <a:r>
              <a:rPr lang="vi-VN" sz="2400">
                <a:latin typeface="Times New Roman" panose="02020603050405020304" pitchFamily="18" charset="0"/>
                <a:cs typeface="Times New Roman" panose="02020603050405020304" pitchFamily="18" charset="0"/>
              </a:rPr>
              <a:t>nổi </a:t>
            </a:r>
            <a:r>
              <a:rPr lang="vi-VN" sz="2400" dirty="0">
                <a:latin typeface="Times New Roman" panose="02020603050405020304" pitchFamily="18" charset="0"/>
                <a:cs typeface="Times New Roman" panose="02020603050405020304" pitchFamily="18" charset="0"/>
              </a:rPr>
              <a:t>tiếng của Pháp. Ông cũng đồng thời là một nhà chính trị, một trí thức dấn thân tiêu biểu của thế kỷ XIX</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5581" y="1504950"/>
            <a:ext cx="4398819" cy="3428999"/>
          </a:xfrm>
          <a:prstGeom prst="rect">
            <a:avLst/>
          </a:prstGeom>
        </p:spPr>
      </p:pic>
      <p:sp>
        <p:nvSpPr>
          <p:cNvPr id="5" name="TextBox 4"/>
          <p:cNvSpPr txBox="1"/>
          <p:nvPr/>
        </p:nvSpPr>
        <p:spPr>
          <a:xfrm>
            <a:off x="124690" y="287390"/>
            <a:ext cx="4800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eaLnBrk="0" fontAlgn="base" hangingPunct="0">
              <a:spcBef>
                <a:spcPct val="0"/>
              </a:spcBef>
              <a:spcAft>
                <a:spcPct val="0"/>
              </a:spcAft>
            </a:pPr>
            <a:r>
              <a:rPr lang="en-US" sz="3600" b="1">
                <a:latin typeface="Times New Roman" panose="02020603050405020304" pitchFamily="18" charset="0"/>
                <a:cs typeface="Times New Roman" panose="02020603050405020304" pitchFamily="18" charset="0"/>
              </a:rPr>
              <a:t>Khám phá</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6927" y="0"/>
            <a:ext cx="9144000" cy="5143500"/>
          </a:xfrm>
          <a:prstGeom prst="rect">
            <a:avLst/>
          </a:prstGeom>
        </p:spPr>
      </p:pic>
      <p:sp>
        <p:nvSpPr>
          <p:cNvPr id="5" name="TextBox 4"/>
          <p:cNvSpPr txBox="1"/>
          <p:nvPr/>
        </p:nvSpPr>
        <p:spPr>
          <a:xfrm>
            <a:off x="2057400" y="230414"/>
            <a:ext cx="4343400" cy="892552"/>
          </a:xfrm>
          <a:prstGeom prst="rect">
            <a:avLst/>
          </a:prstGeom>
          <a:noFill/>
        </p:spPr>
        <p:txBody>
          <a:bodyPr wrap="square" rtlCol="0">
            <a:spAutoFit/>
          </a:bodyPr>
          <a:lstStyle/>
          <a:p>
            <a:r>
              <a:rPr lang="en-US" sz="2600" b="1" dirty="0">
                <a:solidFill>
                  <a:srgbClr val="0070C0"/>
                </a:solidFill>
                <a:latin typeface="Times New Roman" panose="02020603050405020304" pitchFamily="18" charset="0"/>
                <a:cs typeface="Times New Roman" panose="02020603050405020304" pitchFamily="18" charset="0"/>
              </a:rPr>
              <a:t>III</a:t>
            </a:r>
            <a:r>
              <a:rPr lang="en-US" sz="2600" b="1">
                <a:solidFill>
                  <a:srgbClr val="0070C0"/>
                </a:solidFill>
                <a:latin typeface="Times New Roman" panose="02020603050405020304" pitchFamily="18" charset="0"/>
                <a:cs typeface="Times New Roman" panose="02020603050405020304" pitchFamily="18" charset="0"/>
              </a:rPr>
              <a:t>. VẬN DỤNG</a:t>
            </a:r>
          </a:p>
          <a:p>
            <a:r>
              <a:rPr lang="en-US" sz="2600" b="1">
                <a:solidFill>
                  <a:srgbClr val="FF0000"/>
                </a:solidFill>
                <a:latin typeface="Times New Roman" panose="02020603050405020304" pitchFamily="18" charset="0"/>
                <a:cs typeface="Times New Roman" panose="02020603050405020304" pitchFamily="18" charset="0"/>
              </a:rPr>
              <a:t>LUYỆN </a:t>
            </a:r>
            <a:r>
              <a:rPr lang="en-US" sz="2600" b="1" dirty="0">
                <a:solidFill>
                  <a:srgbClr val="FF0000"/>
                </a:solidFill>
                <a:latin typeface="Times New Roman" panose="02020603050405020304" pitchFamily="18" charset="0"/>
                <a:cs typeface="Times New Roman" panose="02020603050405020304" pitchFamily="18" charset="0"/>
              </a:rPr>
              <a:t>ĐỌC DIỄN CẢM </a:t>
            </a:r>
          </a:p>
        </p:txBody>
      </p:sp>
      <p:sp>
        <p:nvSpPr>
          <p:cNvPr id="10" name="TextBox 9"/>
          <p:cNvSpPr txBox="1"/>
          <p:nvPr/>
        </p:nvSpPr>
        <p:spPr>
          <a:xfrm>
            <a:off x="228600" y="915024"/>
            <a:ext cx="8458200" cy="4247317"/>
          </a:xfrm>
          <a:prstGeom prst="rect">
            <a:avLst/>
          </a:prstGeom>
          <a:noFill/>
        </p:spPr>
        <p:txBody>
          <a:bodyPr wrap="square" rtlCol="0">
            <a:spAutoFit/>
          </a:bodyPr>
          <a:lstStyle/>
          <a:p>
            <a:pPr algn="just"/>
            <a:r>
              <a:rPr lang="vi-VN" dirty="0"/>
              <a:t>  </a:t>
            </a:r>
            <a:r>
              <a:rPr lang="vi-VN" dirty="0">
                <a:latin typeface="Arial" panose="020B0604020202020204" pitchFamily="34" charset="0"/>
                <a:cs typeface="Arial" panose="020B0604020202020204" pitchFamily="34" charset="0"/>
              </a:rPr>
              <a:t> Ăng-giôn-ra nói:</a:t>
            </a:r>
          </a:p>
          <a:p>
            <a:pPr algn="just"/>
            <a:r>
              <a:rPr lang="vi-VN" dirty="0">
                <a:latin typeface="Arial" panose="020B0604020202020204" pitchFamily="34" charset="0"/>
                <a:cs typeface="Arial" panose="020B0604020202020204" pitchFamily="34" charset="0"/>
              </a:rPr>
              <a:t>- Chừng mười lăm phút nữa thì chiến lũy chúng ta không còn quá mười viên đạn.</a:t>
            </a:r>
          </a:p>
          <a:p>
            <a:pPr algn="just"/>
            <a:r>
              <a:rPr lang="vi-VN" dirty="0">
                <a:latin typeface="Arial" panose="020B0604020202020204" pitchFamily="34" charset="0"/>
                <a:cs typeface="Arial" panose="020B0604020202020204" pitchFamily="34" charset="0"/>
              </a:rPr>
              <a:t>   Ga-vrốt nghe rõ câu nói đó.</a:t>
            </a:r>
          </a:p>
          <a:p>
            <a:pPr algn="just"/>
            <a:r>
              <a:rPr lang="vi-VN" dirty="0">
                <a:latin typeface="Arial" panose="020B0604020202020204" pitchFamily="34" charset="0"/>
                <a:cs typeface="Arial" panose="020B0604020202020204" pitchFamily="34" charset="0"/>
              </a:rPr>
              <a:t>   Một lát sau, người ta thấy bóng cậu bé thấp thoáng ngoài đường phố, dưới làn mưa đạn.</a:t>
            </a:r>
          </a:p>
          <a:p>
            <a:pPr algn="just"/>
            <a:r>
              <a:rPr lang="vi-VN" dirty="0">
                <a:latin typeface="Arial" panose="020B0604020202020204" pitchFamily="34" charset="0"/>
                <a:cs typeface="Arial" panose="020B0604020202020204" pitchFamily="34" charset="0"/>
              </a:rPr>
              <a:t>   Thì ra Ga-vrốt đã lấy một cái giỏ đựng chai trong quán ra khỏi chiến lũy. Nó dốc vào miệng giỏ những chiếc bao đầy đạn của bọn lính chết gần chiến lũy.</a:t>
            </a:r>
          </a:p>
          <a:p>
            <a:pPr algn="just"/>
            <a:r>
              <a:rPr lang="vi-VN" dirty="0">
                <a:latin typeface="Arial" panose="020B0604020202020204" pitchFamily="34" charset="0"/>
                <a:cs typeface="Arial" panose="020B0604020202020204" pitchFamily="34" charset="0"/>
              </a:rPr>
              <a:t>- Cậu làm trò gì đấy? - Cuốc-phây-rắc hỏi.</a:t>
            </a:r>
          </a:p>
          <a:p>
            <a:pPr algn="just"/>
            <a:r>
              <a:rPr lang="vi-VN" dirty="0">
                <a:latin typeface="Arial" panose="020B0604020202020204" pitchFamily="34" charset="0"/>
                <a:cs typeface="Arial" panose="020B0604020202020204" pitchFamily="34" charset="0"/>
              </a:rPr>
              <a:t>- Em nhặt cho đầy giỏ đây!</a:t>
            </a:r>
          </a:p>
          <a:p>
            <a:pPr algn="just"/>
            <a:r>
              <a:rPr lang="vi-VN" dirty="0">
                <a:latin typeface="Arial" panose="020B0604020202020204" pitchFamily="34" charset="0"/>
                <a:cs typeface="Arial" panose="020B0604020202020204" pitchFamily="34" charset="0"/>
              </a:rPr>
              <a:t>- Cậu không thấy đạn réo à?</a:t>
            </a:r>
          </a:p>
          <a:p>
            <a:pPr algn="just"/>
            <a:r>
              <a:rPr lang="vi-VN" dirty="0">
                <a:latin typeface="Arial" panose="020B0604020202020204" pitchFamily="34" charset="0"/>
                <a:cs typeface="Arial" panose="020B0604020202020204" pitchFamily="34" charset="0"/>
              </a:rPr>
              <a:t>   Ga-vrốt trả lời:</a:t>
            </a:r>
          </a:p>
          <a:p>
            <a:pPr algn="just"/>
            <a:r>
              <a:rPr lang="vi-VN" dirty="0">
                <a:latin typeface="Arial" panose="020B0604020202020204" pitchFamily="34" charset="0"/>
                <a:cs typeface="Arial" panose="020B0604020202020204" pitchFamily="34" charset="0"/>
              </a:rPr>
              <a:t>- Có chứ, nó rơi như mưa ấy. Nhưng làm sao nào?</a:t>
            </a:r>
          </a:p>
          <a:p>
            <a:pPr algn="just"/>
            <a:r>
              <a:rPr lang="vi-VN" dirty="0">
                <a:latin typeface="Arial" panose="020B0604020202020204" pitchFamily="34" charset="0"/>
                <a:cs typeface="Arial" panose="020B0604020202020204" pitchFamily="34" charset="0"/>
              </a:rPr>
              <a:t>   Cuốc-phây-rắc thét lên:</a:t>
            </a:r>
          </a:p>
          <a:p>
            <a:pPr algn="just"/>
            <a:r>
              <a:rPr lang="vi-VN" dirty="0">
                <a:latin typeface="Arial" panose="020B0604020202020204" pitchFamily="34" charset="0"/>
                <a:cs typeface="Arial" panose="020B0604020202020204" pitchFamily="34" charset="0"/>
              </a:rPr>
              <a:t>- Vào ngay!</a:t>
            </a:r>
          </a:p>
          <a:p>
            <a:pPr algn="just"/>
            <a:r>
              <a:rPr lang="vi-VN" dirty="0">
                <a:latin typeface="Arial" panose="020B0604020202020204" pitchFamily="34" charset="0"/>
                <a:cs typeface="Arial" panose="020B0604020202020204" pitchFamily="34" charset="0"/>
              </a:rPr>
              <a:t>- Tí ti thôi! Ga-vrốt nói.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anim calcmode="lin" valueType="num">
                                      <p:cBhvr>
                                        <p:cTn id="3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1000"/>
                                        <p:tgtEl>
                                          <p:spTgt spid="10">
                                            <p:txEl>
                                              <p:pRg st="8" end="8"/>
                                            </p:txEl>
                                          </p:spTgt>
                                        </p:tgtEl>
                                      </p:cBhvr>
                                    </p:animEffect>
                                    <p:anim calcmode="lin" valueType="num">
                                      <p:cBhvr>
                                        <p:cTn id="4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1000"/>
                                        <p:tgtEl>
                                          <p:spTgt spid="10">
                                            <p:txEl>
                                              <p:pRg st="9" end="9"/>
                                            </p:txEl>
                                          </p:spTgt>
                                        </p:tgtEl>
                                      </p:cBhvr>
                                    </p:animEffect>
                                    <p:anim calcmode="lin" valueType="num">
                                      <p:cBhvr>
                                        <p:cTn id="5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fade">
                                      <p:cBhvr>
                                        <p:cTn id="57" dur="1000"/>
                                        <p:tgtEl>
                                          <p:spTgt spid="10">
                                            <p:txEl>
                                              <p:pRg st="10" end="10"/>
                                            </p:txEl>
                                          </p:spTgt>
                                        </p:tgtEl>
                                      </p:cBhvr>
                                    </p:animEffect>
                                    <p:anim calcmode="lin" valueType="num">
                                      <p:cBhvr>
                                        <p:cTn id="5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fade">
                                      <p:cBhvr>
                                        <p:cTn id="62" dur="1000"/>
                                        <p:tgtEl>
                                          <p:spTgt spid="10">
                                            <p:txEl>
                                              <p:pRg st="11" end="11"/>
                                            </p:txEl>
                                          </p:spTgt>
                                        </p:tgtEl>
                                      </p:cBhvr>
                                    </p:animEffect>
                                    <p:anim calcmode="lin" valueType="num">
                                      <p:cBhvr>
                                        <p:cTn id="63"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Effect transition="in" filter="fade">
                                      <p:cBhvr>
                                        <p:cTn id="67" dur="1000"/>
                                        <p:tgtEl>
                                          <p:spTgt spid="10">
                                            <p:txEl>
                                              <p:pRg st="12" end="12"/>
                                            </p:txEl>
                                          </p:spTgt>
                                        </p:tgtEl>
                                      </p:cBhvr>
                                    </p:animEffect>
                                    <p:anim calcmode="lin" valueType="num">
                                      <p:cBhvr>
                                        <p:cTn id="68"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m-dong-nha-sach-truc-tuyen_1.jpg"/>
          <p:cNvPicPr>
            <a:picLocks noChangeAspect="1"/>
          </p:cNvPicPr>
          <p:nvPr/>
        </p:nvPicPr>
        <p:blipFill>
          <a:blip r:embed="rId2" cstate="print"/>
          <a:stretch>
            <a:fillRect/>
          </a:stretch>
        </p:blipFill>
        <p:spPr>
          <a:xfrm>
            <a:off x="1842" y="0"/>
            <a:ext cx="4112958" cy="2514600"/>
          </a:xfrm>
          <a:prstGeom prst="rect">
            <a:avLst/>
          </a:prstGeom>
        </p:spPr>
      </p:pic>
      <p:pic>
        <p:nvPicPr>
          <p:cNvPr id="6" name="Picture 5" descr="lí tự trọng.jpg"/>
          <p:cNvPicPr>
            <a:picLocks noChangeAspect="1"/>
          </p:cNvPicPr>
          <p:nvPr/>
        </p:nvPicPr>
        <p:blipFill>
          <a:blip r:embed="rId3"/>
          <a:stretch>
            <a:fillRect/>
          </a:stretch>
        </p:blipFill>
        <p:spPr>
          <a:xfrm>
            <a:off x="0" y="2571750"/>
            <a:ext cx="4114800" cy="2571750"/>
          </a:xfrm>
          <a:prstGeom prst="rect">
            <a:avLst/>
          </a:prstGeom>
        </p:spPr>
      </p:pic>
      <p:pic>
        <p:nvPicPr>
          <p:cNvPr id="7" name="Picture 6" descr="lươm.jpg"/>
          <p:cNvPicPr>
            <a:picLocks noChangeAspect="1"/>
          </p:cNvPicPr>
          <p:nvPr/>
        </p:nvPicPr>
        <p:blipFill>
          <a:blip r:embed="rId4"/>
          <a:stretch>
            <a:fillRect/>
          </a:stretch>
        </p:blipFill>
        <p:spPr>
          <a:xfrm>
            <a:off x="4191000" y="2571750"/>
            <a:ext cx="4953000" cy="2571750"/>
          </a:xfrm>
          <a:prstGeom prst="rect">
            <a:avLst/>
          </a:prstGeom>
        </p:spPr>
      </p:pic>
      <p:pic>
        <p:nvPicPr>
          <p:cNvPr id="8" name="Picture 7" descr="Chi_Vo_Thi_Sau.jpg"/>
          <p:cNvPicPr>
            <a:picLocks noChangeAspect="1"/>
          </p:cNvPicPr>
          <p:nvPr/>
        </p:nvPicPr>
        <p:blipFill>
          <a:blip r:embed="rId5"/>
          <a:stretch>
            <a:fillRect/>
          </a:stretch>
        </p:blipFill>
        <p:spPr>
          <a:xfrm>
            <a:off x="4191000" y="0"/>
            <a:ext cx="49530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48" y="1140142"/>
            <a:ext cx="2143125" cy="1607344"/>
          </a:xfrm>
          <a:prstGeom prst="rect">
            <a:avLst/>
          </a:prstGeom>
        </p:spPr>
      </p:pic>
      <p:sp>
        <p:nvSpPr>
          <p:cNvPr id="8" name="Hexagon 7"/>
          <p:cNvSpPr/>
          <p:nvPr/>
        </p:nvSpPr>
        <p:spPr>
          <a:xfrm>
            <a:off x="236887"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Ong</a:t>
            </a:r>
            <a:endParaRPr lang="en-US" sz="4950">
              <a:solidFill>
                <a:prstClr val="white"/>
              </a:solidFill>
            </a:endParaRPr>
          </a:p>
        </p:txBody>
      </p:sp>
      <p:sp>
        <p:nvSpPr>
          <p:cNvPr id="9" name="Hexagon 8"/>
          <p:cNvSpPr/>
          <p:nvPr/>
        </p:nvSpPr>
        <p:spPr>
          <a:xfrm>
            <a:off x="1853945" y="754380"/>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non</a:t>
            </a:r>
            <a:endParaRPr lang="en-US" sz="4950">
              <a:solidFill>
                <a:prstClr val="white"/>
              </a:solidFill>
            </a:endParaRPr>
          </a:p>
        </p:txBody>
      </p:sp>
      <p:sp>
        <p:nvSpPr>
          <p:cNvPr id="10" name="Hexagon 9"/>
          <p:cNvSpPr/>
          <p:nvPr/>
        </p:nvSpPr>
        <p:spPr>
          <a:xfrm>
            <a:off x="5088061" y="2083117"/>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p:cNvSpPr/>
          <p:nvPr/>
        </p:nvSpPr>
        <p:spPr>
          <a:xfrm>
            <a:off x="3471003"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học</a:t>
            </a:r>
            <a:endParaRPr lang="en-US" sz="4950">
              <a:solidFill>
                <a:prstClr val="white"/>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965" y="2576038"/>
            <a:ext cx="1987529" cy="1497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a:solidFill>
                  <a:prstClr val="white"/>
                </a:solidFill>
                <a:latin typeface="Times New Roman" panose="02020603050405020304" pitchFamily="18" charset="0"/>
                <a:cs typeface="Times New Roman" panose="02020603050405020304" pitchFamily="18" charset="0"/>
              </a:rPr>
              <a:t>Câu</a:t>
            </a:r>
            <a:r>
              <a:rPr lang="en-US" sz="2800" b="1" dirty="0">
                <a:solidFill>
                  <a:prstClr val="white"/>
                </a:solidFill>
                <a:latin typeface="Times New Roman" panose="02020603050405020304" pitchFamily="18" charset="0"/>
                <a:cs typeface="Times New Roman" panose="02020603050405020304" pitchFamily="18" charset="0"/>
              </a:rPr>
              <a:t> 1 </a:t>
            </a:r>
            <a:r>
              <a:rPr lang="en-US" sz="2800" b="1" dirty="0" err="1">
                <a:solidFill>
                  <a:prstClr val="white"/>
                </a:solidFill>
                <a:latin typeface="Times New Roman" panose="02020603050405020304" pitchFamily="18" charset="0"/>
                <a:cs typeface="Times New Roman" panose="02020603050405020304" pitchFamily="18" charset="0"/>
              </a:rPr>
              <a:t>Nhà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văn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Huy</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người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nước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98" y="1256997"/>
            <a:ext cx="1200530" cy="904399"/>
          </a:xfrm>
          <a:prstGeom prst="rect">
            <a:avLst/>
          </a:prstGeom>
        </p:spPr>
      </p:pic>
      <p:sp>
        <p:nvSpPr>
          <p:cNvPr id="19" name="Rectangle: Rounded Corners 18"/>
          <p:cNvSpPr/>
          <p:nvPr/>
        </p:nvSpPr>
        <p:spPr>
          <a:xfrm>
            <a:off x="1248130" y="230001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a:solidFill>
                  <a:srgbClr val="002060"/>
                </a:solidFill>
                <a:latin typeface="Times New Roman" panose="02020603050405020304" pitchFamily="18" charset="0"/>
                <a:cs typeface="Times New Roman" panose="02020603050405020304" pitchFamily="18" charset="0"/>
              </a:rPr>
              <a:t>Mỹ</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Anh</a:t>
            </a:r>
          </a:p>
        </p:txBody>
      </p:sp>
      <p:sp>
        <p:nvSpPr>
          <p:cNvPr id="23" name="Rectangle: Rounded Corners 22"/>
          <p:cNvSpPr/>
          <p:nvPr/>
        </p:nvSpPr>
        <p:spPr>
          <a:xfrm>
            <a:off x="6076576" y="2161395"/>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latin typeface="Times New Roman" panose="02020603050405020304" pitchFamily="18" charset="0"/>
                <a:cs typeface="Times New Roman" panose="02020603050405020304" pitchFamily="18" charset="0"/>
              </a:rPr>
              <a:t>C. </a:t>
            </a:r>
            <a:r>
              <a:rPr lang="en-US" sz="2100" dirty="0" err="1">
                <a:solidFill>
                  <a:srgbClr val="002060"/>
                </a:solidFill>
                <a:latin typeface="Times New Roman" panose="02020603050405020304" pitchFamily="18" charset="0"/>
                <a:cs typeface="Times New Roman" panose="02020603050405020304" pitchFamily="18" charset="0"/>
              </a:rPr>
              <a:t>Pháp</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876" y="3010313"/>
            <a:ext cx="2200752" cy="1650564"/>
          </a:xfrm>
          <a:prstGeom prst="rect">
            <a:avLst/>
          </a:prstGeom>
        </p:spPr>
      </p:pic>
      <p:sp>
        <p:nvSpPr>
          <p:cNvPr id="25" name="Rectangle: Rounded Corners 24"/>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D. </a:t>
            </a:r>
            <a:r>
              <a:rPr lang="en-US" sz="2100" dirty="0" err="1">
                <a:solidFill>
                  <a:srgbClr val="002060"/>
                </a:solidFill>
                <a:latin typeface="Times New Roman" panose="02020603050405020304" pitchFamily="18" charset="0"/>
                <a:cs typeface="Times New Roman" panose="02020603050405020304" pitchFamily="18" charset="0"/>
              </a:rPr>
              <a:t>Hà</a:t>
            </a:r>
            <a:r>
              <a:rPr lang="en-US" sz="2100" dirty="0">
                <a:solidFill>
                  <a:srgbClr val="002060"/>
                </a:solidFill>
                <a:latin typeface="Times New Roman" panose="02020603050405020304" pitchFamily="18" charset="0"/>
                <a:cs typeface="Times New Roman" panose="02020603050405020304" pitchFamily="18" charset="0"/>
              </a:rPr>
              <a:t> 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3"/>
                                        </p:tgtEl>
                                        <p:attrNameLst>
                                          <p:attrName>fillcolor</p:attrName>
                                        </p:attrNameLst>
                                      </p:cBhvr>
                                      <p:to>
                                        <a:srgbClr val="FF0000"/>
                                      </p:to>
                                    </p:animClr>
                                    <p:set>
                                      <p:cBhvr>
                                        <p:cTn id="28" dur="2000" fill="hold"/>
                                        <p:tgtEl>
                                          <p:spTgt spid="23"/>
                                        </p:tgtEl>
                                        <p:attrNameLst>
                                          <p:attrName>fill.type</p:attrName>
                                        </p:attrNameLst>
                                      </p:cBhvr>
                                      <p:to>
                                        <p:strVal val="solid"/>
                                      </p:to>
                                    </p:set>
                                    <p:set>
                                      <p:cBhvr>
                                        <p:cTn id="29"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Ga – </a:t>
            </a:r>
            <a:r>
              <a:rPr lang="en-US" sz="2800" b="1" dirty="0" err="1">
                <a:solidFill>
                  <a:schemeClr val="tx1"/>
                </a:solidFill>
                <a:latin typeface="Times New Roman" panose="02020603050405020304" pitchFamily="18" charset="0"/>
                <a:cs typeface="Times New Roman" panose="02020603050405020304" pitchFamily="18" charset="0"/>
              </a:rPr>
              <a:t>vrốt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p:cNvSpPr/>
          <p:nvPr/>
        </p:nvSpPr>
        <p:spPr>
          <a:xfrm>
            <a:off x="1224003" y="23349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a:solidFill>
                  <a:srgbClr val="002060"/>
                </a:solidFill>
                <a:latin typeface="Times New Roman" panose="02020603050405020304" pitchFamily="18" charset="0"/>
                <a:cs typeface="Times New Roman" panose="02020603050405020304" pitchFamily="18" charset="0"/>
              </a:rPr>
              <a:t>Xấu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err="1">
                <a:solidFill>
                  <a:srgbClr val="002060"/>
                </a:solidFill>
                <a:latin typeface="Times New Roman" panose="02020603050405020304" pitchFamily="18" charset="0"/>
                <a:cs typeface="Times New Roman" panose="02020603050405020304" pitchFamily="18" charset="0"/>
              </a:rPr>
              <a:t>Yếu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đuối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5943604" y="2842811"/>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latin typeface="Times New Roman" panose="02020603050405020304" pitchFamily="18" charset="0"/>
                <a:cs typeface="Times New Roman" panose="02020603050405020304" pitchFamily="18" charset="0"/>
              </a:rPr>
              <a:t>D. </a:t>
            </a:r>
            <a:r>
              <a:rPr lang="en-US" sz="2100" dirty="0" err="1">
                <a:solidFill>
                  <a:srgbClr val="002060"/>
                </a:solidFill>
                <a:latin typeface="Times New Roman" panose="02020603050405020304" pitchFamily="18" charset="0"/>
                <a:cs typeface="Times New Roman" panose="02020603050405020304" pitchFamily="18" charset="0"/>
              </a:rPr>
              <a:t>Dũng</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cảm</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p:cNvSpPr/>
          <p:nvPr/>
        </p:nvSpPr>
        <p:spPr>
          <a:xfrm>
            <a:off x="5962990" y="2338934"/>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C. </a:t>
            </a:r>
            <a:r>
              <a:rPr lang="en-US" sz="2100" dirty="0" err="1">
                <a:solidFill>
                  <a:srgbClr val="002060"/>
                </a:solidFill>
                <a:latin typeface="Times New Roman" panose="02020603050405020304" pitchFamily="18" charset="0"/>
                <a:cs typeface="Times New Roman" panose="02020603050405020304" pitchFamily="18" charset="0"/>
              </a:rPr>
              <a:t>Nhát</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gan</a:t>
            </a:r>
            <a:endParaRPr lang="en-US" sz="2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grpId="1" nodeType="clickEffect">
                                  <p:stCondLst>
                                    <p:cond delay="0"/>
                                  </p:stCondLst>
                                  <p:childTnLst>
                                    <p:animClr clrSpc="hsl" dir="cw">
                                      <p:cBhvr override="childStyle">
                                        <p:cTn id="24" dur="500" fill="hold"/>
                                        <p:tgtEl>
                                          <p:spTgt spid="23"/>
                                        </p:tgtEl>
                                        <p:attrNameLst>
                                          <p:attrName>style.color</p:attrName>
                                        </p:attrNameLst>
                                      </p:cBhvr>
                                      <p:by>
                                        <p:hsl h="0" s="-12549" l="-25098"/>
                                      </p:by>
                                    </p:animClr>
                                    <p:animClr clrSpc="hsl" dir="cw">
                                      <p:cBhvr>
                                        <p:cTn id="25" dur="500" fill="hold"/>
                                        <p:tgtEl>
                                          <p:spTgt spid="23"/>
                                        </p:tgtEl>
                                        <p:attrNameLst>
                                          <p:attrName>fillcolor</p:attrName>
                                        </p:attrNameLst>
                                      </p:cBhvr>
                                      <p:by>
                                        <p:hsl h="0" s="-12549" l="-25098"/>
                                      </p:by>
                                    </p:animClr>
                                    <p:animClr clrSpc="hsl" dir="cw">
                                      <p:cBhvr>
                                        <p:cTn id="26" dur="500" fill="hold"/>
                                        <p:tgtEl>
                                          <p:spTgt spid="23"/>
                                        </p:tgtEl>
                                        <p:attrNameLst>
                                          <p:attrName>stroke.color</p:attrName>
                                        </p:attrNameLst>
                                      </p:cBhvr>
                                      <p:by>
                                        <p:hsl h="0" s="-12549" l="-25098"/>
                                      </p:by>
                                    </p:animClr>
                                    <p:set>
                                      <p:cBhvr>
                                        <p:cTn id="27"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3" grpId="1"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a:solidFill>
                  <a:prstClr val="white"/>
                </a:solidFill>
                <a:latin typeface="Times New Roman" panose="02020603050405020304" pitchFamily="18" charset="0"/>
                <a:cs typeface="Times New Roman" panose="02020603050405020304" pitchFamily="18" charset="0"/>
              </a:rPr>
              <a:t>Câu</a:t>
            </a:r>
            <a:r>
              <a:rPr lang="en-US" sz="2400" b="1" dirty="0">
                <a:solidFill>
                  <a:prstClr val="white"/>
                </a:solidFill>
                <a:latin typeface="Times New Roman" panose="02020603050405020304" pitchFamily="18" charset="0"/>
                <a:cs typeface="Times New Roman" panose="02020603050405020304" pitchFamily="18" charset="0"/>
              </a:rPr>
              <a:t> 3: Ga – </a:t>
            </a:r>
            <a:r>
              <a:rPr lang="en-US" sz="2400" b="1" dirty="0" err="1">
                <a:solidFill>
                  <a:prstClr val="white"/>
                </a:solidFill>
                <a:latin typeface="Times New Roman" panose="02020603050405020304" pitchFamily="18" charset="0"/>
                <a:cs typeface="Times New Roman" panose="02020603050405020304" pitchFamily="18" charset="0"/>
              </a:rPr>
              <a:t>vrốt</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trong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bài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đã</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nhặt</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cái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gì</a:t>
            </a:r>
            <a:r>
              <a:rPr lang="en-US" sz="2400" b="1" dirty="0">
                <a:solidFill>
                  <a:prstClr val="white"/>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p:cNvSpPr/>
          <p:nvPr/>
        </p:nvSpPr>
        <p:spPr>
          <a:xfrm>
            <a:off x="6045330" y="2266357"/>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C. </a:t>
            </a:r>
            <a:r>
              <a:rPr lang="en-US" sz="2400" dirty="0" err="1">
                <a:solidFill>
                  <a:srgbClr val="002060"/>
                </a:solidFill>
                <a:latin typeface="Times New Roman" panose="02020603050405020304" pitchFamily="18" charset="0"/>
                <a:cs typeface="Times New Roman" panose="02020603050405020304" pitchFamily="18" charset="0"/>
              </a:rPr>
              <a:t>Bông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gòn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err="1">
                <a:solidFill>
                  <a:srgbClr val="002060"/>
                </a:solidFill>
                <a:latin typeface="Times New Roman" panose="02020603050405020304" pitchFamily="18" charset="0"/>
                <a:cs typeface="Times New Roman" panose="02020603050405020304" pitchFamily="18" charset="0"/>
              </a:rPr>
              <a:t>Súng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1224003" y="2250281"/>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latin typeface="Times New Roman" panose="02020603050405020304" pitchFamily="18" charset="0"/>
                <a:cs typeface="Times New Roman" panose="02020603050405020304" pitchFamily="18" charset="0"/>
              </a:rPr>
              <a:t>A. </a:t>
            </a:r>
            <a:r>
              <a:rPr lang="en-US" sz="2100" dirty="0" err="1">
                <a:solidFill>
                  <a:srgbClr val="002060"/>
                </a:solidFill>
                <a:latin typeface="Times New Roman" panose="02020603050405020304" pitchFamily="18" charset="0"/>
                <a:cs typeface="Times New Roman" panose="02020603050405020304" pitchFamily="18" charset="0"/>
              </a:rPr>
              <a:t>Đạn</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D. </a:t>
            </a:r>
            <a:r>
              <a:rPr lang="en-US" sz="2400" dirty="0" err="1">
                <a:solidFill>
                  <a:srgbClr val="002060"/>
                </a:solidFill>
                <a:latin typeface="Times New Roman" panose="02020603050405020304" pitchFamily="18" charset="0"/>
                <a:cs typeface="Times New Roman" panose="02020603050405020304" pitchFamily="18" charset="0"/>
              </a:rPr>
              <a:t>Gạch</a:t>
            </a:r>
            <a:endParaRPr 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3"/>
                                        </p:tgtEl>
                                        <p:attrNameLst>
                                          <p:attrName>fillcolor</p:attrName>
                                        </p:attrNameLst>
                                      </p:cBhvr>
                                      <p:to>
                                        <a:srgbClr val="00B050"/>
                                      </p:to>
                                    </p:animClr>
                                    <p:set>
                                      <p:cBhvr>
                                        <p:cTn id="25" dur="2000" fill="hold"/>
                                        <p:tgtEl>
                                          <p:spTgt spid="23"/>
                                        </p:tgtEl>
                                        <p:attrNameLst>
                                          <p:attrName>fill.type</p:attrName>
                                        </p:attrNameLst>
                                      </p:cBhvr>
                                      <p:to>
                                        <p:strVal val="solid"/>
                                      </p:to>
                                    </p:set>
                                    <p:set>
                                      <p:cBhvr>
                                        <p:cTn id="26"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55" y="-57557"/>
            <a:ext cx="9210675" cy="52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381003" y="251381"/>
            <a:ext cx="8518525" cy="400050"/>
          </a:xfrm>
        </p:spPr>
        <p:txBody>
          <a:bodyPr>
            <a:normAutofit fontScale="90000"/>
          </a:bodyPr>
          <a:lstStyle/>
          <a:p>
            <a:pPr>
              <a:defRPr/>
            </a:pPr>
            <a:r>
              <a:rPr lang="en-US" sz="3200" b="1" i="1" dirty="0" err="1">
                <a:solidFill>
                  <a:schemeClr val="bg1"/>
                </a:solidFill>
                <a:latin typeface="HP001 4 hàng" panose="020B0603050302020204" pitchFamily="34" charset="0"/>
                <a:cs typeface="Times New Roman" panose="02020603050405020304" pitchFamily="18" charset="0"/>
              </a:rPr>
              <a:t>Thứ</a:t>
            </a:r>
            <a:r>
              <a:rPr lang="en-US" sz="3200" b="1" i="1" dirty="0">
                <a:solidFill>
                  <a:schemeClr val="bg1"/>
                </a:solidFill>
                <a:latin typeface="HP001 4 hàng" panose="020B0603050302020204" pitchFamily="34" charset="0"/>
                <a:cs typeface="Times New Roman" panose="02020603050405020304" pitchFamily="18" charset="0"/>
              </a:rPr>
              <a:t> </a:t>
            </a:r>
            <a:r>
              <a:rPr lang="en-US" sz="3200" b="1" i="1" dirty="0" err="1">
                <a:solidFill>
                  <a:schemeClr val="bg1"/>
                </a:solidFill>
                <a:latin typeface="HP001 4 hàng" panose="020B0603050302020204" pitchFamily="34" charset="0"/>
                <a:cs typeface="Times New Roman" panose="02020603050405020304" pitchFamily="18" charset="0"/>
              </a:rPr>
              <a:t>hai</a:t>
            </a:r>
            <a:r>
              <a:rPr lang="en-US" sz="3200" b="1" i="1" dirty="0">
                <a:solidFill>
                  <a:schemeClr val="bg1"/>
                </a:solidFill>
                <a:latin typeface="HP001 4 hàng" panose="020B0603050302020204" pitchFamily="34" charset="0"/>
                <a:cs typeface="Times New Roman" panose="02020603050405020304" pitchFamily="18" charset="0"/>
              </a:rPr>
              <a:t> , </a:t>
            </a:r>
            <a:r>
              <a:rPr lang="en-US" sz="3200" b="1" i="1" dirty="0" err="1">
                <a:solidFill>
                  <a:schemeClr val="bg1"/>
                </a:solidFill>
                <a:latin typeface="HP001 4 hàng" panose="020B0603050302020204" pitchFamily="34" charset="0"/>
                <a:cs typeface="Times New Roman" panose="02020603050405020304" pitchFamily="18" charset="0"/>
              </a:rPr>
              <a:t>ngày</a:t>
            </a:r>
            <a:r>
              <a:rPr lang="en-US" sz="3200" b="1" i="1" dirty="0">
                <a:solidFill>
                  <a:schemeClr val="bg1"/>
                </a:solidFill>
                <a:latin typeface="HP001 4 hàng" panose="020B0603050302020204" pitchFamily="34" charset="0"/>
                <a:cs typeface="Times New Roman" panose="02020603050405020304" pitchFamily="18" charset="0"/>
              </a:rPr>
              <a:t> 21 </a:t>
            </a:r>
            <a:r>
              <a:rPr lang="en-US" sz="3200" b="1" i="1" dirty="0" err="1">
                <a:solidFill>
                  <a:schemeClr val="bg1"/>
                </a:solidFill>
                <a:latin typeface="HP001 4 hàng" panose="020B0603050302020204" pitchFamily="34" charset="0"/>
                <a:cs typeface="Times New Roman" panose="02020603050405020304" pitchFamily="18" charset="0"/>
              </a:rPr>
              <a:t>tháng</a:t>
            </a:r>
            <a:r>
              <a:rPr lang="en-US" sz="3200" b="1" i="1" dirty="0">
                <a:solidFill>
                  <a:schemeClr val="bg1"/>
                </a:solidFill>
                <a:latin typeface="HP001 4 hàng" panose="020B0603050302020204" pitchFamily="34" charset="0"/>
                <a:cs typeface="Times New Roman" panose="02020603050405020304" pitchFamily="18" charset="0"/>
              </a:rPr>
              <a:t>  3  </a:t>
            </a:r>
            <a:r>
              <a:rPr lang="en-US" sz="3200" b="1" i="1" dirty="0" err="1">
                <a:solidFill>
                  <a:schemeClr val="bg1"/>
                </a:solidFill>
                <a:latin typeface="HP001 4 hàng" panose="020B0603050302020204" pitchFamily="34" charset="0"/>
                <a:cs typeface="Times New Roman" panose="02020603050405020304" pitchFamily="18" charset="0"/>
              </a:rPr>
              <a:t>năm</a:t>
            </a:r>
            <a:r>
              <a:rPr lang="en-US" sz="3200" b="1" i="1" dirty="0">
                <a:solidFill>
                  <a:schemeClr val="bg1"/>
                </a:solidFill>
                <a:latin typeface="HP001 4 hàng" panose="020B0603050302020204" pitchFamily="34" charset="0"/>
                <a:cs typeface="Times New Roman" panose="02020603050405020304" pitchFamily="18" charset="0"/>
              </a:rPr>
              <a:t> 2022</a:t>
            </a:r>
          </a:p>
        </p:txBody>
      </p:sp>
      <p:sp>
        <p:nvSpPr>
          <p:cNvPr id="8" name="Title 1"/>
          <p:cNvSpPr txBox="1"/>
          <p:nvPr/>
        </p:nvSpPr>
        <p:spPr bwMode="auto">
          <a:xfrm>
            <a:off x="0" y="813197"/>
            <a:ext cx="340201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normAutofit fontScale="52500" lnSpcReduction="200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defRPr/>
            </a:pPr>
            <a:endParaRPr lang="en-US" sz="3600" dirty="0">
              <a:solidFill>
                <a:schemeClr val="bg1"/>
              </a:solidFill>
              <a:latin typeface="HP001 4 hàng" panose="020B0603050302020204" pitchFamily="34" charset="0"/>
              <a:cs typeface="Times New Roman" panose="02020603050405020304" pitchFamily="18" charset="0"/>
            </a:endParaRPr>
          </a:p>
        </p:txBody>
      </p:sp>
      <p:sp>
        <p:nvSpPr>
          <p:cNvPr id="7" name="Title 1"/>
          <p:cNvSpPr txBox="1"/>
          <p:nvPr/>
        </p:nvSpPr>
        <p:spPr bwMode="auto">
          <a:xfrm>
            <a:off x="3065606" y="1123712"/>
            <a:ext cx="3249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Tập</a:t>
            </a:r>
            <a:r>
              <a:rPr lang="en-US" sz="2800" u="sng" dirty="0">
                <a:solidFill>
                  <a:schemeClr val="bg1"/>
                </a:solidFill>
                <a:latin typeface="HP001 4 hàng" panose="020B0603050302020204" pitchFamily="34" charset="0"/>
                <a:cs typeface="Times New Roman" panose="02020603050405020304" pitchFamily="18" charset="0"/>
              </a:rPr>
              <a:t> </a:t>
            </a:r>
            <a:r>
              <a:rPr lang="en-US" sz="2800" u="sng" dirty="0" err="1">
                <a:solidFill>
                  <a:schemeClr val="bg1"/>
                </a:solidFill>
                <a:latin typeface="HP001 4 hàng" panose="020B0603050302020204" pitchFamily="34" charset="0"/>
                <a:cs typeface="Times New Roman" panose="02020603050405020304" pitchFamily="18" charset="0"/>
              </a:rPr>
              <a:t>đọc:</a:t>
            </a:r>
          </a:p>
        </p:txBody>
      </p:sp>
      <p:sp>
        <p:nvSpPr>
          <p:cNvPr id="9" name="Title 1"/>
          <p:cNvSpPr txBox="1"/>
          <p:nvPr/>
        </p:nvSpPr>
        <p:spPr bwMode="auto">
          <a:xfrm>
            <a:off x="1295400" y="1276112"/>
            <a:ext cx="6924994"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defRPr/>
            </a:pPr>
            <a:r>
              <a:rPr lang="en-US" sz="2800" dirty="0" err="1">
                <a:solidFill>
                  <a:schemeClr val="bg1"/>
                </a:solidFill>
                <a:latin typeface="HP001 4 hàng" panose="020B0603050302020204" pitchFamily="34" charset="0"/>
                <a:cs typeface="Times New Roman" panose="02020603050405020304" pitchFamily="18" charset="0"/>
              </a:rPr>
              <a:t>Ga-vốt</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ngoài</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chiến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lũy</a:t>
            </a:r>
          </a:p>
        </p:txBody>
      </p:sp>
      <p:sp>
        <p:nvSpPr>
          <p:cNvPr id="11" name="Title 1"/>
          <p:cNvSpPr txBox="1"/>
          <p:nvPr/>
        </p:nvSpPr>
        <p:spPr bwMode="auto">
          <a:xfrm>
            <a:off x="4800600" y="1961912"/>
            <a:ext cx="340201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defRPr/>
            </a:pPr>
            <a:r>
              <a:rPr lang="en-US" sz="1800" i="1" dirty="0">
                <a:solidFill>
                  <a:srgbClr val="FFFF00"/>
                </a:solidFill>
                <a:effectLst/>
                <a:latin typeface="HP001 4 hàng" panose="020B0603050302020204" pitchFamily="34" charset="0"/>
                <a:cs typeface="Times New Roman" panose="02020603050405020304" pitchFamily="18" charset="0"/>
              </a:rPr>
              <a:t>Theo </a:t>
            </a:r>
            <a:r>
              <a:rPr lang="en-US" sz="1800" i="1" dirty="0" err="1">
                <a:solidFill>
                  <a:srgbClr val="FFFF00"/>
                </a:solidFill>
                <a:effectLst/>
                <a:latin typeface="HP001 4 hàng" panose="020B0603050302020204" pitchFamily="34" charset="0"/>
                <a:cs typeface="Times New Roman" panose="02020603050405020304" pitchFamily="18" charset="0"/>
              </a:rPr>
              <a:t>Huy-gô</a:t>
            </a:r>
            <a:r>
              <a:rPr lang="en-US" sz="1800" i="1" dirty="0">
                <a:solidFill>
                  <a:srgbClr val="FFFF00"/>
                </a:solidFill>
                <a:effectLst/>
                <a:latin typeface="HP001 4 hàng" panose="020B0603050302020204" pitchFamily="34" charset="0"/>
                <a:cs typeface="Times New Roman" panose="02020603050405020304" pitchFamily="18" charset="0"/>
              </a:rPr>
              <a:t> </a:t>
            </a:r>
          </a:p>
        </p:txBody>
      </p:sp>
      <p:sp>
        <p:nvSpPr>
          <p:cNvPr id="12" name="Title 1"/>
          <p:cNvSpPr txBox="1"/>
          <p:nvPr/>
        </p:nvSpPr>
        <p:spPr bwMode="auto">
          <a:xfrm>
            <a:off x="-76200" y="2114550"/>
            <a:ext cx="27273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Nội</a:t>
            </a:r>
            <a:r>
              <a:rPr lang="en-US" sz="2800" u="sng" dirty="0">
                <a:solidFill>
                  <a:schemeClr val="bg1"/>
                </a:solidFill>
                <a:latin typeface="HP001 4 hàng" panose="020B0603050302020204" pitchFamily="34" charset="0"/>
                <a:cs typeface="Times New Roman" panose="02020603050405020304" pitchFamily="18" charset="0"/>
              </a:rPr>
              <a:t> dung</a:t>
            </a:r>
            <a:r>
              <a:rPr lang="en-US" sz="2800" dirty="0">
                <a:solidFill>
                  <a:schemeClr val="bg1"/>
                </a:solidFill>
                <a:latin typeface="HP001 4 hàng" panose="020B0603050302020204" pitchFamily="34" charset="0"/>
                <a:cs typeface="Times New Roman" panose="02020603050405020304" pitchFamily="18" charset="0"/>
              </a:rPr>
              <a:t>:</a:t>
            </a:r>
          </a:p>
        </p:txBody>
      </p:sp>
      <p:sp>
        <p:nvSpPr>
          <p:cNvPr id="13" name="Title 1"/>
          <p:cNvSpPr txBox="1"/>
          <p:nvPr/>
        </p:nvSpPr>
        <p:spPr bwMode="auto">
          <a:xfrm>
            <a:off x="1676400" y="2077720"/>
            <a:ext cx="7594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l">
              <a:defRPr/>
            </a:pPr>
            <a:r>
              <a:rPr lang="en-US" sz="2800" dirty="0" err="1">
                <a:solidFill>
                  <a:schemeClr val="bg1"/>
                </a:solidFill>
                <a:latin typeface="HP001 4 hàng" panose="020B0603050302020204" pitchFamily="34" charset="0"/>
                <a:cs typeface="Times New Roman" panose="02020603050405020304" pitchFamily="18" charset="0"/>
              </a:rPr>
              <a:t>Ca</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ngợi</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lòng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dũng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cảm</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của</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chú</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bé</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Ga-vốt.</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170646"/>
          </a:xfrm>
          <a:prstGeom prst="rect">
            <a:avLst/>
          </a:prstGeom>
        </p:spPr>
        <p:txBody>
          <a:bodyPr wrap="square">
            <a:spAutoFit/>
          </a:bodyPr>
          <a:lstStyle/>
          <a:p>
            <a:pPr algn="ctr"/>
            <a:r>
              <a:rPr lang="en-US" sz="1500" b="1">
                <a:solidFill>
                  <a:srgbClr val="C00000"/>
                </a:solidFill>
                <a:latin typeface="Times New Roman" panose="02020603050405020304" pitchFamily="18" charset="0"/>
                <a:cs typeface="Times New Roman" panose="02020603050405020304" pitchFamily="18" charset="0"/>
              </a:rPr>
              <a:t>Ga-vrốt ngoài chiến luỹ</a:t>
            </a:r>
            <a:r>
              <a:rPr lang="vi-VN" sz="1500">
                <a:solidFill>
                  <a:srgbClr val="C00000"/>
                </a:solidFill>
                <a:latin typeface="+mj-lt"/>
              </a:rPr>
              <a:t>  </a:t>
            </a:r>
            <a:endParaRPr lang="en-US" sz="1500">
              <a:solidFill>
                <a:srgbClr val="C00000"/>
              </a:solidFill>
              <a:latin typeface="+mj-lt"/>
            </a:endParaRPr>
          </a:p>
          <a:p>
            <a:pPr algn="just"/>
            <a:r>
              <a:rPr lang="vi-VN" sz="1500">
                <a:solidFill>
                  <a:srgbClr val="C00000"/>
                </a:solidFill>
                <a:latin typeface="+mj-lt"/>
              </a:rPr>
              <a:t> </a:t>
            </a:r>
            <a:r>
              <a:rPr lang="vi-VN" sz="1500" dirty="0">
                <a:solidFill>
                  <a:srgbClr val="C00000"/>
                </a:solidFill>
                <a:latin typeface="+mj-lt"/>
              </a:rPr>
              <a:t>Ăng-giôn-ra nói:</a:t>
            </a:r>
          </a:p>
          <a:p>
            <a:pPr algn="just"/>
            <a:r>
              <a:rPr lang="vi-VN" sz="1500" dirty="0">
                <a:solidFill>
                  <a:srgbClr val="C00000"/>
                </a:solidFill>
                <a:latin typeface="+mj-lt"/>
              </a:rPr>
              <a:t>- Chừng mười lăm phút nữa thì chiến lũy chúng ta không còn quá mười viên đạn.</a:t>
            </a:r>
          </a:p>
          <a:p>
            <a:pPr algn="just"/>
            <a:r>
              <a:rPr lang="vi-VN" sz="1500" dirty="0">
                <a:solidFill>
                  <a:srgbClr val="C00000"/>
                </a:solidFill>
                <a:latin typeface="+mj-lt"/>
              </a:rPr>
              <a:t>   Ga-vrốt nghe rõ câu nói đó.</a:t>
            </a:r>
          </a:p>
          <a:p>
            <a:pPr algn="just"/>
            <a:r>
              <a:rPr lang="vi-VN" sz="1500" dirty="0">
                <a:solidFill>
                  <a:srgbClr val="C00000"/>
                </a:solidFill>
                <a:latin typeface="+mj-lt"/>
              </a:rPr>
              <a:t>   Một lát sau, người ta thấy bóng cậu bé thấp thoáng ngoài đường phố, dưới làn mưa đạn.</a:t>
            </a:r>
          </a:p>
          <a:p>
            <a:pPr algn="just"/>
            <a:r>
              <a:rPr lang="vi-VN" sz="1500" dirty="0">
                <a:solidFill>
                  <a:srgbClr val="C00000"/>
                </a:solidFill>
                <a:latin typeface="+mj-lt"/>
              </a:rPr>
              <a:t>   Thì ra Ga-vrốt đã lấy một cái giỏ đựng chai trong quán ra khỏi chiến lũy. Nó dốc vào miệng giỏ những chiếc bao đầy đạn của bọn lính chết gần chiến lũy.</a:t>
            </a:r>
          </a:p>
          <a:p>
            <a:pPr algn="just"/>
            <a:r>
              <a:rPr lang="vi-VN" sz="1500" dirty="0">
                <a:solidFill>
                  <a:srgbClr val="C00000"/>
                </a:solidFill>
                <a:latin typeface="+mj-lt"/>
              </a:rPr>
              <a:t>- Cậu làm trò gì đấy? - Cuốc-phây-rắc hỏi.</a:t>
            </a:r>
          </a:p>
          <a:p>
            <a:pPr algn="just"/>
            <a:r>
              <a:rPr lang="vi-VN" sz="1500" dirty="0">
                <a:solidFill>
                  <a:srgbClr val="C00000"/>
                </a:solidFill>
                <a:latin typeface="+mj-lt"/>
              </a:rPr>
              <a:t>- Em nhặt cho đầy giỏ đây!</a:t>
            </a:r>
          </a:p>
          <a:p>
            <a:pPr algn="just"/>
            <a:r>
              <a:rPr lang="vi-VN" sz="1500" dirty="0">
                <a:solidFill>
                  <a:srgbClr val="C00000"/>
                </a:solidFill>
                <a:latin typeface="+mj-lt"/>
              </a:rPr>
              <a:t>- Cậu không thấy đạn réo à?</a:t>
            </a:r>
          </a:p>
          <a:p>
            <a:pPr algn="just"/>
            <a:r>
              <a:rPr lang="vi-VN" sz="1500" dirty="0">
                <a:solidFill>
                  <a:srgbClr val="C00000"/>
                </a:solidFill>
                <a:latin typeface="+mj-lt"/>
              </a:rPr>
              <a:t>   Ga-vrốt trả lời:</a:t>
            </a:r>
          </a:p>
          <a:p>
            <a:pPr algn="just"/>
            <a:r>
              <a:rPr lang="vi-VN" sz="1500" dirty="0">
                <a:solidFill>
                  <a:srgbClr val="C00000"/>
                </a:solidFill>
                <a:latin typeface="+mj-lt"/>
              </a:rPr>
              <a:t>- Có chứ, nó rơi như mưa ấy. Nhưng làm sao nào?</a:t>
            </a:r>
          </a:p>
          <a:p>
            <a:pPr algn="just"/>
            <a:r>
              <a:rPr lang="vi-VN" sz="1500" dirty="0">
                <a:solidFill>
                  <a:srgbClr val="C00000"/>
                </a:solidFill>
                <a:latin typeface="+mj-lt"/>
              </a:rPr>
              <a:t>   Cuốc-phây-rắc thét lên:</a:t>
            </a:r>
          </a:p>
          <a:p>
            <a:pPr algn="just"/>
            <a:r>
              <a:rPr lang="vi-VN" sz="1500" dirty="0">
                <a:solidFill>
                  <a:srgbClr val="C00000"/>
                </a:solidFill>
                <a:latin typeface="+mj-lt"/>
              </a:rPr>
              <a:t>- Vào ngay!</a:t>
            </a:r>
          </a:p>
          <a:p>
            <a:pPr algn="just"/>
            <a:r>
              <a:rPr lang="vi-VN" sz="1500" dirty="0">
                <a:solidFill>
                  <a:srgbClr val="C00000"/>
                </a:solidFill>
                <a:latin typeface="+mj-lt"/>
              </a:rPr>
              <a:t>- Tí ti thôi! Ga-vrốt nói.</a:t>
            </a:r>
          </a:p>
          <a:p>
            <a:pPr algn="just"/>
            <a:r>
              <a:rPr lang="vi-VN" sz="1500" dirty="0">
                <a:solidFill>
                  <a:srgbClr val="C00000"/>
                </a:solidFill>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500" dirty="0">
                <a:solidFill>
                  <a:srgbClr val="C00000"/>
                </a:solidFill>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500" dirty="0">
                <a:solidFill>
                  <a:srgbClr val="C00000"/>
                </a:solidFill>
                <a:latin typeface="+mj-lt"/>
              </a:rPr>
              <a:t>Theo </a:t>
            </a:r>
            <a:r>
              <a:rPr lang="vi-VN" sz="1500" b="1" dirty="0">
                <a:solidFill>
                  <a:srgbClr val="C00000"/>
                </a:solidFill>
                <a:latin typeface="+mj-lt"/>
              </a:rPr>
              <a:t>Huy-</a:t>
            </a:r>
            <a:r>
              <a:rPr lang="en-US" sz="1500" b="1" dirty="0">
                <a:solidFill>
                  <a:srgbClr val="C00000"/>
                </a:solidFill>
                <a:latin typeface="+mj-lt"/>
              </a:rPr>
              <a:t>g</a:t>
            </a:r>
            <a:r>
              <a:rPr lang="vi-VN" sz="1500" b="1" dirty="0">
                <a:solidFill>
                  <a:srgbClr val="C00000"/>
                </a:solidFill>
                <a:latin typeface="+mj-lt"/>
              </a:rPr>
              <a:t>ô</a:t>
            </a:r>
            <a:endParaRPr lang="vi-VN" sz="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 calcmode="lin" valueType="num">
                                      <p:cBhvr additive="base">
                                        <p:cTn id="6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 calcmode="lin" valueType="num">
                                      <p:cBhvr additive="base">
                                        <p:cTn id="6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16" end="16"/>
                                            </p:txEl>
                                          </p:spTgt>
                                        </p:tgtEl>
                                        <p:attrNameLst>
                                          <p:attrName>style.visibility</p:attrName>
                                        </p:attrNameLst>
                                      </p:cBhvr>
                                      <p:to>
                                        <p:strVal val="visible"/>
                                      </p:to>
                                    </p:set>
                                    <p:anim calcmode="lin" valueType="num">
                                      <p:cBhvr additive="base">
                                        <p:cTn id="73"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5" name="TextBox 4"/>
          <p:cNvSpPr txBox="1"/>
          <p:nvPr/>
        </p:nvSpPr>
        <p:spPr>
          <a:xfrm>
            <a:off x="685800" y="590550"/>
            <a:ext cx="7162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342900" y="1428750"/>
            <a:ext cx="8458200" cy="304698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chia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mưa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đạn</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a:solidFill>
                  <a:srgbClr val="FF0000"/>
                </a:solidFill>
                <a:latin typeface="Times New Roman" panose="02020603050405020304" pitchFamily="18" charset="0"/>
                <a:cs typeface="Times New Roman" panose="02020603050405020304" pitchFamily="18" charset="0"/>
              </a:rPr>
              <a:t>(6 </a:t>
            </a:r>
            <a:r>
              <a:rPr lang="en-US" sz="3200" dirty="0" err="1">
                <a:solidFill>
                  <a:srgbClr val="FF0000"/>
                </a:solidFill>
                <a:latin typeface="Times New Roman" panose="02020603050405020304" pitchFamily="18" charset="0"/>
                <a:cs typeface="Times New Roman" panose="02020603050405020304" pitchFamily="18" charset="0"/>
              </a:rPr>
              <a:t>dòng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đầu</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vrốt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vrốt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Ngoài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ghê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rợn</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4536"/>
            <a:ext cx="9144000" cy="5143500"/>
          </a:xfrm>
          <a:prstGeom prst="rect">
            <a:avLst/>
          </a:prstGeom>
        </p:spPr>
      </p:pic>
      <p:sp>
        <p:nvSpPr>
          <p:cNvPr id="5" name="TextBox 4"/>
          <p:cNvSpPr txBox="1"/>
          <p:nvPr/>
        </p:nvSpPr>
        <p:spPr>
          <a:xfrm>
            <a:off x="990600" y="742950"/>
            <a:ext cx="71628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LUYỆN ĐỌC</a:t>
            </a:r>
          </a:p>
        </p:txBody>
      </p:sp>
      <p:sp>
        <p:nvSpPr>
          <p:cNvPr id="8" name="TextBox 7"/>
          <p:cNvSpPr txBox="1"/>
          <p:nvPr/>
        </p:nvSpPr>
        <p:spPr>
          <a:xfrm>
            <a:off x="609600" y="1504950"/>
            <a:ext cx="7772400" cy="2862322"/>
          </a:xfrm>
          <a:prstGeom prst="rect">
            <a:avLst/>
          </a:prstGeom>
          <a:noFill/>
        </p:spPr>
        <p:txBody>
          <a:bodyPr wrap="square" rtlCol="0">
            <a:spAutoFit/>
          </a:bodyPr>
          <a:lstStyle/>
          <a:p>
            <a:pPr marL="285750" indent="-285750">
              <a:buFontTx/>
              <a:buChar char="-"/>
            </a:pPr>
            <a:r>
              <a:rPr lang="en-US" sz="3600" dirty="0" err="1">
                <a:latin typeface="Times New Roman" panose="02020603050405020304" pitchFamily="18" charset="0"/>
                <a:cs typeface="Times New Roman" panose="02020603050405020304" pitchFamily="18" charset="0"/>
              </a:rPr>
              <a:t>Ga</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vrốt</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marL="285750" indent="-285750">
              <a:buFontTx/>
              <a:buChar char="-"/>
            </a:pPr>
            <a:r>
              <a:rPr lang="en-US" sz="3600" dirty="0" err="1">
                <a:latin typeface="Times New Roman" panose="02020603050405020304" pitchFamily="18" charset="0"/>
                <a:cs typeface="Times New Roman" panose="02020603050405020304" pitchFamily="18" charset="0"/>
              </a:rPr>
              <a:t>Ăng</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giôn</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ra</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marL="285750" indent="-285750">
              <a:buFontTx/>
              <a:buChar char="-"/>
            </a:pPr>
            <a:r>
              <a:rPr lang="en-US" sz="3600" dirty="0" err="1">
                <a:latin typeface="Times New Roman" panose="02020603050405020304" pitchFamily="18" charset="0"/>
                <a:cs typeface="Times New Roman" panose="02020603050405020304" pitchFamily="18" charset="0"/>
              </a:rPr>
              <a:t>Cuốc</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phây</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rắc</a:t>
            </a:r>
            <a:r>
              <a:rPr lang="en-US" sz="36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170646"/>
          </a:xfrm>
          <a:prstGeom prst="rect">
            <a:avLst/>
          </a:prstGeom>
        </p:spPr>
        <p:txBody>
          <a:bodyPr wrap="square">
            <a:spAutoFit/>
          </a:bodyPr>
          <a:lstStyle/>
          <a:p>
            <a:pPr algn="ctr"/>
            <a:r>
              <a:rPr lang="en-US" sz="1500" b="1">
                <a:solidFill>
                  <a:srgbClr val="C00000"/>
                </a:solidFill>
                <a:latin typeface="Times New Roman" panose="02020603050405020304" pitchFamily="18" charset="0"/>
                <a:cs typeface="Times New Roman" panose="02020603050405020304" pitchFamily="18" charset="0"/>
              </a:rPr>
              <a:t>Ga-vrốt ngoài chiến luỹ</a:t>
            </a:r>
            <a:r>
              <a:rPr lang="vi-VN" sz="1500">
                <a:solidFill>
                  <a:srgbClr val="C00000"/>
                </a:solidFill>
                <a:latin typeface="+mj-lt"/>
              </a:rPr>
              <a:t>  </a:t>
            </a:r>
            <a:endParaRPr lang="en-US" sz="1500">
              <a:solidFill>
                <a:srgbClr val="C00000"/>
              </a:solidFill>
              <a:latin typeface="+mj-lt"/>
            </a:endParaRPr>
          </a:p>
          <a:p>
            <a:pPr algn="just"/>
            <a:r>
              <a:rPr lang="vi-VN" sz="1500">
                <a:solidFill>
                  <a:srgbClr val="C00000"/>
                </a:solidFill>
                <a:latin typeface="+mj-lt"/>
              </a:rPr>
              <a:t> </a:t>
            </a:r>
            <a:r>
              <a:rPr lang="vi-VN" sz="1500" dirty="0">
                <a:solidFill>
                  <a:srgbClr val="C00000"/>
                </a:solidFill>
                <a:latin typeface="+mj-lt"/>
              </a:rPr>
              <a:t>Ăng-giôn-ra nói:</a:t>
            </a:r>
          </a:p>
          <a:p>
            <a:pPr algn="just"/>
            <a:r>
              <a:rPr lang="vi-VN" sz="1500" dirty="0">
                <a:solidFill>
                  <a:srgbClr val="C00000"/>
                </a:solidFill>
                <a:latin typeface="+mj-lt"/>
              </a:rPr>
              <a:t>- Chừng mười lăm phút nữa thì chiến lũy chúng ta không còn quá mười viên đạn.</a:t>
            </a:r>
          </a:p>
          <a:p>
            <a:pPr algn="just"/>
            <a:r>
              <a:rPr lang="vi-VN" sz="1500" dirty="0">
                <a:solidFill>
                  <a:srgbClr val="C00000"/>
                </a:solidFill>
                <a:latin typeface="+mj-lt"/>
              </a:rPr>
              <a:t>   Ga-vrốt nghe rõ câu nói đó.</a:t>
            </a:r>
          </a:p>
          <a:p>
            <a:pPr algn="just"/>
            <a:r>
              <a:rPr lang="vi-VN" sz="1500" dirty="0">
                <a:solidFill>
                  <a:srgbClr val="C00000"/>
                </a:solidFill>
                <a:latin typeface="+mj-lt"/>
              </a:rPr>
              <a:t>   Một lát sau, người ta thấy bóng cậu bé thấp thoáng ngoài đường phố, dưới làn mưa đạn.</a:t>
            </a:r>
          </a:p>
          <a:p>
            <a:pPr algn="just"/>
            <a:r>
              <a:rPr lang="vi-VN" sz="1500" dirty="0">
                <a:solidFill>
                  <a:srgbClr val="C00000"/>
                </a:solidFill>
                <a:latin typeface="+mj-lt"/>
              </a:rPr>
              <a:t>   Thì ra Ga-vrốt đã lấy một cái giỏ đựng chai trong quán ra khỏi chiến lũy. Nó dốc vào miệng giỏ những chiếc bao đầy đạn của bọn lính chết gần chiến lũy.</a:t>
            </a:r>
          </a:p>
          <a:p>
            <a:pPr algn="just"/>
            <a:r>
              <a:rPr lang="vi-VN" sz="1500" dirty="0">
                <a:solidFill>
                  <a:srgbClr val="C00000"/>
                </a:solidFill>
                <a:latin typeface="+mj-lt"/>
              </a:rPr>
              <a:t>- Cậu làm trò gì đấy? - Cuốc-phây-rắc hỏi.</a:t>
            </a:r>
          </a:p>
          <a:p>
            <a:pPr algn="just"/>
            <a:r>
              <a:rPr lang="vi-VN" sz="1500" dirty="0">
                <a:solidFill>
                  <a:srgbClr val="C00000"/>
                </a:solidFill>
                <a:latin typeface="+mj-lt"/>
              </a:rPr>
              <a:t>- Em nhặt cho đầy giỏ đây!</a:t>
            </a:r>
          </a:p>
          <a:p>
            <a:pPr algn="just"/>
            <a:r>
              <a:rPr lang="vi-VN" sz="1500" dirty="0">
                <a:solidFill>
                  <a:srgbClr val="C00000"/>
                </a:solidFill>
                <a:latin typeface="+mj-lt"/>
              </a:rPr>
              <a:t>- Cậu không thấy đạn réo à?</a:t>
            </a:r>
          </a:p>
          <a:p>
            <a:pPr algn="just"/>
            <a:r>
              <a:rPr lang="vi-VN" sz="1500" dirty="0">
                <a:solidFill>
                  <a:srgbClr val="C00000"/>
                </a:solidFill>
                <a:latin typeface="+mj-lt"/>
              </a:rPr>
              <a:t>   Ga-vrốt trả lời:</a:t>
            </a:r>
          </a:p>
          <a:p>
            <a:pPr algn="just"/>
            <a:r>
              <a:rPr lang="vi-VN" sz="1500" dirty="0">
                <a:solidFill>
                  <a:srgbClr val="C00000"/>
                </a:solidFill>
                <a:latin typeface="+mj-lt"/>
              </a:rPr>
              <a:t>- Có chứ, nó rơi như mưa ấy. Nhưng làm sao nào?</a:t>
            </a:r>
          </a:p>
          <a:p>
            <a:pPr algn="just"/>
            <a:r>
              <a:rPr lang="vi-VN" sz="1500" dirty="0">
                <a:solidFill>
                  <a:srgbClr val="C00000"/>
                </a:solidFill>
                <a:latin typeface="+mj-lt"/>
              </a:rPr>
              <a:t>   Cuốc-phây-rắc thét lên:</a:t>
            </a:r>
          </a:p>
          <a:p>
            <a:pPr algn="just"/>
            <a:r>
              <a:rPr lang="vi-VN" sz="1500" dirty="0">
                <a:solidFill>
                  <a:srgbClr val="C00000"/>
                </a:solidFill>
                <a:latin typeface="+mj-lt"/>
              </a:rPr>
              <a:t>- Vào ngay!</a:t>
            </a:r>
          </a:p>
          <a:p>
            <a:pPr algn="just"/>
            <a:r>
              <a:rPr lang="vi-VN" sz="1500" dirty="0">
                <a:solidFill>
                  <a:srgbClr val="C00000"/>
                </a:solidFill>
                <a:latin typeface="+mj-lt"/>
              </a:rPr>
              <a:t>- Tí ti thôi! Ga-vrốt nói.</a:t>
            </a:r>
          </a:p>
          <a:p>
            <a:pPr algn="just"/>
            <a:r>
              <a:rPr lang="vi-VN" sz="1500" dirty="0">
                <a:solidFill>
                  <a:srgbClr val="C00000"/>
                </a:solidFill>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500" dirty="0">
                <a:solidFill>
                  <a:srgbClr val="C00000"/>
                </a:solidFill>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500" dirty="0">
                <a:solidFill>
                  <a:srgbClr val="C00000"/>
                </a:solidFill>
                <a:latin typeface="+mj-lt"/>
              </a:rPr>
              <a:t>Theo </a:t>
            </a:r>
            <a:r>
              <a:rPr lang="vi-VN" sz="1500" b="1" dirty="0">
                <a:solidFill>
                  <a:srgbClr val="C00000"/>
                </a:solidFill>
                <a:latin typeface="+mj-lt"/>
              </a:rPr>
              <a:t>Huy-</a:t>
            </a:r>
            <a:r>
              <a:rPr lang="en-US" sz="1500" b="1" dirty="0">
                <a:solidFill>
                  <a:srgbClr val="C00000"/>
                </a:solidFill>
                <a:latin typeface="+mj-lt"/>
              </a:rPr>
              <a:t>g</a:t>
            </a:r>
            <a:r>
              <a:rPr lang="vi-VN" sz="1500" b="1" dirty="0">
                <a:solidFill>
                  <a:srgbClr val="C00000"/>
                </a:solidFill>
                <a:latin typeface="+mj-lt"/>
              </a:rPr>
              <a:t>ô</a:t>
            </a:r>
            <a:endParaRPr lang="vi-VN" sz="1500" dirty="0">
              <a:solidFill>
                <a:srgbClr val="C00000"/>
              </a:solidFill>
              <a:latin typeface="+mj-lt"/>
            </a:endParaRPr>
          </a:p>
        </p:txBody>
      </p:sp>
    </p:spTree>
    <p:extLst>
      <p:ext uri="{BB962C8B-B14F-4D97-AF65-F5344CB8AC3E}">
        <p14:creationId xmlns:p14="http://schemas.microsoft.com/office/powerpoint/2010/main" val="121252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 calcmode="lin" valueType="num">
                                      <p:cBhvr additive="base">
                                        <p:cTn id="6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 calcmode="lin" valueType="num">
                                      <p:cBhvr additive="base">
                                        <p:cTn id="6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16" end="16"/>
                                            </p:txEl>
                                          </p:spTgt>
                                        </p:tgtEl>
                                        <p:attrNameLst>
                                          <p:attrName>style.visibility</p:attrName>
                                        </p:attrNameLst>
                                      </p:cBhvr>
                                      <p:to>
                                        <p:strVal val="visible"/>
                                      </p:to>
                                    </p:set>
                                    <p:anim calcmode="lin" valueType="num">
                                      <p:cBhvr additive="base">
                                        <p:cTn id="73"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76200" y="0"/>
            <a:ext cx="9144000" cy="5143500"/>
          </a:xfrm>
          <a:prstGeom prst="rect">
            <a:avLst/>
          </a:prstGeom>
        </p:spPr>
      </p:pic>
      <p:sp>
        <p:nvSpPr>
          <p:cNvPr id="9" name="Rectangle 8"/>
          <p:cNvSpPr/>
          <p:nvPr/>
        </p:nvSpPr>
        <p:spPr>
          <a:xfrm>
            <a:off x="242455" y="945653"/>
            <a:ext cx="7772400" cy="1292662"/>
          </a:xfrm>
          <a:prstGeom prst="rect">
            <a:avLst/>
          </a:prstGeom>
        </p:spPr>
        <p:txBody>
          <a:bodyPr wrap="square">
            <a:spAutoFit/>
          </a:bodyPr>
          <a:lstStyle/>
          <a:p>
            <a:pPr algn="just"/>
            <a:r>
              <a:rPr lang="en-US" sz="2400" b="1" dirty="0">
                <a:solidFill>
                  <a:srgbClr val="FF0000"/>
                </a:solidFill>
                <a:latin typeface="+mj-lt"/>
              </a:rPr>
              <a:t>- </a:t>
            </a:r>
            <a:r>
              <a:rPr lang="vi-VN" sz="2400" b="1" dirty="0">
                <a:solidFill>
                  <a:srgbClr val="FF0000"/>
                </a:solidFill>
                <a:latin typeface="+mj-lt"/>
              </a:rPr>
              <a:t>Chiến luỹ:</a:t>
            </a:r>
            <a:r>
              <a:rPr lang="vi-VN" sz="2400" dirty="0">
                <a:solidFill>
                  <a:schemeClr val="accent1"/>
                </a:solidFill>
                <a:latin typeface="+mj-lt"/>
              </a:rPr>
              <a:t> </a:t>
            </a:r>
            <a:r>
              <a:rPr lang="vi-VN" sz="2600" dirty="0">
                <a:latin typeface="+mj-lt"/>
              </a:rPr>
              <a:t>tuyến phòng thủ được xây dựng kiên cố hoặc dựng tạm bằng các vật có tác dụng che đỡ như bao cát, giường, tủ, bàn, ghế,…</a:t>
            </a:r>
            <a:endParaRPr lang="en-US" sz="2600" dirty="0">
              <a:latin typeface="+mj-lt"/>
            </a:endParaRPr>
          </a:p>
        </p:txBody>
      </p:sp>
      <p:pic>
        <p:nvPicPr>
          <p:cNvPr id="10" name="Picture 5"/>
          <p:cNvPicPr>
            <a:picLocks noChangeAspect="1" noChangeArrowheads="1"/>
          </p:cNvPicPr>
          <p:nvPr/>
        </p:nvPicPr>
        <p:blipFill>
          <a:blip r:embed="rId3"/>
          <a:srcRect b="7408"/>
          <a:stretch>
            <a:fillRect/>
          </a:stretch>
        </p:blipFill>
        <p:spPr>
          <a:xfrm>
            <a:off x="495300" y="2419350"/>
            <a:ext cx="8001000" cy="2343150"/>
          </a:xfrm>
          <a:prstGeom prst="rect">
            <a:avLst/>
          </a:prstGeom>
          <a:noFill/>
        </p:spPr>
      </p:pic>
      <p:sp>
        <p:nvSpPr>
          <p:cNvPr id="4" name="TextBox 3"/>
          <p:cNvSpPr txBox="1"/>
          <p:nvPr/>
        </p:nvSpPr>
        <p:spPr>
          <a:xfrm>
            <a:off x="1600200" y="438150"/>
            <a:ext cx="4343400" cy="492443"/>
          </a:xfrm>
          <a:prstGeom prst="rect">
            <a:avLst/>
          </a:prstGeom>
          <a:no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I. LUYỆN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9" name="Rectangle 8"/>
          <p:cNvSpPr/>
          <p:nvPr/>
        </p:nvSpPr>
        <p:spPr>
          <a:xfrm>
            <a:off x="730827" y="1064785"/>
            <a:ext cx="6005945" cy="923330"/>
          </a:xfrm>
          <a:prstGeom prst="rect">
            <a:avLst/>
          </a:prstGeom>
        </p:spPr>
        <p:txBody>
          <a:bodyPr wrap="square">
            <a:spAutoFit/>
          </a:bodyPr>
          <a:lstStyle/>
          <a:p>
            <a:pPr algn="just"/>
            <a:r>
              <a:rPr lang="vi-VN" sz="3000" dirty="0">
                <a:solidFill>
                  <a:schemeClr val="accent1"/>
                </a:solidFill>
              </a:rPr>
              <a:t> </a:t>
            </a:r>
            <a:r>
              <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quân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quân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khởi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latin typeface="Times New Roman" panose="02020603050405020304" pitchFamily="18" charset="0"/>
                <a:ea typeface="Tahoma" panose="020B0604030504040204" pitchFamily="34" charset="0"/>
                <a:cs typeface="Times New Roman" panose="02020603050405020304" pitchFamily="18" charset="0"/>
              </a:rPr>
              <a:t>.</a:t>
            </a:r>
          </a:p>
          <a:p>
            <a:pPr algn="just"/>
            <a:endParaRPr lang="en-US" sz="2400" dirty="0"/>
          </a:p>
        </p:txBody>
      </p:sp>
      <p:sp>
        <p:nvSpPr>
          <p:cNvPr id="6" name="TextBox 5"/>
          <p:cNvSpPr txBox="1"/>
          <p:nvPr/>
        </p:nvSpPr>
        <p:spPr>
          <a:xfrm>
            <a:off x="990600" y="514350"/>
            <a:ext cx="5486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LUYỆN ĐỌC</a:t>
            </a: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1026" name="Picture 2" descr="C:\Users\sony\Desktop\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32" y="1883807"/>
            <a:ext cx="5822134" cy="268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19050"/>
            <a:ext cx="9144000" cy="5143500"/>
          </a:xfrm>
          <a:prstGeom prst="rect">
            <a:avLst/>
          </a:prstGeom>
        </p:spPr>
      </p:pic>
      <p:sp>
        <p:nvSpPr>
          <p:cNvPr id="9" name="Rectangle 8"/>
          <p:cNvSpPr/>
          <p:nvPr/>
        </p:nvSpPr>
        <p:spPr>
          <a:xfrm>
            <a:off x="457200" y="948888"/>
            <a:ext cx="7772400" cy="830997"/>
          </a:xfrm>
          <a:prstGeom prst="rect">
            <a:avLst/>
          </a:prstGeom>
        </p:spPr>
        <p:txBody>
          <a:bodyPr wrap="square">
            <a:spAutoFit/>
          </a:bodyPr>
          <a:lstStyle/>
          <a:p>
            <a:pPr algn="just"/>
            <a:r>
              <a:rPr lang="vi-VN" sz="2400" dirty="0">
                <a:solidFill>
                  <a:schemeClr val="accent1"/>
                </a:solidFill>
              </a:rPr>
              <a:t> </a:t>
            </a:r>
            <a:r>
              <a:rPr lang="en-US" sz="2400" dirty="0">
                <a:solidFill>
                  <a:srgbClr val="FF0000"/>
                </a:solidFill>
              </a:rPr>
              <a:t> </a:t>
            </a:r>
            <a:r>
              <a:rPr lang="vi-VN" sz="2400" b="1" dirty="0">
                <a:solidFill>
                  <a:srgbClr val="FF0000"/>
                </a:solidFill>
              </a:rPr>
              <a:t>Thiên thần:</a:t>
            </a:r>
            <a:r>
              <a:rPr lang="vi-VN" sz="2400" b="1" dirty="0">
                <a:solidFill>
                  <a:schemeClr val="accent1"/>
                </a:solidFill>
              </a:rPr>
              <a:t> </a:t>
            </a:r>
            <a:r>
              <a:rPr lang="vi-VN" sz="2400" dirty="0">
                <a:latin typeface="+mj-lt"/>
              </a:rPr>
              <a:t>thần ở trên trời, thường được cho là rất đẹp và có nhiều phép lạ (theo quan niệm xưa)</a:t>
            </a:r>
            <a:endParaRPr lang="en-US" sz="2400" dirty="0">
              <a:latin typeface="+mj-lt"/>
            </a:endParaRPr>
          </a:p>
        </p:txBody>
      </p:sp>
      <p:pic>
        <p:nvPicPr>
          <p:cNvPr id="8" name="Picture 5" descr="Anjo_063"/>
          <p:cNvPicPr>
            <a:picLocks noGrp="1" noChangeAspect="1" noChangeArrowheads="1" noCrop="1"/>
          </p:cNvPicPr>
          <p:nvPr>
            <p:ph/>
          </p:nvPr>
        </p:nvPicPr>
        <p:blipFill>
          <a:blip r:embed="rId3"/>
          <a:srcRect/>
          <a:stretch>
            <a:fillRect/>
          </a:stretch>
        </p:blipFill>
        <p:spPr>
          <a:xfrm>
            <a:off x="1600200" y="2114550"/>
            <a:ext cx="4533900" cy="2343150"/>
          </a:xfrm>
          <a:noFill/>
        </p:spPr>
      </p:pic>
      <p:sp>
        <p:nvSpPr>
          <p:cNvPr id="2" name="TextBox 1"/>
          <p:cNvSpPr txBox="1"/>
          <p:nvPr/>
        </p:nvSpPr>
        <p:spPr>
          <a:xfrm>
            <a:off x="1066800" y="361012"/>
            <a:ext cx="39243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LUYỆN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3&quot;/&gt;&lt;property id=&quot;20307&quot; value=&quot;258&quot;/&gt;&lt;/object&gt;&lt;object type=&quot;3&quot; unique_id=&quot;10005&quot;&gt;&lt;property id=&quot;20148&quot; value=&quot;5&quot;/&gt;&lt;property id=&quot;20300&quot; value=&quot;Slide 4&quot;/&gt;&lt;property id=&quot;20307&quot; value=&quot;259&quot;/&gt;&lt;/object&gt;&lt;object type=&quot;3&quot; unique_id=&quot;10006&quot;&gt;&lt;property id=&quot;20148&quot; value=&quot;5&quot;/&gt;&lt;property id=&quot;20300&quot; value=&quot;Slide 5&quot;/&gt;&lt;property id=&quot;20307&quot; value=&quot;261&quot;/&gt;&lt;/object&gt;&lt;object type=&quot;3&quot; unique_id=&quot;10007&quot;&gt;&lt;property id=&quot;20148&quot; value=&quot;5&quot;/&gt;&lt;property id=&quot;20300&quot; value=&quot;Slide 6&quot;/&gt;&lt;property id=&quot;20307&quot; value=&quot;265&quot;/&gt;&lt;/object&gt;&lt;object type=&quot;3&quot; unique_id=&quot;10008&quot;&gt;&lt;property id=&quot;20148&quot; value=&quot;5&quot;/&gt;&lt;property id=&quot;20300&quot; value=&quot;Slide 7&quot;/&gt;&lt;property id=&quot;20307&quot; value=&quot;262&quot;/&gt;&lt;/object&gt;&lt;object type=&quot;3&quot; unique_id=&quot;10009&quot;&gt;&lt;property id=&quot;20148&quot; value=&quot;5&quot;/&gt;&lt;property id=&quot;20300&quot; value=&quot;Slide 8&quot;/&gt;&lt;property id=&quot;20307&quot; value=&quot;260&quot;/&gt;&lt;/object&gt;&lt;object type=&quot;3&quot; unique_id=&quot;10010&quot;&gt;&lt;property id=&quot;20148&quot; value=&quot;5&quot;/&gt;&lt;property id=&quot;20300&quot; value=&quot;Slide 9&quot;/&gt;&lt;property id=&quot;20307&quot; value=&quot;266&quot;/&gt;&lt;/object&gt;&lt;object type=&quot;3&quot; unique_id=&quot;10011&quot;&gt;&lt;property id=&quot;20148&quot; value=&quot;5&quot;/&gt;&lt;property id=&quot;20300&quot; value=&quot;Slide 10&quot;/&gt;&lt;property id=&quot;20307&quot; value=&quot;267&quot;/&gt;&lt;/object&gt;&lt;object type=&quot;3&quot; unique_id=&quot;10012&quot;&gt;&lt;property id=&quot;20148&quot; value=&quot;5&quot;/&gt;&lt;property id=&quot;20300&quot; value=&quot;Slide 11&quot;/&gt;&lt;property id=&quot;20307&quot; value=&quot;268&quot;/&gt;&lt;/object&gt;&lt;object type=&quot;3&quot; unique_id=&quot;10013&quot;&gt;&lt;property id=&quot;20148&quot; value=&quot;5&quot;/&gt;&lt;property id=&quot;20300&quot; value=&quot;Slide 12&quot;/&gt;&lt;property id=&quot;20307&quot; value=&quot;269&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2&quot;/&gt;&lt;/object&gt;&lt;object type=&quot;3&quot; unique_id=&quot;10016&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21&quot;/&gt;&lt;property id=&quot;20307&quot; value=&quot;274&quot;/&gt;&lt;/object&gt;&lt;object type=&quot;3&quot; unique_id=&quot;10464&quot;&gt;&lt;property id=&quot;20148&quot; value=&quot;5&quot;/&gt;&lt;property id=&quot;20300&quot; value=&quot;Slide 2&quot;/&gt;&lt;property id=&quot;20307&quot; value=&quot;276&quot;/&gt;&lt;/object&gt;&lt;object type=&quot;3&quot; unique_id=&quot;10465&quot;&gt;&lt;property id=&quot;20148&quot; value=&quot;5&quot;/&gt;&lt;property id=&quot;20300&quot; value=&quot;Slide 16&quot;/&gt;&lt;property id=&quot;20307&quot; value=&quot;280&quot;/&gt;&lt;/object&gt;&lt;object type=&quot;3&quot; unique_id=&quot;10466&quot;&gt;&lt;property id=&quot;20148&quot; value=&quot;5&quot;/&gt;&lt;property id=&quot;20300&quot; value=&quot;Slide 17&quot;/&gt;&lt;property id=&quot;20307&quot; value=&quot;284&quot;/&gt;&lt;/object&gt;&lt;object type=&quot;3&quot; unique_id=&quot;10467&quot;&gt;&lt;property id=&quot;20148&quot; value=&quot;5&quot;/&gt;&lt;property id=&quot;20300&quot; value=&quot;Slide 18&quot;/&gt;&lt;property id=&quot;20307&quot; value=&quot;285&quot;/&gt;&lt;/object&gt;&lt;object type=&quot;3&quot; unique_id=&quot;10468&quot;&gt;&lt;property id=&quot;20148&quot; value=&quot;5&quot;/&gt;&lt;property id=&quot;20300&quot; value=&quot;Slide 19&quot;/&gt;&lt;property id=&quot;20307&quot; value=&quot;286&quot;/&gt;&lt;/object&gt;&lt;object type=&quot;3&quot; unique_id=&quot;10469&quot;&gt;&lt;property id=&quot;20148&quot; value=&quot;5&quot;/&gt;&lt;property id=&quot;20300&quot; value=&quot;Slide 20&quot;/&gt;&lt;property id=&quot;20307&quot; value=&quot;277&quot;/&gt;&lt;/object&gt;&lt;/object&gt;&lt;object type=&quot;8&quot; unique_id=&quot;1003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1530</Words>
  <Application>Microsoft Office PowerPoint</Application>
  <PresentationFormat>On-screen Show (16:9)</PresentationFormat>
  <Paragraphs>127</Paragraphs>
  <Slides>26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HP001 4 hàng</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 ngày 21 tháng  3  năm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Rong Thien</dc:creator>
  <cp:lastModifiedBy>Phú Nguyễn Thị</cp:lastModifiedBy>
  <cp:revision>78</cp:revision>
  <dcterms:created xsi:type="dcterms:W3CDTF">2020-04-18T07:28:00Z</dcterms:created>
  <dcterms:modified xsi:type="dcterms:W3CDTF">2022-03-11T03:35:43Z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FDCA1F321F98409C9219BDAFCC68515D</vt:lpwstr>
  </property>
  <property fmtid="{D5CDD505-2E9C-101B-9397-08002B2CF9AE}" pid="3" name="KSOProductBuildVer">
    <vt:lpwstr>1033-11.2.0.10463</vt:lpwstr>
  </property>
</Properties>
</file>