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332" r:id="rId2"/>
    <p:sldId id="333" r:id="rId3"/>
    <p:sldId id="285" r:id="rId4"/>
    <p:sldId id="314" r:id="rId5"/>
    <p:sldId id="334" r:id="rId6"/>
    <p:sldId id="317" r:id="rId7"/>
    <p:sldId id="307" r:id="rId8"/>
    <p:sldId id="298" r:id="rId9"/>
    <p:sldId id="319" r:id="rId10"/>
    <p:sldId id="335" r:id="rId11"/>
    <p:sldId id="258" r:id="rId12"/>
    <p:sldId id="336" r:id="rId13"/>
    <p:sldId id="328" r:id="rId14"/>
    <p:sldId id="329" r:id="rId15"/>
    <p:sldId id="330" r:id="rId16"/>
    <p:sldId id="259" r:id="rId17"/>
    <p:sldId id="308" r:id="rId18"/>
    <p:sldId id="341" r:id="rId19"/>
    <p:sldId id="337" r:id="rId20"/>
    <p:sldId id="277" r:id="rId21"/>
    <p:sldId id="339" r:id="rId22"/>
    <p:sldId id="309" r:id="rId23"/>
    <p:sldId id="33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FFCCFF"/>
    <a:srgbClr val="FFCC00"/>
    <a:srgbClr val="FFCC99"/>
    <a:srgbClr val="00FF00"/>
    <a:srgbClr val="AEF3A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540" autoAdjust="0"/>
  </p:normalViewPr>
  <p:slideViewPr>
    <p:cSldViewPr>
      <p:cViewPr>
        <p:scale>
          <a:sx n="80" d="100"/>
          <a:sy n="8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0CD8F7-C6CD-4E49-99AA-9BE0145B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06FA-1C25-461E-B19F-6774A41E4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5499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6F7B-A31F-489D-9CB1-975B71DAF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7947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3D2C-835D-4B8A-B664-720A99469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3754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4C83-8CF4-4EDC-A884-DE40FF337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4180"/>
      </p:ext>
    </p:extLst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6DA-A7C1-4487-AE31-6EDC3318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7635"/>
      </p:ext>
    </p:extLst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C872-2AD1-4BCF-9400-2798F29D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7857"/>
      </p:ext>
    </p:extLst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6965-1804-4834-B12C-D3B1658F2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6600"/>
      </p:ext>
    </p:extLst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9EF5-8589-4E4A-9741-7DD7EC4B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8211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BBD5-6435-4C5C-8CD3-85ED9854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6206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0621-5DBE-459A-92EF-40C126FE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3684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8AFA-2881-4070-B477-61CA9C5C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7943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459D70-7ECC-4876-8866-21673B96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0" y="215900"/>
            <a:ext cx="891556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51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82" y="58674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" y="32766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6" y="59436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39" y="37338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39" y="5943600"/>
            <a:ext cx="19049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46" y="4278313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tiere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2" y="4632325"/>
            <a:ext cx="286258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9" y="4802188"/>
            <a:ext cx="1806859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6" y="4899026"/>
            <a:ext cx="180685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7" y="381001"/>
            <a:ext cx="180685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00" y="2933701"/>
            <a:ext cx="180556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56" y="2832101"/>
            <a:ext cx="180685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0" y="2478088"/>
            <a:ext cx="1806859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80" y="1258888"/>
            <a:ext cx="1806859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77" y="4619626"/>
            <a:ext cx="180685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8" y="409576"/>
            <a:ext cx="180685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42" y="5961063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67339" y="685801"/>
            <a:ext cx="723905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LỚP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191" y="1979614"/>
            <a:ext cx="878262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VỀ CUỘC SỐNG </a:t>
            </a:r>
          </a:p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TOÀN</a:t>
            </a:r>
            <a:endParaRPr lang="vi-V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844" y="3911740"/>
            <a:ext cx="215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endParaRPr lang="vi-V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8147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 flipH="1">
            <a:off x="838200" y="2514600"/>
            <a:ext cx="7391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7200">
              <a:solidFill>
                <a:srgbClr val="9900CC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8534400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  <a:cs typeface="Arial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990600" y="15240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/>
              <a:t>  </a:t>
            </a:r>
          </a:p>
        </p:txBody>
      </p:sp>
      <p:pic>
        <p:nvPicPr>
          <p:cNvPr id="614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463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270000"/>
            <a:ext cx="24034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63"/>
            <a:ext cx="36258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30214" y="1428322"/>
            <a:ext cx="4208586" cy="1010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80857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3"/>
          <p:cNvSpPr txBox="1">
            <a:spLocks noChangeArrowheads="1"/>
          </p:cNvSpPr>
          <p:nvPr/>
        </p:nvSpPr>
        <p:spPr bwMode="auto">
          <a:xfrm>
            <a:off x="41563" y="228600"/>
            <a:ext cx="91232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vẽ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5418" y="1018823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toàn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6200" y="2342262"/>
            <a:ext cx="91232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Thiếu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hưởng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ứng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cuộc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6200" y="3542591"/>
            <a:ext cx="8763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*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nhi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vòng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, Ban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50 000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gửi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mọi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miền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144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415498"/>
            <a:ext cx="9109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66"/>
                </a:solidFill>
              </a:rPr>
              <a:t>    Đoạn </a:t>
            </a:r>
            <a:r>
              <a:rPr lang="nl-NL" sz="4000" b="1" dirty="0">
                <a:solidFill>
                  <a:srgbClr val="000066"/>
                </a:solidFill>
              </a:rPr>
              <a:t>1 cho em biết điều gì?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7" y="1452932"/>
            <a:ext cx="910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Giới </a:t>
            </a:r>
            <a:r>
              <a:rPr lang="nl-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thiệu về cuộc thi vẽ của thiếu nhi cả nước.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77875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34636" y="2286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</a:rPr>
              <a:t> 3: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34636" y="1428750"/>
            <a:ext cx="9144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phẩm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cũng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đủ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kiến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biệt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toan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phong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phú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3" y="4038600"/>
            <a:ext cx="9137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Nội dung đoạn 2 cho biết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9" y="4623375"/>
            <a:ext cx="8763000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 lên sự hưởng </a:t>
            </a:r>
            <a:r>
              <a:rPr lang="nl-N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nl-N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 đáo của thiếu nhi khắp cả nước về cuộc thi vẽ " Em muốn sống cuộc sống an toàn </a:t>
            </a:r>
            <a:r>
              <a:rPr lang="nl-N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nl-NL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74897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4"/>
          <p:cNvSpPr txBox="1">
            <a:spLocks noChangeArrowheads="1"/>
          </p:cNvSpPr>
          <p:nvPr/>
        </p:nvSpPr>
        <p:spPr bwMode="auto">
          <a:xfrm>
            <a:off x="0" y="60434"/>
            <a:ext cx="91370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66"/>
                </a:solidFill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66"/>
                </a:solidFill>
                <a:latin typeface="Times New Roman" pitchFamily="18" charset="0"/>
              </a:rPr>
              <a:t> 4: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giá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cao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khả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năng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thẩm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13853" y="1260763"/>
            <a:ext cx="913707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chẳng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bất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634" y="3429000"/>
            <a:ext cx="9116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: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đậm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629329"/>
            <a:ext cx="9028112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dòng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đậm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tóm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tắt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liệu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tin.</a:t>
            </a:r>
          </a:p>
        </p:txBody>
      </p:sp>
    </p:spTree>
    <p:extLst>
      <p:ext uri="{BB962C8B-B14F-4D97-AF65-F5344CB8AC3E}">
        <p14:creationId xmlns:p14="http://schemas.microsoft.com/office/powerpoint/2010/main" val="349950356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2" y="0"/>
            <a:ext cx="912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66"/>
                </a:solidFill>
              </a:rPr>
              <a:t>+ Điều </a:t>
            </a:r>
            <a:r>
              <a:rPr lang="nl-NL" sz="4000" b="1" dirty="0">
                <a:solidFill>
                  <a:srgbClr val="000066"/>
                </a:solidFill>
              </a:rPr>
              <a:t>gì cho thấy các em có nhận thức tốt về chủ đề cuộc thi  ?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047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C00000"/>
                </a:solidFill>
              </a:rPr>
              <a:t>  Chỉ </a:t>
            </a:r>
            <a:r>
              <a:rPr lang="nl-NL" sz="4000" b="1" dirty="0">
                <a:solidFill>
                  <a:srgbClr val="C00000"/>
                </a:solidFill>
              </a:rPr>
              <a:t>điểm tên một số tác phẩm cũng đủ thấy kiến thức của thiếu nhi về an toàn, đặc biệt là an toàn giao thông rất phong phú.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60350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đoạn 3 cho biết điều gì?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0" y="4529791"/>
            <a:ext cx="9133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</a:rPr>
              <a:t>Thiếu nhi cả nước có nhận thức rất đúng đắn về an toàn giao </a:t>
            </a:r>
            <a:r>
              <a:rPr lang="nl-NL" sz="4400" b="1" dirty="0">
                <a:solidFill>
                  <a:srgbClr val="C00000"/>
                </a:solidFill>
              </a:rPr>
              <a:t>thông.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96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2" name="Picture 54" descr="2399f39a8977ed9da570764dd07bb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53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3" name="Picture 55" descr="Hinh-vt-1_eba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-27709"/>
            <a:ext cx="4724400" cy="23137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img_0143_843735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4571999"/>
            <a:ext cx="9064336" cy="22929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5" descr="img_0136_4756434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27" y="2301586"/>
            <a:ext cx="4717473" cy="227041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315441"/>
            <a:ext cx="4298373" cy="22565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Line 13"/>
          <p:cNvSpPr>
            <a:spLocks noChangeShapeType="1"/>
          </p:cNvSpPr>
          <p:nvPr/>
        </p:nvSpPr>
        <p:spPr bwMode="auto">
          <a:xfrm flipH="1" flipV="1">
            <a:off x="3962400" y="1981199"/>
            <a:ext cx="649288" cy="268605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Freeform 14"/>
          <p:cNvSpPr>
            <a:spLocks/>
          </p:cNvSpPr>
          <p:nvPr/>
        </p:nvSpPr>
        <p:spPr bwMode="auto">
          <a:xfrm>
            <a:off x="990600" y="228600"/>
            <a:ext cx="4876800" cy="1981200"/>
          </a:xfrm>
          <a:custGeom>
            <a:avLst/>
            <a:gdLst>
              <a:gd name="T0" fmla="*/ 200526 w 1824"/>
              <a:gd name="T1" fmla="*/ 0 h 528"/>
              <a:gd name="T2" fmla="*/ 3810000 w 1824"/>
              <a:gd name="T3" fmla="*/ 0 h 528"/>
              <a:gd name="T4" fmla="*/ 3810000 w 1824"/>
              <a:gd name="T5" fmla="*/ 1602903 h 528"/>
              <a:gd name="T6" fmla="*/ 0 w 1824"/>
              <a:gd name="T7" fmla="*/ 1602903 h 528"/>
              <a:gd name="T8" fmla="*/ 0 w 1824"/>
              <a:gd name="T9" fmla="*/ 0 h 528"/>
              <a:gd name="T10" fmla="*/ 200526 w 1824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528">
                <a:moveTo>
                  <a:pt x="96" y="0"/>
                </a:moveTo>
                <a:lnTo>
                  <a:pt x="1824" y="0"/>
                </a:lnTo>
                <a:lnTo>
                  <a:pt x="1824" y="528"/>
                </a:lnTo>
                <a:lnTo>
                  <a:pt x="0" y="528"/>
                </a:lnTo>
                <a:lnTo>
                  <a:pt x="0" y="0"/>
                </a:lnTo>
                <a:lnTo>
                  <a:pt x="96" y="0"/>
                </a:lnTo>
                <a:close/>
              </a:path>
            </a:pathLst>
          </a:custGeom>
          <a:noFill/>
          <a:ln w="9525" cap="flat" cmpd="sng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01"/>
          <p:cNvSpPr txBox="1">
            <a:spLocks noChangeArrowheads="1"/>
          </p:cNvSpPr>
          <p:nvPr/>
        </p:nvSpPr>
        <p:spPr bwMode="auto">
          <a:xfrm>
            <a:off x="48126" y="125005"/>
            <a:ext cx="8077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095" y="399923"/>
            <a:ext cx="8233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hãy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nêu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?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820" y="1295400"/>
            <a:ext cx="79349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Nội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dung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đắn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5498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 flipH="1">
            <a:off x="838200" y="2514600"/>
            <a:ext cx="7391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7200">
              <a:solidFill>
                <a:srgbClr val="9900CC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8534400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  <a:cs typeface="Arial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990600" y="15240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/>
              <a:t>  </a:t>
            </a:r>
          </a:p>
        </p:txBody>
      </p:sp>
      <p:pic>
        <p:nvPicPr>
          <p:cNvPr id="614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463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270000"/>
            <a:ext cx="24034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63"/>
            <a:ext cx="36258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30214" y="1428322"/>
            <a:ext cx="5046786" cy="1467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52192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 flipH="1">
            <a:off x="838200" y="2514600"/>
            <a:ext cx="7391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7200">
              <a:solidFill>
                <a:srgbClr val="9900CC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8534400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  <a:cs typeface="Arial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990600" y="15240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/>
              <a:t>  </a:t>
            </a:r>
          </a:p>
        </p:txBody>
      </p:sp>
      <p:pic>
        <p:nvPicPr>
          <p:cNvPr id="614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463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270000"/>
            <a:ext cx="24034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63"/>
            <a:ext cx="36258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30214" y="1428322"/>
            <a:ext cx="4208586" cy="1010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854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/>
          <p:cNvSpPr>
            <a:spLocks noChangeShapeType="1"/>
          </p:cNvSpPr>
          <p:nvPr/>
        </p:nvSpPr>
        <p:spPr bwMode="auto">
          <a:xfrm>
            <a:off x="4648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Rectangle 21"/>
          <p:cNvSpPr>
            <a:spLocks noChangeArrowheads="1"/>
          </p:cNvSpPr>
          <p:nvPr/>
        </p:nvSpPr>
        <p:spPr bwMode="auto">
          <a:xfrm>
            <a:off x="381000" y="1752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      </a:t>
            </a:r>
          </a:p>
        </p:txBody>
      </p:sp>
      <p:sp>
        <p:nvSpPr>
          <p:cNvPr id="24580" name="Rectangle 43"/>
          <p:cNvSpPr>
            <a:spLocks noChangeArrowheads="1"/>
          </p:cNvSpPr>
          <p:nvPr/>
        </p:nvSpPr>
        <p:spPr bwMode="auto">
          <a:xfrm>
            <a:off x="638175" y="609600"/>
            <a:ext cx="78486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/>
              <a:t>     </a:t>
            </a:r>
            <a:r>
              <a:rPr lang="en-US" sz="28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tháng</a:t>
            </a:r>
            <a:r>
              <a:rPr lang="en-US" sz="3200" b="1" dirty="0"/>
              <a:t> 4-2001 </a:t>
            </a:r>
            <a:r>
              <a:rPr lang="en-US" sz="3200" b="1" dirty="0" err="1"/>
              <a:t>nhằm</a:t>
            </a:r>
            <a:r>
              <a:rPr lang="en-US" sz="3200" b="1" dirty="0"/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nâng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cao</a:t>
            </a:r>
            <a:r>
              <a:rPr lang="en-US" sz="3200" b="1" dirty="0"/>
              <a:t> ý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tránh</a:t>
            </a:r>
            <a:r>
              <a:rPr lang="en-US" sz="3200" b="1" dirty="0"/>
              <a:t> tai </a:t>
            </a:r>
            <a:r>
              <a:rPr lang="en-US" sz="3200" b="1" dirty="0" err="1"/>
              <a:t>nạn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/>
              <a:t>, </a:t>
            </a:r>
            <a:r>
              <a:rPr lang="en-US" sz="3200" b="1" dirty="0" err="1"/>
              <a:t>cuộc</a:t>
            </a:r>
            <a:r>
              <a:rPr lang="en-US" sz="3200" b="1" dirty="0"/>
              <a:t> </a:t>
            </a: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hưởng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đông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nhi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.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4 </a:t>
            </a:r>
            <a:r>
              <a:rPr lang="en-US" sz="3200" b="1" i="1" dirty="0" err="1">
                <a:solidFill>
                  <a:srgbClr val="FF0000"/>
                </a:solidFill>
              </a:rPr>
              <a:t>tháng</a:t>
            </a:r>
            <a:r>
              <a:rPr lang="en-US" sz="3200" b="1" dirty="0"/>
              <a:t>, Ban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cuộc</a:t>
            </a:r>
            <a:r>
              <a:rPr lang="en-US" sz="3200" b="1" dirty="0"/>
              <a:t> </a:t>
            </a: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50 000</a:t>
            </a:r>
            <a:r>
              <a:rPr lang="en-US" sz="3200" dirty="0"/>
              <a:t> </a:t>
            </a:r>
            <a:r>
              <a:rPr lang="en-US" sz="3200" b="1" dirty="0" err="1"/>
              <a:t>bức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phố</a:t>
            </a:r>
            <a:r>
              <a:rPr lang="en-US" sz="3200" b="1" dirty="0"/>
              <a:t> </a:t>
            </a:r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Chí</a:t>
            </a:r>
            <a:r>
              <a:rPr lang="en-US" sz="3200" b="1" dirty="0"/>
              <a:t> Minh, </a:t>
            </a:r>
            <a:r>
              <a:rPr lang="en-US" sz="3200" b="1" dirty="0" err="1"/>
              <a:t>Hải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, </a:t>
            </a:r>
            <a:r>
              <a:rPr lang="en-US" sz="3200" b="1" dirty="0" err="1"/>
              <a:t>Đà</a:t>
            </a:r>
            <a:r>
              <a:rPr lang="en-US" sz="3200" b="1" dirty="0"/>
              <a:t> </a:t>
            </a:r>
            <a:r>
              <a:rPr lang="en-US" sz="3200" b="1" dirty="0" err="1"/>
              <a:t>Nẵng</a:t>
            </a:r>
            <a:r>
              <a:rPr lang="en-US" sz="3200" b="1" dirty="0"/>
              <a:t>, </a:t>
            </a:r>
            <a:r>
              <a:rPr lang="en-US" sz="3200" b="1" dirty="0" err="1"/>
              <a:t>Sơn</a:t>
            </a:r>
            <a:r>
              <a:rPr lang="en-US" sz="3200" b="1" dirty="0"/>
              <a:t> La,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Giang</a:t>
            </a:r>
            <a:r>
              <a:rPr lang="en-US" sz="3200" b="1" dirty="0"/>
              <a:t>, </a:t>
            </a:r>
            <a:r>
              <a:rPr lang="en-US" sz="3200" b="1" dirty="0" err="1"/>
              <a:t>Hải</a:t>
            </a:r>
            <a:r>
              <a:rPr lang="en-US" sz="3200" b="1" dirty="0"/>
              <a:t> </a:t>
            </a:r>
            <a:r>
              <a:rPr lang="en-US" sz="3200" b="1" dirty="0" err="1"/>
              <a:t>Dương</a:t>
            </a:r>
            <a:r>
              <a:rPr lang="en-US" sz="3200" b="1" dirty="0"/>
              <a:t>, </a:t>
            </a:r>
            <a:r>
              <a:rPr lang="en-US" sz="3200" b="1" dirty="0" err="1"/>
              <a:t>Nghệ</a:t>
            </a:r>
            <a:r>
              <a:rPr lang="en-US" sz="3200" b="1" dirty="0"/>
              <a:t> An, </a:t>
            </a:r>
            <a:r>
              <a:rPr lang="en-US" sz="3200" b="1" dirty="0" err="1"/>
              <a:t>Đắk</a:t>
            </a:r>
            <a:r>
              <a:rPr lang="en-US" sz="3200" b="1" dirty="0"/>
              <a:t> </a:t>
            </a:r>
            <a:r>
              <a:rPr lang="en-US" sz="3200" b="1" dirty="0" err="1"/>
              <a:t>Lắk</a:t>
            </a:r>
            <a:r>
              <a:rPr lang="en-US" sz="3200" b="1" dirty="0"/>
              <a:t>, </a:t>
            </a:r>
            <a:r>
              <a:rPr lang="en-US" sz="3200" b="1" dirty="0" err="1"/>
              <a:t>Tây</a:t>
            </a:r>
            <a:r>
              <a:rPr lang="en-US" sz="3200" b="1" dirty="0"/>
              <a:t> </a:t>
            </a:r>
            <a:r>
              <a:rPr lang="en-US" sz="3200" b="1" dirty="0" err="1"/>
              <a:t>Ninh</a:t>
            </a:r>
            <a:r>
              <a:rPr lang="en-US" sz="3200" b="1" dirty="0"/>
              <a:t>,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Thơ</a:t>
            </a:r>
            <a:r>
              <a:rPr lang="en-US" sz="3200" b="1" dirty="0"/>
              <a:t>, </a:t>
            </a:r>
            <a:r>
              <a:rPr lang="en-US" sz="3200" b="1" dirty="0" err="1"/>
              <a:t>Kiên</a:t>
            </a:r>
            <a:r>
              <a:rPr lang="en-US" sz="3200" b="1" dirty="0"/>
              <a:t> </a:t>
            </a:r>
            <a:r>
              <a:rPr lang="en-US" sz="3200" b="1" dirty="0" err="1"/>
              <a:t>Giang</a:t>
            </a:r>
            <a:r>
              <a:rPr lang="en-US" sz="3200" b="1" dirty="0"/>
              <a:t>,…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815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dung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đắn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667000" y="609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252845" y="609600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hãy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nội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</a:rPr>
              <a:t>dung </a:t>
            </a:r>
            <a:r>
              <a:rPr lang="en-US" sz="4800" b="1" dirty="0" err="1">
                <a:latin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1932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293994_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943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IMG_26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3170238"/>
            <a:ext cx="57150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IMG_26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292" y="15240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579" name="Picture 3" descr="Anh de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39" y="-228600"/>
            <a:ext cx="937243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64">
            <a:off x="7315199" y="4191000"/>
            <a:ext cx="8569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7772077" y="1066800"/>
            <a:ext cx="8569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54729">
            <a:off x="5934102" y="-295248"/>
            <a:ext cx="857250" cy="19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5747">
            <a:off x="2657233" y="-523848"/>
            <a:ext cx="857250" cy="19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8456">
            <a:off x="980725" y="4200552"/>
            <a:ext cx="857250" cy="19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43139">
            <a:off x="304585" y="1447800"/>
            <a:ext cx="8569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blum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69" y="5105400"/>
            <a:ext cx="289484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8" name="j02111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70" y="-1676400"/>
            <a:ext cx="167650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WordArt 13"/>
          <p:cNvSpPr>
            <a:spLocks noChangeArrowheads="1" noChangeShapeType="1" noTextEdit="1"/>
          </p:cNvSpPr>
          <p:nvPr/>
        </p:nvSpPr>
        <p:spPr bwMode="auto">
          <a:xfrm>
            <a:off x="609170" y="1066800"/>
            <a:ext cx="7773368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4367387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91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0" y="150971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ru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Text Box 16"/>
          <p:cNvSpPr txBox="1">
            <a:spLocks noChangeArrowheads="1"/>
          </p:cNvSpPr>
          <p:nvPr/>
        </p:nvSpPr>
        <p:spPr bwMode="auto">
          <a:xfrm>
            <a:off x="152400" y="2815389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khúc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ru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lưng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?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4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39" y="51816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.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060575"/>
            <a:ext cx="709453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124200" y="1323975"/>
            <a:ext cx="3205163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2408238" y="444500"/>
            <a:ext cx="381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?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295400" y="1240394"/>
            <a:ext cx="72390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Vẽ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cuộc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sống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an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toàn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422" y="71199"/>
            <a:ext cx="80329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24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 flipH="1">
            <a:off x="838200" y="2514600"/>
            <a:ext cx="7391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7200">
              <a:solidFill>
                <a:srgbClr val="9900CC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8534400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  <a:cs typeface="Arial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990600" y="15240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/>
              <a:t>  </a:t>
            </a:r>
          </a:p>
        </p:txBody>
      </p:sp>
      <p:pic>
        <p:nvPicPr>
          <p:cNvPr id="614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463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270000"/>
            <a:ext cx="24034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63"/>
            <a:ext cx="36258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30214" y="1428322"/>
            <a:ext cx="4208586" cy="1010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07659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01"/>
          <p:cNvSpPr txBox="1">
            <a:spLocks noChangeArrowheads="1"/>
          </p:cNvSpPr>
          <p:nvPr/>
        </p:nvSpPr>
        <p:spPr bwMode="auto">
          <a:xfrm>
            <a:off x="48126" y="125005"/>
            <a:ext cx="8077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Arial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này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chia </a:t>
            </a:r>
            <a:r>
              <a:rPr lang="en-US" sz="4000" b="1" dirty="0" err="1" smtClean="0">
                <a:latin typeface="Times New Roman" pitchFamily="18" charset="0"/>
                <a:cs typeface="Arial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Arial" charset="0"/>
              </a:rPr>
              <a:t>…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Arial" charset="0"/>
              </a:rPr>
              <a:t>..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đoạn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042" y="990600"/>
            <a:ext cx="916004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 “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phát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động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Kiêng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Giang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7321" y="42672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còn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lại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126" y="2437150"/>
            <a:ext cx="807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 “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Chỉ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cần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điểm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qua…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giải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51557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Bài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này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được</a:t>
            </a:r>
            <a:r>
              <a:rPr lang="en-US" sz="4400" dirty="0" smtClean="0">
                <a:solidFill>
                  <a:srgbClr val="FF0000"/>
                </a:solidFill>
              </a:rPr>
              <a:t> chia </a:t>
            </a:r>
            <a:r>
              <a:rPr lang="en-US" sz="4400" dirty="0" err="1" smtClean="0">
                <a:solidFill>
                  <a:srgbClr val="FF0000"/>
                </a:solidFill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đoạn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" grpId="0"/>
      <p:bldP spid="7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2439988" y="152400"/>
            <a:ext cx="44942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676400" y="838200"/>
            <a:ext cx="666591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-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UNICEF  (U –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xép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  <a:b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50 000</a:t>
            </a:r>
          </a:p>
          <a:p>
            <a:pPr eaLnBrk="1" hangingPunct="1"/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-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Đắk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Lắk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Nẵng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4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83" y="521335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25963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dirty="0" smtClean="0"/>
              <a:t>       </a:t>
            </a:r>
            <a:r>
              <a:rPr lang="en-US" b="1" dirty="0" smtClean="0">
                <a:latin typeface="Times New Roman" pitchFamily="18" charset="0"/>
              </a:rPr>
              <a:t>UNICEF </a:t>
            </a:r>
            <a:r>
              <a:rPr lang="en-US" b="1" dirty="0" err="1" smtClean="0">
                <a:latin typeface="Times New Roman" pitchFamily="18" charset="0"/>
              </a:rPr>
              <a:t>Việt</a:t>
            </a:r>
            <a:r>
              <a:rPr lang="en-US" b="1" dirty="0" smtClean="0">
                <a:latin typeface="Times New Roman" pitchFamily="18" charset="0"/>
              </a:rPr>
              <a:t> Nam </a:t>
            </a:r>
            <a:r>
              <a:rPr lang="en-US" b="1" dirty="0" err="1" smtClean="0">
                <a:latin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báo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Thiếu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niên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Tiền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phong</a:t>
            </a: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tổng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thi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thiếu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nhi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chủ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12421" y="3733800"/>
            <a:ext cx="7620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   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họa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chẳng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</a:rPr>
              <a:t> tai </a:t>
            </a:r>
            <a:r>
              <a:rPr lang="en-US" sz="3200" b="1" dirty="0" err="1">
                <a:latin typeface="Times New Roman" pitchFamily="18" charset="0"/>
              </a:rPr>
              <a:t>nạn</a:t>
            </a:r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ngôn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họa</a:t>
            </a:r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ngờ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3124200" y="2362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1600200" y="5410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8435439" y="4373562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>
            <a:off x="1905000" y="33528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600200" y="304800"/>
            <a:ext cx="556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       Luyện đọc câu           </a:t>
            </a:r>
          </a:p>
        </p:txBody>
      </p:sp>
      <p:pic>
        <p:nvPicPr>
          <p:cNvPr id="9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27" y="5750585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80" grpId="0" animBg="1"/>
      <p:bldP spid="83981" grpId="0" animBg="1"/>
      <p:bldP spid="83982" grpId="0" animBg="1"/>
      <p:bldP spid="839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602188" y="146338"/>
            <a:ext cx="3988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nghĩa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từ</a:t>
            </a:r>
            <a:endParaRPr lang="en-US" sz="4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54631" y="1143000"/>
            <a:ext cx="5367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333FF"/>
                </a:solidFill>
                <a:latin typeface="Times New Roman" pitchFamily="18" charset="0"/>
              </a:rPr>
              <a:t> UNICEF  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(U –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xép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  <a:endParaRPr lang="en-US" sz="4000" dirty="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586784" y="1850886"/>
            <a:ext cx="23952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Thẩm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mĩ</a:t>
            </a:r>
            <a:endParaRPr lang="en-US" sz="4400" dirty="0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563668" y="2544749"/>
            <a:ext cx="2733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Nhận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endParaRPr lang="en-US" sz="4400" dirty="0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613213" y="3314190"/>
            <a:ext cx="2392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3333FF"/>
                </a:solidFill>
                <a:latin typeface="Times New Roman" pitchFamily="18" charset="0"/>
              </a:rPr>
              <a:t>Khích</a:t>
            </a: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latin typeface="Times New Roman" pitchFamily="18" charset="0"/>
              </a:rPr>
              <a:t>lệ</a:t>
            </a:r>
            <a:endParaRPr lang="en-US" sz="48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1454631" y="4062738"/>
            <a:ext cx="4946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tưởng</a:t>
            </a:r>
            <a:endParaRPr lang="en-US" sz="4400" dirty="0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446467" y="4760927"/>
            <a:ext cx="46009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</a:rPr>
              <a:t>Ngôn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ngữ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</a:rPr>
              <a:t>họa</a:t>
            </a:r>
            <a:endParaRPr lang="en-US" sz="4400" dirty="0"/>
          </a:p>
        </p:txBody>
      </p:sp>
      <p:pic>
        <p:nvPicPr>
          <p:cNvPr id="9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19049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4" grpId="0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795</Words>
  <Application>Microsoft Office PowerPoint</Application>
  <PresentationFormat>On-screen Show (4:3)</PresentationFormat>
  <Paragraphs>64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Users</dc:creator>
  <cp:lastModifiedBy>21AK22</cp:lastModifiedBy>
  <cp:revision>172</cp:revision>
  <dcterms:created xsi:type="dcterms:W3CDTF">2010-02-01T15:49:32Z</dcterms:created>
  <dcterms:modified xsi:type="dcterms:W3CDTF">2022-02-26T13:44:37Z</dcterms:modified>
</cp:coreProperties>
</file>