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34"/>
  </p:notesMasterIdLst>
  <p:sldIdLst>
    <p:sldId id="349" r:id="rId2"/>
    <p:sldId id="327" r:id="rId3"/>
    <p:sldId id="350" r:id="rId4"/>
    <p:sldId id="362" r:id="rId5"/>
    <p:sldId id="332" r:id="rId6"/>
    <p:sldId id="296" r:id="rId7"/>
    <p:sldId id="308" r:id="rId8"/>
    <p:sldId id="339" r:id="rId9"/>
    <p:sldId id="347" r:id="rId10"/>
    <p:sldId id="333" r:id="rId11"/>
    <p:sldId id="334" r:id="rId12"/>
    <p:sldId id="358" r:id="rId13"/>
    <p:sldId id="359" r:id="rId14"/>
    <p:sldId id="348" r:id="rId15"/>
    <p:sldId id="341" r:id="rId16"/>
    <p:sldId id="355" r:id="rId17"/>
    <p:sldId id="314" r:id="rId18"/>
    <p:sldId id="316" r:id="rId19"/>
    <p:sldId id="318" r:id="rId20"/>
    <p:sldId id="282" r:id="rId21"/>
    <p:sldId id="337" r:id="rId22"/>
    <p:sldId id="340" r:id="rId23"/>
    <p:sldId id="360" r:id="rId24"/>
    <p:sldId id="354" r:id="rId25"/>
    <p:sldId id="320" r:id="rId26"/>
    <p:sldId id="343" r:id="rId27"/>
    <p:sldId id="269" r:id="rId28"/>
    <p:sldId id="364" r:id="rId29"/>
    <p:sldId id="273" r:id="rId30"/>
    <p:sldId id="324" r:id="rId31"/>
    <p:sldId id="313" r:id="rId32"/>
    <p:sldId id="262" r:id="rId33"/>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3399"/>
    <a:srgbClr val="006600"/>
    <a:srgbClr val="FFCCFF"/>
    <a:srgbClr val="CC99FF"/>
    <a:srgbClr val="FFFFFF"/>
    <a:srgbClr val="00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2094AE22-CCF4-4DE9-A13A-D739F3EEA394}" type="datetimeFigureOut">
              <a:rPr lang="en-US"/>
              <a:pPr/>
              <a:t>2/3/2022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B7E98522-C77B-4E71-B92C-F5FD4DECA156}" type="slidenum">
              <a:rPr lang="en-US" altLang="en-US"/>
              <a:pPr/>
              <a:t>‹#›</a:t>
            </a:fld>
            <a:endParaRPr lang="en-US" altLang="en-US"/>
          </a:p>
        </p:txBody>
      </p:sp>
    </p:spTree>
    <p:extLst>
      <p:ext uri="{BB962C8B-B14F-4D97-AF65-F5344CB8AC3E}">
        <p14:creationId xmlns:p14="http://schemas.microsoft.com/office/powerpoint/2010/main" val="32799450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FBC5AD3F-C7A4-4B18-80F0-CB6E9D637F87}" type="slidenum">
              <a:rPr lang="en-US" altLang="en-US">
                <a:latin typeface="Times New Roman" pitchFamily="18" charset="0"/>
              </a:rPr>
              <a:pPr/>
              <a:t>12</a:t>
            </a:fld>
            <a:endParaRPr lang="en-US" altLang="en-US">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527AF0E-7B49-4DB8-A540-25BFC1E61428}" type="slidenum">
              <a:rPr lang="en-US" altLang="en-US"/>
              <a:pPr/>
              <a:t>17</a:t>
            </a:fld>
            <a:endParaRPr lang="en-US" altLang="en-US"/>
          </a:p>
        </p:txBody>
      </p:sp>
      <p:sp>
        <p:nvSpPr>
          <p:cNvPr id="20483"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f-ZA"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A788546-0816-4EBB-BC29-91549281ACC0}" type="slidenum">
              <a:rPr lang="en-US" altLang="en-US"/>
              <a:pPr/>
              <a:t>18</a:t>
            </a:fld>
            <a:endParaRPr lang="en-US" altLang="en-US"/>
          </a:p>
        </p:txBody>
      </p:sp>
      <p:sp>
        <p:nvSpPr>
          <p:cNvPr id="24579"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f-ZA"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B39FF1A-D0D7-40ED-A320-369E6789C6E8}" type="slidenum">
              <a:rPr lang="en-US" altLang="en-US"/>
              <a:pPr/>
              <a:t>22</a:t>
            </a:fld>
            <a:endParaRPr lang="en-US" altLang="en-US"/>
          </a:p>
        </p:txBody>
      </p:sp>
      <p:sp>
        <p:nvSpPr>
          <p:cNvPr id="30723"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f-ZA"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EF00314-0C57-4732-829B-B662138A40F5}" type="slidenum">
              <a:rPr lang="en-US" altLang="en-US"/>
              <a:pPr/>
              <a:t>‹#›</a:t>
            </a:fld>
            <a:endParaRPr lang="en-US" altLang="en-US"/>
          </a:p>
        </p:txBody>
      </p:sp>
    </p:spTree>
    <p:extLst>
      <p:ext uri="{BB962C8B-B14F-4D97-AF65-F5344CB8AC3E}">
        <p14:creationId xmlns:p14="http://schemas.microsoft.com/office/powerpoint/2010/main" val="4163436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C37E216-0596-4267-A939-73AB7608AED7}" type="slidenum">
              <a:rPr lang="en-US" altLang="en-US"/>
              <a:pPr/>
              <a:t>‹#›</a:t>
            </a:fld>
            <a:endParaRPr lang="en-US" altLang="en-US"/>
          </a:p>
        </p:txBody>
      </p:sp>
    </p:spTree>
    <p:extLst>
      <p:ext uri="{BB962C8B-B14F-4D97-AF65-F5344CB8AC3E}">
        <p14:creationId xmlns:p14="http://schemas.microsoft.com/office/powerpoint/2010/main" val="491751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D43CB67-59E0-4E9B-B624-573C5299E2BB}" type="slidenum">
              <a:rPr lang="en-US" altLang="en-US"/>
              <a:pPr/>
              <a:t>‹#›</a:t>
            </a:fld>
            <a:endParaRPr lang="en-US" altLang="en-US"/>
          </a:p>
        </p:txBody>
      </p:sp>
    </p:spTree>
    <p:extLst>
      <p:ext uri="{BB962C8B-B14F-4D97-AF65-F5344CB8AC3E}">
        <p14:creationId xmlns:p14="http://schemas.microsoft.com/office/powerpoint/2010/main" val="1067470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49244554-9F4B-49A7-9938-604B36981B9C}" type="slidenum">
              <a:rPr lang="en-US" altLang="en-US"/>
              <a:pPr/>
              <a:t>‹#›</a:t>
            </a:fld>
            <a:endParaRPr lang="en-US" altLang="en-US"/>
          </a:p>
        </p:txBody>
      </p:sp>
    </p:spTree>
    <p:extLst>
      <p:ext uri="{BB962C8B-B14F-4D97-AF65-F5344CB8AC3E}">
        <p14:creationId xmlns:p14="http://schemas.microsoft.com/office/powerpoint/2010/main" val="1721630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noProof="1"/>
              <a:t>Click to edit Master title style</a:t>
            </a:r>
          </a:p>
        </p:txBody>
      </p:sp>
      <p:sp>
        <p:nvSpPr>
          <p:cNvPr id="3" name="Text Placeholder 2"/>
          <p:cNvSpPr>
            <a:spLocks noGrp="1"/>
          </p:cNvSpPr>
          <p:nvPr>
            <p:ph type="body" sz="half" idx="1"/>
          </p:nvPr>
        </p:nvSpPr>
        <p:spPr>
          <a:xfrm>
            <a:off x="457200" y="1200151"/>
            <a:ext cx="4038600" cy="3394472"/>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200151"/>
            <a:ext cx="4038600" cy="3394472"/>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6A4081E-DD3A-4358-89F6-8D188813737E}" type="slidenum">
              <a:rPr/>
              <a:pPr/>
              <a:t>‹#›</a:t>
            </a:fld>
            <a:endParaRPr lang="en-US"/>
          </a:p>
        </p:txBody>
      </p:sp>
    </p:spTree>
    <p:extLst>
      <p:ext uri="{BB962C8B-B14F-4D97-AF65-F5344CB8AC3E}">
        <p14:creationId xmlns:p14="http://schemas.microsoft.com/office/powerpoint/2010/main" val="3981932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B556DD1-3045-44BB-8E9F-67F6E9E97E1D}" type="slidenum">
              <a:rPr lang="en-US" altLang="en-US"/>
              <a:pPr/>
              <a:t>‹#›</a:t>
            </a:fld>
            <a:endParaRPr lang="en-US" altLang="en-US"/>
          </a:p>
        </p:txBody>
      </p:sp>
    </p:spTree>
    <p:extLst>
      <p:ext uri="{BB962C8B-B14F-4D97-AF65-F5344CB8AC3E}">
        <p14:creationId xmlns:p14="http://schemas.microsoft.com/office/powerpoint/2010/main" val="4168384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ABBCCF7-9729-4E00-9B62-4F2635A36F81}" type="slidenum">
              <a:rPr lang="en-US" altLang="en-US"/>
              <a:pPr/>
              <a:t>‹#›</a:t>
            </a:fld>
            <a:endParaRPr lang="en-US" altLang="en-US"/>
          </a:p>
        </p:txBody>
      </p:sp>
    </p:spTree>
    <p:extLst>
      <p:ext uri="{BB962C8B-B14F-4D97-AF65-F5344CB8AC3E}">
        <p14:creationId xmlns:p14="http://schemas.microsoft.com/office/powerpoint/2010/main" val="2438761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E6926C1-CFDA-485A-98C1-74219AABE27E}" type="slidenum">
              <a:rPr lang="en-US" altLang="en-US"/>
              <a:pPr/>
              <a:t>‹#›</a:t>
            </a:fld>
            <a:endParaRPr lang="en-US" altLang="en-US"/>
          </a:p>
        </p:txBody>
      </p:sp>
    </p:spTree>
    <p:extLst>
      <p:ext uri="{BB962C8B-B14F-4D97-AF65-F5344CB8AC3E}">
        <p14:creationId xmlns:p14="http://schemas.microsoft.com/office/powerpoint/2010/main" val="3470450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9735AFB7-8C14-420F-8C02-9FAC2635A5A9}" type="slidenum">
              <a:rPr lang="en-US" altLang="en-US"/>
              <a:pPr/>
              <a:t>‹#›</a:t>
            </a:fld>
            <a:endParaRPr lang="en-US" altLang="en-US"/>
          </a:p>
        </p:txBody>
      </p:sp>
    </p:spTree>
    <p:extLst>
      <p:ext uri="{BB962C8B-B14F-4D97-AF65-F5344CB8AC3E}">
        <p14:creationId xmlns:p14="http://schemas.microsoft.com/office/powerpoint/2010/main" val="1020552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233A4689-BA60-47A3-9AE8-922395A039DC}" type="slidenum">
              <a:rPr lang="en-US" altLang="en-US"/>
              <a:pPr/>
              <a:t>‹#›</a:t>
            </a:fld>
            <a:endParaRPr lang="en-US" altLang="en-US"/>
          </a:p>
        </p:txBody>
      </p:sp>
    </p:spTree>
    <p:extLst>
      <p:ext uri="{BB962C8B-B14F-4D97-AF65-F5344CB8AC3E}">
        <p14:creationId xmlns:p14="http://schemas.microsoft.com/office/powerpoint/2010/main" val="2568372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E6BB4D0B-3D6F-464A-98E7-19F90CAEABD8}" type="slidenum">
              <a:rPr lang="en-US" altLang="en-US"/>
              <a:pPr/>
              <a:t>‹#›</a:t>
            </a:fld>
            <a:endParaRPr lang="en-US" altLang="en-US"/>
          </a:p>
        </p:txBody>
      </p:sp>
    </p:spTree>
    <p:extLst>
      <p:ext uri="{BB962C8B-B14F-4D97-AF65-F5344CB8AC3E}">
        <p14:creationId xmlns:p14="http://schemas.microsoft.com/office/powerpoint/2010/main" val="2534815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C4BFC607-62D0-4A41-9519-7A6C7DE88FE6}" type="slidenum">
              <a:rPr lang="en-US" altLang="en-US"/>
              <a:pPr/>
              <a:t>‹#›</a:t>
            </a:fld>
            <a:endParaRPr lang="en-US" altLang="en-US"/>
          </a:p>
        </p:txBody>
      </p:sp>
    </p:spTree>
    <p:extLst>
      <p:ext uri="{BB962C8B-B14F-4D97-AF65-F5344CB8AC3E}">
        <p14:creationId xmlns:p14="http://schemas.microsoft.com/office/powerpoint/2010/main" val="3338700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FDD4F13E-3D48-4C88-B136-EDF4E07598FA}" type="slidenum">
              <a:rPr lang="en-US" altLang="en-US"/>
              <a:pPr/>
              <a:t>‹#›</a:t>
            </a:fld>
            <a:endParaRPr lang="en-US" altLang="en-US"/>
          </a:p>
        </p:txBody>
      </p:sp>
    </p:spTree>
    <p:extLst>
      <p:ext uri="{BB962C8B-B14F-4D97-AF65-F5344CB8AC3E}">
        <p14:creationId xmlns:p14="http://schemas.microsoft.com/office/powerpoint/2010/main" val="3548426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364"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p>
        </p:txBody>
      </p:sp>
      <p:sp>
        <p:nvSpPr>
          <p:cNvPr id="143365"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143366"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22A1793E-147C-435E-BF83-E357F6A9D5E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audio" Target="file:///D:\Documents%20and%20Settings\Administrator\My%20Documents\Chuy&#7879;n%20CTLN.wma" TargetMode="Externa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gif"/></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61181" y="1173596"/>
            <a:ext cx="8153400" cy="3909288"/>
          </a:xfrm>
          <a:prstGeom prst="rect">
            <a:avLst/>
          </a:prstGeom>
          <a:noFill/>
        </p:spPr>
        <p:txBody>
          <a:bodyPr spcFirstLastPara="1">
            <a:prstTxWarp prst="textArchUp">
              <a:avLst/>
            </a:prstTxWarp>
            <a:spAutoFit/>
          </a:bodyPr>
          <a:lstStyle/>
          <a:p>
            <a:pPr fontAlgn="auto">
              <a:spcBef>
                <a:spcPts val="0"/>
              </a:spcBef>
              <a:spcAft>
                <a:spcPts val="0"/>
              </a:spcAft>
              <a:defRPr/>
            </a:pPr>
            <a:r>
              <a:rPr lang="en-US" sz="8800" b="1" dirty="0" err="1">
                <a:solidFill>
                  <a:srgbClr val="002060"/>
                </a:solidFill>
                <a:latin typeface="Times New Roman" pitchFamily="18" charset="0"/>
                <a:cs typeface="Times New Roman" pitchFamily="18" charset="0"/>
              </a:rPr>
              <a:t>Chào</a:t>
            </a:r>
            <a:r>
              <a:rPr lang="en-US" sz="8800" b="1" dirty="0">
                <a:solidFill>
                  <a:srgbClr val="002060"/>
                </a:solidFill>
                <a:latin typeface="Times New Roman" pitchFamily="18" charset="0"/>
                <a:cs typeface="Times New Roman" pitchFamily="18" charset="0"/>
              </a:rPr>
              <a:t> </a:t>
            </a:r>
            <a:r>
              <a:rPr lang="en-US" sz="8800" b="1" dirty="0" err="1">
                <a:solidFill>
                  <a:srgbClr val="002060"/>
                </a:solidFill>
                <a:latin typeface="Times New Roman" pitchFamily="18" charset="0"/>
                <a:cs typeface="Times New Roman" pitchFamily="18" charset="0"/>
              </a:rPr>
              <a:t>mừng</a:t>
            </a:r>
            <a:r>
              <a:rPr lang="en-US" sz="8800" b="1" dirty="0">
                <a:solidFill>
                  <a:srgbClr val="002060"/>
                </a:solidFill>
                <a:latin typeface="Times New Roman" pitchFamily="18" charset="0"/>
                <a:cs typeface="Times New Roman" pitchFamily="18" charset="0"/>
              </a:rPr>
              <a:t> </a:t>
            </a:r>
            <a:r>
              <a:rPr lang="en-US" sz="8800" b="1" dirty="0" err="1">
                <a:solidFill>
                  <a:srgbClr val="002060"/>
                </a:solidFill>
                <a:latin typeface="Times New Roman" pitchFamily="18" charset="0"/>
                <a:cs typeface="Times New Roman" pitchFamily="18" charset="0"/>
              </a:rPr>
              <a:t>quý</a:t>
            </a:r>
            <a:r>
              <a:rPr lang="en-US" sz="8800" b="1" dirty="0">
                <a:solidFill>
                  <a:srgbClr val="002060"/>
                </a:solidFill>
                <a:latin typeface="Times New Roman" pitchFamily="18" charset="0"/>
                <a:cs typeface="Times New Roman" pitchFamily="18" charset="0"/>
              </a:rPr>
              <a:t> </a:t>
            </a:r>
            <a:r>
              <a:rPr lang="en-US" sz="8800" b="1" dirty="0" err="1">
                <a:solidFill>
                  <a:srgbClr val="002060"/>
                </a:solidFill>
                <a:latin typeface="Times New Roman" pitchFamily="18" charset="0"/>
                <a:cs typeface="Times New Roman" pitchFamily="18" charset="0"/>
              </a:rPr>
              <a:t>thầy</a:t>
            </a:r>
            <a:r>
              <a:rPr lang="en-US" sz="8800" b="1" dirty="0">
                <a:solidFill>
                  <a:srgbClr val="002060"/>
                </a:solidFill>
                <a:latin typeface="Times New Roman" pitchFamily="18" charset="0"/>
                <a:cs typeface="Times New Roman" pitchFamily="18" charset="0"/>
              </a:rPr>
              <a:t> </a:t>
            </a:r>
            <a:r>
              <a:rPr lang="en-US" sz="8800" b="1" dirty="0" err="1">
                <a:solidFill>
                  <a:srgbClr val="002060"/>
                </a:solidFill>
                <a:latin typeface="Times New Roman" pitchFamily="18" charset="0"/>
                <a:cs typeface="Times New Roman" pitchFamily="18" charset="0"/>
              </a:rPr>
              <a:t>cô</a:t>
            </a:r>
            <a:r>
              <a:rPr lang="en-US" sz="8800" b="1" dirty="0">
                <a:solidFill>
                  <a:srgbClr val="002060"/>
                </a:solidFill>
                <a:latin typeface="Times New Roman" pitchFamily="18" charset="0"/>
                <a:cs typeface="Times New Roman" pitchFamily="18" charset="0"/>
              </a:rPr>
              <a:t> </a:t>
            </a:r>
            <a:r>
              <a:rPr lang="en-US" sz="8800" b="1" dirty="0" err="1">
                <a:solidFill>
                  <a:srgbClr val="002060"/>
                </a:solidFill>
                <a:latin typeface="Times New Roman" pitchFamily="18" charset="0"/>
                <a:cs typeface="Times New Roman" pitchFamily="18" charset="0"/>
              </a:rPr>
              <a:t>và</a:t>
            </a:r>
            <a:r>
              <a:rPr lang="en-US" sz="8800" b="1" dirty="0">
                <a:solidFill>
                  <a:srgbClr val="002060"/>
                </a:solidFill>
                <a:latin typeface="Times New Roman" pitchFamily="18" charset="0"/>
                <a:cs typeface="Times New Roman" pitchFamily="18" charset="0"/>
              </a:rPr>
              <a:t> </a:t>
            </a:r>
            <a:r>
              <a:rPr lang="en-US" sz="8800" b="1" dirty="0" err="1">
                <a:solidFill>
                  <a:srgbClr val="002060"/>
                </a:solidFill>
                <a:latin typeface="Times New Roman" pitchFamily="18" charset="0"/>
                <a:cs typeface="Times New Roman" pitchFamily="18" charset="0"/>
              </a:rPr>
              <a:t>các</a:t>
            </a:r>
            <a:r>
              <a:rPr lang="en-US" sz="8800" b="1" dirty="0">
                <a:solidFill>
                  <a:srgbClr val="002060"/>
                </a:solidFill>
                <a:latin typeface="Times New Roman" pitchFamily="18" charset="0"/>
                <a:cs typeface="Times New Roman" pitchFamily="18" charset="0"/>
              </a:rPr>
              <a:t> </a:t>
            </a:r>
            <a:r>
              <a:rPr lang="en-US" sz="8800" b="1" dirty="0" err="1">
                <a:solidFill>
                  <a:srgbClr val="002060"/>
                </a:solidFill>
                <a:latin typeface="Times New Roman" pitchFamily="18" charset="0"/>
                <a:cs typeface="Times New Roman" pitchFamily="18" charset="0"/>
              </a:rPr>
              <a:t>em</a:t>
            </a:r>
            <a:r>
              <a:rPr lang="en-US" sz="8800" b="1" dirty="0">
                <a:solidFill>
                  <a:srgbClr val="002060"/>
                </a:solidFill>
                <a:latin typeface="Times New Roman" pitchFamily="18" charset="0"/>
                <a:cs typeface="Times New Roman" pitchFamily="18" charset="0"/>
              </a:rPr>
              <a:t> </a:t>
            </a:r>
            <a:r>
              <a:rPr lang="en-US" sz="8800" b="1" dirty="0" err="1">
                <a:solidFill>
                  <a:srgbClr val="002060"/>
                </a:solidFill>
                <a:latin typeface="Times New Roman" pitchFamily="18" charset="0"/>
                <a:cs typeface="Times New Roman" pitchFamily="18" charset="0"/>
              </a:rPr>
              <a:t>học</a:t>
            </a:r>
            <a:r>
              <a:rPr lang="en-US" sz="8800" b="1" dirty="0">
                <a:solidFill>
                  <a:srgbClr val="002060"/>
                </a:solidFill>
                <a:latin typeface="Times New Roman" pitchFamily="18" charset="0"/>
                <a:cs typeface="Times New Roman" pitchFamily="18" charset="0"/>
              </a:rPr>
              <a:t> </a:t>
            </a:r>
            <a:r>
              <a:rPr lang="en-US" sz="8800" b="1" dirty="0" err="1">
                <a:solidFill>
                  <a:srgbClr val="002060"/>
                </a:solidFill>
                <a:latin typeface="Times New Roman" pitchFamily="18" charset="0"/>
                <a:cs typeface="Times New Roman" pitchFamily="18" charset="0"/>
              </a:rPr>
              <a:t>sinh</a:t>
            </a:r>
            <a:endParaRPr lang="en-US" sz="8800" b="1" dirty="0">
              <a:solidFill>
                <a:srgbClr val="002060"/>
              </a:solidFill>
              <a:latin typeface="Times New Roman" pitchFamily="18" charset="0"/>
              <a:cs typeface="Times New Roman" pitchFamily="18" charset="0"/>
            </a:endParaRPr>
          </a:p>
        </p:txBody>
      </p:sp>
      <p:sp>
        <p:nvSpPr>
          <p:cNvPr id="5" name="Rectangle 4"/>
          <p:cNvSpPr/>
          <p:nvPr/>
        </p:nvSpPr>
        <p:spPr>
          <a:xfrm>
            <a:off x="313109" y="111729"/>
            <a:ext cx="8649547" cy="769441"/>
          </a:xfrm>
          <a:prstGeom prst="rect">
            <a:avLst/>
          </a:prstGeom>
          <a:noFill/>
        </p:spPr>
        <p:txBody>
          <a:bodyPr wrap="none">
            <a:spAutoFit/>
          </a:bodyPr>
          <a:lstStyle/>
          <a:p>
            <a:pPr fontAlgn="auto">
              <a:spcBef>
                <a:spcPts val="0"/>
              </a:spcBef>
              <a:spcAft>
                <a:spcPts val="0"/>
              </a:spcAft>
              <a:defRPr/>
            </a:pP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TRƯỜNG TIỂU HỌC </a:t>
            </a:r>
            <a:r>
              <a:rPr lang="vi-VN"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ĐẠI ĐỒNG</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19461" name="TextBox 12"/>
          <p:cNvSpPr txBox="1">
            <a:spLocks noChangeArrowheads="1"/>
          </p:cNvSpPr>
          <p:nvPr/>
        </p:nvSpPr>
        <p:spPr bwMode="auto">
          <a:xfrm>
            <a:off x="1981200" y="3041650"/>
            <a:ext cx="579120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defTabSz="457200" eaLnBrk="0" fontAlgn="base" hangingPunct="0">
              <a:spcBef>
                <a:spcPct val="0"/>
              </a:spcBef>
              <a:spcAft>
                <a:spcPct val="0"/>
              </a:spcAft>
              <a:defRPr>
                <a:solidFill>
                  <a:schemeClr val="tx1"/>
                </a:solidFill>
                <a:latin typeface="Tw Cen MT" pitchFamily="34" charset="0"/>
              </a:defRPr>
            </a:lvl6pPr>
            <a:lvl7pPr marL="2971800" indent="-228600" defTabSz="457200" eaLnBrk="0" fontAlgn="base" hangingPunct="0">
              <a:spcBef>
                <a:spcPct val="0"/>
              </a:spcBef>
              <a:spcAft>
                <a:spcPct val="0"/>
              </a:spcAft>
              <a:defRPr>
                <a:solidFill>
                  <a:schemeClr val="tx1"/>
                </a:solidFill>
                <a:latin typeface="Tw Cen MT" pitchFamily="34" charset="0"/>
              </a:defRPr>
            </a:lvl7pPr>
            <a:lvl8pPr marL="3429000" indent="-228600" defTabSz="457200" eaLnBrk="0" fontAlgn="base" hangingPunct="0">
              <a:spcBef>
                <a:spcPct val="0"/>
              </a:spcBef>
              <a:spcAft>
                <a:spcPct val="0"/>
              </a:spcAft>
              <a:defRPr>
                <a:solidFill>
                  <a:schemeClr val="tx1"/>
                </a:solidFill>
                <a:latin typeface="Tw Cen MT" pitchFamily="34" charset="0"/>
              </a:defRPr>
            </a:lvl8pPr>
            <a:lvl9pPr marL="3886200" indent="-228600" defTabSz="457200" eaLnBrk="0" fontAlgn="base" hangingPunct="0">
              <a:spcBef>
                <a:spcPct val="0"/>
              </a:spcBef>
              <a:spcAft>
                <a:spcPct val="0"/>
              </a:spcAft>
              <a:defRPr>
                <a:solidFill>
                  <a:schemeClr val="tx1"/>
                </a:solidFill>
                <a:latin typeface="Tw Cen MT" pitchFamily="34" charset="0"/>
              </a:defRPr>
            </a:lvl9pPr>
          </a:lstStyle>
          <a:p>
            <a:pPr algn="ctr" eaLnBrk="1" hangingPunct="1"/>
            <a:r>
              <a:rPr lang="vi-VN" altLang="en-US" sz="3200" b="1" dirty="0">
                <a:solidFill>
                  <a:srgbClr val="00B0F0"/>
                </a:solidFill>
                <a:latin typeface="Times New Roman" pitchFamily="18" charset="0"/>
                <a:cs typeface="Times New Roman" pitchFamily="18" charset="0"/>
              </a:rPr>
              <a:t>Phân môn: </a:t>
            </a:r>
            <a:r>
              <a:rPr lang="en-US" altLang="en-US" sz="3200" b="1" dirty="0">
                <a:solidFill>
                  <a:srgbClr val="00B0F0"/>
                </a:solidFill>
                <a:latin typeface="Times New Roman" pitchFamily="18" charset="0"/>
                <a:cs typeface="Times New Roman" pitchFamily="18" charset="0"/>
              </a:rPr>
              <a:t>Tập đọc</a:t>
            </a:r>
          </a:p>
          <a:p>
            <a:pPr algn="ctr" eaLnBrk="1" hangingPunct="1"/>
            <a:r>
              <a:rPr lang="en-US" altLang="en-US" sz="3200" b="1" dirty="0">
                <a:solidFill>
                  <a:srgbClr val="00B0F0"/>
                </a:solidFill>
                <a:latin typeface="Times New Roman" pitchFamily="18" charset="0"/>
                <a:cs typeface="Times New Roman" pitchFamily="18" charset="0"/>
              </a:rPr>
              <a:t>Lớp: 4</a:t>
            </a:r>
            <a:r>
              <a:rPr lang="vi-VN" altLang="en-US" sz="3200" b="1" dirty="0">
                <a:solidFill>
                  <a:srgbClr val="00B0F0"/>
                </a:solidFill>
                <a:latin typeface="Times New Roman" pitchFamily="18" charset="0"/>
                <a:cs typeface="Times New Roman" pitchFamily="18" charset="0"/>
              </a:rPr>
              <a:t>C</a:t>
            </a:r>
            <a:endParaRPr lang="en-US" altLang="en-US" sz="3200" b="1" dirty="0">
              <a:solidFill>
                <a:srgbClr val="00B0F0"/>
              </a:solidFill>
              <a:latin typeface="Times New Roman" pitchFamily="18" charset="0"/>
              <a:cs typeface="Times New Roman" pitchFamily="18" charset="0"/>
            </a:endParaRPr>
          </a:p>
          <a:p>
            <a:pPr algn="ctr" eaLnBrk="1" hangingPunct="1"/>
            <a:endParaRPr lang="en-US" altLang="en-US" sz="3200" b="1" dirty="0">
              <a:solidFill>
                <a:srgbClr val="FF0000"/>
              </a:solidFill>
              <a:latin typeface="Times New Roman" pitchFamily="18" charset="0"/>
              <a:cs typeface="Times New Roman" pitchFamily="18" charset="0"/>
            </a:endParaRPr>
          </a:p>
        </p:txBody>
      </p:sp>
      <p:sp>
        <p:nvSpPr>
          <p:cNvPr id="7" name="TextBox 6"/>
          <p:cNvSpPr txBox="1"/>
          <p:nvPr/>
        </p:nvSpPr>
        <p:spPr>
          <a:xfrm>
            <a:off x="2590800" y="4000003"/>
            <a:ext cx="8001000" cy="584775"/>
          </a:xfrm>
          <a:prstGeom prst="rect">
            <a:avLst/>
          </a:prstGeom>
          <a:noFill/>
        </p:spPr>
        <p:txBody>
          <a:bodyPr>
            <a:spAutoFit/>
          </a:bodyPr>
          <a:lstStyle/>
          <a:p>
            <a:pPr>
              <a:defRPr/>
            </a:pPr>
            <a:r>
              <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Giáo viên: Lê</a:t>
            </a:r>
            <a:r>
              <a:rPr lang="vi-VN"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Thị Diễm</a:t>
            </a:r>
            <a:endParaRPr lang="en-US" sz="32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1946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59163" y="1600200"/>
            <a:ext cx="2357437"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952504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9" name="Text Box 14"/>
          <p:cNvSpPr txBox="1">
            <a:spLocks noChangeArrowheads="1"/>
          </p:cNvSpPr>
          <p:nvPr/>
        </p:nvSpPr>
        <p:spPr bwMode="auto">
          <a:xfrm>
            <a:off x="3200400" y="320752"/>
            <a:ext cx="3581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en-US" sz="4800" b="1" dirty="0">
                <a:solidFill>
                  <a:srgbClr val="0000CC"/>
                </a:solidFill>
                <a:latin typeface="Times New Roman" pitchFamily="18" charset="0"/>
                <a:cs typeface="Times New Roman" pitchFamily="18" charset="0"/>
              </a:rPr>
              <a:t>Luyện đọc</a:t>
            </a:r>
          </a:p>
        </p:txBody>
      </p:sp>
      <p:sp>
        <p:nvSpPr>
          <p:cNvPr id="6150" name="Text Box 15"/>
          <p:cNvSpPr txBox="1">
            <a:spLocks noChangeArrowheads="1"/>
          </p:cNvSpPr>
          <p:nvPr/>
        </p:nvSpPr>
        <p:spPr bwMode="auto">
          <a:xfrm>
            <a:off x="2895600" y="1028701"/>
            <a:ext cx="3429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en-US" sz="4800" b="1">
                <a:solidFill>
                  <a:srgbClr val="006600"/>
                </a:solidFill>
                <a:latin typeface="Times New Roman" pitchFamily="18" charset="0"/>
                <a:cs typeface="Times New Roman" pitchFamily="18" charset="0"/>
              </a:rPr>
              <a:t>* Đọc đúng: </a:t>
            </a:r>
          </a:p>
        </p:txBody>
      </p:sp>
      <p:sp>
        <p:nvSpPr>
          <p:cNvPr id="6151" name="Text Box 16"/>
          <p:cNvSpPr txBox="1">
            <a:spLocks noChangeArrowheads="1"/>
          </p:cNvSpPr>
          <p:nvPr/>
        </p:nvSpPr>
        <p:spPr bwMode="auto">
          <a:xfrm>
            <a:off x="457200" y="2057400"/>
            <a:ext cx="8458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en-US" sz="4800" b="1" dirty="0">
                <a:solidFill>
                  <a:srgbClr val="0000FF"/>
                </a:solidFill>
                <a:latin typeface="Times New Roman" pitchFamily="18" charset="0"/>
              </a:rPr>
              <a:t>cài then</a:t>
            </a:r>
            <a:r>
              <a:rPr lang="vi-VN" altLang="en-US" sz="4800" b="1" dirty="0">
                <a:solidFill>
                  <a:srgbClr val="0000FF"/>
                </a:solidFill>
                <a:latin typeface="Times New Roman" pitchFamily="18" charset="0"/>
              </a:rPr>
              <a:t>                 </a:t>
            </a:r>
            <a:r>
              <a:rPr lang="en-US" altLang="en-US" sz="4800" b="1" dirty="0">
                <a:solidFill>
                  <a:srgbClr val="0000FF"/>
                </a:solidFill>
                <a:latin typeface="Times New Roman" pitchFamily="18" charset="0"/>
              </a:rPr>
              <a:t>sập cửa</a:t>
            </a:r>
            <a:endParaRPr lang="vi-VN" altLang="en-US" sz="4800" b="1" dirty="0">
              <a:solidFill>
                <a:srgbClr val="0000FF"/>
              </a:solidFill>
              <a:latin typeface="Times New Roman" pitchFamily="18" charset="0"/>
            </a:endParaRPr>
          </a:p>
          <a:p>
            <a:pPr eaLnBrk="1" hangingPunct="1"/>
            <a:r>
              <a:rPr lang="en-US" altLang="en-US" sz="4800" b="1" dirty="0">
                <a:solidFill>
                  <a:srgbClr val="0000FF"/>
                </a:solidFill>
                <a:latin typeface="Times New Roman" pitchFamily="18" charset="0"/>
              </a:rPr>
              <a:t>căng buồm </a:t>
            </a:r>
            <a:r>
              <a:rPr lang="vi-VN" altLang="en-US" sz="4800" b="1" dirty="0">
                <a:solidFill>
                  <a:srgbClr val="0000FF"/>
                </a:solidFill>
                <a:latin typeface="Times New Roman" pitchFamily="18" charset="0"/>
              </a:rPr>
              <a:t>          </a:t>
            </a:r>
            <a:r>
              <a:rPr lang="en-US" altLang="en-US" sz="4800" b="1" dirty="0">
                <a:solidFill>
                  <a:srgbClr val="0000FF"/>
                </a:solidFill>
                <a:latin typeface="Times New Roman" pitchFamily="18" charset="0"/>
              </a:rPr>
              <a:t>đoàn thoi, xoăn tay </a:t>
            </a:r>
            <a:r>
              <a:rPr lang="vi-VN" altLang="en-US" sz="4800" b="1" dirty="0">
                <a:solidFill>
                  <a:srgbClr val="0000FF"/>
                </a:solidFill>
                <a:latin typeface="Times New Roman" pitchFamily="18" charset="0"/>
              </a:rPr>
              <a:t>               </a:t>
            </a:r>
            <a:r>
              <a:rPr lang="en-US" altLang="en-US" sz="4800" b="1" dirty="0">
                <a:solidFill>
                  <a:srgbClr val="0000FF"/>
                </a:solidFill>
                <a:latin typeface="Times New Roman" pitchFamily="18" charset="0"/>
              </a:rPr>
              <a:t>lóe</a:t>
            </a:r>
            <a:endParaRPr lang="en-US" altLang="en-US" sz="4800" b="1" dirty="0">
              <a:solidFill>
                <a:srgbClr val="0000CC"/>
              </a:solidFill>
              <a:latin typeface="Times New Roman" pitchFamily="18" charset="0"/>
              <a:cs typeface="Times New Roman" pitchFamily="18" charset="0"/>
            </a:endParaRP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Effect transition="in" filter="fade">
                                      <p:cBhvr>
                                        <p:cTn id="7" dur="2000"/>
                                        <p:tgtEl>
                                          <p:spTgt spid="614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150">
                                            <p:txEl>
                                              <p:pRg st="0" end="0"/>
                                            </p:txEl>
                                          </p:spTgt>
                                        </p:tgtEl>
                                        <p:attrNameLst>
                                          <p:attrName>style.visibility</p:attrName>
                                        </p:attrNameLst>
                                      </p:cBhvr>
                                      <p:to>
                                        <p:strVal val="visible"/>
                                      </p:to>
                                    </p:set>
                                    <p:anim calcmode="lin" valueType="num">
                                      <p:cBhvr additive="base">
                                        <p:cTn id="12" dur="500" fill="hold"/>
                                        <p:tgtEl>
                                          <p:spTgt spid="615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1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151">
                                            <p:txEl>
                                              <p:pRg st="0" end="0"/>
                                            </p:txEl>
                                          </p:spTgt>
                                        </p:tgtEl>
                                        <p:attrNameLst>
                                          <p:attrName>style.visibility</p:attrName>
                                        </p:attrNameLst>
                                      </p:cBhvr>
                                      <p:to>
                                        <p:strVal val="visible"/>
                                      </p:to>
                                    </p:set>
                                    <p:anim calcmode="lin" valueType="num">
                                      <p:cBhvr additive="base">
                                        <p:cTn id="18" dur="500" fill="hold"/>
                                        <p:tgtEl>
                                          <p:spTgt spid="6151">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1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151">
                                            <p:txEl>
                                              <p:pRg st="1" end="1"/>
                                            </p:txEl>
                                          </p:spTgt>
                                        </p:tgtEl>
                                        <p:attrNameLst>
                                          <p:attrName>style.visibility</p:attrName>
                                        </p:attrNameLst>
                                      </p:cBhvr>
                                      <p:to>
                                        <p:strVal val="visible"/>
                                      </p:to>
                                    </p:set>
                                    <p:anim calcmode="lin" valueType="num">
                                      <p:cBhvr additive="base">
                                        <p:cTn id="24" dur="500" fill="hold"/>
                                        <p:tgtEl>
                                          <p:spTgt spid="6151">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15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build="p"/>
      <p:bldP spid="6150" grpId="0" build="p"/>
      <p:bldP spid="615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9" name="Text Box 14"/>
          <p:cNvSpPr txBox="1">
            <a:spLocks noChangeArrowheads="1"/>
          </p:cNvSpPr>
          <p:nvPr/>
        </p:nvSpPr>
        <p:spPr bwMode="auto">
          <a:xfrm>
            <a:off x="3200400" y="457200"/>
            <a:ext cx="28971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en-US" sz="4000" b="1">
                <a:solidFill>
                  <a:srgbClr val="0000CC"/>
                </a:solidFill>
                <a:latin typeface="Times New Roman" pitchFamily="18" charset="0"/>
                <a:cs typeface="Times New Roman" pitchFamily="18" charset="0"/>
              </a:rPr>
              <a:t>Luyện đọc</a:t>
            </a:r>
          </a:p>
        </p:txBody>
      </p:sp>
      <p:sp>
        <p:nvSpPr>
          <p:cNvPr id="6152" name="Text Box 17"/>
          <p:cNvSpPr txBox="1">
            <a:spLocks noChangeArrowheads="1"/>
          </p:cNvSpPr>
          <p:nvPr/>
        </p:nvSpPr>
        <p:spPr bwMode="auto">
          <a:xfrm>
            <a:off x="2181225" y="1083469"/>
            <a:ext cx="49355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en-US" sz="4000" b="1" dirty="0">
                <a:solidFill>
                  <a:srgbClr val="006600"/>
                </a:solidFill>
                <a:latin typeface="Times New Roman" pitchFamily="18" charset="0"/>
                <a:cs typeface="Times New Roman" pitchFamily="18" charset="0"/>
              </a:rPr>
              <a:t>* Ngắt </a:t>
            </a:r>
            <a:r>
              <a:rPr lang="vi-VN" altLang="en-US" sz="4000" b="1" dirty="0">
                <a:solidFill>
                  <a:srgbClr val="006600"/>
                </a:solidFill>
                <a:latin typeface="Times New Roman" pitchFamily="18" charset="0"/>
                <a:cs typeface="Times New Roman" pitchFamily="18" charset="0"/>
              </a:rPr>
              <a:t>nhịp thơ</a:t>
            </a:r>
            <a:r>
              <a:rPr lang="en-US" altLang="en-US" sz="4000" b="1" dirty="0">
                <a:solidFill>
                  <a:srgbClr val="006600"/>
                </a:solidFill>
                <a:latin typeface="Times New Roman" pitchFamily="18" charset="0"/>
                <a:cs typeface="Times New Roman" pitchFamily="18" charset="0"/>
              </a:rPr>
              <a:t>: </a:t>
            </a:r>
          </a:p>
        </p:txBody>
      </p:sp>
      <p:sp>
        <p:nvSpPr>
          <p:cNvPr id="6153" name="Text Box 18"/>
          <p:cNvSpPr txBox="1">
            <a:spLocks noChangeArrowheads="1"/>
          </p:cNvSpPr>
          <p:nvPr/>
        </p:nvSpPr>
        <p:spPr bwMode="auto">
          <a:xfrm>
            <a:off x="838200" y="1691879"/>
            <a:ext cx="81534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en-US" sz="4000" b="1">
                <a:solidFill>
                  <a:srgbClr val="0000FF"/>
                </a:solidFill>
                <a:latin typeface="Times New Roman" pitchFamily="18" charset="0"/>
              </a:rPr>
              <a:t>Sao mờ, </a:t>
            </a:r>
            <a:r>
              <a:rPr lang="en-US" altLang="en-US" sz="4000" b="1">
                <a:solidFill>
                  <a:srgbClr val="FF0000"/>
                </a:solidFill>
                <a:latin typeface="Times New Roman" pitchFamily="18" charset="0"/>
              </a:rPr>
              <a:t>/</a:t>
            </a:r>
            <a:r>
              <a:rPr lang="en-US" altLang="en-US" sz="4000" b="1">
                <a:solidFill>
                  <a:srgbClr val="0000FF"/>
                </a:solidFill>
                <a:latin typeface="Times New Roman" pitchFamily="18" charset="0"/>
              </a:rPr>
              <a:t> kéo lưới kịp trời sáng       </a:t>
            </a:r>
          </a:p>
          <a:p>
            <a:pPr eaLnBrk="1" hangingPunct="1"/>
            <a:r>
              <a:rPr lang="en-US" altLang="en-US" sz="4000" b="1">
                <a:solidFill>
                  <a:srgbClr val="0000FF"/>
                </a:solidFill>
                <a:latin typeface="Times New Roman" pitchFamily="18" charset="0"/>
              </a:rPr>
              <a:t>Ta kéo xoăn tay </a:t>
            </a:r>
            <a:r>
              <a:rPr lang="en-US" altLang="en-US" sz="4000" b="1">
                <a:solidFill>
                  <a:srgbClr val="FF0000"/>
                </a:solidFill>
                <a:latin typeface="Times New Roman" pitchFamily="18" charset="0"/>
              </a:rPr>
              <a:t>/ </a:t>
            </a:r>
            <a:r>
              <a:rPr lang="en-US" altLang="en-US" sz="4000" b="1">
                <a:solidFill>
                  <a:srgbClr val="0000FF"/>
                </a:solidFill>
                <a:latin typeface="Times New Roman" pitchFamily="18" charset="0"/>
              </a:rPr>
              <a:t>chùm cá nặng</a:t>
            </a:r>
          </a:p>
          <a:p>
            <a:pPr eaLnBrk="1" hangingPunct="1"/>
            <a:r>
              <a:rPr lang="en-US" altLang="en-US" sz="4000" b="1">
                <a:solidFill>
                  <a:srgbClr val="0000FF"/>
                </a:solidFill>
                <a:latin typeface="Times New Roman" pitchFamily="18" charset="0"/>
              </a:rPr>
              <a:t>Vảy bạc đuôi vàng </a:t>
            </a:r>
            <a:r>
              <a:rPr lang="en-US" altLang="en-US" sz="4000" b="1">
                <a:solidFill>
                  <a:srgbClr val="FF0000"/>
                </a:solidFill>
                <a:latin typeface="Times New Roman" pitchFamily="18" charset="0"/>
              </a:rPr>
              <a:t>/</a:t>
            </a:r>
            <a:r>
              <a:rPr lang="en-US" altLang="en-US" sz="4000" b="1">
                <a:solidFill>
                  <a:srgbClr val="0000FF"/>
                </a:solidFill>
                <a:latin typeface="Times New Roman" pitchFamily="18" charset="0"/>
              </a:rPr>
              <a:t> lóe rạng đông  </a:t>
            </a:r>
          </a:p>
          <a:p>
            <a:pPr eaLnBrk="1" hangingPunct="1"/>
            <a:r>
              <a:rPr lang="en-US" altLang="en-US" sz="4000" b="1">
                <a:solidFill>
                  <a:srgbClr val="0000FF"/>
                </a:solidFill>
                <a:latin typeface="Times New Roman" pitchFamily="18" charset="0"/>
              </a:rPr>
              <a:t>Lưới xếp buồm lên </a:t>
            </a:r>
            <a:r>
              <a:rPr lang="en-US" altLang="en-US" sz="4000" b="1">
                <a:solidFill>
                  <a:srgbClr val="FF0000"/>
                </a:solidFill>
                <a:latin typeface="Times New Roman" pitchFamily="18" charset="0"/>
              </a:rPr>
              <a:t>/</a:t>
            </a:r>
            <a:r>
              <a:rPr lang="en-US" altLang="en-US" sz="4000" b="1">
                <a:solidFill>
                  <a:srgbClr val="0000FF"/>
                </a:solidFill>
                <a:latin typeface="Times New Roman" pitchFamily="18" charset="0"/>
              </a:rPr>
              <a:t> đón nắng hồng.</a:t>
            </a: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Effect transition="in" filter="fade">
                                      <p:cBhvr>
                                        <p:cTn id="7" dur="2000"/>
                                        <p:tgtEl>
                                          <p:spTgt spid="614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152">
                                            <p:txEl>
                                              <p:pRg st="0" end="0"/>
                                            </p:txEl>
                                          </p:spTgt>
                                        </p:tgtEl>
                                        <p:attrNameLst>
                                          <p:attrName>style.visibility</p:attrName>
                                        </p:attrNameLst>
                                      </p:cBhvr>
                                      <p:to>
                                        <p:strVal val="visible"/>
                                      </p:to>
                                    </p:set>
                                    <p:anim calcmode="lin" valueType="num">
                                      <p:cBhvr additive="base">
                                        <p:cTn id="12" dur="500" fill="hold"/>
                                        <p:tgtEl>
                                          <p:spTgt spid="615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1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153">
                                            <p:txEl>
                                              <p:pRg st="0" end="0"/>
                                            </p:txEl>
                                          </p:spTgt>
                                        </p:tgtEl>
                                        <p:attrNameLst>
                                          <p:attrName>style.visibility</p:attrName>
                                        </p:attrNameLst>
                                      </p:cBhvr>
                                      <p:to>
                                        <p:strVal val="visible"/>
                                      </p:to>
                                    </p:set>
                                    <p:anim calcmode="lin" valueType="num">
                                      <p:cBhvr additive="base">
                                        <p:cTn id="18" dur="500" fill="hold"/>
                                        <p:tgtEl>
                                          <p:spTgt spid="615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15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153">
                                            <p:txEl>
                                              <p:pRg st="1" end="1"/>
                                            </p:txEl>
                                          </p:spTgt>
                                        </p:tgtEl>
                                        <p:attrNameLst>
                                          <p:attrName>style.visibility</p:attrName>
                                        </p:attrNameLst>
                                      </p:cBhvr>
                                      <p:to>
                                        <p:strVal val="visible"/>
                                      </p:to>
                                    </p:set>
                                    <p:anim calcmode="lin" valueType="num">
                                      <p:cBhvr additive="base">
                                        <p:cTn id="24" dur="500" fill="hold"/>
                                        <p:tgtEl>
                                          <p:spTgt spid="615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15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153">
                                            <p:txEl>
                                              <p:pRg st="2" end="2"/>
                                            </p:txEl>
                                          </p:spTgt>
                                        </p:tgtEl>
                                        <p:attrNameLst>
                                          <p:attrName>style.visibility</p:attrName>
                                        </p:attrNameLst>
                                      </p:cBhvr>
                                      <p:to>
                                        <p:strVal val="visible"/>
                                      </p:to>
                                    </p:set>
                                    <p:anim calcmode="lin" valueType="num">
                                      <p:cBhvr additive="base">
                                        <p:cTn id="30" dur="500" fill="hold"/>
                                        <p:tgtEl>
                                          <p:spTgt spid="615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15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153">
                                            <p:txEl>
                                              <p:pRg st="3" end="3"/>
                                            </p:txEl>
                                          </p:spTgt>
                                        </p:tgtEl>
                                        <p:attrNameLst>
                                          <p:attrName>style.visibility</p:attrName>
                                        </p:attrNameLst>
                                      </p:cBhvr>
                                      <p:to>
                                        <p:strVal val="visible"/>
                                      </p:to>
                                    </p:set>
                                    <p:anim calcmode="lin" valueType="num">
                                      <p:cBhvr additive="base">
                                        <p:cTn id="36" dur="500" fill="hold"/>
                                        <p:tgtEl>
                                          <p:spTgt spid="615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15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build="p"/>
      <p:bldP spid="6152" grpId="0" build="allAtOnce"/>
      <p:bldP spid="615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742950"/>
            <a:ext cx="4786312" cy="2514600"/>
          </a:xfrm>
          <a:prstGeom prst="rect">
            <a:avLst/>
          </a:prstGeom>
          <a:solidFill>
            <a:schemeClr val="tx1"/>
          </a:solidFill>
          <a:ln w="38100">
            <a:solidFill>
              <a:schemeClr val="tx1"/>
            </a:solidFill>
            <a:miter lim="800000"/>
            <a:headEnd/>
            <a:tailEnd/>
          </a:ln>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1625" y="2857500"/>
            <a:ext cx="487997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6"/>
          <p:cNvSpPr txBox="1">
            <a:spLocks noChangeArrowheads="1"/>
          </p:cNvSpPr>
          <p:nvPr/>
        </p:nvSpPr>
        <p:spPr bwMode="auto">
          <a:xfrm>
            <a:off x="5419507" y="514350"/>
            <a:ext cx="35720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en-US" b="1" dirty="0">
                <a:solidFill>
                  <a:srgbClr val="0000CC"/>
                </a:solidFill>
                <a:latin typeface="Times New Roman" pitchFamily="18" charset="0"/>
                <a:cs typeface="Times New Roman" pitchFamily="18" charset="0"/>
              </a:rPr>
              <a:t>- </a:t>
            </a:r>
            <a:r>
              <a:rPr lang="en-US" altLang="en-US" b="1" dirty="0">
                <a:solidFill>
                  <a:srgbClr val="0000FF"/>
                </a:solidFill>
                <a:latin typeface="Times New Roman" pitchFamily="18" charset="0"/>
                <a:cs typeface="Times New Roman" pitchFamily="18" charset="0"/>
              </a:rPr>
              <a:t>T</a:t>
            </a:r>
            <a:r>
              <a:rPr lang="en-US" altLang="en-US" b="1" dirty="0">
                <a:solidFill>
                  <a:srgbClr val="0000FF"/>
                </a:solidFill>
                <a:latin typeface="Times New Roman" pitchFamily="18" charset="0"/>
              </a:rPr>
              <a:t>hoi: bộ phận của khung cửi hay máy dệt để luồn sợi trong khi dệt vải </a:t>
            </a:r>
            <a:endParaRPr lang="en-US" altLang="en-US" b="1" dirty="0">
              <a:solidFill>
                <a:srgbClr val="0000CC"/>
              </a:solidFill>
              <a:latin typeface="Times New Roman" pitchFamily="18" charset="0"/>
              <a:cs typeface="Times New Roman" pitchFamily="18" charset="0"/>
            </a:endParaRPr>
          </a:p>
        </p:txBody>
      </p:sp>
      <p:sp>
        <p:nvSpPr>
          <p:cNvPr id="7" name="Text Box 17"/>
          <p:cNvSpPr txBox="1">
            <a:spLocks noChangeArrowheads="1"/>
          </p:cNvSpPr>
          <p:nvPr/>
        </p:nvSpPr>
        <p:spPr bwMode="auto">
          <a:xfrm>
            <a:off x="2895600" y="171450"/>
            <a:ext cx="411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en-US" sz="2800" b="1" dirty="0">
                <a:solidFill>
                  <a:srgbClr val="006600"/>
                </a:solidFill>
                <a:latin typeface="Times New Roman" pitchFamily="18" charset="0"/>
                <a:cs typeface="Times New Roman" pitchFamily="18" charset="0"/>
              </a:rPr>
              <a:t>*Giải nghĩa từ : </a:t>
            </a:r>
          </a:p>
        </p:txBody>
      </p:sp>
    </p:spTree>
    <p:extLst>
      <p:ext uri="{BB962C8B-B14F-4D97-AF65-F5344CB8AC3E}">
        <p14:creationId xmlns:p14="http://schemas.microsoft.com/office/powerpoint/2010/main" val="30881867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ppt_x"/>
                                          </p:val>
                                        </p:tav>
                                        <p:tav tm="100000">
                                          <p:val>
                                            <p:strVal val="#ppt_x"/>
                                          </p:val>
                                        </p:tav>
                                      </p:tavLst>
                                    </p:anim>
                                    <p:anim calcmode="lin" valueType="num">
                                      <p:cBhvr additive="base">
                                        <p:cTn id="8"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 calcmode="lin" valueType="num">
                                      <p:cBhvr additive="base">
                                        <p:cTn id="24"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3124200" y="122635"/>
            <a:ext cx="3276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vi-VN" altLang="en-US" b="1">
                <a:latin typeface="Times New Roman" pitchFamily="18" charset="0"/>
                <a:cs typeface="Times New Roman" pitchFamily="18" charset="0"/>
              </a:rPr>
              <a:t>Cài then</a:t>
            </a:r>
            <a:endParaRPr lang="en-US" altLang="en-US" b="1">
              <a:latin typeface="Times New Roman" pitchFamily="18" charset="0"/>
              <a:cs typeface="Times New Roman" pitchFamily="18" charset="0"/>
            </a:endParaRP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78847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D:\khung nen\ramka1145aa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xplosion 1 2"/>
          <p:cNvSpPr/>
          <p:nvPr/>
        </p:nvSpPr>
        <p:spPr>
          <a:xfrm>
            <a:off x="465551" y="971550"/>
            <a:ext cx="8229600" cy="29718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vi-VN" sz="3200" dirty="0">
              <a:solidFill>
                <a:srgbClr val="FF0000"/>
              </a:solidFill>
              <a:latin typeface="Times New Roman" pitchFamily="18" charset="0"/>
              <a:cs typeface="Times New Roman" pitchFamily="18" charset="0"/>
            </a:endParaRPr>
          </a:p>
          <a:p>
            <a:pPr algn="ctr" eaLnBrk="1" hangingPunct="1"/>
            <a:endParaRPr lang="vi-VN" sz="3200" b="1" dirty="0">
              <a:solidFill>
                <a:srgbClr val="FF0000"/>
              </a:solidFill>
              <a:latin typeface="Times New Roman" pitchFamily="18" charset="0"/>
              <a:cs typeface="Times New Roman" pitchFamily="18" charset="0"/>
            </a:endParaRPr>
          </a:p>
          <a:p>
            <a:pPr algn="ctr" eaLnBrk="1" hangingPunct="1"/>
            <a:r>
              <a:rPr lang="vi-VN" sz="4000" b="1" dirty="0">
                <a:solidFill>
                  <a:srgbClr val="FF0000"/>
                </a:solidFill>
                <a:latin typeface="Times New Roman" pitchFamily="18" charset="0"/>
                <a:cs typeface="Times New Roman" pitchFamily="18" charset="0"/>
              </a:rPr>
              <a:t>LUYỆN ĐỌC NHÓM 2</a:t>
            </a:r>
            <a:endParaRPr lang="en-US" sz="4000" b="1" dirty="0">
              <a:solidFill>
                <a:srgbClr val="FF0000"/>
              </a:solidFill>
              <a:latin typeface="Times New Roman" pitchFamily="18" charset="0"/>
              <a:cs typeface="Times New Roman" pitchFamily="18" charset="0"/>
            </a:endParaRPr>
          </a:p>
          <a:p>
            <a:pPr algn="ctr" eaLnBrk="1" hangingPunct="1"/>
            <a:endParaRPr lang="en-US" sz="5600" b="1" noProof="1">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551325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D:\khung nen\ramka1145aa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xplosion 1 2"/>
          <p:cNvSpPr/>
          <p:nvPr/>
        </p:nvSpPr>
        <p:spPr>
          <a:xfrm>
            <a:off x="914400" y="1143000"/>
            <a:ext cx="7467600" cy="25146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sz="5600" b="1" noProof="1">
                <a:solidFill>
                  <a:schemeClr val="tx1"/>
                </a:solidFill>
                <a:latin typeface="Times New Roman" pitchFamily="18" charset="0"/>
                <a:cs typeface="Times New Roman" pitchFamily="18" charset="0"/>
              </a:rPr>
              <a:t>Tìm hiểu bài</a:t>
            </a:r>
          </a:p>
        </p:txBody>
      </p:sp>
    </p:spTree>
    <p:extLst>
      <p:ext uri="{BB962C8B-B14F-4D97-AF65-F5344CB8AC3E}">
        <p14:creationId xmlns:p14="http://schemas.microsoft.com/office/powerpoint/2010/main" val="1745142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1"/>
          <p:cNvSpPr txBox="1">
            <a:spLocks noChangeArrowheads="1"/>
          </p:cNvSpPr>
          <p:nvPr/>
        </p:nvSpPr>
        <p:spPr bwMode="auto">
          <a:xfrm>
            <a:off x="228600" y="209550"/>
            <a:ext cx="8915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en-US" b="1" dirty="0">
                <a:solidFill>
                  <a:srgbClr val="006600"/>
                </a:solidFill>
                <a:latin typeface="Times New Roman" pitchFamily="18" charset="0"/>
                <a:cs typeface="Times New Roman" pitchFamily="18" charset="0"/>
              </a:rPr>
              <a:t>1. </a:t>
            </a:r>
            <a:r>
              <a:rPr lang="nl-NL" altLang="en-US" b="1" dirty="0">
                <a:solidFill>
                  <a:srgbClr val="006600"/>
                </a:solidFill>
                <a:latin typeface="Times New Roman" pitchFamily="18" charset="0"/>
                <a:cs typeface="Times New Roman" pitchFamily="18" charset="0"/>
              </a:rPr>
              <a:t>Đoàn thuyền đánh cá ra khơi vào lúc nào? Những câu thơ nào cho biết điều đó?</a:t>
            </a:r>
            <a:endParaRPr lang="en-US" altLang="en-US" dirty="0">
              <a:solidFill>
                <a:srgbClr val="006600"/>
              </a:solidFill>
              <a:latin typeface="Times New Roman" pitchFamily="18" charset="0"/>
              <a:cs typeface="Times New Roman" pitchFamily="18" charset="0"/>
            </a:endParaRPr>
          </a:p>
        </p:txBody>
      </p:sp>
      <p:sp>
        <p:nvSpPr>
          <p:cNvPr id="5" name="Text Box 82"/>
          <p:cNvSpPr txBox="1">
            <a:spLocks noChangeArrowheads="1"/>
          </p:cNvSpPr>
          <p:nvPr/>
        </p:nvSpPr>
        <p:spPr bwMode="auto">
          <a:xfrm>
            <a:off x="136743" y="1352382"/>
            <a:ext cx="8839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r>
              <a:rPr lang="en-US" altLang="en-US" b="1" dirty="0">
                <a:solidFill>
                  <a:srgbClr val="0000CC"/>
                </a:solidFill>
                <a:latin typeface="Times New Roman" pitchFamily="18" charset="0"/>
                <a:cs typeface="Times New Roman" pitchFamily="18" charset="0"/>
              </a:rPr>
              <a:t>- </a:t>
            </a:r>
            <a:r>
              <a:rPr lang="nl-NL" altLang="en-US" b="1" dirty="0">
                <a:solidFill>
                  <a:srgbClr val="0000CC"/>
                </a:solidFill>
                <a:latin typeface="Times New Roman" pitchFamily="18" charset="0"/>
                <a:cs typeface="Times New Roman" pitchFamily="18" charset="0"/>
              </a:rPr>
              <a:t>Đoàn thuyền đánh cá ra khơi vào lúc chiều tối. </a:t>
            </a:r>
            <a:endParaRPr lang="en-US" altLang="en-US" b="1" dirty="0">
              <a:solidFill>
                <a:srgbClr val="FF0000"/>
              </a:solidFill>
              <a:latin typeface="Times New Roman" pitchFamily="18" charset="0"/>
              <a:cs typeface="Times New Roman" pitchFamily="18" charset="0"/>
            </a:endParaRPr>
          </a:p>
        </p:txBody>
      </p:sp>
      <p:sp>
        <p:nvSpPr>
          <p:cNvPr id="6" name="Text Box 82"/>
          <p:cNvSpPr txBox="1">
            <a:spLocks noChangeArrowheads="1"/>
          </p:cNvSpPr>
          <p:nvPr/>
        </p:nvSpPr>
        <p:spPr bwMode="auto">
          <a:xfrm>
            <a:off x="381000" y="1988898"/>
            <a:ext cx="8153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r>
              <a:rPr lang="nl-NL" altLang="en-US" b="1" dirty="0">
                <a:solidFill>
                  <a:srgbClr val="0000CC"/>
                </a:solidFill>
                <a:latin typeface="Times New Roman" pitchFamily="18" charset="0"/>
                <a:cs typeface="Times New Roman" pitchFamily="18" charset="0"/>
              </a:rPr>
              <a:t>Câu thơ: </a:t>
            </a:r>
          </a:p>
          <a:p>
            <a:pPr algn="just" eaLnBrk="1" hangingPunct="1"/>
            <a:r>
              <a:rPr lang="nl-NL" altLang="en-US" b="1" dirty="0">
                <a:solidFill>
                  <a:srgbClr val="0000CC"/>
                </a:solidFill>
                <a:latin typeface="Times New Roman" pitchFamily="18" charset="0"/>
                <a:cs typeface="Times New Roman" pitchFamily="18" charset="0"/>
              </a:rPr>
              <a:t>        </a:t>
            </a:r>
            <a:r>
              <a:rPr lang="nl-NL" altLang="en-US" b="1">
                <a:solidFill>
                  <a:srgbClr val="FF0000"/>
                </a:solidFill>
                <a:latin typeface="Times New Roman" pitchFamily="18" charset="0"/>
                <a:cs typeface="Times New Roman" pitchFamily="18" charset="0"/>
              </a:rPr>
              <a:t>Mặt trời </a:t>
            </a:r>
            <a:r>
              <a:rPr lang="nl-NL" altLang="en-US" b="1" dirty="0">
                <a:solidFill>
                  <a:srgbClr val="FF0000"/>
                </a:solidFill>
                <a:latin typeface="Times New Roman" pitchFamily="18" charset="0"/>
                <a:cs typeface="Times New Roman" pitchFamily="18" charset="0"/>
              </a:rPr>
              <a:t>xuống biển như hòn lửa.</a:t>
            </a:r>
          </a:p>
          <a:p>
            <a:pPr algn="just" eaLnBrk="1" hangingPunct="1"/>
            <a:r>
              <a:rPr lang="nl-NL" altLang="en-US" b="1" dirty="0">
                <a:solidFill>
                  <a:srgbClr val="FF0000"/>
                </a:solidFill>
                <a:latin typeface="Times New Roman" pitchFamily="18" charset="0"/>
                <a:cs typeface="Times New Roman" pitchFamily="18" charset="0"/>
              </a:rPr>
              <a:t>              Sóng đã cài then, đêm sập cửa.</a:t>
            </a:r>
            <a:endParaRPr lang="en-US" alt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5900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07" name="Picture 19" descr="t_1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1450"/>
            <a:ext cx="4495800" cy="42862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7908" name="Picture 20" descr="images64306_tauthuy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71450"/>
            <a:ext cx="4191000" cy="42862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81"/>
          <p:cNvSpPr txBox="1">
            <a:spLocks noChangeArrowheads="1"/>
          </p:cNvSpPr>
          <p:nvPr/>
        </p:nvSpPr>
        <p:spPr bwMode="auto">
          <a:xfrm>
            <a:off x="762000" y="4485085"/>
            <a:ext cx="7772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en-US" sz="2800" b="1">
                <a:solidFill>
                  <a:srgbClr val="006600"/>
                </a:solidFill>
                <a:latin typeface="Times New Roman" pitchFamily="18" charset="0"/>
                <a:cs typeface="Times New Roman" pitchFamily="18" charset="0"/>
              </a:rPr>
              <a:t>Hình ảnh đoàn</a:t>
            </a:r>
            <a:r>
              <a:rPr lang="nl-NL" altLang="en-US" sz="2800" b="1">
                <a:solidFill>
                  <a:srgbClr val="006600"/>
                </a:solidFill>
                <a:latin typeface="Times New Roman" pitchFamily="18" charset="0"/>
                <a:cs typeface="Times New Roman" pitchFamily="18" charset="0"/>
              </a:rPr>
              <a:t> thuyền đánh cá chuẩn bị ra khơi.</a:t>
            </a:r>
            <a:endParaRPr lang="en-US" altLang="en-US" sz="2800">
              <a:solidFill>
                <a:srgbClr val="006600"/>
              </a:solidFill>
              <a:latin typeface="Times New Roman" pitchFamily="18" charset="0"/>
              <a:cs typeface="Times New Roman" pitchFamily="18" charset="0"/>
            </a:endParaRP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7907"/>
                                        </p:tgtEl>
                                        <p:attrNameLst>
                                          <p:attrName>style.visibility</p:attrName>
                                        </p:attrNameLst>
                                      </p:cBhvr>
                                      <p:to>
                                        <p:strVal val="visible"/>
                                      </p:to>
                                    </p:set>
                                    <p:animEffect transition="in" filter="fade">
                                      <p:cBhvr>
                                        <p:cTn id="7" dur="1000"/>
                                        <p:tgtEl>
                                          <p:spTgt spid="37907"/>
                                        </p:tgtEl>
                                      </p:cBhvr>
                                    </p:animEffect>
                                    <p:anim calcmode="lin" valueType="num">
                                      <p:cBhvr>
                                        <p:cTn id="8" dur="1000" fill="hold"/>
                                        <p:tgtEl>
                                          <p:spTgt spid="37907"/>
                                        </p:tgtEl>
                                        <p:attrNameLst>
                                          <p:attrName>ppt_x</p:attrName>
                                        </p:attrNameLst>
                                      </p:cBhvr>
                                      <p:tavLst>
                                        <p:tav tm="0">
                                          <p:val>
                                            <p:strVal val="#ppt_x"/>
                                          </p:val>
                                        </p:tav>
                                        <p:tav tm="100000">
                                          <p:val>
                                            <p:strVal val="#ppt_x"/>
                                          </p:val>
                                        </p:tav>
                                      </p:tavLst>
                                    </p:anim>
                                    <p:anim calcmode="lin" valueType="num">
                                      <p:cBhvr>
                                        <p:cTn id="9" dur="1000" fill="hold"/>
                                        <p:tgtEl>
                                          <p:spTgt spid="3790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908"/>
                                        </p:tgtEl>
                                        <p:attrNameLst>
                                          <p:attrName>style.visibility</p:attrName>
                                        </p:attrNameLst>
                                      </p:cBhvr>
                                      <p:to>
                                        <p:strVal val="visible"/>
                                      </p:to>
                                    </p:set>
                                    <p:animEffect transition="in" filter="fade">
                                      <p:cBhvr>
                                        <p:cTn id="12" dur="1000"/>
                                        <p:tgtEl>
                                          <p:spTgt spid="37908"/>
                                        </p:tgtEl>
                                      </p:cBhvr>
                                    </p:animEffect>
                                    <p:anim calcmode="lin" valueType="num">
                                      <p:cBhvr>
                                        <p:cTn id="13" dur="1000" fill="hold"/>
                                        <p:tgtEl>
                                          <p:spTgt spid="37908"/>
                                        </p:tgtEl>
                                        <p:attrNameLst>
                                          <p:attrName>ppt_x</p:attrName>
                                        </p:attrNameLst>
                                      </p:cBhvr>
                                      <p:tavLst>
                                        <p:tav tm="0">
                                          <p:val>
                                            <p:strVal val="#ppt_x"/>
                                          </p:val>
                                        </p:tav>
                                        <p:tav tm="100000">
                                          <p:val>
                                            <p:strVal val="#ppt_x"/>
                                          </p:val>
                                        </p:tav>
                                      </p:tavLst>
                                    </p:anim>
                                    <p:anim calcmode="lin" valueType="num">
                                      <p:cBhvr>
                                        <p:cTn id="14" dur="1000" fill="hold"/>
                                        <p:tgtEl>
                                          <p:spTgt spid="3790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3"/>
          <p:cNvSpPr txBox="1">
            <a:spLocks noChangeArrowheads="1"/>
          </p:cNvSpPr>
          <p:nvPr/>
        </p:nvSpPr>
        <p:spPr bwMode="auto">
          <a:xfrm>
            <a:off x="165970" y="199132"/>
            <a:ext cx="89195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en-US" altLang="en-US" b="1" dirty="0">
                <a:solidFill>
                  <a:srgbClr val="006600"/>
                </a:solidFill>
                <a:latin typeface="Times New Roman" pitchFamily="18" charset="0"/>
                <a:cs typeface="Times New Roman" pitchFamily="18" charset="0"/>
              </a:rPr>
              <a:t>2. </a:t>
            </a:r>
            <a:r>
              <a:rPr lang="nl-NL" altLang="en-US" b="1" dirty="0">
                <a:solidFill>
                  <a:srgbClr val="006600"/>
                </a:solidFill>
                <a:latin typeface="Times New Roman" pitchFamily="18" charset="0"/>
                <a:cs typeface="Times New Roman" pitchFamily="18" charset="0"/>
              </a:rPr>
              <a:t>Đoàn thuyền đánh cá trở về vào lúc nào? Em biết điều đó nhờ những câu thơ nào?</a:t>
            </a:r>
            <a:endParaRPr lang="en-US" altLang="en-US" b="1" dirty="0">
              <a:solidFill>
                <a:srgbClr val="006600"/>
              </a:solidFill>
              <a:latin typeface="Times New Roman" pitchFamily="18" charset="0"/>
              <a:cs typeface="Times New Roman" pitchFamily="18" charset="0"/>
            </a:endParaRPr>
          </a:p>
        </p:txBody>
      </p:sp>
      <p:sp>
        <p:nvSpPr>
          <p:cNvPr id="9" name="Text Box 84"/>
          <p:cNvSpPr txBox="1">
            <a:spLocks noChangeArrowheads="1"/>
          </p:cNvSpPr>
          <p:nvPr/>
        </p:nvSpPr>
        <p:spPr bwMode="auto">
          <a:xfrm>
            <a:off x="141962" y="1276350"/>
            <a:ext cx="87734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r>
              <a:rPr lang="nl-NL" altLang="en-US" b="1" dirty="0">
                <a:solidFill>
                  <a:srgbClr val="0000CC"/>
                </a:solidFill>
                <a:latin typeface="Times New Roman" pitchFamily="18" charset="0"/>
                <a:cs typeface="Times New Roman" pitchFamily="18" charset="0"/>
              </a:rPr>
              <a:t>- Đoàn thuyền đánh cá trở về vào lúc bình minh. </a:t>
            </a:r>
            <a:endParaRPr lang="en-US" altLang="en-US" b="1" i="1" dirty="0">
              <a:solidFill>
                <a:srgbClr val="FF0000"/>
              </a:solidFill>
              <a:latin typeface="Times New Roman" pitchFamily="18" charset="0"/>
              <a:cs typeface="Times New Roman" pitchFamily="18" charset="0"/>
            </a:endParaRPr>
          </a:p>
        </p:txBody>
      </p:sp>
      <p:sp>
        <p:nvSpPr>
          <p:cNvPr id="6" name="Text Box 84"/>
          <p:cNvSpPr txBox="1">
            <a:spLocks noChangeArrowheads="1"/>
          </p:cNvSpPr>
          <p:nvPr/>
        </p:nvSpPr>
        <p:spPr bwMode="auto">
          <a:xfrm>
            <a:off x="165970" y="1861125"/>
            <a:ext cx="87734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eaLnBrk="1" hangingPunct="1"/>
            <a:r>
              <a:rPr lang="nl-NL" altLang="en-US" b="1" dirty="0">
                <a:solidFill>
                  <a:srgbClr val="0000CC"/>
                </a:solidFill>
                <a:latin typeface="Times New Roman" pitchFamily="18" charset="0"/>
                <a:cs typeface="Times New Roman" pitchFamily="18" charset="0"/>
              </a:rPr>
              <a:t>Những câu thơ cho biết điều đó là: </a:t>
            </a:r>
          </a:p>
          <a:p>
            <a:pPr algn="just" eaLnBrk="1" hangingPunct="1"/>
            <a:r>
              <a:rPr lang="nl-NL" altLang="en-US" b="1" dirty="0">
                <a:solidFill>
                  <a:srgbClr val="0000CC"/>
                </a:solidFill>
                <a:latin typeface="Times New Roman" pitchFamily="18" charset="0"/>
                <a:cs typeface="Times New Roman" pitchFamily="18" charset="0"/>
              </a:rPr>
              <a:t>               </a:t>
            </a:r>
            <a:r>
              <a:rPr lang="en-US" altLang="en-US" b="1" dirty="0">
                <a:solidFill>
                  <a:srgbClr val="FF0000"/>
                </a:solidFill>
                <a:latin typeface="Times New Roman" pitchFamily="18" charset="0"/>
              </a:rPr>
              <a:t>Đoàn thuyền chạy đua cùng mặt trời</a:t>
            </a:r>
          </a:p>
          <a:p>
            <a:pPr algn="just" eaLnBrk="1" hangingPunct="1"/>
            <a:r>
              <a:rPr lang="nl-NL" altLang="en-US" b="1" dirty="0">
                <a:solidFill>
                  <a:srgbClr val="FF0000"/>
                </a:solidFill>
                <a:latin typeface="Times New Roman" pitchFamily="18" charset="0"/>
                <a:cs typeface="Times New Roman" pitchFamily="18" charset="0"/>
              </a:rPr>
              <a:t>               Mặt trời đội biển nhô màu mới</a:t>
            </a:r>
            <a:r>
              <a:rPr lang="nl-NL" altLang="en-US" b="1" i="1" dirty="0">
                <a:solidFill>
                  <a:srgbClr val="FF0000"/>
                </a:solidFill>
                <a:latin typeface="Times New Roman" pitchFamily="18" charset="0"/>
                <a:cs typeface="Times New Roman" pitchFamily="18" charset="0"/>
              </a:rPr>
              <a:t>.</a:t>
            </a:r>
            <a:endParaRPr lang="en-US" altLang="en-US" b="1" i="1" dirty="0">
              <a:solidFill>
                <a:srgbClr val="FF0000"/>
              </a:solidFill>
              <a:latin typeface="Times New Roman" pitchFamily="18" charset="0"/>
              <a:cs typeface="Times New Roman" pitchFamily="18" charset="0"/>
            </a:endParaRP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0" y="417195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endParaRPr lang="vi-VN" altLang="en-US" sz="2400" b="1" i="1">
              <a:solidFill>
                <a:srgbClr val="009900"/>
              </a:solidFill>
              <a:cs typeface="Arial" charset="0"/>
            </a:endParaRPr>
          </a:p>
        </p:txBody>
      </p:sp>
      <p:sp>
        <p:nvSpPr>
          <p:cNvPr id="25603" name="Rectangle 5"/>
          <p:cNvSpPr>
            <a:spLocks noChangeArrowheads="1"/>
          </p:cNvSpPr>
          <p:nvPr/>
        </p:nvSpPr>
        <p:spPr bwMode="auto">
          <a:xfrm>
            <a:off x="0" y="251460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endParaRPr lang="vi-VN" altLang="en-US" sz="2400">
              <a:solidFill>
                <a:srgbClr val="0000FF"/>
              </a:solidFill>
              <a:cs typeface="Arial" charset="0"/>
            </a:endParaRPr>
          </a:p>
        </p:txBody>
      </p:sp>
      <p:sp>
        <p:nvSpPr>
          <p:cNvPr id="25604" name="Rectangle 6"/>
          <p:cNvSpPr>
            <a:spLocks noChangeArrowheads="1"/>
          </p:cNvSpPr>
          <p:nvPr/>
        </p:nvSpPr>
        <p:spPr bwMode="auto">
          <a:xfrm>
            <a:off x="0" y="377190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endParaRPr lang="vi-VN" altLang="en-US" sz="2400">
              <a:cs typeface="Arial" charset="0"/>
            </a:endParaRPr>
          </a:p>
        </p:txBody>
      </p:sp>
      <p:sp>
        <p:nvSpPr>
          <p:cNvPr id="158727" name="Rectangle 7"/>
          <p:cNvSpPr>
            <a:spLocks noChangeArrowheads="1"/>
          </p:cNvSpPr>
          <p:nvPr/>
        </p:nvSpPr>
        <p:spPr bwMode="auto">
          <a:xfrm>
            <a:off x="228600" y="2603897"/>
            <a:ext cx="8458200" cy="85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just" eaLnBrk="1" hangingPunct="1"/>
            <a:r>
              <a:rPr lang="en-US" altLang="en-US" sz="3400" dirty="0">
                <a:cs typeface="Arial" charset="0"/>
              </a:rPr>
              <a:t> </a:t>
            </a:r>
            <a:r>
              <a:rPr lang="pt-BR" altLang="en-US" sz="3800" b="1" dirty="0">
                <a:latin typeface="Times New Roman" pitchFamily="18" charset="0"/>
                <a:cs typeface="Arial" charset="0"/>
              </a:rPr>
              <a:t>+ Những hình ảnh nói lên vẻ đẹp huy hoàng của biển là:</a:t>
            </a:r>
          </a:p>
          <a:p>
            <a:pPr eaLnBrk="1" hangingPunct="1"/>
            <a:r>
              <a:rPr lang="pt-BR" altLang="en-US" sz="3800" b="1" dirty="0">
                <a:solidFill>
                  <a:srgbClr val="009900"/>
                </a:solidFill>
                <a:latin typeface="Times New Roman" pitchFamily="18" charset="0"/>
                <a:cs typeface="Arial" charset="0"/>
              </a:rPr>
              <a:t>       </a:t>
            </a:r>
            <a:r>
              <a:rPr lang="pt-BR" altLang="en-US" sz="3800" dirty="0">
                <a:solidFill>
                  <a:srgbClr val="0000FF"/>
                </a:solidFill>
                <a:latin typeface="Times New Roman" pitchFamily="18" charset="0"/>
                <a:cs typeface="Arial" charset="0"/>
              </a:rPr>
              <a:t> “Mặt trời xuống biển như hòn lửa</a:t>
            </a:r>
            <a:br>
              <a:rPr lang="pt-BR" altLang="en-US" sz="3800" dirty="0">
                <a:solidFill>
                  <a:srgbClr val="0000FF"/>
                </a:solidFill>
                <a:latin typeface="Times New Roman" pitchFamily="18" charset="0"/>
                <a:cs typeface="Arial" charset="0"/>
              </a:rPr>
            </a:br>
            <a:r>
              <a:rPr lang="pt-BR" altLang="en-US" sz="3800" dirty="0">
                <a:solidFill>
                  <a:srgbClr val="0000FF"/>
                </a:solidFill>
                <a:latin typeface="Times New Roman" pitchFamily="18" charset="0"/>
                <a:cs typeface="Arial" charset="0"/>
              </a:rPr>
              <a:t>         Sóng đã cài then, đêm sập cửa</a:t>
            </a:r>
            <a:br>
              <a:rPr lang="pt-BR" altLang="en-US" sz="3800" dirty="0">
                <a:solidFill>
                  <a:srgbClr val="0000FF"/>
                </a:solidFill>
                <a:latin typeface="Times New Roman" pitchFamily="18" charset="0"/>
                <a:cs typeface="Arial" charset="0"/>
              </a:rPr>
            </a:br>
            <a:r>
              <a:rPr lang="pt-BR" altLang="en-US" sz="3800" dirty="0">
                <a:solidFill>
                  <a:srgbClr val="0000FF"/>
                </a:solidFill>
                <a:latin typeface="Times New Roman" pitchFamily="18" charset="0"/>
                <a:cs typeface="Arial" charset="0"/>
              </a:rPr>
              <a:t>         Mặt trời đội biển nhô màu mới </a:t>
            </a:r>
            <a:br>
              <a:rPr lang="pt-BR" altLang="en-US" sz="3800" dirty="0">
                <a:solidFill>
                  <a:srgbClr val="0000FF"/>
                </a:solidFill>
                <a:latin typeface="Times New Roman" pitchFamily="18" charset="0"/>
                <a:cs typeface="Arial" charset="0"/>
              </a:rPr>
            </a:br>
            <a:r>
              <a:rPr lang="pt-BR" altLang="en-US" sz="3800" dirty="0">
                <a:solidFill>
                  <a:srgbClr val="0000FF"/>
                </a:solidFill>
                <a:latin typeface="Times New Roman" pitchFamily="18" charset="0"/>
                <a:cs typeface="Arial" charset="0"/>
              </a:rPr>
              <a:t>         Mắt cá huy hoàng muôn dặm phơi”.</a:t>
            </a:r>
            <a:endParaRPr lang="en-US" altLang="en-US" sz="3800" dirty="0">
              <a:solidFill>
                <a:srgbClr val="0000FF"/>
              </a:solidFill>
              <a:latin typeface="Times New Roman" pitchFamily="18" charset="0"/>
              <a:cs typeface="Arial" charset="0"/>
            </a:endParaRPr>
          </a:p>
        </p:txBody>
      </p:sp>
      <p:sp>
        <p:nvSpPr>
          <p:cNvPr id="8" name="Text Box 26"/>
          <p:cNvSpPr txBox="1">
            <a:spLocks noChangeArrowheads="1"/>
          </p:cNvSpPr>
          <p:nvPr/>
        </p:nvSpPr>
        <p:spPr bwMode="auto">
          <a:xfrm>
            <a:off x="304800" y="128587"/>
            <a:ext cx="8763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nl-NL" altLang="en-US" sz="3600" b="1">
                <a:solidFill>
                  <a:srgbClr val="006600"/>
                </a:solidFill>
                <a:latin typeface="Times New Roman" pitchFamily="18" charset="0"/>
                <a:cs typeface="Times New Roman" pitchFamily="18" charset="0"/>
              </a:rPr>
              <a:t>3. Tìm hình ảnh nói lên vẻ đẹp huy hoàng của biển?</a:t>
            </a:r>
            <a:endParaRPr lang="en-US" altLang="en-US" sz="3600">
              <a:solidFill>
                <a:srgbClr val="006600"/>
              </a:solidFill>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58727"/>
                                        </p:tgtEl>
                                        <p:attrNameLst>
                                          <p:attrName>style.visibility</p:attrName>
                                        </p:attrNameLst>
                                      </p:cBhvr>
                                      <p:to>
                                        <p:strVal val="visible"/>
                                      </p:to>
                                    </p:set>
                                    <p:animEffect transition="in" filter="diamond(in)">
                                      <p:cBhvr>
                                        <p:cTn id="12" dur="2000"/>
                                        <p:tgtEl>
                                          <p:spTgt spid="158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7" grpId="0"/>
      <p:bldP spid="8"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217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025775" y="2197894"/>
            <a:ext cx="5384800" cy="1015663"/>
          </a:xfrm>
          <a:prstGeom prst="rect">
            <a:avLst/>
          </a:prstGeom>
          <a:noFill/>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6000" b="1">
                <a:solidFill>
                  <a:srgbClr val="FF0000"/>
                </a:solidFill>
                <a:effectLst>
                  <a:outerShdw blurRad="38100" dist="38100" dir="2700000" algn="tl">
                    <a:srgbClr val="C0C0C0"/>
                  </a:outerShdw>
                </a:effectLst>
              </a:rPr>
              <a:t>KHỞI ĐỘNG</a:t>
            </a:r>
            <a:endParaRPr lang="vi-VN" sz="6000" b="1">
              <a:solidFill>
                <a:srgbClr val="FF0000"/>
              </a:solidFill>
              <a:effectLst>
                <a:outerShdw blurRad="38100" dist="38100" dir="2700000" algn="tl">
                  <a:srgbClr val="C0C0C0"/>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24" name="Text Box 28"/>
          <p:cNvSpPr txBox="1">
            <a:spLocks noChangeArrowheads="1"/>
          </p:cNvSpPr>
          <p:nvPr/>
        </p:nvSpPr>
        <p:spPr bwMode="auto">
          <a:xfrm>
            <a:off x="196850" y="400051"/>
            <a:ext cx="89471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pPr>
            <a:r>
              <a:rPr lang="nl-NL" altLang="en-US" sz="4000" b="1">
                <a:solidFill>
                  <a:srgbClr val="006600"/>
                </a:solidFill>
                <a:latin typeface="Times New Roman" pitchFamily="18" charset="0"/>
                <a:cs typeface="Times New Roman" pitchFamily="18" charset="0"/>
              </a:rPr>
              <a:t>4. Công việc lao động của những người đánh cá được miêu tả đẹp như thế nào?</a:t>
            </a:r>
            <a:endParaRPr lang="en-US" altLang="en-US" sz="4000" b="1">
              <a:solidFill>
                <a:srgbClr val="006600"/>
              </a:solidFill>
              <a:latin typeface="Times New Roman" pitchFamily="18" charset="0"/>
              <a:cs typeface="Times New Roman" pitchFamily="18" charset="0"/>
            </a:endParaRPr>
          </a:p>
        </p:txBody>
      </p:sp>
      <p:sp>
        <p:nvSpPr>
          <p:cNvPr id="9225" name="Text Box 29"/>
          <p:cNvSpPr txBox="1">
            <a:spLocks noChangeArrowheads="1"/>
          </p:cNvSpPr>
          <p:nvPr/>
        </p:nvSpPr>
        <p:spPr bwMode="auto">
          <a:xfrm>
            <a:off x="23813" y="1543050"/>
            <a:ext cx="866775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sz="3200">
                <a:solidFill>
                  <a:schemeClr val="tx1"/>
                </a:solidFill>
                <a:latin typeface="Arial" charset="0"/>
              </a:defRPr>
            </a:lvl1pPr>
            <a:lvl2pPr marL="914400" indent="-457200">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lvl="1" eaLnBrk="1" hangingPunct="1">
              <a:buFontTx/>
              <a:buChar char="-"/>
            </a:pPr>
            <a:r>
              <a:rPr lang="en-US" altLang="en-US" sz="4000" b="1">
                <a:solidFill>
                  <a:srgbClr val="0000CC"/>
                </a:solidFill>
                <a:latin typeface="Times New Roman" pitchFamily="18" charset="0"/>
                <a:cs typeface="Times New Roman" pitchFamily="18" charset="0"/>
              </a:rPr>
              <a:t>Hình ảnh đoàn thuyền đánh cá…</a:t>
            </a:r>
          </a:p>
          <a:p>
            <a:pPr lvl="1" eaLnBrk="1" hangingPunct="1">
              <a:buFontTx/>
              <a:buChar char="-"/>
            </a:pPr>
            <a:r>
              <a:rPr lang="en-US" altLang="en-US" sz="4000" b="1">
                <a:solidFill>
                  <a:srgbClr val="0000CC"/>
                </a:solidFill>
                <a:latin typeface="Times New Roman" pitchFamily="18" charset="0"/>
                <a:cs typeface="Times New Roman" pitchFamily="18" charset="0"/>
              </a:rPr>
              <a:t>Lời ca…</a:t>
            </a:r>
          </a:p>
          <a:p>
            <a:pPr lvl="1" eaLnBrk="1" hangingPunct="1">
              <a:buFontTx/>
              <a:buChar char="-"/>
            </a:pPr>
            <a:r>
              <a:rPr lang="en-US" altLang="en-US" sz="4000" b="1">
                <a:solidFill>
                  <a:srgbClr val="0000CC"/>
                </a:solidFill>
                <a:latin typeface="Times New Roman" pitchFamily="18" charset="0"/>
                <a:cs typeface="Times New Roman" pitchFamily="18" charset="0"/>
              </a:rPr>
              <a:t>Công việc kéo lưới…</a:t>
            </a:r>
          </a:p>
          <a:p>
            <a:pPr lvl="1" eaLnBrk="1" hangingPunct="1">
              <a:buFontTx/>
              <a:buChar char="-"/>
            </a:pPr>
            <a:r>
              <a:rPr lang="en-US" altLang="en-US" sz="4000" b="1">
                <a:solidFill>
                  <a:srgbClr val="0000CC"/>
                </a:solidFill>
                <a:latin typeface="Times New Roman" pitchFamily="18" charset="0"/>
                <a:cs typeface="Times New Roman" pitchFamily="18" charset="0"/>
              </a:rPr>
              <a:t>Hình ảnh đoàn thuyền đánh cá khi trở về…</a:t>
            </a: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4">
                                            <p:txEl>
                                              <p:pRg st="0" end="0"/>
                                            </p:txEl>
                                          </p:spTgt>
                                        </p:tgtEl>
                                        <p:attrNameLst>
                                          <p:attrName>style.visibility</p:attrName>
                                        </p:attrNameLst>
                                      </p:cBhvr>
                                      <p:to>
                                        <p:strVal val="visible"/>
                                      </p:to>
                                    </p:set>
                                    <p:anim calcmode="lin" valueType="num">
                                      <p:cBhvr additive="base">
                                        <p:cTn id="7" dur="500" fill="hold"/>
                                        <p:tgtEl>
                                          <p:spTgt spid="92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225">
                                            <p:txEl>
                                              <p:pRg st="0" end="0"/>
                                            </p:txEl>
                                          </p:spTgt>
                                        </p:tgtEl>
                                        <p:attrNameLst>
                                          <p:attrName>style.visibility</p:attrName>
                                        </p:attrNameLst>
                                      </p:cBhvr>
                                      <p:to>
                                        <p:strVal val="visible"/>
                                      </p:to>
                                    </p:set>
                                    <p:animEffect transition="in" filter="fade">
                                      <p:cBhvr>
                                        <p:cTn id="13" dur="2000"/>
                                        <p:tgtEl>
                                          <p:spTgt spid="9225">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225">
                                            <p:txEl>
                                              <p:pRg st="1" end="1"/>
                                            </p:txEl>
                                          </p:spTgt>
                                        </p:tgtEl>
                                        <p:attrNameLst>
                                          <p:attrName>style.visibility</p:attrName>
                                        </p:attrNameLst>
                                      </p:cBhvr>
                                      <p:to>
                                        <p:strVal val="visible"/>
                                      </p:to>
                                    </p:set>
                                    <p:animEffect transition="in" filter="fade">
                                      <p:cBhvr>
                                        <p:cTn id="16" dur="2000"/>
                                        <p:tgtEl>
                                          <p:spTgt spid="9225">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225">
                                            <p:txEl>
                                              <p:pRg st="2" end="2"/>
                                            </p:txEl>
                                          </p:spTgt>
                                        </p:tgtEl>
                                        <p:attrNameLst>
                                          <p:attrName>style.visibility</p:attrName>
                                        </p:attrNameLst>
                                      </p:cBhvr>
                                      <p:to>
                                        <p:strVal val="visible"/>
                                      </p:to>
                                    </p:set>
                                    <p:animEffect transition="in" filter="fade">
                                      <p:cBhvr>
                                        <p:cTn id="19" dur="2000"/>
                                        <p:tgtEl>
                                          <p:spTgt spid="9225">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225">
                                            <p:txEl>
                                              <p:pRg st="3" end="3"/>
                                            </p:txEl>
                                          </p:spTgt>
                                        </p:tgtEl>
                                        <p:attrNameLst>
                                          <p:attrName>style.visibility</p:attrName>
                                        </p:attrNameLst>
                                      </p:cBhvr>
                                      <p:to>
                                        <p:strVal val="visible"/>
                                      </p:to>
                                    </p:set>
                                    <p:animEffect transition="in" filter="fade">
                                      <p:cBhvr>
                                        <p:cTn id="22" dur="2000"/>
                                        <p:tgtEl>
                                          <p:spTgt spid="92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build="p"/>
      <p:bldP spid="922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685800" y="204995"/>
            <a:ext cx="7848600" cy="1384995"/>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2800" b="1" dirty="0">
                <a:solidFill>
                  <a:srgbClr val="0000FF"/>
                </a:solidFill>
                <a:latin typeface="Times New Roman" pitchFamily="18" charset="0"/>
              </a:rPr>
              <a:t>  </a:t>
            </a:r>
            <a:r>
              <a:rPr lang="pt-BR" sz="2800" b="1" i="1" dirty="0">
                <a:solidFill>
                  <a:srgbClr val="FF0000"/>
                </a:solidFill>
                <a:latin typeface="Times New Roman" pitchFamily="18" charset="0"/>
              </a:rPr>
              <a:t>“Câu hát căng buồm cùng gió khơi”</a:t>
            </a:r>
            <a:r>
              <a:rPr lang="pt-BR" sz="2800" b="1" dirty="0">
                <a:solidFill>
                  <a:srgbClr val="FF0000"/>
                </a:solidFill>
                <a:latin typeface="Times New Roman" pitchFamily="18" charset="0"/>
              </a:rPr>
              <a:t>.</a:t>
            </a:r>
            <a:endParaRPr lang="en-US" sz="2800" b="1" dirty="0">
              <a:solidFill>
                <a:srgbClr val="FF0000"/>
              </a:solidFill>
            </a:endParaRPr>
          </a:p>
          <a:p>
            <a:pPr eaLnBrk="1" hangingPunct="1"/>
            <a:r>
              <a:rPr lang="pt-BR" sz="2800" b="1" dirty="0">
                <a:solidFill>
                  <a:srgbClr val="0000FF"/>
                </a:solidFill>
                <a:latin typeface="Times New Roman" pitchFamily="18" charset="0"/>
              </a:rPr>
              <a:t>+ Đoàn thuyền ra khơi, tiếng hát của những người đánh cá cùng gió làm căng cánh buồm. </a:t>
            </a:r>
            <a:endParaRPr lang="en-US" sz="2800" b="1" dirty="0">
              <a:solidFill>
                <a:srgbClr val="FF0000"/>
              </a:solidFill>
            </a:endParaRPr>
          </a:p>
        </p:txBody>
      </p:sp>
      <p:sp>
        <p:nvSpPr>
          <p:cNvPr id="4" name="TextBox 3"/>
          <p:cNvSpPr txBox="1"/>
          <p:nvPr/>
        </p:nvSpPr>
        <p:spPr>
          <a:xfrm>
            <a:off x="685800" y="1578769"/>
            <a:ext cx="7848600" cy="1384995"/>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2800" b="1">
                <a:solidFill>
                  <a:srgbClr val="0000FF"/>
                </a:solidFill>
                <a:latin typeface="Times New Roman" pitchFamily="18" charset="0"/>
              </a:rPr>
              <a:t> </a:t>
            </a:r>
            <a:r>
              <a:rPr lang="vi-VN" sz="2800" b="1">
                <a:solidFill>
                  <a:srgbClr val="0000FF"/>
                </a:solidFill>
                <a:latin typeface="Times New Roman" pitchFamily="18" charset="0"/>
              </a:rPr>
              <a:t>  </a:t>
            </a:r>
            <a:r>
              <a:rPr lang="pt-BR" sz="2800" b="1" i="1">
                <a:solidFill>
                  <a:srgbClr val="FF0000"/>
                </a:solidFill>
                <a:latin typeface="Times New Roman" pitchFamily="18" charset="0"/>
              </a:rPr>
              <a:t>“Hát rằng:... tự buổi nào”.</a:t>
            </a:r>
            <a:endParaRPr lang="en-US" sz="2800" b="1">
              <a:solidFill>
                <a:srgbClr val="FF0000"/>
              </a:solidFill>
            </a:endParaRPr>
          </a:p>
          <a:p>
            <a:pPr eaLnBrk="1" hangingPunct="1"/>
            <a:r>
              <a:rPr lang="pt-BR" sz="2800" b="1">
                <a:solidFill>
                  <a:srgbClr val="0000FF"/>
                </a:solidFill>
                <a:latin typeface="Times New Roman" pitchFamily="18" charset="0"/>
              </a:rPr>
              <a:t>+ Lời ca của họ thật hay, vui vẻ, hào hứng.</a:t>
            </a:r>
            <a:br>
              <a:rPr lang="pt-BR" sz="2800" b="1">
                <a:solidFill>
                  <a:srgbClr val="0000FF"/>
                </a:solidFill>
                <a:latin typeface="Times New Roman" pitchFamily="18" charset="0"/>
              </a:rPr>
            </a:br>
            <a:r>
              <a:rPr lang="pt-BR" sz="2800" b="1">
                <a:solidFill>
                  <a:srgbClr val="0000FF"/>
                </a:solidFill>
                <a:latin typeface="Times New Roman" pitchFamily="18" charset="0"/>
              </a:rPr>
              <a:t>       </a:t>
            </a:r>
            <a:endParaRPr lang="en-US" sz="2800" b="1">
              <a:solidFill>
                <a:srgbClr val="FF0000"/>
              </a:solidFill>
            </a:endParaRPr>
          </a:p>
        </p:txBody>
      </p:sp>
      <p:sp>
        <p:nvSpPr>
          <p:cNvPr id="5" name="TextBox 4"/>
          <p:cNvSpPr txBox="1"/>
          <p:nvPr/>
        </p:nvSpPr>
        <p:spPr>
          <a:xfrm>
            <a:off x="685800" y="2513120"/>
            <a:ext cx="7848600" cy="1815882"/>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2800" b="1" dirty="0">
                <a:solidFill>
                  <a:srgbClr val="0000FF"/>
                </a:solidFill>
                <a:latin typeface="Times New Roman" pitchFamily="18" charset="0"/>
              </a:rPr>
              <a:t>   </a:t>
            </a:r>
            <a:r>
              <a:rPr lang="pt-BR" sz="2800" b="1" i="1" dirty="0">
                <a:solidFill>
                  <a:srgbClr val="FF0000"/>
                </a:solidFill>
                <a:latin typeface="Times New Roman" pitchFamily="18" charset="0"/>
              </a:rPr>
              <a:t>“Ta kéo xoăn… đón nắng hồng”.</a:t>
            </a:r>
            <a:endParaRPr lang="en-US" sz="2800" b="1" dirty="0">
              <a:solidFill>
                <a:srgbClr val="FF0000"/>
              </a:solidFill>
            </a:endParaRPr>
          </a:p>
          <a:p>
            <a:pPr eaLnBrk="1" hangingPunct="1"/>
            <a:r>
              <a:rPr lang="pt-BR" sz="2800" b="1" dirty="0">
                <a:solidFill>
                  <a:srgbClr val="0000FF"/>
                </a:solidFill>
                <a:latin typeface="Times New Roman" pitchFamily="18" charset="0"/>
              </a:rPr>
              <a:t>+ Công việc kéo lưới, những mẻ cá nặng được miêu tả thật đẹp.</a:t>
            </a:r>
            <a:br>
              <a:rPr lang="pt-BR" sz="2800" b="1" dirty="0">
                <a:solidFill>
                  <a:srgbClr val="0000FF"/>
                </a:solidFill>
                <a:latin typeface="Times New Roman" pitchFamily="18" charset="0"/>
              </a:rPr>
            </a:br>
            <a:r>
              <a:rPr lang="pt-BR" sz="2800" b="1" dirty="0">
                <a:solidFill>
                  <a:srgbClr val="FF0000"/>
                </a:solidFill>
                <a:latin typeface="Times New Roman" pitchFamily="18" charset="0"/>
              </a:rPr>
              <a:t>       </a:t>
            </a:r>
            <a:endParaRPr lang="en-US" sz="2800" b="1" dirty="0">
              <a:solidFill>
                <a:srgbClr val="FF0000"/>
              </a:solidFill>
            </a:endParaRPr>
          </a:p>
        </p:txBody>
      </p:sp>
      <p:sp>
        <p:nvSpPr>
          <p:cNvPr id="6" name="TextBox 5"/>
          <p:cNvSpPr txBox="1"/>
          <p:nvPr/>
        </p:nvSpPr>
        <p:spPr>
          <a:xfrm>
            <a:off x="685800" y="3867150"/>
            <a:ext cx="7848600" cy="1384995"/>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sz="2800" b="1" dirty="0">
                <a:solidFill>
                  <a:srgbClr val="0000FF"/>
                </a:solidFill>
                <a:latin typeface="Times New Roman" pitchFamily="18" charset="0"/>
              </a:rPr>
              <a:t>  </a:t>
            </a:r>
            <a:r>
              <a:rPr lang="pt-BR" sz="2800" b="1" i="1" dirty="0">
                <a:solidFill>
                  <a:srgbClr val="FF0000"/>
                </a:solidFill>
                <a:latin typeface="Times New Roman" pitchFamily="18" charset="0"/>
              </a:rPr>
              <a:t>“Câu hát căng buồm... mặt trời”.</a:t>
            </a:r>
          </a:p>
          <a:p>
            <a:pPr eaLnBrk="1" hangingPunct="1"/>
            <a:r>
              <a:rPr lang="pt-BR" sz="2800" b="1" dirty="0">
                <a:solidFill>
                  <a:srgbClr val="0000FF"/>
                </a:solidFill>
                <a:latin typeface="Times New Roman" pitchFamily="18" charset="0"/>
              </a:rPr>
              <a:t>+ Hình ảnh đoàn thuyền thật đẹp khi trở về.</a:t>
            </a:r>
            <a:br>
              <a:rPr lang="pt-BR" sz="2800" b="1" i="1" dirty="0">
                <a:solidFill>
                  <a:srgbClr val="0000FF"/>
                </a:solidFill>
                <a:latin typeface="Times New Roman" pitchFamily="18" charset="0"/>
              </a:rPr>
            </a:br>
            <a:r>
              <a:rPr lang="pt-BR" sz="2800" b="1" i="1" dirty="0">
                <a:solidFill>
                  <a:srgbClr val="0000FF"/>
                </a:solidFill>
                <a:latin typeface="Times New Roman" pitchFamily="18" charset="0"/>
              </a:rPr>
              <a:t>       </a:t>
            </a:r>
            <a:endParaRPr lang="en-US"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plus(in)">
                                      <p:cBhvr>
                                        <p:cTn id="17" dur="20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0.70"/>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endParaRPr lang="af-ZA" altLang="en-US"/>
          </a:p>
        </p:txBody>
      </p:sp>
      <p:pic>
        <p:nvPicPr>
          <p:cNvPr id="29699" name="Picture 4" descr="keolu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13"/>
            <a:ext cx="9144000" cy="51395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15" descr="small_11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47" y="0"/>
            <a:ext cx="9109553" cy="51435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422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04800" y="340163"/>
            <a:ext cx="86868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sz="4000" b="1" dirty="0">
                <a:solidFill>
                  <a:srgbClr val="000000"/>
                </a:solidFill>
                <a:latin typeface="Times New Roman" pitchFamily="18" charset="0"/>
                <a:cs typeface="Times New Roman" pitchFamily="18" charset="0"/>
              </a:rPr>
              <a:t>Bài thơ giúp em hiểu điều gì? Chọn ý trả lời đúng nhất.</a:t>
            </a:r>
          </a:p>
          <a:p>
            <a:r>
              <a:rPr lang="vi-VN" sz="4000" dirty="0">
                <a:solidFill>
                  <a:srgbClr val="000000"/>
                </a:solidFill>
                <a:latin typeface="Times New Roman" pitchFamily="18" charset="0"/>
                <a:cs typeface="Times New Roman" pitchFamily="18" charset="0"/>
              </a:rPr>
              <a:t>a. Bài thơ ca ngợi vẻ đẹp huy hoàng của biển.</a:t>
            </a:r>
          </a:p>
          <a:p>
            <a:r>
              <a:rPr lang="vi-VN" sz="4000" dirty="0">
                <a:solidFill>
                  <a:srgbClr val="000000"/>
                </a:solidFill>
                <a:latin typeface="Times New Roman" pitchFamily="18" charset="0"/>
                <a:cs typeface="Times New Roman" pitchFamily="18" charset="0"/>
              </a:rPr>
              <a:t>b. Bài thơ ca ngợi vẻ đẹp của người lao động.</a:t>
            </a:r>
          </a:p>
          <a:p>
            <a:r>
              <a:rPr lang="vi-VN" sz="4000" dirty="0">
                <a:solidFill>
                  <a:srgbClr val="000000"/>
                </a:solidFill>
                <a:latin typeface="Times New Roman" pitchFamily="18" charset="0"/>
                <a:cs typeface="Times New Roman" pitchFamily="18" charset="0"/>
              </a:rPr>
              <a:t>c. Cả hai ý trên.</a:t>
            </a:r>
          </a:p>
        </p:txBody>
      </p:sp>
      <p:sp>
        <p:nvSpPr>
          <p:cNvPr id="3" name="Oval 2"/>
          <p:cNvSpPr>
            <a:spLocks noChangeArrowheads="1"/>
          </p:cNvSpPr>
          <p:nvPr/>
        </p:nvSpPr>
        <p:spPr bwMode="auto">
          <a:xfrm>
            <a:off x="304800" y="4171950"/>
            <a:ext cx="533400" cy="514350"/>
          </a:xfrm>
          <a:prstGeom prst="ellipse">
            <a:avLst/>
          </a:prstGeom>
          <a:noFill/>
          <a:ln w="762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endParaRPr lang="en-US"/>
          </a:p>
        </p:txBody>
      </p:sp>
    </p:spTree>
    <p:extLst>
      <p:ext uri="{BB962C8B-B14F-4D97-AF65-F5344CB8AC3E}">
        <p14:creationId xmlns:p14="http://schemas.microsoft.com/office/powerpoint/2010/main" val="65679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762000" y="666750"/>
            <a:ext cx="7696200"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Wingdings" pitchFamily="2" charset="2"/>
              <a:buNone/>
            </a:pPr>
            <a:r>
              <a:rPr lang="vi-VN" altLang="en-US" sz="4800" b="1" dirty="0">
                <a:latin typeface="Times New Roman" pitchFamily="18" charset="0"/>
                <a:cs typeface="Times New Roman" pitchFamily="18" charset="0"/>
              </a:rPr>
              <a:t>	</a:t>
            </a:r>
            <a:r>
              <a:rPr lang="vi-VN" altLang="en-US" sz="4800" b="1" u="sng" dirty="0">
                <a:latin typeface="Times New Roman" pitchFamily="18" charset="0"/>
                <a:cs typeface="Times New Roman" pitchFamily="18" charset="0"/>
              </a:rPr>
              <a:t>Nội dung</a:t>
            </a:r>
            <a:r>
              <a:rPr lang="vi-VN" altLang="en-US" sz="4800" b="1" dirty="0">
                <a:latin typeface="Times New Roman" pitchFamily="18" charset="0"/>
                <a:cs typeface="Times New Roman" pitchFamily="18" charset="0"/>
              </a:rPr>
              <a:t>:</a:t>
            </a:r>
          </a:p>
          <a:p>
            <a:pPr algn="just" eaLnBrk="1" hangingPunct="1">
              <a:buFont typeface="Wingdings" pitchFamily="2" charset="2"/>
              <a:buNone/>
            </a:pPr>
            <a:r>
              <a:rPr lang="vi-VN" altLang="en-US" sz="4800" b="1" dirty="0">
                <a:latin typeface="Times New Roman" pitchFamily="18" charset="0"/>
                <a:cs typeface="Times New Roman" pitchFamily="18" charset="0"/>
              </a:rPr>
              <a:t>	</a:t>
            </a:r>
            <a:r>
              <a:rPr lang="nl-NL" altLang="en-US" sz="4800" b="1" dirty="0">
                <a:latin typeface="Times New Roman" pitchFamily="18" charset="0"/>
                <a:cs typeface="Times New Roman" pitchFamily="18" charset="0"/>
              </a:rPr>
              <a:t>Bài thơ ca ngợi vẻ đẹp huy hoàng của biển, vẻ đẹp của những người lao động trên biển.</a:t>
            </a:r>
            <a:r>
              <a:rPr lang="nl-NL" altLang="en-US" sz="5400" b="1" dirty="0">
                <a:latin typeface="Times New Roman" pitchFamily="18" charset="0"/>
                <a:cs typeface="Times New Roman" pitchFamily="18" charset="0"/>
              </a:rPr>
              <a:t> </a:t>
            </a:r>
            <a:endParaRPr lang="en-US" altLang="en-US" sz="5400" b="1" dirty="0">
              <a:latin typeface="Times New Roman" pitchFamily="18" charset="0"/>
              <a:cs typeface="Times New Roman" pitchFamily="18" charset="0"/>
            </a:endParaRPr>
          </a:p>
        </p:txBody>
      </p:sp>
      <p:pic>
        <p:nvPicPr>
          <p:cNvPr id="32772" name="Picture 3" descr="flower1_div_md_w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905000" y="4629150"/>
            <a:ext cx="533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7315200" y="3444478"/>
            <a:ext cx="1828800" cy="1699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52400" y="3390900"/>
            <a:ext cx="1600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ox(in)">
                                      <p:cBhvr>
                                        <p:cTn id="7" dur="30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box(in)">
                                      <p:cBhvr>
                                        <p:cTn id="12" dur="3000"/>
                                        <p:tgtEl>
                                          <p:spTgt spid="22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THUY_NGUYEN\Desktop\hình nền\anh hoat hinh mam non 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Box 4"/>
          <p:cNvSpPr txBox="1">
            <a:spLocks noChangeArrowheads="1"/>
          </p:cNvSpPr>
          <p:nvPr/>
        </p:nvSpPr>
        <p:spPr bwMode="auto">
          <a:xfrm>
            <a:off x="1828800" y="1123950"/>
            <a:ext cx="6096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5400" b="1" dirty="0">
                <a:latin typeface="Times New Roman" pitchFamily="18" charset="0"/>
              </a:rPr>
              <a:t>Luyện đọc diễn cảm v</a:t>
            </a:r>
            <a:r>
              <a:rPr lang="en-US" altLang="en-US" sz="5400" b="1" dirty="0">
                <a:latin typeface="Times New Roman" pitchFamily="18" charset="0"/>
                <a:cs typeface="Times New Roman" pitchFamily="18" charset="0"/>
              </a:rPr>
              <a:t>à</a:t>
            </a:r>
            <a:r>
              <a:rPr lang="en-US" altLang="en-US" sz="5400" b="1" dirty="0">
                <a:latin typeface="Times New Roman" pitchFamily="18" charset="0"/>
              </a:rPr>
              <a:t> học thuộc lòng</a:t>
            </a:r>
            <a:endParaRPr lang="en-US" altLang="en-US" sz="5400" b="1" dirty="0">
              <a:latin typeface="Times New Roman" pitchFamily="18" charset="0"/>
              <a:cs typeface="Times New Roman" pitchFamily="18" charset="0"/>
            </a:endParaRPr>
          </a:p>
        </p:txBody>
      </p:sp>
    </p:spTree>
    <p:extLst>
      <p:ext uri="{BB962C8B-B14F-4D97-AF65-F5344CB8AC3E}">
        <p14:creationId xmlns:p14="http://schemas.microsoft.com/office/powerpoint/2010/main" val="2579785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62" name="Text Box 18"/>
          <p:cNvSpPr txBox="1">
            <a:spLocks noChangeArrowheads="1"/>
          </p:cNvSpPr>
          <p:nvPr/>
        </p:nvSpPr>
        <p:spPr bwMode="auto">
          <a:xfrm>
            <a:off x="2370013" y="669419"/>
            <a:ext cx="545476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en-US" sz="2200" b="1" dirty="0">
                <a:latin typeface="Times New Roman" pitchFamily="18" charset="0"/>
                <a:cs typeface="Times New Roman" pitchFamily="18" charset="0"/>
              </a:rPr>
              <a:t>Mặt  trời xuống biển</a:t>
            </a:r>
            <a:r>
              <a:rPr lang="vi-VN" altLang="en-US" sz="2200" b="1" dirty="0">
                <a:latin typeface="Times New Roman" pitchFamily="18" charset="0"/>
                <a:cs typeface="Times New Roman" pitchFamily="18" charset="0"/>
              </a:rPr>
              <a:t>/</a:t>
            </a:r>
            <a:r>
              <a:rPr lang="en-US" altLang="en-US" sz="2200" b="1" dirty="0">
                <a:latin typeface="Times New Roman" pitchFamily="18" charset="0"/>
                <a:cs typeface="Times New Roman" pitchFamily="18" charset="0"/>
              </a:rPr>
              <a:t> như </a:t>
            </a:r>
            <a:r>
              <a:rPr lang="en-US" altLang="en-US" sz="2200" b="1" dirty="0">
                <a:solidFill>
                  <a:srgbClr val="FF0000"/>
                </a:solidFill>
                <a:latin typeface="Times New Roman" pitchFamily="18" charset="0"/>
                <a:cs typeface="Times New Roman" pitchFamily="18" charset="0"/>
              </a:rPr>
              <a:t>hòn lửa </a:t>
            </a:r>
          </a:p>
          <a:p>
            <a:pPr eaLnBrk="1" hangingPunct="1"/>
            <a:r>
              <a:rPr lang="en-US" altLang="en-US" sz="2200" b="1" dirty="0">
                <a:latin typeface="Times New Roman" pitchFamily="18" charset="0"/>
                <a:cs typeface="Times New Roman" pitchFamily="18" charset="0"/>
              </a:rPr>
              <a:t>Sóng đã cài then, đêm </a:t>
            </a:r>
            <a:r>
              <a:rPr lang="en-US" altLang="en-US" sz="2200" b="1" dirty="0">
                <a:solidFill>
                  <a:srgbClr val="FF0000"/>
                </a:solidFill>
                <a:latin typeface="Times New Roman" pitchFamily="18" charset="0"/>
                <a:cs typeface="Times New Roman" pitchFamily="18" charset="0"/>
              </a:rPr>
              <a:t>sập cửa </a:t>
            </a:r>
          </a:p>
          <a:p>
            <a:pPr eaLnBrk="1" hangingPunct="1"/>
            <a:r>
              <a:rPr lang="en-US" altLang="en-US" sz="2200" b="1" dirty="0">
                <a:latin typeface="Times New Roman" pitchFamily="18" charset="0"/>
                <a:cs typeface="Times New Roman" pitchFamily="18" charset="0"/>
              </a:rPr>
              <a:t>Đoàn thuyền  đánh cá</a:t>
            </a:r>
            <a:r>
              <a:rPr lang="vi-VN" altLang="en-US" sz="2200" b="1" dirty="0">
                <a:latin typeface="Times New Roman" pitchFamily="18" charset="0"/>
                <a:cs typeface="Times New Roman" pitchFamily="18" charset="0"/>
              </a:rPr>
              <a:t>/</a:t>
            </a:r>
            <a:r>
              <a:rPr lang="en-US" altLang="en-US" sz="2200" b="1" dirty="0">
                <a:latin typeface="Times New Roman" pitchFamily="18" charset="0"/>
                <a:cs typeface="Times New Roman" pitchFamily="18" charset="0"/>
              </a:rPr>
              <a:t> lại ra khơi,</a:t>
            </a:r>
          </a:p>
          <a:p>
            <a:pPr eaLnBrk="1" hangingPunct="1"/>
            <a:r>
              <a:rPr lang="en-US" altLang="en-US" sz="2200" b="1" dirty="0">
                <a:latin typeface="Times New Roman" pitchFamily="18" charset="0"/>
                <a:cs typeface="Times New Roman" pitchFamily="18" charset="0"/>
              </a:rPr>
              <a:t>Câu hát </a:t>
            </a:r>
            <a:r>
              <a:rPr lang="en-US" altLang="en-US" sz="2200" b="1" dirty="0">
                <a:solidFill>
                  <a:srgbClr val="FF0000"/>
                </a:solidFill>
                <a:latin typeface="Times New Roman" pitchFamily="18" charset="0"/>
                <a:cs typeface="Times New Roman" pitchFamily="18" charset="0"/>
              </a:rPr>
              <a:t>căng buồm</a:t>
            </a:r>
            <a:r>
              <a:rPr lang="vi-VN" altLang="en-US" sz="2200" b="1" dirty="0">
                <a:latin typeface="Times New Roman" pitchFamily="18" charset="0"/>
                <a:cs typeface="Times New Roman" pitchFamily="18" charset="0"/>
              </a:rPr>
              <a:t>/</a:t>
            </a:r>
            <a:r>
              <a:rPr lang="en-US" altLang="en-US" sz="2200" b="1" dirty="0">
                <a:solidFill>
                  <a:srgbClr val="FF0000"/>
                </a:solidFill>
                <a:latin typeface="Times New Roman" pitchFamily="18" charset="0"/>
                <a:cs typeface="Times New Roman" pitchFamily="18" charset="0"/>
              </a:rPr>
              <a:t> </a:t>
            </a:r>
            <a:r>
              <a:rPr lang="en-US" altLang="en-US" sz="2200" b="1" dirty="0">
                <a:latin typeface="Times New Roman" pitchFamily="18" charset="0"/>
                <a:cs typeface="Times New Roman" pitchFamily="18" charset="0"/>
              </a:rPr>
              <a:t>cùng gió khơi</a:t>
            </a:r>
            <a:endParaRPr lang="en-US" altLang="en-US" sz="2200" dirty="0">
              <a:latin typeface="Times New Roman" pitchFamily="18" charset="0"/>
              <a:cs typeface="Times New Roman" pitchFamily="18" charset="0"/>
            </a:endParaRPr>
          </a:p>
        </p:txBody>
      </p:sp>
      <p:sp>
        <p:nvSpPr>
          <p:cNvPr id="159763" name="Text Box 19"/>
          <p:cNvSpPr txBox="1">
            <a:spLocks noChangeArrowheads="1"/>
          </p:cNvSpPr>
          <p:nvPr/>
        </p:nvSpPr>
        <p:spPr bwMode="auto">
          <a:xfrm>
            <a:off x="2371025" y="2151866"/>
            <a:ext cx="693183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en-US" sz="2200" b="1" dirty="0">
                <a:latin typeface="Times New Roman" pitchFamily="18" charset="0"/>
                <a:cs typeface="Times New Roman" pitchFamily="18" charset="0"/>
              </a:rPr>
              <a:t>Hát rằng: cá bạc Biển Đông lặng,</a:t>
            </a:r>
          </a:p>
          <a:p>
            <a:pPr eaLnBrk="1" hangingPunct="1"/>
            <a:r>
              <a:rPr lang="en-US" altLang="en-US" sz="2200" b="1" dirty="0">
                <a:latin typeface="Times New Roman" pitchFamily="18" charset="0"/>
                <a:cs typeface="Times New Roman" pitchFamily="18" charset="0"/>
              </a:rPr>
              <a:t>Cá thu Biển Đông như đoàn thoi </a:t>
            </a:r>
          </a:p>
          <a:p>
            <a:pPr eaLnBrk="1" hangingPunct="1"/>
            <a:r>
              <a:rPr lang="en-US" altLang="en-US" sz="2200" b="1" dirty="0">
                <a:latin typeface="Times New Roman" pitchFamily="18" charset="0"/>
                <a:cs typeface="Times New Roman" pitchFamily="18" charset="0"/>
              </a:rPr>
              <a:t>Đêm ngày dệt biển muôn luồng sáng </a:t>
            </a:r>
          </a:p>
          <a:p>
            <a:pPr eaLnBrk="1" hangingPunct="1"/>
            <a:r>
              <a:rPr lang="en-US" altLang="en-US" sz="2200" b="1" dirty="0">
                <a:latin typeface="Times New Roman" pitchFamily="18" charset="0"/>
                <a:cs typeface="Times New Roman" pitchFamily="18" charset="0"/>
              </a:rPr>
              <a:t>Đến dệt lưới ta,</a:t>
            </a:r>
            <a:r>
              <a:rPr lang="vi-VN" altLang="en-US" sz="2200" b="1" dirty="0">
                <a:latin typeface="Times New Roman" pitchFamily="18" charset="0"/>
                <a:cs typeface="Times New Roman" pitchFamily="18" charset="0"/>
              </a:rPr>
              <a:t> </a:t>
            </a:r>
            <a:r>
              <a:rPr lang="en-US" altLang="en-US" sz="2200" b="1" dirty="0">
                <a:latin typeface="Times New Roman" pitchFamily="18" charset="0"/>
                <a:cs typeface="Times New Roman" pitchFamily="18" charset="0"/>
              </a:rPr>
              <a:t>đoàn cá ơi !</a:t>
            </a:r>
            <a:r>
              <a:rPr lang="en-US" altLang="en-US" sz="2200" dirty="0"/>
              <a:t>.</a:t>
            </a:r>
          </a:p>
        </p:txBody>
      </p:sp>
      <p:sp>
        <p:nvSpPr>
          <p:cNvPr id="34822" name="Text Box 31"/>
          <p:cNvSpPr txBox="1">
            <a:spLocks noChangeArrowheads="1"/>
          </p:cNvSpPr>
          <p:nvPr/>
        </p:nvSpPr>
        <p:spPr bwMode="auto">
          <a:xfrm>
            <a:off x="6263" y="269310"/>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spcBef>
                <a:spcPct val="50000"/>
              </a:spcBef>
            </a:pPr>
            <a:r>
              <a:rPr lang="en-US" altLang="en-US" sz="2000" b="1" dirty="0">
                <a:solidFill>
                  <a:srgbClr val="FF0000"/>
                </a:solidFill>
                <a:latin typeface="Times New Roman" pitchFamily="18" charset="0"/>
                <a:cs typeface="Times New Roman" pitchFamily="18" charset="0"/>
              </a:rPr>
              <a:t>Đoàn thuyền đánh cá.</a:t>
            </a:r>
          </a:p>
        </p:txBody>
      </p:sp>
      <p:sp>
        <p:nvSpPr>
          <p:cNvPr id="34823" name="Text Box 4"/>
          <p:cNvSpPr txBox="1">
            <a:spLocks noChangeArrowheads="1"/>
          </p:cNvSpPr>
          <p:nvPr/>
        </p:nvSpPr>
        <p:spPr bwMode="auto">
          <a:xfrm>
            <a:off x="28184" y="13369"/>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r>
              <a:rPr lang="en-US" altLang="en-US" sz="2000" b="1" dirty="0">
                <a:solidFill>
                  <a:srgbClr val="0000FF"/>
                </a:solidFill>
                <a:latin typeface="Times New Roman" pitchFamily="18" charset="0"/>
              </a:rPr>
              <a:t>Tập đọc </a:t>
            </a:r>
            <a:endParaRPr lang="en-US" altLang="en-US" sz="2000" dirty="0">
              <a:latin typeface="Times New Roman" pitchFamily="18" charset="0"/>
            </a:endParaRPr>
          </a:p>
        </p:txBody>
      </p:sp>
      <p:sp>
        <p:nvSpPr>
          <p:cNvPr id="2" name="Rectangle 1"/>
          <p:cNvSpPr/>
          <p:nvPr/>
        </p:nvSpPr>
        <p:spPr>
          <a:xfrm>
            <a:off x="2371025" y="3696950"/>
            <a:ext cx="4572000" cy="1446550"/>
          </a:xfrm>
          <a:prstGeom prst="rect">
            <a:avLst/>
          </a:prstGeom>
        </p:spPr>
        <p:txBody>
          <a:bodyPr>
            <a:spAutoFit/>
          </a:bodyPr>
          <a:lstStyle/>
          <a:p>
            <a:pPr eaLnBrk="1" hangingPunct="1"/>
            <a:r>
              <a:rPr lang="en-US" altLang="en-US" sz="2200" b="1" dirty="0">
                <a:latin typeface="Times New Roman" pitchFamily="18" charset="0"/>
                <a:cs typeface="Times New Roman" pitchFamily="18" charset="0"/>
              </a:rPr>
              <a:t>Ta </a:t>
            </a:r>
            <a:r>
              <a:rPr lang="en-US" altLang="en-US" sz="2200" b="1" dirty="0">
                <a:solidFill>
                  <a:srgbClr val="FF0000"/>
                </a:solidFill>
                <a:latin typeface="Times New Roman" pitchFamily="18" charset="0"/>
                <a:cs typeface="Times New Roman" pitchFamily="18" charset="0"/>
              </a:rPr>
              <a:t>hát</a:t>
            </a:r>
            <a:r>
              <a:rPr lang="en-US" altLang="en-US" sz="2200" b="1" dirty="0">
                <a:latin typeface="Times New Roman" pitchFamily="18" charset="0"/>
                <a:cs typeface="Times New Roman" pitchFamily="18" charset="0"/>
              </a:rPr>
              <a:t> bài ca gọi cá vào,</a:t>
            </a:r>
          </a:p>
          <a:p>
            <a:pPr eaLnBrk="1" hangingPunct="1"/>
            <a:r>
              <a:rPr lang="en-US" altLang="en-US" sz="2200" b="1" dirty="0">
                <a:solidFill>
                  <a:srgbClr val="FF0000"/>
                </a:solidFill>
                <a:latin typeface="Times New Roman" pitchFamily="18" charset="0"/>
                <a:cs typeface="Times New Roman" pitchFamily="18" charset="0"/>
              </a:rPr>
              <a:t>Gõ thuyền</a:t>
            </a:r>
            <a:r>
              <a:rPr lang="vi-VN" altLang="en-US" sz="2200" b="1" dirty="0">
                <a:latin typeface="Times New Roman" pitchFamily="18" charset="0"/>
                <a:cs typeface="Times New Roman" pitchFamily="18" charset="0"/>
              </a:rPr>
              <a:t>/</a:t>
            </a:r>
            <a:r>
              <a:rPr lang="en-US" altLang="en-US" sz="2200" b="1" dirty="0">
                <a:latin typeface="Times New Roman" pitchFamily="18" charset="0"/>
                <a:cs typeface="Times New Roman" pitchFamily="18" charset="0"/>
              </a:rPr>
              <a:t> đã có nhịp trăng cao,</a:t>
            </a:r>
          </a:p>
          <a:p>
            <a:pPr eaLnBrk="1" hangingPunct="1"/>
            <a:r>
              <a:rPr lang="en-US" altLang="en-US" sz="2200" b="1" dirty="0">
                <a:latin typeface="Times New Roman" pitchFamily="18" charset="0"/>
                <a:cs typeface="Times New Roman" pitchFamily="18" charset="0"/>
              </a:rPr>
              <a:t>Biển cho ta cá</a:t>
            </a:r>
            <a:r>
              <a:rPr lang="vi-VN" altLang="en-US" sz="2200" b="1" dirty="0">
                <a:latin typeface="Times New Roman" pitchFamily="18" charset="0"/>
                <a:cs typeface="Times New Roman" pitchFamily="18" charset="0"/>
              </a:rPr>
              <a:t>/</a:t>
            </a:r>
            <a:r>
              <a:rPr lang="en-US" altLang="en-US" sz="2200" b="1" dirty="0">
                <a:latin typeface="Times New Roman" pitchFamily="18" charset="0"/>
                <a:cs typeface="Times New Roman" pitchFamily="18" charset="0"/>
              </a:rPr>
              <a:t> như lòng mẹ </a:t>
            </a:r>
          </a:p>
          <a:p>
            <a:pPr eaLnBrk="1" hangingPunct="1"/>
            <a:r>
              <a:rPr lang="en-US" altLang="en-US" sz="2200" b="1" dirty="0">
                <a:latin typeface="Times New Roman" pitchFamily="18" charset="0"/>
                <a:cs typeface="Times New Roman" pitchFamily="18" charset="0"/>
              </a:rPr>
              <a:t>Nuôi lớn đời ta</a:t>
            </a:r>
            <a:r>
              <a:rPr lang="vi-VN" altLang="en-US" sz="2200" b="1" dirty="0">
                <a:latin typeface="Times New Roman" pitchFamily="18" charset="0"/>
                <a:cs typeface="Times New Roman" pitchFamily="18" charset="0"/>
              </a:rPr>
              <a:t>/</a:t>
            </a:r>
            <a:r>
              <a:rPr lang="en-US" altLang="en-US" sz="2200" b="1" dirty="0">
                <a:latin typeface="Times New Roman" pitchFamily="18" charset="0"/>
                <a:cs typeface="Times New Roman" pitchFamily="18" charset="0"/>
              </a:rPr>
              <a:t> tự buổi  nào.</a:t>
            </a: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9762"/>
                                        </p:tgtEl>
                                        <p:attrNameLst>
                                          <p:attrName>style.visibility</p:attrName>
                                        </p:attrNameLst>
                                      </p:cBhvr>
                                      <p:to>
                                        <p:strVal val="visible"/>
                                      </p:to>
                                    </p:set>
                                    <p:animEffect transition="in" filter="box(in)">
                                      <p:cBhvr>
                                        <p:cTn id="7" dur="500"/>
                                        <p:tgtEl>
                                          <p:spTgt spid="1597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9763"/>
                                        </p:tgtEl>
                                        <p:attrNameLst>
                                          <p:attrName>style.visibility</p:attrName>
                                        </p:attrNameLst>
                                      </p:cBhvr>
                                      <p:to>
                                        <p:strVal val="visible"/>
                                      </p:to>
                                    </p:set>
                                    <p:animEffect transition="in" filter="box(in)">
                                      <p:cBhvr>
                                        <p:cTn id="12" dur="500"/>
                                        <p:tgtEl>
                                          <p:spTgt spid="15976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62" grpId="0"/>
      <p:bldP spid="159763"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THUY_NGUYEN\Desktop\hình nền\anh hoat hinh mam non 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Box 4"/>
          <p:cNvSpPr txBox="1">
            <a:spLocks noChangeArrowheads="1"/>
          </p:cNvSpPr>
          <p:nvPr/>
        </p:nvSpPr>
        <p:spPr bwMode="auto">
          <a:xfrm>
            <a:off x="1524000" y="1123950"/>
            <a:ext cx="6934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5400" b="1" dirty="0">
                <a:latin typeface="Times New Roman" pitchFamily="18" charset="0"/>
              </a:rPr>
              <a:t>Luyện học thuộc lòng</a:t>
            </a:r>
            <a:endParaRPr lang="en-US" altLang="en-US" sz="5400" b="1" dirty="0">
              <a:latin typeface="Times New Roman" pitchFamily="18" charset="0"/>
              <a:cs typeface="Times New Roman" pitchFamily="18" charset="0"/>
            </a:endParaRPr>
          </a:p>
        </p:txBody>
      </p:sp>
    </p:spTree>
    <p:extLst>
      <p:ext uri="{BB962C8B-B14F-4D97-AF65-F5344CB8AC3E}">
        <p14:creationId xmlns:p14="http://schemas.microsoft.com/office/powerpoint/2010/main" val="3816008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5"/>
          <p:cNvSpPr>
            <a:spLocks noChangeArrowheads="1"/>
          </p:cNvSpPr>
          <p:nvPr/>
        </p:nvSpPr>
        <p:spPr bwMode="auto">
          <a:xfrm>
            <a:off x="-385175" y="689598"/>
            <a:ext cx="3581400" cy="4057650"/>
          </a:xfrm>
          <a:prstGeom prst="verticalScroll">
            <a:avLst>
              <a:gd name="adj" fmla="val 1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r>
              <a:rPr lang="en-US" altLang="en-US" sz="2100" b="1" dirty="0">
                <a:latin typeface="Times New Roman" pitchFamily="18" charset="0"/>
                <a:cs typeface="Times New Roman" pitchFamily="18" charset="0"/>
              </a:rPr>
              <a:t>Mặt  trời xuống biển như hòn lửa </a:t>
            </a:r>
          </a:p>
          <a:p>
            <a:pPr eaLnBrk="1" hangingPunct="1"/>
            <a:r>
              <a:rPr lang="en-US" altLang="en-US" sz="2100" b="1" dirty="0">
                <a:latin typeface="Times New Roman" pitchFamily="18" charset="0"/>
                <a:cs typeface="Times New Roman" pitchFamily="18" charset="0"/>
              </a:rPr>
              <a:t>Sóng đã cài then, đêm sập cửa </a:t>
            </a:r>
          </a:p>
          <a:p>
            <a:pPr eaLnBrk="1" hangingPunct="1"/>
            <a:r>
              <a:rPr lang="en-US" altLang="en-US" sz="2100" b="1" dirty="0">
                <a:latin typeface="Times New Roman" pitchFamily="18" charset="0"/>
                <a:cs typeface="Times New Roman" pitchFamily="18" charset="0"/>
              </a:rPr>
              <a:t>Đoàn thuyền đánh cá lại ra khơi,</a:t>
            </a:r>
          </a:p>
          <a:p>
            <a:pPr eaLnBrk="1" hangingPunct="1"/>
            <a:r>
              <a:rPr lang="en-US" altLang="en-US" sz="2100" b="1" dirty="0">
                <a:latin typeface="Times New Roman" pitchFamily="18" charset="0"/>
                <a:cs typeface="Times New Roman" pitchFamily="18" charset="0"/>
              </a:rPr>
              <a:t>Câu hát căng buồm cùng gió khơi.</a:t>
            </a:r>
          </a:p>
          <a:p>
            <a:pPr eaLnBrk="1" hangingPunct="1"/>
            <a:r>
              <a:rPr lang="en-US" altLang="en-US" sz="2100" b="1" dirty="0">
                <a:latin typeface="Times New Roman" pitchFamily="18" charset="0"/>
                <a:cs typeface="Times New Roman" pitchFamily="18" charset="0"/>
              </a:rPr>
              <a:t>  </a:t>
            </a:r>
          </a:p>
          <a:p>
            <a:pPr eaLnBrk="1" hangingPunct="1"/>
            <a:r>
              <a:rPr lang="en-US" altLang="en-US" sz="2100" b="1" dirty="0">
                <a:latin typeface="Times New Roman" pitchFamily="18" charset="0"/>
                <a:cs typeface="Times New Roman" pitchFamily="18" charset="0"/>
              </a:rPr>
              <a:t>Hát rằng: cá bạc Biển Đông lặng,</a:t>
            </a:r>
          </a:p>
          <a:p>
            <a:pPr eaLnBrk="1" hangingPunct="1"/>
            <a:r>
              <a:rPr lang="en-US" altLang="en-US" sz="2100" b="1" dirty="0">
                <a:latin typeface="Times New Roman" pitchFamily="18" charset="0"/>
                <a:cs typeface="Times New Roman" pitchFamily="18" charset="0"/>
              </a:rPr>
              <a:t>Cá thu Biển Đông như đoàn thoi </a:t>
            </a:r>
          </a:p>
          <a:p>
            <a:pPr eaLnBrk="1" hangingPunct="1"/>
            <a:r>
              <a:rPr lang="en-US" altLang="en-US" sz="2100" b="1" dirty="0">
                <a:latin typeface="Times New Roman" pitchFamily="18" charset="0"/>
                <a:cs typeface="Times New Roman" pitchFamily="18" charset="0"/>
              </a:rPr>
              <a:t>Đêm ngày dệt biển muôn luồng sáng </a:t>
            </a:r>
          </a:p>
          <a:p>
            <a:pPr eaLnBrk="1" hangingPunct="1"/>
            <a:r>
              <a:rPr lang="en-US" altLang="en-US" sz="2100" b="1" dirty="0">
                <a:latin typeface="Times New Roman" pitchFamily="18" charset="0"/>
                <a:cs typeface="Times New Roman" pitchFamily="18" charset="0"/>
              </a:rPr>
              <a:t>Đến dệt lưới ta,đoàn cá ơi !</a:t>
            </a:r>
          </a:p>
          <a:p>
            <a:pPr eaLnBrk="1" hangingPunct="1"/>
            <a:endParaRPr lang="en-US" altLang="en-US" sz="2100" b="1" dirty="0">
              <a:latin typeface="Times New Roman" pitchFamily="18" charset="0"/>
              <a:cs typeface="Times New Roman" pitchFamily="18" charset="0"/>
            </a:endParaRPr>
          </a:p>
          <a:p>
            <a:pPr eaLnBrk="1" hangingPunct="1"/>
            <a:r>
              <a:rPr lang="en-US" altLang="en-US" sz="2100" b="1" dirty="0">
                <a:latin typeface="Times New Roman" pitchFamily="18" charset="0"/>
                <a:cs typeface="Times New Roman" pitchFamily="18" charset="0"/>
              </a:rPr>
              <a:t>Ta hát bài ca gọi cá vào,</a:t>
            </a:r>
          </a:p>
          <a:p>
            <a:pPr eaLnBrk="1" hangingPunct="1"/>
            <a:r>
              <a:rPr lang="en-US" altLang="en-US" sz="2100" b="1" dirty="0">
                <a:latin typeface="Times New Roman" pitchFamily="18" charset="0"/>
                <a:cs typeface="Times New Roman" pitchFamily="18" charset="0"/>
              </a:rPr>
              <a:t>Gõ thuyền đã có nhịp trăng cao,</a:t>
            </a:r>
          </a:p>
          <a:p>
            <a:pPr eaLnBrk="1" hangingPunct="1"/>
            <a:r>
              <a:rPr lang="en-US" altLang="en-US" sz="2100" b="1" dirty="0">
                <a:latin typeface="Times New Roman" pitchFamily="18" charset="0"/>
                <a:cs typeface="Times New Roman" pitchFamily="18" charset="0"/>
              </a:rPr>
              <a:t>Biển cho ta cá như lòng mẹ </a:t>
            </a:r>
          </a:p>
          <a:p>
            <a:pPr eaLnBrk="1" hangingPunct="1"/>
            <a:r>
              <a:rPr lang="en-US" altLang="en-US" sz="2100" b="1" dirty="0">
                <a:latin typeface="Times New Roman" pitchFamily="18" charset="0"/>
                <a:cs typeface="Times New Roman" pitchFamily="18" charset="0"/>
              </a:rPr>
              <a:t>Nuôi lớn đời ta tự buổi  nào.</a:t>
            </a:r>
          </a:p>
        </p:txBody>
      </p:sp>
      <p:sp>
        <p:nvSpPr>
          <p:cNvPr id="35843" name="AutoShape 6"/>
          <p:cNvSpPr>
            <a:spLocks noChangeArrowheads="1"/>
          </p:cNvSpPr>
          <p:nvPr/>
        </p:nvSpPr>
        <p:spPr bwMode="auto">
          <a:xfrm>
            <a:off x="4114800" y="921590"/>
            <a:ext cx="4800600" cy="3829050"/>
          </a:xfrm>
          <a:prstGeom prst="verticalScroll">
            <a:avLst>
              <a:gd name="adj" fmla="val 1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r>
              <a:rPr lang="en-US" altLang="en-US" sz="2100" b="1" dirty="0">
                <a:latin typeface="Times New Roman" pitchFamily="18" charset="0"/>
              </a:rPr>
              <a:t>Sao mờ, kéo lưới kịp trời sáng </a:t>
            </a:r>
          </a:p>
          <a:p>
            <a:pPr eaLnBrk="1" hangingPunct="1"/>
            <a:r>
              <a:rPr lang="en-US" altLang="en-US" sz="2100" b="1" dirty="0">
                <a:latin typeface="Times New Roman" pitchFamily="18" charset="0"/>
              </a:rPr>
              <a:t>Ta kéo xoăn tay chùm cá nặng</a:t>
            </a:r>
          </a:p>
          <a:p>
            <a:pPr eaLnBrk="1" hangingPunct="1"/>
            <a:r>
              <a:rPr lang="en-US" altLang="en-US" sz="2100" b="1" dirty="0">
                <a:latin typeface="Times New Roman" pitchFamily="18" charset="0"/>
              </a:rPr>
              <a:t>Vảy bạc đuôi vàng lóe rạng đông  </a:t>
            </a:r>
          </a:p>
          <a:p>
            <a:pPr eaLnBrk="1" hangingPunct="1"/>
            <a:r>
              <a:rPr lang="en-US" altLang="en-US" sz="2100" b="1" dirty="0">
                <a:latin typeface="Times New Roman" pitchFamily="18" charset="0"/>
              </a:rPr>
              <a:t>Lưới xếp buồm lên đón nắng hồng.</a:t>
            </a:r>
          </a:p>
          <a:p>
            <a:pPr eaLnBrk="1" hangingPunct="1"/>
            <a:r>
              <a:rPr lang="en-US" altLang="en-US" sz="2100" b="1" dirty="0">
                <a:latin typeface="Times New Roman" pitchFamily="18" charset="0"/>
              </a:rPr>
              <a:t> </a:t>
            </a:r>
          </a:p>
          <a:p>
            <a:pPr eaLnBrk="1" hangingPunct="1"/>
            <a:r>
              <a:rPr lang="en-US" altLang="en-US" sz="2100" b="1" dirty="0">
                <a:latin typeface="Times New Roman" pitchFamily="18" charset="0"/>
              </a:rPr>
              <a:t>Câu hát căng buồm với gió khơi,</a:t>
            </a:r>
          </a:p>
          <a:p>
            <a:pPr eaLnBrk="1" hangingPunct="1"/>
            <a:r>
              <a:rPr lang="en-US" altLang="en-US" sz="2100" b="1" dirty="0">
                <a:latin typeface="Times New Roman" pitchFamily="18" charset="0"/>
              </a:rPr>
              <a:t>Đoàn thuyền chạy đua cùng mặt trời,</a:t>
            </a:r>
          </a:p>
          <a:p>
            <a:pPr eaLnBrk="1" hangingPunct="1"/>
            <a:r>
              <a:rPr lang="en-US" altLang="en-US" sz="2100" b="1" dirty="0">
                <a:latin typeface="Times New Roman" pitchFamily="18" charset="0"/>
              </a:rPr>
              <a:t>Mặt trời đội biển nhô màu mới,</a:t>
            </a:r>
          </a:p>
          <a:p>
            <a:pPr eaLnBrk="1" hangingPunct="1"/>
            <a:r>
              <a:rPr lang="en-US" altLang="en-US" sz="2100" b="1" dirty="0">
                <a:latin typeface="Times New Roman" pitchFamily="18" charset="0"/>
              </a:rPr>
              <a:t>Mắt cá huy hoàng muôn dặm phơi. </a:t>
            </a:r>
          </a:p>
        </p:txBody>
      </p:sp>
      <p:sp>
        <p:nvSpPr>
          <p:cNvPr id="35850" name="Text Box 26"/>
          <p:cNvSpPr txBox="1">
            <a:spLocks noChangeArrowheads="1"/>
          </p:cNvSpPr>
          <p:nvPr/>
        </p:nvSpPr>
        <p:spPr bwMode="auto">
          <a:xfrm>
            <a:off x="6263" y="190879"/>
            <a:ext cx="9144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spcBef>
                <a:spcPct val="50000"/>
              </a:spcBef>
            </a:pPr>
            <a:r>
              <a:rPr lang="en-US" altLang="en-US" sz="2200" b="1" dirty="0">
                <a:solidFill>
                  <a:srgbClr val="FF0000"/>
                </a:solidFill>
                <a:latin typeface="Times New Roman" pitchFamily="18" charset="0"/>
                <a:cs typeface="Times New Roman" pitchFamily="18" charset="0"/>
              </a:rPr>
              <a:t>Đoàn thuyền đánh cá.</a:t>
            </a:r>
          </a:p>
        </p:txBody>
      </p:sp>
      <p:sp>
        <p:nvSpPr>
          <p:cNvPr id="35851" name="Text Box 4"/>
          <p:cNvSpPr txBox="1">
            <a:spLocks noChangeArrowheads="1"/>
          </p:cNvSpPr>
          <p:nvPr/>
        </p:nvSpPr>
        <p:spPr bwMode="auto">
          <a:xfrm>
            <a:off x="0" y="-39041"/>
            <a:ext cx="9144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r>
              <a:rPr lang="en-US" altLang="en-US" sz="2200" b="1">
                <a:solidFill>
                  <a:srgbClr val="0000FF"/>
                </a:solidFill>
                <a:latin typeface="Times New Roman" pitchFamily="18" charset="0"/>
              </a:rPr>
              <a:t>Tập đọc </a:t>
            </a:r>
            <a:endParaRPr lang="en-US" altLang="en-US" sz="2200">
              <a:latin typeface="Times New Roman" pitchFamily="18" charset="0"/>
            </a:endParaRPr>
          </a:p>
        </p:txBody>
      </p:sp>
      <p:sp>
        <p:nvSpPr>
          <p:cNvPr id="3" name="TextBox 2"/>
          <p:cNvSpPr txBox="1"/>
          <p:nvPr/>
        </p:nvSpPr>
        <p:spPr>
          <a:xfrm>
            <a:off x="1219200" y="621766"/>
            <a:ext cx="1295400" cy="299824"/>
          </a:xfrm>
          <a:prstGeom prst="rect">
            <a:avLst/>
          </a:prstGeom>
          <a:solidFill>
            <a:srgbClr val="00B050"/>
          </a:solidFill>
        </p:spPr>
        <p:txBody>
          <a:bodyPr wrap="square" rtlCol="0">
            <a:spAutoFit/>
          </a:bodyPr>
          <a:lstStyle/>
          <a:p>
            <a:endParaRPr lang="en-US" dirty="0"/>
          </a:p>
        </p:txBody>
      </p:sp>
      <p:sp>
        <p:nvSpPr>
          <p:cNvPr id="8" name="TextBox 7"/>
          <p:cNvSpPr txBox="1"/>
          <p:nvPr/>
        </p:nvSpPr>
        <p:spPr>
          <a:xfrm>
            <a:off x="2741111" y="2546712"/>
            <a:ext cx="1223375" cy="299824"/>
          </a:xfrm>
          <a:prstGeom prst="rect">
            <a:avLst/>
          </a:prstGeom>
          <a:solidFill>
            <a:srgbClr val="00B050"/>
          </a:solidFill>
        </p:spPr>
        <p:txBody>
          <a:bodyPr wrap="square" rtlCol="0">
            <a:spAutoFit/>
          </a:bodyPr>
          <a:lstStyle/>
          <a:p>
            <a:endParaRPr lang="en-US" dirty="0"/>
          </a:p>
        </p:txBody>
      </p:sp>
      <p:sp>
        <p:nvSpPr>
          <p:cNvPr id="9" name="TextBox 8"/>
          <p:cNvSpPr txBox="1"/>
          <p:nvPr/>
        </p:nvSpPr>
        <p:spPr>
          <a:xfrm>
            <a:off x="152400" y="1276350"/>
            <a:ext cx="1447800" cy="304799"/>
          </a:xfrm>
          <a:prstGeom prst="rect">
            <a:avLst/>
          </a:prstGeom>
          <a:solidFill>
            <a:srgbClr val="00B050"/>
          </a:solidFill>
        </p:spPr>
        <p:txBody>
          <a:bodyPr wrap="square" rtlCol="0">
            <a:spAutoFit/>
          </a:bodyPr>
          <a:lstStyle/>
          <a:p>
            <a:endParaRPr lang="en-US" dirty="0"/>
          </a:p>
        </p:txBody>
      </p:sp>
      <p:sp>
        <p:nvSpPr>
          <p:cNvPr id="10" name="TextBox 9"/>
          <p:cNvSpPr txBox="1"/>
          <p:nvPr/>
        </p:nvSpPr>
        <p:spPr>
          <a:xfrm>
            <a:off x="1143000" y="1625917"/>
            <a:ext cx="1219200" cy="299824"/>
          </a:xfrm>
          <a:prstGeom prst="rect">
            <a:avLst/>
          </a:prstGeom>
          <a:solidFill>
            <a:srgbClr val="00B050"/>
          </a:solidFill>
        </p:spPr>
        <p:txBody>
          <a:bodyPr wrap="square" rtlCol="0">
            <a:spAutoFit/>
          </a:bodyPr>
          <a:lstStyle/>
          <a:p>
            <a:endParaRPr lang="en-US" dirty="0"/>
          </a:p>
        </p:txBody>
      </p:sp>
      <p:sp>
        <p:nvSpPr>
          <p:cNvPr id="11" name="TextBox 10"/>
          <p:cNvSpPr txBox="1"/>
          <p:nvPr/>
        </p:nvSpPr>
        <p:spPr>
          <a:xfrm>
            <a:off x="2092889" y="2190750"/>
            <a:ext cx="1223375" cy="299824"/>
          </a:xfrm>
          <a:prstGeom prst="rect">
            <a:avLst/>
          </a:prstGeom>
          <a:solidFill>
            <a:srgbClr val="00B050"/>
          </a:solidFill>
        </p:spPr>
        <p:txBody>
          <a:bodyPr wrap="square" rtlCol="0">
            <a:spAutoFit/>
          </a:bodyPr>
          <a:lstStyle/>
          <a:p>
            <a:endParaRPr lang="en-US" dirty="0"/>
          </a:p>
        </p:txBody>
      </p:sp>
      <p:sp>
        <p:nvSpPr>
          <p:cNvPr id="12" name="TextBox 11"/>
          <p:cNvSpPr txBox="1"/>
          <p:nvPr/>
        </p:nvSpPr>
        <p:spPr>
          <a:xfrm>
            <a:off x="7086600" y="1581149"/>
            <a:ext cx="1223375" cy="299824"/>
          </a:xfrm>
          <a:prstGeom prst="rect">
            <a:avLst/>
          </a:prstGeom>
          <a:solidFill>
            <a:srgbClr val="00B050"/>
          </a:solidFill>
        </p:spPr>
        <p:txBody>
          <a:bodyPr wrap="square" rtlCol="0">
            <a:spAutoFit/>
          </a:bodyPr>
          <a:lstStyle/>
          <a:p>
            <a:endParaRPr lang="en-US" dirty="0"/>
          </a:p>
        </p:txBody>
      </p:sp>
      <p:sp>
        <p:nvSpPr>
          <p:cNvPr id="13" name="TextBox 12"/>
          <p:cNvSpPr txBox="1"/>
          <p:nvPr/>
        </p:nvSpPr>
        <p:spPr>
          <a:xfrm>
            <a:off x="2284955" y="4450816"/>
            <a:ext cx="1223375" cy="299824"/>
          </a:xfrm>
          <a:prstGeom prst="rect">
            <a:avLst/>
          </a:prstGeom>
          <a:solidFill>
            <a:srgbClr val="00B050"/>
          </a:solidFill>
        </p:spPr>
        <p:txBody>
          <a:bodyPr wrap="square" rtlCol="0">
            <a:spAutoFit/>
          </a:bodyPr>
          <a:lstStyle/>
          <a:p>
            <a:endParaRPr lang="en-US" dirty="0"/>
          </a:p>
        </p:txBody>
      </p:sp>
      <p:sp>
        <p:nvSpPr>
          <p:cNvPr id="14" name="TextBox 13"/>
          <p:cNvSpPr txBox="1"/>
          <p:nvPr/>
        </p:nvSpPr>
        <p:spPr>
          <a:xfrm>
            <a:off x="4724400" y="1581149"/>
            <a:ext cx="842375" cy="299824"/>
          </a:xfrm>
          <a:prstGeom prst="rect">
            <a:avLst/>
          </a:prstGeom>
          <a:solidFill>
            <a:srgbClr val="00B050"/>
          </a:solidFill>
        </p:spPr>
        <p:txBody>
          <a:bodyPr wrap="square" rtlCol="0">
            <a:spAutoFit/>
          </a:bodyPr>
          <a:lstStyle/>
          <a:p>
            <a:endParaRPr lang="en-US" dirty="0"/>
          </a:p>
        </p:txBody>
      </p:sp>
      <p:sp>
        <p:nvSpPr>
          <p:cNvPr id="15" name="TextBox 14"/>
          <p:cNvSpPr txBox="1"/>
          <p:nvPr/>
        </p:nvSpPr>
        <p:spPr>
          <a:xfrm>
            <a:off x="97600" y="4150992"/>
            <a:ext cx="1223375" cy="299824"/>
          </a:xfrm>
          <a:prstGeom prst="rect">
            <a:avLst/>
          </a:prstGeom>
          <a:solidFill>
            <a:srgbClr val="00B050"/>
          </a:solidFill>
        </p:spPr>
        <p:txBody>
          <a:bodyPr wrap="square" rtlCol="0">
            <a:spAutoFit/>
          </a:bodyPr>
          <a:lstStyle/>
          <a:p>
            <a:endParaRPr lang="en-US" dirty="0"/>
          </a:p>
        </p:txBody>
      </p:sp>
      <p:sp>
        <p:nvSpPr>
          <p:cNvPr id="16" name="TextBox 15"/>
          <p:cNvSpPr txBox="1"/>
          <p:nvPr/>
        </p:nvSpPr>
        <p:spPr>
          <a:xfrm>
            <a:off x="5566775" y="4172333"/>
            <a:ext cx="1223375" cy="299824"/>
          </a:xfrm>
          <a:prstGeom prst="rect">
            <a:avLst/>
          </a:prstGeom>
          <a:solidFill>
            <a:srgbClr val="00B050"/>
          </a:solidFill>
        </p:spPr>
        <p:txBody>
          <a:bodyPr wrap="square" rtlCol="0">
            <a:spAutoFit/>
          </a:bodyPr>
          <a:lstStyle/>
          <a:p>
            <a:endParaRPr lang="en-US" dirty="0"/>
          </a:p>
        </p:txBody>
      </p:sp>
      <p:sp>
        <p:nvSpPr>
          <p:cNvPr id="17" name="TextBox 16"/>
          <p:cNvSpPr txBox="1"/>
          <p:nvPr/>
        </p:nvSpPr>
        <p:spPr>
          <a:xfrm>
            <a:off x="6177419" y="3486150"/>
            <a:ext cx="1061582" cy="299824"/>
          </a:xfrm>
          <a:prstGeom prst="rect">
            <a:avLst/>
          </a:prstGeom>
          <a:solidFill>
            <a:srgbClr val="00B050"/>
          </a:solidFill>
        </p:spPr>
        <p:txBody>
          <a:bodyPr wrap="square" rtlCol="0">
            <a:spAutoFit/>
          </a:bodyPr>
          <a:lstStyle/>
          <a:p>
            <a:endParaRPr lang="en-US" dirty="0"/>
          </a:p>
        </p:txBody>
      </p:sp>
      <p:sp>
        <p:nvSpPr>
          <p:cNvPr id="19" name="TextBox 18"/>
          <p:cNvSpPr txBox="1"/>
          <p:nvPr/>
        </p:nvSpPr>
        <p:spPr>
          <a:xfrm>
            <a:off x="7421150" y="2536291"/>
            <a:ext cx="1219200" cy="299824"/>
          </a:xfrm>
          <a:prstGeom prst="rect">
            <a:avLst/>
          </a:prstGeom>
          <a:solidFill>
            <a:srgbClr val="00B050"/>
          </a:solidFill>
        </p:spPr>
        <p:txBody>
          <a:bodyPr wrap="square" rtlCol="0">
            <a:spAutoFit/>
          </a:bodyPr>
          <a:lstStyle/>
          <a:p>
            <a:endParaRPr lang="en-US" dirty="0"/>
          </a:p>
        </p:txBody>
      </p:sp>
      <p:sp>
        <p:nvSpPr>
          <p:cNvPr id="20" name="TextBox 19"/>
          <p:cNvSpPr txBox="1"/>
          <p:nvPr/>
        </p:nvSpPr>
        <p:spPr>
          <a:xfrm>
            <a:off x="131524" y="2846536"/>
            <a:ext cx="1223375" cy="299824"/>
          </a:xfrm>
          <a:prstGeom prst="rect">
            <a:avLst/>
          </a:prstGeom>
          <a:solidFill>
            <a:srgbClr val="00B050"/>
          </a:solidFill>
        </p:spPr>
        <p:txBody>
          <a:bodyPr wrap="square" rtlCol="0">
            <a:spAutoFit/>
          </a:bodyPr>
          <a:lstStyle/>
          <a:p>
            <a:endParaRPr lang="en-US" dirty="0"/>
          </a:p>
        </p:txBody>
      </p:sp>
      <p:sp>
        <p:nvSpPr>
          <p:cNvPr id="21" name="TextBox 20"/>
          <p:cNvSpPr txBox="1"/>
          <p:nvPr/>
        </p:nvSpPr>
        <p:spPr>
          <a:xfrm>
            <a:off x="1920136" y="3186326"/>
            <a:ext cx="1223375" cy="299824"/>
          </a:xfrm>
          <a:prstGeom prst="rect">
            <a:avLst/>
          </a:prstGeom>
          <a:solidFill>
            <a:srgbClr val="00B050"/>
          </a:solidFill>
        </p:spPr>
        <p:txBody>
          <a:bodyPr wrap="square" rtlCol="0">
            <a:spAutoFit/>
          </a:bodyPr>
          <a:lstStyle/>
          <a:p>
            <a:endParaRPr lang="en-US" dirty="0"/>
          </a:p>
        </p:txBody>
      </p:sp>
      <p:sp>
        <p:nvSpPr>
          <p:cNvPr id="23" name="TextBox 22"/>
          <p:cNvSpPr txBox="1"/>
          <p:nvPr/>
        </p:nvSpPr>
        <p:spPr>
          <a:xfrm>
            <a:off x="4578263" y="3186326"/>
            <a:ext cx="1061582" cy="299824"/>
          </a:xfrm>
          <a:prstGeom prst="rect">
            <a:avLst/>
          </a:prstGeom>
          <a:solidFill>
            <a:srgbClr val="00B050"/>
          </a:solidFill>
        </p:spPr>
        <p:txBody>
          <a:bodyPr wrap="square" rtlCol="0">
            <a:spAutoFit/>
          </a:bodyPr>
          <a:lstStyle/>
          <a:p>
            <a:endParaRPr lang="en-US" dirty="0"/>
          </a:p>
        </p:txBody>
      </p:sp>
      <p:sp>
        <p:nvSpPr>
          <p:cNvPr id="24" name="TextBox 23"/>
          <p:cNvSpPr txBox="1"/>
          <p:nvPr/>
        </p:nvSpPr>
        <p:spPr>
          <a:xfrm>
            <a:off x="145093" y="4750640"/>
            <a:ext cx="1005212" cy="299824"/>
          </a:xfrm>
          <a:prstGeom prst="rect">
            <a:avLst/>
          </a:prstGeom>
          <a:solidFill>
            <a:srgbClr val="00B050"/>
          </a:solidFill>
        </p:spPr>
        <p:txBody>
          <a:bodyPr wrap="squar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circle(in)">
                                      <p:cBhvr>
                                        <p:cTn id="25" dur="2000"/>
                                        <p:tgtEl>
                                          <p:spTgt spid="21"/>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circle(in)">
                                      <p:cBhvr>
                                        <p:cTn id="28" dur="2000"/>
                                        <p:tgtEl>
                                          <p:spTgt spid="15"/>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2000"/>
                                        <p:tgtEl>
                                          <p:spTgt spid="13"/>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circle(in)">
                                      <p:cBhvr>
                                        <p:cTn id="34" dur="2000"/>
                                        <p:tgtEl>
                                          <p:spTgt spid="24"/>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ircle(in)">
                                      <p:cBhvr>
                                        <p:cTn id="37" dur="2000"/>
                                        <p:tgtEl>
                                          <p:spTgt spid="14"/>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circle(in)">
                                      <p:cBhvr>
                                        <p:cTn id="40" dur="2000"/>
                                        <p:tgtEl>
                                          <p:spTgt spid="12"/>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circle(in)">
                                      <p:cBhvr>
                                        <p:cTn id="43" dur="2000"/>
                                        <p:tgtEl>
                                          <p:spTgt spid="19"/>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circle(in)">
                                      <p:cBhvr>
                                        <p:cTn id="46" dur="2000"/>
                                        <p:tgtEl>
                                          <p:spTgt spid="23"/>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circle(in)">
                                      <p:cBhvr>
                                        <p:cTn id="49" dur="2000"/>
                                        <p:tgtEl>
                                          <p:spTgt spid="17"/>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circle(in)">
                                      <p:cBhvr>
                                        <p:cTn id="5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P spid="20" grpId="0" animBg="1"/>
      <p:bldP spid="21" grpId="0" animBg="1"/>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THUY_NGUYEN\Desktop\hình nền\anh hoat hinh mam non 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1524000" y="971550"/>
            <a:ext cx="6471822" cy="533400"/>
          </a:xfrm>
        </p:spPr>
        <p:txBody>
          <a:bodyPr/>
          <a:lstStyle/>
          <a:p>
            <a:pPr marL="0" indent="0" algn="ctr">
              <a:buNone/>
            </a:pPr>
            <a:r>
              <a:rPr lang="vi-VN" b="1" dirty="0">
                <a:solidFill>
                  <a:srgbClr val="FF0000"/>
                </a:solidFill>
                <a:latin typeface="Times New Roman" pitchFamily="18" charset="0"/>
                <a:cs typeface="Times New Roman" pitchFamily="18" charset="0"/>
              </a:rPr>
              <a:t>TRÒ CHƠI</a:t>
            </a:r>
          </a:p>
          <a:p>
            <a:pPr marL="0" indent="0" algn="ctr">
              <a:buNone/>
            </a:pPr>
            <a:r>
              <a:rPr lang="vi-VN" sz="7200" b="1" dirty="0">
                <a:solidFill>
                  <a:srgbClr val="FF0000"/>
                </a:solidFill>
                <a:latin typeface="Times New Roman" pitchFamily="18" charset="0"/>
                <a:cs typeface="Times New Roman" pitchFamily="18" charset="0"/>
              </a:rPr>
              <a:t>BẮN TÊN</a:t>
            </a:r>
          </a:p>
          <a:p>
            <a:pPr marL="0" inden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109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8" name="TextBox 19"/>
          <p:cNvSpPr txBox="1">
            <a:spLocks noChangeArrowheads="1"/>
          </p:cNvSpPr>
          <p:nvPr/>
        </p:nvSpPr>
        <p:spPr bwMode="auto">
          <a:xfrm>
            <a:off x="-13570" y="-2479"/>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a:buFont typeface="Wingdings" pitchFamily="2" charset="2"/>
              <a:buNone/>
            </a:pPr>
            <a:r>
              <a:rPr lang="en-US" altLang="en-US" dirty="0">
                <a:cs typeface="Arial" charset="0"/>
              </a:rPr>
              <a:t>  </a:t>
            </a:r>
            <a:r>
              <a:rPr lang="en-US" altLang="en-US" dirty="0">
                <a:latin typeface="Times New Roman" pitchFamily="18" charset="0"/>
              </a:rPr>
              <a:t>- Qua bài học, em nào nêu được biển đã cho ta những gì ?</a:t>
            </a:r>
          </a:p>
          <a:p>
            <a:pPr eaLnBrk="1" hangingPunct="1">
              <a:buFont typeface="Wingdings" pitchFamily="2" charset="2"/>
              <a:buNone/>
            </a:pPr>
            <a:r>
              <a:rPr lang="en-US" altLang="en-US" dirty="0">
                <a:cs typeface="Arial" charset="0"/>
              </a:rPr>
              <a:t>   </a:t>
            </a:r>
          </a:p>
        </p:txBody>
      </p:sp>
      <p:sp>
        <p:nvSpPr>
          <p:cNvPr id="109585" name="Rectangle 17"/>
          <p:cNvSpPr>
            <a:spLocks noGrp="1" noChangeArrowheads="1"/>
          </p:cNvSpPr>
          <p:nvPr>
            <p:ph type="title"/>
          </p:nvPr>
        </p:nvSpPr>
        <p:spPr>
          <a:xfrm>
            <a:off x="304800" y="899782"/>
            <a:ext cx="7543800" cy="457200"/>
          </a:xfrm>
        </p:spPr>
        <p:txBody>
          <a:bodyPr/>
          <a:lstStyle/>
          <a:p>
            <a:r>
              <a:rPr lang="en-US" altLang="en-US" sz="3200" b="1" dirty="0">
                <a:solidFill>
                  <a:srgbClr val="0000FF"/>
                </a:solidFill>
                <a:latin typeface="Times New Roman" pitchFamily="18" charset="0"/>
                <a:cs typeface="Times New Roman" pitchFamily="18" charset="0"/>
              </a:rPr>
              <a:t>+ Cá, tôm, các loại hải sản, cảnh đẹp,…</a:t>
            </a:r>
            <a:endParaRPr lang="vi-VN" altLang="en-US" sz="3200" b="1" dirty="0">
              <a:solidFill>
                <a:srgbClr val="0000FF"/>
              </a:solidFill>
              <a:latin typeface="Times New Roman" pitchFamily="18" charset="0"/>
              <a:cs typeface="Times New Roman" pitchFamily="18" charset="0"/>
            </a:endParaRPr>
          </a:p>
        </p:txBody>
      </p:sp>
      <p:sp>
        <p:nvSpPr>
          <p:cNvPr id="5" name="Rectangle 2"/>
          <p:cNvSpPr txBox="1">
            <a:spLocks noChangeArrowheads="1"/>
          </p:cNvSpPr>
          <p:nvPr/>
        </p:nvSpPr>
        <p:spPr bwMode="auto">
          <a:xfrm>
            <a:off x="0" y="1351245"/>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just"/>
            <a:r>
              <a:rPr lang="en-US" altLang="en-US" dirty="0">
                <a:latin typeface="Times New Roman" pitchFamily="18" charset="0"/>
                <a:cs typeface="Times New Roman" pitchFamily="18" charset="0"/>
              </a:rPr>
              <a:t>-  Em sẽ làm gì để bảo vệ môi trường biển cũng như môi trường xung quanh mình?</a:t>
            </a:r>
            <a:endParaRPr lang="vi-VN" altLang="en-US" dirty="0">
              <a:latin typeface="Times New Roman" pitchFamily="18" charset="0"/>
              <a:cs typeface="Times New Roman" pitchFamily="18" charset="0"/>
            </a:endParaRPr>
          </a:p>
        </p:txBody>
      </p:sp>
      <p:sp>
        <p:nvSpPr>
          <p:cNvPr id="6" name="Rectangle 4"/>
          <p:cNvSpPr>
            <a:spLocks noChangeArrowheads="1"/>
          </p:cNvSpPr>
          <p:nvPr/>
        </p:nvSpPr>
        <p:spPr bwMode="auto">
          <a:xfrm>
            <a:off x="0" y="2914650"/>
            <a:ext cx="8991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just" eaLnBrk="1" hangingPunct="1"/>
            <a:r>
              <a:rPr lang="en-US" altLang="en-US" sz="3800" dirty="0">
                <a:solidFill>
                  <a:srgbClr val="0000FF"/>
                </a:solidFill>
                <a:cs typeface="Arial" charset="0"/>
              </a:rPr>
              <a:t>  </a:t>
            </a:r>
            <a:endParaRPr lang="vi-VN" altLang="en-US" sz="3800" dirty="0">
              <a:solidFill>
                <a:srgbClr val="0000FF"/>
              </a:solidFill>
              <a:latin typeface="Times New Roman" pitchFamily="18" charset="0"/>
              <a:cs typeface="Arial" charset="0"/>
            </a:endParaRPr>
          </a:p>
        </p:txBody>
      </p:sp>
      <p:sp>
        <p:nvSpPr>
          <p:cNvPr id="7" name="Rectangle 6"/>
          <p:cNvSpPr>
            <a:spLocks noChangeArrowheads="1"/>
          </p:cNvSpPr>
          <p:nvPr/>
        </p:nvSpPr>
        <p:spPr bwMode="auto">
          <a:xfrm>
            <a:off x="143005" y="2223370"/>
            <a:ext cx="8839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pt-BR" altLang="en-US" sz="3200" b="1" dirty="0">
                <a:solidFill>
                  <a:srgbClr val="0000FF"/>
                </a:solidFill>
                <a:latin typeface="Times New Roman" pitchFamily="18" charset="0"/>
              </a:rPr>
              <a:t>Chúng ta phải luôn có ý thức giữ </a:t>
            </a:r>
            <a:r>
              <a:rPr lang="en-US" altLang="en-US" sz="3200" b="1" dirty="0">
                <a:solidFill>
                  <a:srgbClr val="0000FF"/>
                </a:solidFill>
                <a:latin typeface="Times New Roman" pitchFamily="18" charset="0"/>
              </a:rPr>
              <a:t>gìn cảnh đẹp của biển, không vứt rác xuống bãi biển, ao hồ, sông,…  vận động mọi người cùng thực hiện để giữ cho môi trường sạch, không khí trong lành, nhắc nhở không làm cạn kiệt môi trường cá tôm…..</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6638">
                                            <p:txEl>
                                              <p:pRg st="0" end="0"/>
                                            </p:txEl>
                                          </p:spTgt>
                                        </p:tgtEl>
                                        <p:attrNameLst>
                                          <p:attrName>style.visibility</p:attrName>
                                        </p:attrNameLst>
                                      </p:cBhvr>
                                      <p:to>
                                        <p:strVal val="visible"/>
                                      </p:to>
                                    </p:set>
                                    <p:animEffect transition="in" filter="blinds(horizontal)">
                                      <p:cBhvr>
                                        <p:cTn id="7" dur="500"/>
                                        <p:tgtEl>
                                          <p:spTgt spid="266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9585"/>
                                        </p:tgtEl>
                                        <p:attrNameLst>
                                          <p:attrName>style.visibility</p:attrName>
                                        </p:attrNameLst>
                                      </p:cBhvr>
                                      <p:to>
                                        <p:strVal val="visible"/>
                                      </p:to>
                                    </p:set>
                                    <p:animEffect transition="in" filter="box(in)">
                                      <p:cBhvr>
                                        <p:cTn id="12" dur="500"/>
                                        <p:tgtEl>
                                          <p:spTgt spid="1095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ox(in)">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400" decel="100000"/>
                                        <p:tgtEl>
                                          <p:spTgt spid="7"/>
                                        </p:tgtEl>
                                      </p:cBhvr>
                                    </p:animEffect>
                                    <p:anim calcmode="lin" valueType="num">
                                      <p:cBhvr>
                                        <p:cTn id="28" dur="400" decel="100000" fill="hold"/>
                                        <p:tgtEl>
                                          <p:spTgt spid="7"/>
                                        </p:tgtEl>
                                        <p:attrNameLst>
                                          <p:attrName>style.rotation</p:attrName>
                                        </p:attrNameLst>
                                      </p:cBhvr>
                                      <p:tavLst>
                                        <p:tav tm="0">
                                          <p:val>
                                            <p:fltVal val="-90"/>
                                          </p:val>
                                        </p:tav>
                                        <p:tav tm="100000">
                                          <p:val>
                                            <p:fltVal val="0"/>
                                          </p:val>
                                        </p:tav>
                                      </p:tavLst>
                                    </p:anim>
                                    <p:anim calcmode="lin" valueType="num">
                                      <p:cBhvr>
                                        <p:cTn id="29" dur="400" decel="100000" fill="hold"/>
                                        <p:tgtEl>
                                          <p:spTgt spid="7"/>
                                        </p:tgtEl>
                                        <p:attrNameLst>
                                          <p:attrName>ppt_x</p:attrName>
                                        </p:attrNameLst>
                                      </p:cBhvr>
                                      <p:tavLst>
                                        <p:tav tm="0">
                                          <p:val>
                                            <p:strVal val="#ppt_x+0.4"/>
                                          </p:val>
                                        </p:tav>
                                        <p:tav tm="100000">
                                          <p:val>
                                            <p:strVal val="#ppt_x-0.05"/>
                                          </p:val>
                                        </p:tav>
                                      </p:tavLst>
                                    </p:anim>
                                    <p:anim calcmode="lin" valueType="num">
                                      <p:cBhvr>
                                        <p:cTn id="30" dur="400" decel="100000" fill="hold"/>
                                        <p:tgtEl>
                                          <p:spTgt spid="7"/>
                                        </p:tgtEl>
                                        <p:attrNameLst>
                                          <p:attrName>ppt_y</p:attrName>
                                        </p:attrNameLst>
                                      </p:cBhvr>
                                      <p:tavLst>
                                        <p:tav tm="0">
                                          <p:val>
                                            <p:strVal val="#ppt_y-0.4"/>
                                          </p:val>
                                        </p:tav>
                                        <p:tav tm="100000">
                                          <p:val>
                                            <p:strVal val="#ppt_y+0.1"/>
                                          </p:val>
                                        </p:tav>
                                      </p:tavLst>
                                    </p:anim>
                                    <p:anim calcmode="lin" valueType="num">
                                      <p:cBhvr>
                                        <p:cTn id="31" dur="100" accel="100000" fill="hold">
                                          <p:stCondLst>
                                            <p:cond delay="400"/>
                                          </p:stCondLst>
                                        </p:cTn>
                                        <p:tgtEl>
                                          <p:spTgt spid="7"/>
                                        </p:tgtEl>
                                        <p:attrNameLst>
                                          <p:attrName>ppt_x</p:attrName>
                                        </p:attrNameLst>
                                      </p:cBhvr>
                                      <p:tavLst>
                                        <p:tav tm="0">
                                          <p:val>
                                            <p:strVal val="#ppt_x-0.05"/>
                                          </p:val>
                                        </p:tav>
                                        <p:tav tm="100000">
                                          <p:val>
                                            <p:strVal val="#ppt_x"/>
                                          </p:val>
                                        </p:tav>
                                      </p:tavLst>
                                    </p:anim>
                                    <p:anim calcmode="lin" valueType="num">
                                      <p:cBhvr>
                                        <p:cTn id="32" dur="100" accel="100000" fill="hold">
                                          <p:stCondLst>
                                            <p:cond delay="4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85" grpId="0"/>
      <p:bldP spid="5"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webjong_illustrations_997779_to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1125" name="WordArt 5"/>
          <p:cNvSpPr>
            <a:spLocks noChangeArrowheads="1" noChangeShapeType="1" noTextEdit="1"/>
          </p:cNvSpPr>
          <p:nvPr/>
        </p:nvSpPr>
        <p:spPr bwMode="auto">
          <a:xfrm>
            <a:off x="2590800" y="3829050"/>
            <a:ext cx="4191000" cy="914400"/>
          </a:xfrm>
          <a:prstGeom prst="rect">
            <a:avLst/>
          </a:prstGeom>
        </p:spPr>
        <p:txBody>
          <a:bodyPr wrap="none" fromWordArt="1">
            <a:prstTxWarp prst="textPlain">
              <a:avLst>
                <a:gd name="adj" fmla="val 50000"/>
              </a:avLst>
            </a:prstTxWarp>
          </a:bodyPr>
          <a:lstStyle/>
          <a:p>
            <a:r>
              <a:rPr lang="en-US" sz="2800" kern="10">
                <a:ln w="9525">
                  <a:solidFill>
                    <a:srgbClr val="FF0066"/>
                  </a:solidFill>
                  <a:round/>
                  <a:headEnd/>
                  <a:tailEnd/>
                </a:ln>
                <a:solidFill>
                  <a:srgbClr val="FFFF00"/>
                </a:solidFill>
                <a:latin typeface="Arial"/>
                <a:cs typeface="Arial"/>
              </a:rPr>
              <a:t>DẶN DÒ</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61125"/>
                                        </p:tgtEl>
                                        <p:attrNameLst>
                                          <p:attrName>style.visibility</p:attrName>
                                        </p:attrNameLst>
                                      </p:cBhvr>
                                      <p:to>
                                        <p:strVal val="visible"/>
                                      </p:to>
                                    </p:set>
                                    <p:animEffect transition="in" filter="checkerboard(across)">
                                      <p:cBhvr>
                                        <p:cTn id="7" dur="500"/>
                                        <p:tgtEl>
                                          <p:spTgt spid="261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flowers_fr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3"/>
          <p:cNvSpPr>
            <a:spLocks noChangeArrowheads="1"/>
          </p:cNvSpPr>
          <p:nvPr/>
        </p:nvSpPr>
        <p:spPr bwMode="auto">
          <a:xfrm>
            <a:off x="4800600" y="1314450"/>
            <a:ext cx="2514600" cy="1885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altLang="en-US">
              <a:solidFill>
                <a:schemeClr val="bg1"/>
              </a:solidFill>
              <a:cs typeface="Arial" charset="0"/>
            </a:endParaRPr>
          </a:p>
        </p:txBody>
      </p:sp>
      <p:pic>
        <p:nvPicPr>
          <p:cNvPr id="38916" name="Picture 10" descr="25zl-86745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257550"/>
            <a:ext cx="25146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42-15212624.jpg"/>
          <p:cNvPicPr>
            <a:picLocks noChangeAspect="1"/>
          </p:cNvPicPr>
          <p:nvPr/>
        </p:nvPicPr>
        <p:blipFill>
          <a:blip r:embed="rId5"/>
          <a:stretch>
            <a:fillRect/>
          </a:stretch>
        </p:blipFill>
        <p:spPr>
          <a:xfrm>
            <a:off x="4273550" y="976313"/>
            <a:ext cx="3810000" cy="2385391"/>
          </a:xfrm>
          <a:prstGeom prst="ellipse">
            <a:avLst/>
          </a:prstGeom>
          <a:ln>
            <a:noFill/>
          </a:ln>
          <a:effectLst>
            <a:softEdge rad="112500"/>
          </a:effectLst>
        </p:spPr>
      </p:pic>
      <p:pic>
        <p:nvPicPr>
          <p:cNvPr id="152595" name="Chuyện CTLN.wma">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7772400" y="4171950"/>
            <a:ext cx="7620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C:\Users\Administrator\Downloads\thu-gian-cuoi-tuan-voi-tuyen-chon-hinh-anh-canh-dong-hoa-dep-lang-man-duoi-anh-binh-minh-2.jpg"/>
          <p:cNvPicPr>
            <a:picLocks noChangeAspect="1" noChangeArrowheads="1"/>
          </p:cNvPicPr>
          <p:nvPr/>
        </p:nvPicPr>
        <p:blipFill>
          <a:blip r:embed="rId7" cstate="print"/>
          <a:srcRect/>
          <a:stretch>
            <a:fillRect/>
          </a:stretch>
        </p:blipFill>
        <p:spPr bwMode="auto">
          <a:xfrm>
            <a:off x="0" y="0"/>
            <a:ext cx="3048000" cy="1828800"/>
          </a:xfrm>
          <a:prstGeom prst="rect">
            <a:avLst/>
          </a:prstGeom>
          <a:ln>
            <a:noFill/>
          </a:ln>
          <a:effectLst>
            <a:softEdge rad="112500"/>
          </a:effectLst>
        </p:spPr>
      </p:pic>
      <p:sp>
        <p:nvSpPr>
          <p:cNvPr id="38920" name="WordArt 21"/>
          <p:cNvSpPr>
            <a:spLocks noChangeArrowheads="1" noChangeShapeType="1" noTextEdit="1"/>
          </p:cNvSpPr>
          <p:nvPr/>
        </p:nvSpPr>
        <p:spPr bwMode="auto">
          <a:xfrm>
            <a:off x="228600" y="1085850"/>
            <a:ext cx="8001000" cy="2971800"/>
          </a:xfrm>
          <a:prstGeom prst="rect">
            <a:avLst/>
          </a:prstGeom>
        </p:spPr>
        <p:txBody>
          <a:bodyPr wrap="none" fromWordArt="1">
            <a:prstTxWarp prst="textCascadeUp">
              <a:avLst>
                <a:gd name="adj" fmla="val 44444"/>
              </a:avLst>
            </a:prstTxWarp>
            <a:scene3d>
              <a:camera prst="legacyPerspectiveFront">
                <a:rot lat="20519972"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1">
                  <a:gsLst>
                    <a:gs pos="0">
                      <a:srgbClr val="FFE701"/>
                    </a:gs>
                    <a:gs pos="100000">
                      <a:srgbClr val="FE3E02"/>
                    </a:gs>
                  </a:gsLst>
                  <a:lin ang="5400000" scaled="1"/>
                </a:gradFill>
                <a:latin typeface="Impact"/>
              </a:rPr>
              <a:t>CHÀO  TẠM BiỆT </a:t>
            </a:r>
          </a:p>
          <a:p>
            <a:pPr algn="ctr"/>
            <a:r>
              <a:rPr lang="en-US" sz="3600" b="1" kern="10">
                <a:ln w="9525">
                  <a:round/>
                  <a:headEnd/>
                  <a:tailEnd/>
                </a:ln>
                <a:gradFill rotWithShape="1">
                  <a:gsLst>
                    <a:gs pos="0">
                      <a:srgbClr val="FFE701"/>
                    </a:gs>
                    <a:gs pos="100000">
                      <a:srgbClr val="FE3E02"/>
                    </a:gs>
                  </a:gsLst>
                  <a:lin ang="5400000" scaled="1"/>
                </a:gradFill>
                <a:latin typeface="Impact"/>
              </a:rPr>
              <a:t>CÁC EM !</a:t>
            </a: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89964" fill="hold"/>
                                        <p:tgtEl>
                                          <p:spTgt spid="152595"/>
                                        </p:tgtEl>
                                      </p:cBhvr>
                                    </p:cmd>
                                  </p:childTnLst>
                                </p:cTn>
                              </p:par>
                              <p:par>
                                <p:cTn id="7" presetID="1" presetClass="mediacall" presetSubtype="0" fill="hold" nodeType="withEffect">
                                  <p:stCondLst>
                                    <p:cond delay="0"/>
                                  </p:stCondLst>
                                  <p:childTnLst>
                                    <p:cmd type="call" cmd="playFrom(0.0)">
                                      <p:cBhvr>
                                        <p:cTn id="8" dur="189964" fill="hold"/>
                                        <p:tgtEl>
                                          <p:spTgt spid="15259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9" fill="hold" display="0">
                  <p:stCondLst>
                    <p:cond delay="indefinite"/>
                  </p:stCondLst>
                  <p:endCondLst>
                    <p:cond evt="onNext" delay="0">
                      <p:tgtEl>
                        <p:sldTgt/>
                      </p:tgtEl>
                    </p:cond>
                    <p:cond evt="onPrev" delay="0">
                      <p:tgtEl>
                        <p:sldTgt/>
                      </p:tgtEl>
                    </p:cond>
                    <p:cond evt="onStopAudio" delay="0">
                      <p:tgtEl>
                        <p:sldTgt/>
                      </p:tgtEl>
                    </p:cond>
                  </p:endCondLst>
                </p:cTn>
                <p:tgtEl>
                  <p:spTgt spid="15259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THUY_NGUYEN\Desktop\hình nền\anh hoat hinh mam non 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1524000" y="971550"/>
            <a:ext cx="6471822" cy="533400"/>
          </a:xfrm>
        </p:spPr>
        <p:txBody>
          <a:bodyPr/>
          <a:lstStyle/>
          <a:p>
            <a:pPr marL="0" indent="0" algn="ctr">
              <a:buNone/>
            </a:pPr>
            <a:endParaRPr lang="vi-VN" sz="7200" b="1" dirty="0">
              <a:solidFill>
                <a:srgbClr val="FF0000"/>
              </a:solidFill>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p:txBody>
      </p:sp>
      <p:sp>
        <p:nvSpPr>
          <p:cNvPr id="4" name="TextBox 3"/>
          <p:cNvSpPr txBox="1"/>
          <p:nvPr/>
        </p:nvSpPr>
        <p:spPr>
          <a:xfrm>
            <a:off x="1524000" y="836816"/>
            <a:ext cx="7086600" cy="584775"/>
          </a:xfrm>
          <a:prstGeom prst="rect">
            <a:avLst/>
          </a:prstGeom>
          <a:noFill/>
        </p:spPr>
        <p:txBody>
          <a:bodyPr wrap="square" rtlCol="0">
            <a:spAutoFit/>
          </a:bodyPr>
          <a:lstStyle/>
          <a:p>
            <a:r>
              <a:rPr lang="vi-VN" sz="3200" b="1" dirty="0">
                <a:latin typeface="Times New Roman" pitchFamily="18" charset="0"/>
                <a:cs typeface="Times New Roman" pitchFamily="18" charset="0"/>
              </a:rPr>
              <a:t>Câu 1:</a:t>
            </a:r>
            <a:r>
              <a:rPr lang="vi-VN" sz="3200" dirty="0">
                <a:latin typeface="Times New Roman" pitchFamily="18" charset="0"/>
                <a:cs typeface="Times New Roman" pitchFamily="18" charset="0"/>
              </a:rPr>
              <a:t> Chủ đề của cuộc thi vẽ là gì?</a:t>
            </a:r>
          </a:p>
        </p:txBody>
      </p:sp>
      <p:sp>
        <p:nvSpPr>
          <p:cNvPr id="5" name="TextBox 4"/>
          <p:cNvSpPr txBox="1"/>
          <p:nvPr/>
        </p:nvSpPr>
        <p:spPr>
          <a:xfrm>
            <a:off x="1524000" y="1733550"/>
            <a:ext cx="6858000" cy="1077218"/>
          </a:xfrm>
          <a:prstGeom prst="rect">
            <a:avLst/>
          </a:prstGeom>
          <a:noFill/>
        </p:spPr>
        <p:txBody>
          <a:bodyPr wrap="square" rtlCol="0">
            <a:spAutoFit/>
          </a:bodyPr>
          <a:lstStyle/>
          <a:p>
            <a:r>
              <a:rPr lang="vi-VN" sz="3200" b="1" dirty="0">
                <a:latin typeface="Times New Roman" pitchFamily="18" charset="0"/>
                <a:cs typeface="Times New Roman" pitchFamily="18" charset="0"/>
              </a:rPr>
              <a:t>Câu 2:</a:t>
            </a:r>
            <a:r>
              <a:rPr lang="vi-VN" sz="3200" dirty="0">
                <a:latin typeface="Times New Roman" pitchFamily="18" charset="0"/>
                <a:cs typeface="Times New Roman" pitchFamily="18" charset="0"/>
              </a:rPr>
              <a:t> Nêu nội dung bài </a:t>
            </a:r>
            <a:r>
              <a:rPr lang="vi-VN" sz="3200" b="1" dirty="0">
                <a:latin typeface="Times New Roman" pitchFamily="18" charset="0"/>
                <a:cs typeface="Times New Roman" pitchFamily="18" charset="0"/>
              </a:rPr>
              <a:t>Vẽ về cuộc sống an toàn</a:t>
            </a:r>
          </a:p>
        </p:txBody>
      </p:sp>
    </p:spTree>
    <p:extLst>
      <p:ext uri="{BB962C8B-B14F-4D97-AF65-F5344CB8AC3E}">
        <p14:creationId xmlns:p14="http://schemas.microsoft.com/office/powerpoint/2010/main" val="143109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217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025775" y="2197894"/>
            <a:ext cx="5384800" cy="1015663"/>
          </a:xfrm>
          <a:prstGeom prst="rect">
            <a:avLst/>
          </a:prstGeom>
          <a:noFill/>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6000" b="1">
                <a:solidFill>
                  <a:srgbClr val="FF0000"/>
                </a:solidFill>
                <a:effectLst>
                  <a:outerShdw blurRad="38100" dist="38100" dir="2700000" algn="tl">
                    <a:srgbClr val="C0C0C0"/>
                  </a:outerShdw>
                </a:effectLst>
              </a:rPr>
              <a:t>KHÁM PHÁ</a:t>
            </a:r>
            <a:endParaRPr lang="vi-VN" sz="6000" b="1">
              <a:solidFill>
                <a:srgbClr val="FF0000"/>
              </a:solidFill>
              <a:effectLst>
                <a:outerShdw blurRad="38100" dist="38100" dir="2700000" algn="tl">
                  <a:srgbClr val="C0C0C0"/>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83" name="Rectangle 7"/>
          <p:cNvSpPr>
            <a:spLocks noChangeArrowheads="1"/>
          </p:cNvSpPr>
          <p:nvPr/>
        </p:nvSpPr>
        <p:spPr bwMode="auto">
          <a:xfrm>
            <a:off x="673100" y="2857500"/>
            <a:ext cx="8610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endParaRPr lang="en-US" altLang="en-US" sz="2800"/>
          </a:p>
        </p:txBody>
      </p:sp>
      <p:sp>
        <p:nvSpPr>
          <p:cNvPr id="4103" name="Text Box 13"/>
          <p:cNvSpPr txBox="1">
            <a:spLocks noChangeArrowheads="1"/>
          </p:cNvSpPr>
          <p:nvPr/>
        </p:nvSpPr>
        <p:spPr bwMode="auto">
          <a:xfrm>
            <a:off x="0" y="51435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spcBef>
                <a:spcPct val="50000"/>
              </a:spcBef>
            </a:pPr>
            <a:r>
              <a:rPr lang="en-US" altLang="en-US" sz="2800" b="1" dirty="0">
                <a:solidFill>
                  <a:srgbClr val="FF0000"/>
                </a:solidFill>
                <a:latin typeface="Times New Roman" pitchFamily="18" charset="0"/>
                <a:cs typeface="Times New Roman" pitchFamily="18" charset="0"/>
              </a:rPr>
              <a:t>Đoàn thuyền đánh cá</a:t>
            </a:r>
          </a:p>
        </p:txBody>
      </p:sp>
      <p:pic>
        <p:nvPicPr>
          <p:cNvPr id="8" name="Picture 7" descr="scan0054"/>
          <p:cNvPicPr>
            <a:picLocks noChangeAspect="1" noChangeArrowheads="1"/>
          </p:cNvPicPr>
          <p:nvPr/>
        </p:nvPicPr>
        <p:blipFill rotWithShape="1">
          <a:blip r:embed="rId2"/>
          <a:srcRect l="10985" r="9652"/>
          <a:stretch/>
        </p:blipFill>
        <p:spPr bwMode="auto">
          <a:xfrm>
            <a:off x="-25683" y="1104112"/>
            <a:ext cx="9151938" cy="41219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221" name="Text Box 4"/>
          <p:cNvSpPr txBox="1">
            <a:spLocks noChangeArrowheads="1"/>
          </p:cNvSpPr>
          <p:nvPr/>
        </p:nvSpPr>
        <p:spPr bwMode="auto">
          <a:xfrm>
            <a:off x="3505200" y="57150"/>
            <a:ext cx="1905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a:r>
              <a:rPr lang="en-US" altLang="en-US" sz="2800" b="1">
                <a:solidFill>
                  <a:srgbClr val="0000FF"/>
                </a:solidFill>
                <a:latin typeface="Times New Roman" pitchFamily="18" charset="0"/>
              </a:rPr>
              <a:t>Tập đọc </a:t>
            </a:r>
            <a:endParaRPr lang="en-US" altLang="en-US" sz="2800">
              <a:latin typeface="Times New Roman" pitchFamily="18" charset="0"/>
            </a:endParaRPr>
          </a:p>
        </p:txBody>
      </p:sp>
      <p:sp>
        <p:nvSpPr>
          <p:cNvPr id="6" name="Text Box 13"/>
          <p:cNvSpPr txBox="1">
            <a:spLocks noChangeArrowheads="1"/>
          </p:cNvSpPr>
          <p:nvPr/>
        </p:nvSpPr>
        <p:spPr bwMode="auto">
          <a:xfrm>
            <a:off x="1600200" y="811448"/>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spcBef>
                <a:spcPct val="50000"/>
              </a:spcBef>
            </a:pPr>
            <a:r>
              <a:rPr lang="vi-VN" altLang="en-US" sz="2800" b="1" dirty="0">
                <a:solidFill>
                  <a:srgbClr val="FF0000"/>
                </a:solidFill>
                <a:latin typeface="Times New Roman" pitchFamily="18" charset="0"/>
                <a:cs typeface="Times New Roman" pitchFamily="18" charset="0"/>
              </a:rPr>
              <a:t>Huy Cận</a:t>
            </a:r>
            <a:endParaRPr lang="en-US" altLang="en-US" sz="2800" b="1" dirty="0">
              <a:solidFill>
                <a:srgbClr val="FF0000"/>
              </a:solidFill>
              <a:latin typeface="Times New Roman" pitchFamily="18" charset="0"/>
              <a:cs typeface="Times New Roman" pitchFamily="18" charset="0"/>
            </a:endParaRP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203783"/>
                                        </p:tgtEl>
                                        <p:attrNameLst>
                                          <p:attrName>style.visibility</p:attrName>
                                        </p:attrNameLst>
                                      </p:cBhvr>
                                      <p:to>
                                        <p:strVal val="visible"/>
                                      </p:to>
                                    </p:set>
                                    <p:animEffect transition="in" filter="box(in)">
                                      <p:cBhvr>
                                        <p:cTn id="7" dur="500"/>
                                        <p:tgtEl>
                                          <p:spTgt spid="2037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03">
                                            <p:txEl>
                                              <p:pRg st="0" end="0"/>
                                            </p:txEl>
                                          </p:spTgt>
                                        </p:tgtEl>
                                        <p:attrNameLst>
                                          <p:attrName>style.visibility</p:attrName>
                                        </p:attrNameLst>
                                      </p:cBhvr>
                                      <p:to>
                                        <p:strVal val="visible"/>
                                      </p:to>
                                    </p:set>
                                    <p:animEffect transition="in" filter="fade">
                                      <p:cBhvr>
                                        <p:cTn id="17" dur="2000"/>
                                        <p:tgtEl>
                                          <p:spTgt spid="410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3" grpId="0"/>
      <p:bldP spid="4103" grpId="0"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02738742073dbf1cdb57658d21d6cb40can_300"/>
          <p:cNvPicPr>
            <a:picLocks noGrp="1" noChangeAspect="1" noChangeArrowheads="1"/>
          </p:cNvPicPr>
          <p:nvPr>
            <p:ph idx="1"/>
          </p:nvPr>
        </p:nvPicPr>
        <p:blipFill rotWithShape="1">
          <a:blip r:embed="rId2"/>
          <a:srcRect l="6573" t="9444" r="6103" b="12713"/>
          <a:stretch/>
        </p:blipFill>
        <p:spPr>
          <a:xfrm>
            <a:off x="76200" y="121607"/>
            <a:ext cx="2362200" cy="3810000"/>
          </a:xfrm>
          <a:ln w="38100" cap="sq">
            <a:solidFill>
              <a:srgbClr val="FFC000"/>
            </a:solidFill>
          </a:ln>
          <a:effectLst>
            <a:outerShdw blurRad="50800" dist="38100" dir="2700000" algn="tl" rotWithShape="0">
              <a:srgbClr val="000000">
                <a:alpha val="43000"/>
              </a:srgbClr>
            </a:outerShdw>
          </a:effectLst>
        </p:spPr>
      </p:pic>
      <p:sp>
        <p:nvSpPr>
          <p:cNvPr id="3" name="Text Box 21"/>
          <p:cNvSpPr txBox="1">
            <a:spLocks noChangeArrowheads="1"/>
          </p:cNvSpPr>
          <p:nvPr/>
        </p:nvSpPr>
        <p:spPr bwMode="auto">
          <a:xfrm>
            <a:off x="2667000" y="133350"/>
            <a:ext cx="6248400" cy="4832092"/>
          </a:xfrm>
          <a:prstGeom prst="rect">
            <a:avLst/>
          </a:prstGeom>
          <a:noFill/>
          <a:ln w="76200" algn="ctr">
            <a:noFill/>
            <a:miter lim="800000"/>
            <a:headEnd/>
            <a:tailEnd/>
          </a:ln>
        </p:spPr>
        <p:txBody>
          <a:bodyPr wrap="square">
            <a:spAutoFit/>
          </a:bodyPr>
          <a:lstStyle/>
          <a:p>
            <a:pPr marL="0" lvl="6" algn="just" fontAlgn="base">
              <a:spcBef>
                <a:spcPct val="0"/>
              </a:spcBef>
              <a:spcAft>
                <a:spcPct val="0"/>
              </a:spcAft>
              <a:buClr>
                <a:srgbClr val="FF0000"/>
              </a:buClr>
              <a:tabLst>
                <a:tab pos="447675" algn="l"/>
              </a:tabLst>
              <a:defRPr/>
            </a:pPr>
            <a:r>
              <a:rPr lang="en-US" sz="2800" b="1" dirty="0">
                <a:solidFill>
                  <a:srgbClr val="0000FF"/>
                </a:solidFill>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Huy</a:t>
            </a:r>
            <a:r>
              <a:rPr lang="en-US" sz="2800" b="1" dirty="0">
                <a:solidFill>
                  <a:srgbClr val="0000FF"/>
                </a:solidFill>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Cận</a:t>
            </a:r>
            <a:r>
              <a:rPr lang="en-US" sz="2800" b="1" dirty="0">
                <a:solidFill>
                  <a:srgbClr val="0000FF"/>
                </a:solidFill>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sinh</a:t>
            </a:r>
            <a:r>
              <a:rPr lang="en-US" sz="2800" b="1" dirty="0">
                <a:solidFill>
                  <a:srgbClr val="0000FF"/>
                </a:solidFill>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năm</a:t>
            </a:r>
            <a:r>
              <a:rPr lang="en-US" sz="2800" b="1" dirty="0">
                <a:solidFill>
                  <a:srgbClr val="0000FF"/>
                </a:solidFill>
                <a:latin typeface="Times New Roman" pitchFamily="18" charset="0"/>
                <a:ea typeface="Times New Roman" pitchFamily="18" charset="0"/>
                <a:cs typeface="Times New Roman" pitchFamily="18" charset="0"/>
              </a:rPr>
              <a:t> 1919 </a:t>
            </a:r>
            <a:r>
              <a:rPr lang="en-US" sz="2800" b="1" dirty="0" err="1">
                <a:solidFill>
                  <a:srgbClr val="0000FF"/>
                </a:solidFill>
                <a:latin typeface="Times New Roman" pitchFamily="18" charset="0"/>
                <a:ea typeface="Times New Roman" pitchFamily="18" charset="0"/>
                <a:cs typeface="Times New Roman" pitchFamily="18" charset="0"/>
              </a:rPr>
              <a:t>và</a:t>
            </a:r>
            <a:r>
              <a:rPr lang="en-US" sz="2800" b="1" dirty="0">
                <a:solidFill>
                  <a:srgbClr val="0000FF"/>
                </a:solidFill>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mất</a:t>
            </a:r>
            <a:r>
              <a:rPr lang="en-US" sz="2800" b="1" dirty="0">
                <a:solidFill>
                  <a:srgbClr val="0000FF"/>
                </a:solidFill>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năm</a:t>
            </a:r>
            <a:r>
              <a:rPr lang="en-US" sz="2800" b="1" dirty="0">
                <a:solidFill>
                  <a:srgbClr val="0000FF"/>
                </a:solidFill>
                <a:latin typeface="Times New Roman" pitchFamily="18" charset="0"/>
                <a:ea typeface="Times New Roman" pitchFamily="18" charset="0"/>
                <a:cs typeface="Times New Roman" pitchFamily="18" charset="0"/>
              </a:rPr>
              <a:t> 2005. </a:t>
            </a:r>
            <a:r>
              <a:rPr lang="en-US" sz="2800" b="1" dirty="0" err="1">
                <a:solidFill>
                  <a:srgbClr val="0000FF"/>
                </a:solidFill>
                <a:latin typeface="Times New Roman" pitchFamily="18" charset="0"/>
                <a:ea typeface="Times New Roman" pitchFamily="18" charset="0"/>
                <a:cs typeface="Times New Roman" pitchFamily="18" charset="0"/>
              </a:rPr>
              <a:t>Quê</a:t>
            </a:r>
            <a:r>
              <a:rPr lang="en-US" sz="2800" b="1" dirty="0">
                <a:solidFill>
                  <a:srgbClr val="0000FF"/>
                </a:solidFill>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ông</a:t>
            </a:r>
            <a:r>
              <a:rPr lang="en-US" sz="2800" b="1" dirty="0">
                <a:solidFill>
                  <a:srgbClr val="0000FF"/>
                </a:solidFill>
                <a:latin typeface="Times New Roman" pitchFamily="18" charset="0"/>
                <a:ea typeface="Times New Roman" pitchFamily="18" charset="0"/>
                <a:cs typeface="Times New Roman" pitchFamily="18" charset="0"/>
              </a:rPr>
              <a:t> ở </a:t>
            </a:r>
            <a:r>
              <a:rPr lang="en-US" sz="2800" b="1" dirty="0" err="1">
                <a:solidFill>
                  <a:srgbClr val="0000FF"/>
                </a:solidFill>
                <a:latin typeface="Times New Roman" pitchFamily="18" charset="0"/>
                <a:ea typeface="Times New Roman" pitchFamily="18" charset="0"/>
                <a:cs typeface="Times New Roman" pitchFamily="18" charset="0"/>
              </a:rPr>
              <a:t>Hà</a:t>
            </a:r>
            <a:r>
              <a:rPr lang="en-US" sz="2800" b="1" dirty="0">
                <a:solidFill>
                  <a:srgbClr val="0000FF"/>
                </a:solidFill>
                <a:latin typeface="Times New Roman" pitchFamily="18" charset="0"/>
                <a:ea typeface="Times New Roman" pitchFamily="18" charset="0"/>
                <a:cs typeface="Times New Roman" pitchFamily="18" charset="0"/>
              </a:rPr>
              <a:t> </a:t>
            </a:r>
            <a:r>
              <a:rPr lang="en-US" sz="2800" b="1" dirty="0" err="1">
                <a:solidFill>
                  <a:srgbClr val="0000FF"/>
                </a:solidFill>
                <a:latin typeface="Times New Roman" pitchFamily="18" charset="0"/>
                <a:ea typeface="Times New Roman" pitchFamily="18" charset="0"/>
                <a:cs typeface="Times New Roman" pitchFamily="18" charset="0"/>
              </a:rPr>
              <a:t>Tĩnh</a:t>
            </a:r>
            <a:r>
              <a:rPr lang="en-US" sz="2800" b="1" dirty="0">
                <a:solidFill>
                  <a:srgbClr val="0000FF"/>
                </a:solidFill>
                <a:latin typeface="Times New Roman" pitchFamily="18" charset="0"/>
                <a:ea typeface="Times New Roman" pitchFamily="18" charset="0"/>
                <a:cs typeface="Times New Roman" pitchFamily="18" charset="0"/>
              </a:rPr>
              <a:t>.</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Huy</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Cận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là</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một</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trong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những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nhà</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thơ</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tiêu</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biểu</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của</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văn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học</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Việt</a:t>
            </a:r>
            <a:r>
              <a:rPr lang="en-US" sz="2800" b="1" dirty="0">
                <a:solidFill>
                  <a:srgbClr val="0000FF"/>
                </a:solidFill>
                <a:latin typeface="Times New Roman" pitchFamily="18" charset="0"/>
              </a:rPr>
              <a:t> Nam.</a:t>
            </a:r>
          </a:p>
          <a:p>
            <a:pPr algn="just" eaLnBrk="1" hangingPunct="1">
              <a:defRPr/>
            </a:pPr>
            <a:r>
              <a:rPr lang="en-US" sz="2800" b="1" dirty="0" err="1">
                <a:solidFill>
                  <a:srgbClr val="0000FF"/>
                </a:solidFill>
                <a:latin typeface="Times New Roman" pitchFamily="18" charset="0"/>
              </a:rPr>
              <a:t>Năm</a:t>
            </a:r>
            <a:r>
              <a:rPr lang="en-US" sz="2800" b="1" dirty="0">
                <a:solidFill>
                  <a:srgbClr val="0000FF"/>
                </a:solidFill>
                <a:latin typeface="Times New Roman" pitchFamily="18" charset="0"/>
              </a:rPr>
              <a:t> 1996 , </a:t>
            </a:r>
            <a:r>
              <a:rPr lang="en-US" sz="2800" b="1" dirty="0" err="1">
                <a:solidFill>
                  <a:srgbClr val="0000FF"/>
                </a:solidFill>
                <a:latin typeface="Times New Roman" pitchFamily="18" charset="0"/>
              </a:rPr>
              <a:t>ông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được</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phong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tặng</a:t>
            </a:r>
            <a:r>
              <a:rPr lang="en-US" sz="2800" b="1" dirty="0">
                <a:solidFill>
                  <a:srgbClr val="0000FF"/>
                </a:solidFill>
                <a:latin typeface="Times New Roman" pitchFamily="18" charset="0"/>
              </a:rPr>
              <a:t> </a:t>
            </a:r>
            <a:r>
              <a:rPr lang="en-US" sz="2800" b="1" dirty="0" err="1">
                <a:solidFill>
                  <a:srgbClr val="FF3300"/>
                </a:solidFill>
                <a:latin typeface="Times New Roman" pitchFamily="18" charset="0"/>
              </a:rPr>
              <a:t>Giải</a:t>
            </a:r>
            <a:r>
              <a:rPr lang="en-US" sz="2800" b="1" dirty="0">
                <a:solidFill>
                  <a:srgbClr val="FF3300"/>
                </a:solidFill>
                <a:latin typeface="Times New Roman" pitchFamily="18" charset="0"/>
              </a:rPr>
              <a:t> </a:t>
            </a:r>
            <a:r>
              <a:rPr lang="en-US" sz="2800" b="1" dirty="0" err="1">
                <a:solidFill>
                  <a:srgbClr val="FF3300"/>
                </a:solidFill>
                <a:latin typeface="Times New Roman" pitchFamily="18" charset="0"/>
              </a:rPr>
              <a:t>thưởng</a:t>
            </a:r>
            <a:r>
              <a:rPr lang="en-US" sz="2800" b="1" dirty="0">
                <a:solidFill>
                  <a:srgbClr val="FF3300"/>
                </a:solidFill>
                <a:latin typeface="Times New Roman" pitchFamily="18" charset="0"/>
              </a:rPr>
              <a:t> </a:t>
            </a:r>
            <a:r>
              <a:rPr lang="en-US" sz="2800" b="1" dirty="0" err="1">
                <a:solidFill>
                  <a:srgbClr val="FF3300"/>
                </a:solidFill>
                <a:latin typeface="Times New Roman" pitchFamily="18" charset="0"/>
              </a:rPr>
              <a:t>Hồ</a:t>
            </a:r>
            <a:r>
              <a:rPr lang="en-US" sz="2800" b="1" dirty="0">
                <a:solidFill>
                  <a:srgbClr val="FF3300"/>
                </a:solidFill>
                <a:latin typeface="Times New Roman" pitchFamily="18" charset="0"/>
              </a:rPr>
              <a:t> </a:t>
            </a:r>
            <a:r>
              <a:rPr lang="en-US" sz="2800" b="1" dirty="0" err="1">
                <a:solidFill>
                  <a:srgbClr val="FF3300"/>
                </a:solidFill>
                <a:latin typeface="Times New Roman" pitchFamily="18" charset="0"/>
              </a:rPr>
              <a:t>Chí</a:t>
            </a:r>
            <a:r>
              <a:rPr lang="en-US" sz="2800" b="1" dirty="0">
                <a:solidFill>
                  <a:srgbClr val="FF3300"/>
                </a:solidFill>
                <a:latin typeface="Times New Roman" pitchFamily="18" charset="0"/>
              </a:rPr>
              <a:t> Minh</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về</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văn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học</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nghệ</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thuật</a:t>
            </a:r>
            <a:r>
              <a:rPr lang="en-US" sz="2800" b="1" dirty="0">
                <a:solidFill>
                  <a:srgbClr val="0000FF"/>
                </a:solidFill>
                <a:latin typeface="Times New Roman" pitchFamily="18" charset="0"/>
              </a:rPr>
              <a:t>.</a:t>
            </a:r>
          </a:p>
          <a:p>
            <a:pPr algn="just" eaLnBrk="1" hangingPunct="1">
              <a:buFontTx/>
              <a:buChar char="-"/>
              <a:defRPr/>
            </a:pPr>
            <a:r>
              <a:rPr lang="vi-VN" sz="2800" b="1" dirty="0">
                <a:solidFill>
                  <a:srgbClr val="0000FF"/>
                </a:solidFill>
                <a:latin typeface="Times New Roman" pitchFamily="18" charset="0"/>
              </a:rPr>
              <a:t>Tháng 6 năm 2001, Huy Cận được bầu là</a:t>
            </a:r>
            <a:r>
              <a:rPr lang="en-US" sz="2800" b="1" dirty="0">
                <a:solidFill>
                  <a:srgbClr val="0000FF"/>
                </a:solidFill>
                <a:latin typeface="Times New Roman" pitchFamily="18" charset="0"/>
              </a:rPr>
              <a:t> </a:t>
            </a:r>
            <a:r>
              <a:rPr lang="en-US" sz="2800" b="1" dirty="0" err="1">
                <a:solidFill>
                  <a:srgbClr val="FF3300"/>
                </a:solidFill>
                <a:latin typeface="Times New Roman" pitchFamily="18" charset="0"/>
              </a:rPr>
              <a:t>Viện</a:t>
            </a:r>
            <a:r>
              <a:rPr lang="en-US" sz="2800" b="1" dirty="0">
                <a:solidFill>
                  <a:srgbClr val="FF3300"/>
                </a:solidFill>
                <a:latin typeface="Times New Roman" pitchFamily="18" charset="0"/>
              </a:rPr>
              <a:t> </a:t>
            </a:r>
            <a:r>
              <a:rPr lang="en-US" sz="2800" b="1" dirty="0" err="1">
                <a:solidFill>
                  <a:srgbClr val="FF3300"/>
                </a:solidFill>
                <a:latin typeface="Times New Roman" pitchFamily="18" charset="0"/>
              </a:rPr>
              <a:t>Sĩ</a:t>
            </a:r>
            <a:r>
              <a:rPr lang="en-US" sz="2800" b="1" dirty="0">
                <a:solidFill>
                  <a:srgbClr val="FF3300"/>
                </a:solidFill>
                <a:latin typeface="Times New Roman" pitchFamily="18" charset="0"/>
              </a:rPr>
              <a:t> </a:t>
            </a:r>
            <a:r>
              <a:rPr lang="en-US" sz="2800" b="1" dirty="0" err="1">
                <a:solidFill>
                  <a:srgbClr val="FF3300"/>
                </a:solidFill>
                <a:latin typeface="Times New Roman" pitchFamily="18" charset="0"/>
              </a:rPr>
              <a:t>Viện</a:t>
            </a:r>
            <a:r>
              <a:rPr lang="en-US" sz="2800" b="1" dirty="0">
                <a:solidFill>
                  <a:srgbClr val="FF3300"/>
                </a:solidFill>
                <a:latin typeface="Times New Roman" pitchFamily="18" charset="0"/>
              </a:rPr>
              <a:t> </a:t>
            </a:r>
            <a:r>
              <a:rPr lang="en-US" sz="2800" b="1" dirty="0" err="1">
                <a:solidFill>
                  <a:srgbClr val="FF3300"/>
                </a:solidFill>
                <a:latin typeface="Times New Roman" pitchFamily="18" charset="0"/>
              </a:rPr>
              <a:t>Hàn</a:t>
            </a:r>
            <a:r>
              <a:rPr lang="en-US" sz="2800" b="1" dirty="0">
                <a:solidFill>
                  <a:srgbClr val="FF3300"/>
                </a:solidFill>
                <a:latin typeface="Times New Roman" pitchFamily="18" charset="0"/>
              </a:rPr>
              <a:t> </a:t>
            </a:r>
            <a:r>
              <a:rPr lang="en-US" sz="2800" b="1" dirty="0" err="1">
                <a:solidFill>
                  <a:srgbClr val="FF3300"/>
                </a:solidFill>
                <a:latin typeface="Times New Roman" pitchFamily="18" charset="0"/>
              </a:rPr>
              <a:t>Lâm</a:t>
            </a:r>
            <a:r>
              <a:rPr lang="en-US" sz="2800" b="1" dirty="0">
                <a:solidFill>
                  <a:srgbClr val="FF3300"/>
                </a:solidFill>
                <a:latin typeface="Times New Roman" pitchFamily="18" charset="0"/>
              </a:rPr>
              <a:t> </a:t>
            </a:r>
            <a:r>
              <a:rPr lang="en-US" sz="2800" b="1" dirty="0" err="1">
                <a:solidFill>
                  <a:srgbClr val="FF3300"/>
                </a:solidFill>
                <a:latin typeface="Times New Roman" pitchFamily="18" charset="0"/>
              </a:rPr>
              <a:t>Thơ</a:t>
            </a:r>
            <a:r>
              <a:rPr lang="en-US" sz="2800" b="1" dirty="0">
                <a:solidFill>
                  <a:srgbClr val="FF3300"/>
                </a:solidFill>
                <a:latin typeface="Times New Roman" pitchFamily="18" charset="0"/>
              </a:rPr>
              <a:t> </a:t>
            </a:r>
            <a:r>
              <a:rPr lang="en-US" sz="2800" b="1" dirty="0" err="1">
                <a:solidFill>
                  <a:srgbClr val="FF3300"/>
                </a:solidFill>
                <a:latin typeface="Times New Roman" pitchFamily="18" charset="0"/>
              </a:rPr>
              <a:t>thế</a:t>
            </a:r>
            <a:r>
              <a:rPr lang="en-US" sz="2800" b="1" dirty="0">
                <a:solidFill>
                  <a:srgbClr val="FF3300"/>
                </a:solidFill>
                <a:latin typeface="Times New Roman" pitchFamily="18" charset="0"/>
              </a:rPr>
              <a:t> </a:t>
            </a:r>
            <a:r>
              <a:rPr lang="en-US" sz="2800" b="1" dirty="0" err="1">
                <a:solidFill>
                  <a:srgbClr val="FF3300"/>
                </a:solidFill>
                <a:latin typeface="Times New Roman" pitchFamily="18" charset="0"/>
              </a:rPr>
              <a:t>giới</a:t>
            </a:r>
            <a:r>
              <a:rPr lang="en-US" sz="2800" b="1" dirty="0">
                <a:solidFill>
                  <a:srgbClr val="FF3300"/>
                </a:solidFill>
                <a:latin typeface="Times New Roman" pitchFamily="18" charset="0"/>
              </a:rPr>
              <a:t>.</a:t>
            </a:r>
            <a:endParaRPr lang="en-US" sz="2800" b="1" dirty="0">
              <a:solidFill>
                <a:srgbClr val="0000FF"/>
              </a:solidFill>
              <a:latin typeface="Times New Roman" pitchFamily="18" charset="0"/>
            </a:endParaRPr>
          </a:p>
          <a:p>
            <a:pPr algn="just" eaLnBrk="1" hangingPunct="1">
              <a:buFontTx/>
              <a:buChar char="-"/>
              <a:defRPr/>
            </a:pPr>
            <a:r>
              <a:rPr lang="en-US" sz="2800" b="1" dirty="0" err="1">
                <a:solidFill>
                  <a:srgbClr val="0000FF"/>
                </a:solidFill>
                <a:latin typeface="Times New Roman" pitchFamily="18" charset="0"/>
              </a:rPr>
              <a:t>Tháng</a:t>
            </a:r>
            <a:r>
              <a:rPr lang="en-US" sz="2800" b="1" dirty="0">
                <a:solidFill>
                  <a:srgbClr val="0000FF"/>
                </a:solidFill>
                <a:latin typeface="Times New Roman" pitchFamily="18" charset="0"/>
              </a:rPr>
              <a:t> 2 </a:t>
            </a:r>
            <a:r>
              <a:rPr lang="en-US" sz="2800" b="1" dirty="0" err="1">
                <a:solidFill>
                  <a:srgbClr val="0000FF"/>
                </a:solidFill>
                <a:latin typeface="Times New Roman" pitchFamily="18" charset="0"/>
              </a:rPr>
              <a:t>năm</a:t>
            </a:r>
            <a:r>
              <a:rPr lang="en-US" sz="2800" b="1" dirty="0">
                <a:solidFill>
                  <a:srgbClr val="0000FF"/>
                </a:solidFill>
                <a:latin typeface="Times New Roman" pitchFamily="18" charset="0"/>
              </a:rPr>
              <a:t> 2005 , </a:t>
            </a:r>
            <a:r>
              <a:rPr lang="en-US" sz="2800" b="1" dirty="0" err="1">
                <a:solidFill>
                  <a:srgbClr val="0000FF"/>
                </a:solidFill>
                <a:latin typeface="Times New Roman" pitchFamily="18" charset="0"/>
              </a:rPr>
              <a:t>ông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được</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nhà</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nước</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truy</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tặng</a:t>
            </a:r>
            <a:r>
              <a:rPr lang="en-US" sz="2800" b="1" dirty="0">
                <a:solidFill>
                  <a:srgbClr val="FF3300"/>
                </a:solidFill>
                <a:latin typeface="Times New Roman" pitchFamily="18" charset="0"/>
              </a:rPr>
              <a:t> </a:t>
            </a:r>
            <a:r>
              <a:rPr lang="en-US" sz="2800" b="1" dirty="0" err="1">
                <a:solidFill>
                  <a:srgbClr val="FF3300"/>
                </a:solidFill>
                <a:latin typeface="Times New Roman" pitchFamily="18" charset="0"/>
              </a:rPr>
              <a:t>Huân</a:t>
            </a:r>
            <a:r>
              <a:rPr lang="en-US" sz="2800" b="1" dirty="0">
                <a:solidFill>
                  <a:srgbClr val="FF3300"/>
                </a:solidFill>
                <a:latin typeface="Times New Roman" pitchFamily="18" charset="0"/>
              </a:rPr>
              <a:t> </a:t>
            </a:r>
            <a:r>
              <a:rPr lang="en-US" sz="2800" b="1" dirty="0" err="1">
                <a:solidFill>
                  <a:srgbClr val="FF3300"/>
                </a:solidFill>
                <a:latin typeface="Times New Roman" pitchFamily="18" charset="0"/>
              </a:rPr>
              <a:t>chương</a:t>
            </a:r>
            <a:r>
              <a:rPr lang="en-US" sz="2800" b="1" dirty="0">
                <a:solidFill>
                  <a:srgbClr val="FF3300"/>
                </a:solidFill>
                <a:latin typeface="Times New Roman" pitchFamily="18" charset="0"/>
              </a:rPr>
              <a:t> Sao </a:t>
            </a:r>
            <a:r>
              <a:rPr lang="en-US" sz="2800" b="1" dirty="0" err="1">
                <a:solidFill>
                  <a:srgbClr val="FF3300"/>
                </a:solidFill>
                <a:latin typeface="Times New Roman" pitchFamily="18" charset="0"/>
              </a:rPr>
              <a:t>Vàng</a:t>
            </a:r>
            <a:r>
              <a:rPr lang="en-US" sz="2800" b="1" dirty="0">
                <a:solidFill>
                  <a:srgbClr val="FF3300"/>
                </a:solidFill>
                <a:latin typeface="Times New Roman" pitchFamily="18" charset="0"/>
              </a:rPr>
              <a:t>.</a:t>
            </a: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ChangeArrowheads="1"/>
          </p:cNvSpPr>
          <p:nvPr/>
        </p:nvSpPr>
        <p:spPr bwMode="auto">
          <a:xfrm>
            <a:off x="4597052" y="464014"/>
            <a:ext cx="47244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2200" b="1" dirty="0">
                <a:solidFill>
                  <a:srgbClr val="0000FF"/>
                </a:solidFill>
                <a:latin typeface="Times New Roman" pitchFamily="18" charset="0"/>
              </a:rPr>
              <a:t>Sao mờ, kéo lưới kịp trời sáng </a:t>
            </a:r>
          </a:p>
          <a:p>
            <a:pPr eaLnBrk="1" hangingPunct="1"/>
            <a:r>
              <a:rPr lang="en-US" altLang="en-US" sz="2200" b="1" dirty="0">
                <a:solidFill>
                  <a:srgbClr val="0000FF"/>
                </a:solidFill>
                <a:latin typeface="Times New Roman" pitchFamily="18" charset="0"/>
              </a:rPr>
              <a:t>Ta kéo xoăn tay chùm cá nặng</a:t>
            </a:r>
          </a:p>
          <a:p>
            <a:pPr eaLnBrk="1" hangingPunct="1"/>
            <a:r>
              <a:rPr lang="en-US" altLang="en-US" sz="2200" b="1" dirty="0">
                <a:solidFill>
                  <a:srgbClr val="0000FF"/>
                </a:solidFill>
                <a:latin typeface="Times New Roman" pitchFamily="18" charset="0"/>
              </a:rPr>
              <a:t>Vảy bạc đuôi vàng lóe rạng đông  </a:t>
            </a:r>
          </a:p>
          <a:p>
            <a:pPr eaLnBrk="1" hangingPunct="1"/>
            <a:r>
              <a:rPr lang="en-US" altLang="en-US" sz="2200" b="1" dirty="0">
                <a:solidFill>
                  <a:srgbClr val="0000FF"/>
                </a:solidFill>
                <a:latin typeface="Times New Roman" pitchFamily="18" charset="0"/>
              </a:rPr>
              <a:t>Lưới xếp buồm lên đón nắng hồng.</a:t>
            </a:r>
          </a:p>
          <a:p>
            <a:pPr eaLnBrk="1" hangingPunct="1"/>
            <a:r>
              <a:rPr lang="en-US" altLang="en-US" sz="2200" b="1" dirty="0">
                <a:solidFill>
                  <a:srgbClr val="0000FF"/>
                </a:solidFill>
                <a:latin typeface="Times New Roman" pitchFamily="18" charset="0"/>
              </a:rPr>
              <a:t> </a:t>
            </a:r>
          </a:p>
          <a:p>
            <a:pPr eaLnBrk="1" hangingPunct="1"/>
            <a:r>
              <a:rPr lang="en-US" altLang="en-US" sz="2200" b="1" dirty="0">
                <a:solidFill>
                  <a:srgbClr val="0000FF"/>
                </a:solidFill>
                <a:latin typeface="Times New Roman" pitchFamily="18" charset="0"/>
              </a:rPr>
              <a:t>Câu hát căng buồm với gió khơi,</a:t>
            </a:r>
          </a:p>
          <a:p>
            <a:pPr eaLnBrk="1" hangingPunct="1"/>
            <a:r>
              <a:rPr lang="en-US" altLang="en-US" sz="2200" b="1" dirty="0">
                <a:solidFill>
                  <a:srgbClr val="0000FF"/>
                </a:solidFill>
                <a:latin typeface="Times New Roman" pitchFamily="18" charset="0"/>
              </a:rPr>
              <a:t>Đoàn thuyền chạy đua cùng mặt trời,</a:t>
            </a:r>
          </a:p>
          <a:p>
            <a:pPr eaLnBrk="1" hangingPunct="1"/>
            <a:r>
              <a:rPr lang="en-US" altLang="en-US" sz="2200" b="1" dirty="0">
                <a:solidFill>
                  <a:srgbClr val="0000FF"/>
                </a:solidFill>
                <a:latin typeface="Times New Roman" pitchFamily="18" charset="0"/>
              </a:rPr>
              <a:t>Mặt trời đội biển nhô màu mới,</a:t>
            </a:r>
          </a:p>
          <a:p>
            <a:pPr eaLnBrk="1" hangingPunct="1"/>
            <a:r>
              <a:rPr lang="en-US" altLang="en-US" sz="2200" b="1" dirty="0">
                <a:solidFill>
                  <a:srgbClr val="0000FF"/>
                </a:solidFill>
                <a:latin typeface="Times New Roman" pitchFamily="18" charset="0"/>
              </a:rPr>
              <a:t>Mắt cá huy hoàng muôn dặm phơi. </a:t>
            </a:r>
          </a:p>
          <a:p>
            <a:pPr eaLnBrk="1" hangingPunct="1"/>
            <a:endParaRPr lang="en-US" altLang="en-US" sz="2200" b="1" dirty="0">
              <a:solidFill>
                <a:srgbClr val="0000CC"/>
              </a:solidFill>
              <a:cs typeface="Arial" charset="0"/>
            </a:endParaRPr>
          </a:p>
          <a:p>
            <a:pPr eaLnBrk="1" hangingPunct="1"/>
            <a:r>
              <a:rPr lang="en-US" altLang="en-US" sz="2200" dirty="0">
                <a:solidFill>
                  <a:srgbClr val="0000CC"/>
                </a:solidFill>
                <a:cs typeface="Arial" charset="0"/>
              </a:rPr>
              <a:t>                                </a:t>
            </a:r>
            <a:r>
              <a:rPr lang="en-US" altLang="en-US" sz="2200" b="1" dirty="0">
                <a:solidFill>
                  <a:srgbClr val="0000CC"/>
                </a:solidFill>
                <a:latin typeface="Times New Roman" pitchFamily="18" charset="0"/>
                <a:cs typeface="Times New Roman" pitchFamily="18" charset="0"/>
              </a:rPr>
              <a:t>Huy Cận</a:t>
            </a:r>
          </a:p>
        </p:txBody>
      </p:sp>
      <p:sp>
        <p:nvSpPr>
          <p:cNvPr id="11267" name="Line 6"/>
          <p:cNvSpPr>
            <a:spLocks noChangeShapeType="1"/>
          </p:cNvSpPr>
          <p:nvPr/>
        </p:nvSpPr>
        <p:spPr bwMode="auto">
          <a:xfrm>
            <a:off x="4572000" y="461665"/>
            <a:ext cx="0" cy="3771900"/>
          </a:xfrm>
          <a:prstGeom prst="line">
            <a:avLst/>
          </a:prstGeom>
          <a:noFill/>
          <a:ln w="28575">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126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1" y="4572000"/>
            <a:ext cx="3203575" cy="41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18"/>
          <p:cNvSpPr txBox="1">
            <a:spLocks noChangeArrowheads="1"/>
          </p:cNvSpPr>
          <p:nvPr/>
        </p:nvSpPr>
        <p:spPr bwMode="auto">
          <a:xfrm>
            <a:off x="0" y="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spcBef>
                <a:spcPct val="50000"/>
              </a:spcBef>
            </a:pPr>
            <a:r>
              <a:rPr lang="en-US" altLang="en-US" sz="2400" b="1" dirty="0">
                <a:solidFill>
                  <a:srgbClr val="FF0000"/>
                </a:solidFill>
                <a:latin typeface="Times New Roman" pitchFamily="18" charset="0"/>
                <a:cs typeface="Times New Roman" pitchFamily="18" charset="0"/>
              </a:rPr>
              <a:t>Đoàn thuyền đánh cá</a:t>
            </a:r>
          </a:p>
        </p:txBody>
      </p:sp>
      <p:sp>
        <p:nvSpPr>
          <p:cNvPr id="11270" name="Text Box 19"/>
          <p:cNvSpPr txBox="1">
            <a:spLocks noChangeArrowheads="1"/>
          </p:cNvSpPr>
          <p:nvPr/>
        </p:nvSpPr>
        <p:spPr bwMode="auto">
          <a:xfrm>
            <a:off x="0" y="380645"/>
            <a:ext cx="48768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en-US" sz="2200" b="1" dirty="0">
                <a:solidFill>
                  <a:srgbClr val="0000FF"/>
                </a:solidFill>
                <a:latin typeface="Times New Roman" pitchFamily="18" charset="0"/>
                <a:cs typeface="Times New Roman" pitchFamily="18" charset="0"/>
              </a:rPr>
              <a:t>Mặt  trời xuống biển như hòn lửa </a:t>
            </a:r>
          </a:p>
          <a:p>
            <a:pPr eaLnBrk="1" hangingPunct="1"/>
            <a:r>
              <a:rPr lang="en-US" altLang="en-US" sz="2200" b="1" dirty="0">
                <a:solidFill>
                  <a:srgbClr val="0000FF"/>
                </a:solidFill>
                <a:latin typeface="Times New Roman" pitchFamily="18" charset="0"/>
                <a:cs typeface="Times New Roman" pitchFamily="18" charset="0"/>
              </a:rPr>
              <a:t>Sóng đã cài then, đêm sập cửa </a:t>
            </a:r>
          </a:p>
          <a:p>
            <a:pPr eaLnBrk="1" hangingPunct="1"/>
            <a:r>
              <a:rPr lang="en-US" altLang="en-US" sz="2200" b="1" dirty="0">
                <a:solidFill>
                  <a:srgbClr val="0000FF"/>
                </a:solidFill>
                <a:latin typeface="Times New Roman" pitchFamily="18" charset="0"/>
                <a:cs typeface="Times New Roman" pitchFamily="18" charset="0"/>
              </a:rPr>
              <a:t>Đoàn thuyền đánh cá lại ra khơi,</a:t>
            </a:r>
          </a:p>
          <a:p>
            <a:pPr eaLnBrk="1" hangingPunct="1"/>
            <a:r>
              <a:rPr lang="en-US" altLang="en-US" sz="2200" b="1" dirty="0">
                <a:solidFill>
                  <a:srgbClr val="0000FF"/>
                </a:solidFill>
                <a:latin typeface="Times New Roman" pitchFamily="18" charset="0"/>
                <a:cs typeface="Times New Roman" pitchFamily="18" charset="0"/>
              </a:rPr>
              <a:t>Câu hát căng buồm cùng gió khơi.</a:t>
            </a:r>
          </a:p>
          <a:p>
            <a:pPr eaLnBrk="1" hangingPunct="1"/>
            <a:r>
              <a:rPr lang="en-US" altLang="en-US" sz="2200" b="1" dirty="0">
                <a:solidFill>
                  <a:srgbClr val="0000FF"/>
                </a:solidFill>
                <a:latin typeface="Times New Roman" pitchFamily="18" charset="0"/>
                <a:cs typeface="Times New Roman" pitchFamily="18" charset="0"/>
              </a:rPr>
              <a:t>  </a:t>
            </a:r>
          </a:p>
          <a:p>
            <a:pPr eaLnBrk="1" hangingPunct="1"/>
            <a:r>
              <a:rPr lang="en-US" altLang="en-US" sz="2200" b="1" dirty="0">
                <a:solidFill>
                  <a:srgbClr val="0000FF"/>
                </a:solidFill>
                <a:latin typeface="Times New Roman" pitchFamily="18" charset="0"/>
                <a:cs typeface="Times New Roman" pitchFamily="18" charset="0"/>
              </a:rPr>
              <a:t>Hát rằng: cá bạc Biển Đông lặng,</a:t>
            </a:r>
          </a:p>
          <a:p>
            <a:pPr eaLnBrk="1" hangingPunct="1"/>
            <a:r>
              <a:rPr lang="en-US" altLang="en-US" sz="2200" b="1" dirty="0">
                <a:solidFill>
                  <a:srgbClr val="0000FF"/>
                </a:solidFill>
                <a:latin typeface="Times New Roman" pitchFamily="18" charset="0"/>
                <a:cs typeface="Times New Roman" pitchFamily="18" charset="0"/>
              </a:rPr>
              <a:t>Cá thu Biển Đông như đoàn thoi </a:t>
            </a:r>
          </a:p>
          <a:p>
            <a:pPr eaLnBrk="1" hangingPunct="1"/>
            <a:r>
              <a:rPr lang="en-US" altLang="en-US" sz="2200" b="1" dirty="0">
                <a:solidFill>
                  <a:srgbClr val="0000FF"/>
                </a:solidFill>
                <a:latin typeface="Times New Roman" pitchFamily="18" charset="0"/>
                <a:cs typeface="Times New Roman" pitchFamily="18" charset="0"/>
              </a:rPr>
              <a:t>Đêm ngày dệt biển muôn luồng sáng </a:t>
            </a:r>
          </a:p>
          <a:p>
            <a:pPr eaLnBrk="1" hangingPunct="1"/>
            <a:r>
              <a:rPr lang="en-US" altLang="en-US" sz="2200" b="1" dirty="0">
                <a:solidFill>
                  <a:srgbClr val="0000FF"/>
                </a:solidFill>
                <a:latin typeface="Times New Roman" pitchFamily="18" charset="0"/>
                <a:cs typeface="Times New Roman" pitchFamily="18" charset="0"/>
              </a:rPr>
              <a:t>Đến dệt lưới ta, đoàn cá ơi !</a:t>
            </a:r>
          </a:p>
          <a:p>
            <a:pPr eaLnBrk="1" hangingPunct="1"/>
            <a:endParaRPr lang="en-US" altLang="en-US" sz="2200" b="1" dirty="0">
              <a:solidFill>
                <a:srgbClr val="0000FF"/>
              </a:solidFill>
              <a:latin typeface="Times New Roman" pitchFamily="18" charset="0"/>
              <a:cs typeface="Times New Roman" pitchFamily="18" charset="0"/>
            </a:endParaRPr>
          </a:p>
          <a:p>
            <a:pPr eaLnBrk="1" hangingPunct="1"/>
            <a:r>
              <a:rPr lang="en-US" altLang="en-US" sz="2200" b="1" dirty="0">
                <a:solidFill>
                  <a:srgbClr val="0000FF"/>
                </a:solidFill>
                <a:latin typeface="Times New Roman" pitchFamily="18" charset="0"/>
                <a:cs typeface="Times New Roman" pitchFamily="18" charset="0"/>
              </a:rPr>
              <a:t>Ta hát bài ca gọi cá vào,</a:t>
            </a:r>
          </a:p>
          <a:p>
            <a:pPr eaLnBrk="1" hangingPunct="1"/>
            <a:r>
              <a:rPr lang="en-US" altLang="en-US" sz="2200" b="1" dirty="0">
                <a:solidFill>
                  <a:srgbClr val="0000FF"/>
                </a:solidFill>
                <a:latin typeface="Times New Roman" pitchFamily="18" charset="0"/>
                <a:cs typeface="Times New Roman" pitchFamily="18" charset="0"/>
              </a:rPr>
              <a:t>Gõ thuyền đã có nhịp trăng cao,</a:t>
            </a:r>
          </a:p>
          <a:p>
            <a:pPr eaLnBrk="1" hangingPunct="1"/>
            <a:r>
              <a:rPr lang="en-US" altLang="en-US" sz="2200" b="1" dirty="0">
                <a:solidFill>
                  <a:srgbClr val="0000FF"/>
                </a:solidFill>
                <a:latin typeface="Times New Roman" pitchFamily="18" charset="0"/>
                <a:cs typeface="Times New Roman" pitchFamily="18" charset="0"/>
              </a:rPr>
              <a:t>Biển cho ta cá như lòng mẹ </a:t>
            </a:r>
          </a:p>
          <a:p>
            <a:pPr eaLnBrk="1" hangingPunct="1"/>
            <a:r>
              <a:rPr lang="en-US" altLang="en-US" sz="2200" b="1" dirty="0">
                <a:solidFill>
                  <a:srgbClr val="0000FF"/>
                </a:solidFill>
                <a:latin typeface="Times New Roman" pitchFamily="18" charset="0"/>
                <a:cs typeface="Times New Roman" pitchFamily="18" charset="0"/>
              </a:rPr>
              <a:t>Nuôi lớn đời ta tự buổi  nào.</a:t>
            </a:r>
          </a:p>
        </p:txBody>
      </p:sp>
    </p:spTree>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61950"/>
            <a:ext cx="8839200" cy="4232673"/>
          </a:xfrm>
        </p:spPr>
        <p:txBody>
          <a:bodyPr/>
          <a:lstStyle/>
          <a:p>
            <a:pPr marL="0" indent="0">
              <a:buNone/>
            </a:pPr>
            <a:r>
              <a:rPr lang="vi-VN" altLang="en-US" sz="3600" b="1" dirty="0">
                <a:solidFill>
                  <a:srgbClr val="0000FF"/>
                </a:solidFill>
                <a:latin typeface="Times New Roman" pitchFamily="18" charset="0"/>
                <a:cs typeface="Arial" charset="0"/>
              </a:rPr>
              <a:t>- Ngắt nghỉ hơi tự nhiên, đúng nhịp trong mỗi dòng thơ. Đọc giọng nhịp nhàng, khẩn trương, nhấn giọng những từ ngữ ca ngợi vẻ đẹp huy hoàng của biển, tinh thần lao động sôi nổi, hào hứng của những người đánh cá: </a:t>
            </a:r>
            <a:r>
              <a:rPr lang="vi-VN" altLang="en-US" sz="3600" b="1" dirty="0">
                <a:solidFill>
                  <a:srgbClr val="009900"/>
                </a:solidFill>
                <a:latin typeface="Times New Roman" pitchFamily="18" charset="0"/>
                <a:cs typeface="Arial" charset="0"/>
              </a:rPr>
              <a:t>Hòn lửa, sập cửa, căng buồm, gõ thuyền, xoăn tay, loé rạng đông, đội biển, huy hoàng,…</a:t>
            </a:r>
            <a:endParaRPr lang="en-US" altLang="en-US" sz="3600" b="1" dirty="0">
              <a:solidFill>
                <a:srgbClr val="009900"/>
              </a:solidFill>
              <a:latin typeface="Times New Roman" pitchFamily="18" charset="0"/>
              <a:cs typeface="Arial" charset="0"/>
            </a:endParaRPr>
          </a:p>
          <a:p>
            <a:pPr marL="0" indent="0">
              <a:buNone/>
            </a:pPr>
            <a:endParaRPr lang="en-US" sz="3600" dirty="0"/>
          </a:p>
        </p:txBody>
      </p:sp>
    </p:spTree>
    <p:extLst>
      <p:ext uri="{BB962C8B-B14F-4D97-AF65-F5344CB8AC3E}">
        <p14:creationId xmlns:p14="http://schemas.microsoft.com/office/powerpoint/2010/main" val="115344524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762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alpha val="50000"/>
          </a:schemeClr>
        </a:solidFill>
        <a:ln w="762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1893</TotalTime>
  <Words>1308</Words>
  <Application>Microsoft Office PowerPoint</Application>
  <PresentationFormat>On-screen Show (16:9)</PresentationFormat>
  <Paragraphs>149</Paragraphs>
  <Slides>32</Slides>
  <Notes>4</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Impact</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Cá, tôm, các loại hải sản, cảnh đẹp,…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173</cp:revision>
  <cp:lastPrinted>1601-01-01T00:00:00Z</cp:lastPrinted>
  <dcterms:created xsi:type="dcterms:W3CDTF">1601-01-01T00:00:00Z</dcterms:created>
  <dcterms:modified xsi:type="dcterms:W3CDTF">2022-03-02T00:57:00Z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