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7"/>
  </p:notesMasterIdLst>
  <p:sldIdLst>
    <p:sldId id="300" r:id="rId2"/>
    <p:sldId id="301" r:id="rId3"/>
    <p:sldId id="291" r:id="rId4"/>
    <p:sldId id="293" r:id="rId5"/>
    <p:sldId id="288" r:id="rId6"/>
    <p:sldId id="259" r:id="rId7"/>
    <p:sldId id="287" r:id="rId8"/>
    <p:sldId id="263" r:id="rId9"/>
    <p:sldId id="264" r:id="rId10"/>
    <p:sldId id="266" r:id="rId11"/>
    <p:sldId id="267" r:id="rId12"/>
    <p:sldId id="269" r:id="rId13"/>
    <p:sldId id="270" r:id="rId14"/>
    <p:sldId id="295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1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9E58-BDBB-43FD-9D7D-769F6147F51B}" type="datetimeFigureOut">
              <a:rPr lang="vi-VN" smtClean="0"/>
              <a:pPr/>
              <a:t>26/02/2022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5D933-497B-49AD-9EE7-BB79FCB28BC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9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D933-497B-49AD-9EE7-BB79FCB28BC4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8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5D933-497B-49AD-9EE7-BB79FCB28BC4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91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5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7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5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6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8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5793-D4DF-4267-BB84-4137DF280242}" type="datetimeFigureOut">
              <a:rPr lang="en-US" smtClean="0"/>
              <a:pPr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F2B1-6A0E-4D79-8B61-93CADFF0D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7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1" y="215900"/>
            <a:ext cx="1188741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51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09" y="58674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" y="3318556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5" y="59436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385" y="37338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84" y="5943600"/>
            <a:ext cx="253992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28" y="4278313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tiere13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23" y="4632325"/>
            <a:ext cx="3816776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60" y="4802188"/>
            <a:ext cx="240914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6" y="4899027"/>
            <a:ext cx="240914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837" y="381002"/>
            <a:ext cx="240914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00" y="2933702"/>
            <a:ext cx="2407424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42" y="2832102"/>
            <a:ext cx="240914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1" y="2478088"/>
            <a:ext cx="240914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74" y="1258888"/>
            <a:ext cx="240914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970" y="4619627"/>
            <a:ext cx="240914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8" y="409577"/>
            <a:ext cx="240914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23" y="5961063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54743" y="685801"/>
            <a:ext cx="108676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TỪ VÀ CÂU LỚP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922" y="1979614"/>
            <a:ext cx="1171016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KỂ AI LÀ GÌ?</a:t>
            </a:r>
            <a:endParaRPr lang="vi-VN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9125" y="3203854"/>
            <a:ext cx="21551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</a:t>
            </a:r>
            <a:endParaRPr lang="vi-VN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6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2971800" cy="765124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68363"/>
            <a:ext cx="12039600" cy="808037"/>
          </a:xfrm>
        </p:spPr>
        <p:txBody>
          <a:bodyPr/>
          <a:lstStyle/>
          <a:p>
            <a:pPr>
              <a:buNone/>
            </a:pP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6" y="1600200"/>
            <a:ext cx="12187084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algn="just"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/>
              <a:t>  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206467"/>
            <a:ext cx="11958484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639505" y="4748522"/>
            <a:ext cx="234563" cy="238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513621" y="5939350"/>
            <a:ext cx="22718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0009" y="5578067"/>
            <a:ext cx="4832215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1275" y="4435067"/>
            <a:ext cx="4832214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87594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" y="0"/>
            <a:ext cx="12115800" cy="381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t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5400" y="3962400"/>
            <a:ext cx="4114800" cy="259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810035" y="5029200"/>
            <a:ext cx="370787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86500" y="4533900"/>
            <a:ext cx="5715000" cy="1447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181600" y="4191000"/>
            <a:ext cx="533400" cy="2133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8674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14600"/>
            <a:ext cx="9067800" cy="1371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4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alt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990600" y="4267200"/>
            <a:ext cx="304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4114800"/>
            <a:ext cx="9525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/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04800" y="304800"/>
            <a:ext cx="11658600" cy="2209800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5" y="59436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6200" y="76200"/>
            <a:ext cx="12115800" cy="12954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752600"/>
            <a:ext cx="116586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latin typeface="+mj-lt"/>
              </a:rPr>
              <a:t>	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Mình </a:t>
            </a:r>
            <a:r>
              <a:rPr lang="vi-VN" altLang="en-US" sz="3600" i="1" dirty="0">
                <a:solidFill>
                  <a:srgbClr val="0000CC"/>
                </a:solidFill>
                <a:latin typeface="+mj-lt"/>
              </a:rPr>
              <a:t>giới thiệu một số thành viên của lớp mình nhé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.</a:t>
            </a:r>
            <a:r>
              <a:rPr lang="en-US" altLang="en-US" sz="36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Lớp </a:t>
            </a:r>
            <a:r>
              <a:rPr lang="vi-VN" altLang="en-US" sz="3600" i="1" dirty="0">
                <a:solidFill>
                  <a:srgbClr val="0000CC"/>
                </a:solidFill>
                <a:latin typeface="+mj-lt"/>
              </a:rPr>
              <a:t>trưởng là bạn </a:t>
            </a:r>
            <a:r>
              <a:rPr lang="en-US" altLang="en-US" sz="3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. </a:t>
            </a:r>
            <a:r>
              <a:rPr lang="vi-VN" altLang="en-US" sz="3600" i="1" dirty="0">
                <a:solidFill>
                  <a:srgbClr val="0000CC"/>
                </a:solidFill>
                <a:latin typeface="+mj-lt"/>
              </a:rPr>
              <a:t>Bạn là học sinh ngoan của lớp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.</a:t>
            </a:r>
            <a:r>
              <a:rPr lang="en-US" altLang="en-US" sz="36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Bạn </a:t>
            </a:r>
            <a:r>
              <a:rPr lang="en-US" altLang="en-US" sz="3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6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là </a:t>
            </a:r>
            <a:r>
              <a:rPr lang="vi-VN" altLang="en-US" sz="3600" i="1" dirty="0">
                <a:solidFill>
                  <a:srgbClr val="0000CC"/>
                </a:solidFill>
                <a:latin typeface="+mj-lt"/>
              </a:rPr>
              <a:t>quản ca của lớp. Bạn hay giúp đỡ các bạn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.</a:t>
            </a:r>
            <a:r>
              <a:rPr lang="en-US" altLang="en-US" sz="36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Bạn </a:t>
            </a:r>
            <a:r>
              <a:rPr lang="en-US" altLang="en-US" sz="3600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vi-VN" altLang="en-US" sz="3600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vi-VN" altLang="en-US" sz="3600" i="1" dirty="0">
                <a:solidFill>
                  <a:srgbClr val="0000CC"/>
                </a:solidFill>
                <a:latin typeface="+mj-lt"/>
              </a:rPr>
              <a:t>là người có tài kể chuyện. </a:t>
            </a:r>
            <a:endParaRPr lang="en-US" sz="3600" i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267200"/>
            <a:ext cx="116586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vi-VN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xem tấm ảnh chụp gia đình mình. Gia đình mình có 4 người. Bố mình là công nhân. Mẹ </a:t>
            </a:r>
            <a:r>
              <a:rPr lang="vi-VN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</a:t>
            </a:r>
            <a:r>
              <a:rPr lang="vi-VN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trai mình là học sinh lớp 9, trường Trung học cơ sở </a:t>
            </a:r>
            <a:r>
              <a:rPr lang="en-US" alt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vi-VN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vi-VN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mình, mình là con út trong nhà.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12039600" cy="6705600"/>
            <a:chOff x="240" y="432"/>
            <a:chExt cx="5232" cy="3552"/>
          </a:xfrm>
        </p:grpSpPr>
        <p:pic>
          <p:nvPicPr>
            <p:cNvPr id="819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480"/>
              <a:ext cx="3744" cy="3504"/>
            </a:xfrm>
            <a:prstGeom prst="rect">
              <a:avLst/>
            </a:prstGeom>
            <a:noFill/>
            <a:ln w="57150" cmpd="thickTh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6" name="AutoShape 9"/>
            <p:cNvSpPr>
              <a:spLocks noChangeArrowheads="1"/>
            </p:cNvSpPr>
            <p:nvPr/>
          </p:nvSpPr>
          <p:spPr bwMode="auto">
            <a:xfrm>
              <a:off x="240" y="432"/>
              <a:ext cx="2285" cy="3552"/>
            </a:xfrm>
            <a:prstGeom prst="verticalScroll">
              <a:avLst>
                <a:gd name="adj" fmla="val 125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i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VẬN DỤNG- TRẢI NGHIỆM</a:t>
              </a:r>
              <a:endParaRPr lang="en-US" alt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Các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em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về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solidFill>
                    <a:schemeClr val="bg1"/>
                  </a:solidFill>
                </a:rPr>
                <a:t>n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hà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học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thuộc</a:t>
              </a:r>
              <a:endParaRPr lang="en-US" altLang="en-US" sz="4000" b="1" dirty="0" smtClean="0">
                <a:solidFill>
                  <a:schemeClr val="bg1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solidFill>
                    <a:schemeClr val="bg1"/>
                  </a:solidFill>
                </a:rPr>
                <a:t>g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hi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nhớ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solidFill>
                    <a:schemeClr val="bg1"/>
                  </a:solidFill>
                </a:rPr>
                <a:t>c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huẩn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bị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bài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 dirty="0" err="1">
                  <a:solidFill>
                    <a:schemeClr val="bg1"/>
                  </a:solidFill>
                </a:rPr>
                <a:t>g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iờ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chemeClr val="bg1"/>
                  </a:solidFill>
                </a:rPr>
                <a:t>sau</a:t>
              </a:r>
              <a:r>
                <a:rPr lang="en-US" altLang="en-US" sz="4000" b="1" dirty="0" smtClean="0">
                  <a:solidFill>
                    <a:schemeClr val="bg1"/>
                  </a:solidFill>
                </a:rPr>
                <a:t>.</a:t>
              </a:r>
              <a:endParaRPr lang="en-US" altLang="en-US" sz="2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44983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03056" y="152400"/>
            <a:ext cx="12192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4579" name="Picture 3" descr="Anh de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585" y="-228600"/>
            <a:ext cx="1249658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164">
            <a:off x="9753599" y="4191000"/>
            <a:ext cx="11426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10362769" y="1066800"/>
            <a:ext cx="11426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54729">
            <a:off x="8055011" y="-612739"/>
            <a:ext cx="857250" cy="25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05747">
            <a:off x="3685852" y="-841339"/>
            <a:ext cx="857250" cy="25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8456">
            <a:off x="1450508" y="3883061"/>
            <a:ext cx="857250" cy="25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D6813819845B4220B39B42C244DE315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43139">
            <a:off x="406113" y="1447800"/>
            <a:ext cx="11426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1" descr="blum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59" y="5105400"/>
            <a:ext cx="385979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18" name="j021114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227" y="-1676400"/>
            <a:ext cx="223534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WordArt 13"/>
          <p:cNvSpPr>
            <a:spLocks noChangeArrowheads="1" noChangeShapeType="1" noTextEdit="1"/>
          </p:cNvSpPr>
          <p:nvPr/>
        </p:nvSpPr>
        <p:spPr bwMode="auto">
          <a:xfrm>
            <a:off x="812227" y="1066800"/>
            <a:ext cx="10364491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5601622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91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 flipH="1">
            <a:off x="1117600" y="2514600"/>
            <a:ext cx="9855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7200">
              <a:solidFill>
                <a:srgbClr val="9900CC"/>
              </a:solidFill>
              <a:latin typeface=".VnCommercial Script" pitchFamily="34" charset="0"/>
              <a:cs typeface="Times New Roman" pitchFamily="18" charset="0"/>
            </a:endParaRPr>
          </a:p>
        </p:txBody>
      </p:sp>
      <p:sp>
        <p:nvSpPr>
          <p:cNvPr id="124010" name="AutoShape 106"/>
          <p:cNvSpPr>
            <a:spLocks noChangeArrowheads="1"/>
          </p:cNvSpPr>
          <p:nvPr/>
        </p:nvSpPr>
        <p:spPr bwMode="auto">
          <a:xfrm rot="2047278">
            <a:off x="11379201" y="4495800"/>
            <a:ext cx="446617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4000">
              <a:latin typeface=".VnCommercial Script" pitchFamily="34" charset="0"/>
              <a:cs typeface="Arial" charset="0"/>
            </a:endParaRP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320800" y="1524000"/>
            <a:ext cx="965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 eaLnBrk="1" hangingPunct="1">
              <a:spcBef>
                <a:spcPct val="50000"/>
              </a:spcBef>
            </a:pPr>
            <a:r>
              <a:rPr lang="en-US" altLang="en-US" sz="4400" b="1"/>
              <a:t>  </a:t>
            </a:r>
          </a:p>
        </p:txBody>
      </p:sp>
      <p:pic>
        <p:nvPicPr>
          <p:cNvPr id="6149" name="Picture 3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2851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368" y="1270000"/>
            <a:ext cx="320463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364"/>
            <a:ext cx="4834467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906952" y="1428323"/>
            <a:ext cx="5611448" cy="10100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505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647048D-A210-43A1-B309-744721C92AEB}"/>
              </a:ext>
            </a:extLst>
          </p:cNvPr>
          <p:cNvGrpSpPr/>
          <p:nvPr/>
        </p:nvGrpSpPr>
        <p:grpSpPr>
          <a:xfrm>
            <a:off x="350520" y="-41276"/>
            <a:ext cx="11887200" cy="6899275"/>
            <a:chOff x="-680557" y="0"/>
            <a:chExt cx="12842395" cy="6629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A379E44-F792-46DE-A125-3CE8BC5F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61838" cy="66294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779149A3-EC3D-4196-A4B3-BD5B4923A62C}"/>
                </a:ext>
              </a:extLst>
            </p:cNvPr>
            <p:cNvSpPr/>
            <p:nvPr/>
          </p:nvSpPr>
          <p:spPr>
            <a:xfrm>
              <a:off x="-680557" y="103981"/>
              <a:ext cx="12677749" cy="64214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B10FB3-473F-44D2-B3B6-9D5588FE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9" y="142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6645D8-E6A8-4FCA-9582-64CCC71BF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" y="1749425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Câu khiến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62C3A1-E9F1-4EFE-972A-7DDFF0F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9" y="501650"/>
            <a:ext cx="869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Câu cảm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42ADEB-B450-4358-82B9-CF56F8282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2" y="1085850"/>
            <a:ext cx="8691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Câu trần thuật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7374E71-5D20-4B4C-995A-63FB4C57A4C8}"/>
              </a:ext>
            </a:extLst>
          </p:cNvPr>
          <p:cNvSpPr/>
          <p:nvPr/>
        </p:nvSpPr>
        <p:spPr>
          <a:xfrm>
            <a:off x="519906" y="1173163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328307-E75D-462D-8D65-472B4999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2" y="2395539"/>
            <a:ext cx="894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376230-E604-4EBE-BF3E-49B83E46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2" y="2981325"/>
            <a:ext cx="894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05E1F8-A505-4D04-B5B1-88F1DBB8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70" y="3563938"/>
            <a:ext cx="10131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lên ý kiến hoặc tâm tư, tình cảm của mỗi người.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A1355F-F25C-4652-85EE-CA83ACCA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" y="4148138"/>
            <a:ext cx="8815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72233BC-370D-450D-A2CC-75E343B97434}"/>
              </a:ext>
            </a:extLst>
          </p:cNvPr>
          <p:cNvSpPr/>
          <p:nvPr/>
        </p:nvSpPr>
        <p:spPr>
          <a:xfrm>
            <a:off x="529431" y="4186238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412A27-3F0D-49AD-98CB-9875F41B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9" y="4625975"/>
            <a:ext cx="4806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Cuối câu kể có dấu</a:t>
            </a:r>
            <a:endParaRPr lang="vi-V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2FBDA9-C487-4F43-8058-0BD0D74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" y="5105400"/>
            <a:ext cx="44719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C94739-8149-44F2-82C9-A9B2EE0D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5" y="5561013"/>
            <a:ext cx="550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hỏi</a:t>
            </a:r>
            <a:endParaRPr lang="vi-VN" alt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175F112-0593-44BD-A691-D89441077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2" y="6080125"/>
            <a:ext cx="547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6FF9A87F-C048-4BDD-913E-F9E42F34183C}"/>
              </a:ext>
            </a:extLst>
          </p:cNvPr>
          <p:cNvSpPr/>
          <p:nvPr/>
        </p:nvSpPr>
        <p:spPr>
          <a:xfrm>
            <a:off x="426561" y="6121400"/>
            <a:ext cx="533400" cy="546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25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55" y="5853113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0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 animBg="1"/>
      <p:bldP spid="20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379E44-F792-46DE-A125-3CE8BC5F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" y="-41275"/>
            <a:ext cx="12192000" cy="68992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412A27-3F0D-49AD-98CB-9875F41B2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919" y="609600"/>
            <a:ext cx="10022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2FBDA9-C487-4F43-8058-0BD0D740E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281" y="2006025"/>
            <a:ext cx="104558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8846" y="1317486"/>
            <a:ext cx="5172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Ai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? Ai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29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1B765-5A1E-48B3-8CE0-24D4CC252F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362200"/>
            <a:ext cx="2971800" cy="6858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Nhận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xét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63575" y="3200400"/>
            <a:ext cx="111252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ts val="6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</a:rPr>
              <a:t>Hôm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ấy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dẫn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nói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</a:rPr>
              <a:t>: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Chi,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ta.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cũ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đấy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</a:rPr>
              <a:t>.” </a:t>
            </a:r>
            <a:r>
              <a:rPr lang="en-US" altLang="en-US" dirty="0" err="1">
                <a:latin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lớp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tôi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vỗ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tay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đón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mới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Diệu</a:t>
            </a:r>
            <a:r>
              <a:rPr lang="en-US" altLang="en-US" dirty="0">
                <a:latin typeface="Times New Roman" panose="02020603050405020304" pitchFamily="18" charset="0"/>
              </a:rPr>
              <a:t> Chi </a:t>
            </a:r>
            <a:r>
              <a:rPr lang="en-US" altLang="en-US" dirty="0" err="1">
                <a:latin typeface="Times New Roman" panose="02020603050405020304" pitchFamily="18" charset="0"/>
              </a:rPr>
              <a:t>bẽn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lẽn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gật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49375" y="467001"/>
            <a:ext cx="975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0" y="1790440"/>
            <a:ext cx="3662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5" y="59436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55" y="76200"/>
            <a:ext cx="11811000" cy="396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00000"/>
              </a:lnSpc>
              <a:buAutoNum type="romanUcPeriod"/>
            </a:pPr>
            <a:r>
              <a:rPr lang="en-US" sz="43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3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lnSpc>
                <a:spcPct val="10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71500" indent="-571500" algn="just">
              <a:lnSpc>
                <a:spcPct val="10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buNone/>
            </a:pP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buNone/>
            </a:pP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đấy.Các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buNone/>
            </a:pP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0000"/>
              </a:lnSpc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bẽn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16700"/>
              </p:ext>
            </p:extLst>
          </p:nvPr>
        </p:nvGraphicFramePr>
        <p:xfrm>
          <a:off x="184355" y="4191000"/>
          <a:ext cx="11887200" cy="255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453">
                  <a:extLst>
                    <a:ext uri="{9D8B030D-6E8A-4147-A177-3AD203B41FA5}">
                      <a16:colId xmlns:a16="http://schemas.microsoft.com/office/drawing/2014/main" xmlns="" val="934205696"/>
                    </a:ext>
                  </a:extLst>
                </a:gridCol>
                <a:gridCol w="2846476">
                  <a:extLst>
                    <a:ext uri="{9D8B030D-6E8A-4147-A177-3AD203B41FA5}">
                      <a16:colId xmlns:a16="http://schemas.microsoft.com/office/drawing/2014/main" xmlns="" val="1567257181"/>
                    </a:ext>
                  </a:extLst>
                </a:gridCol>
                <a:gridCol w="3077271">
                  <a:extLst>
                    <a:ext uri="{9D8B030D-6E8A-4147-A177-3AD203B41FA5}">
                      <a16:colId xmlns:a16="http://schemas.microsoft.com/office/drawing/2014/main" xmlns="" val="3174529462"/>
                    </a:ext>
                  </a:extLst>
                </a:gridCol>
              </a:tblGrid>
              <a:tr h="556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1555862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Chi,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ta. 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28697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pPr marL="571500" indent="-571500" algn="just">
                        <a:buNone/>
                      </a:pP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600" b="1" i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600" b="1" i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 algn="just">
                        <a:buNone/>
                      </a:pP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600" b="1" i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b="1" i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7439808"/>
                  </a:ext>
                </a:extLst>
              </a:tr>
              <a:tr h="556137">
                <a:tc>
                  <a:txBody>
                    <a:bodyPr/>
                    <a:lstStyle/>
                    <a:p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6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986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0" y="472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.VnBlack" panose="020B7200000000000000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C00000"/>
              </a:solidFill>
              <a:latin typeface=".VnBlack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5441477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.VnBlack" panose="020B7200000000000000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C00000"/>
              </a:solidFill>
              <a:latin typeface=".VnBlack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4600" y="625823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.VnBlack" panose="020B7200000000000000" pitchFamily="34" charset="0"/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C00000"/>
              </a:solidFill>
              <a:latin typeface=".VnBlack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347664"/>
              </p:ext>
            </p:extLst>
          </p:nvPr>
        </p:nvGraphicFramePr>
        <p:xfrm>
          <a:off x="152400" y="457200"/>
          <a:ext cx="11887201" cy="5585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6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28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(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con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?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?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just"/>
                      <a:r>
                        <a:rPr lang="en-US" sz="3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Chi,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</a:t>
                      </a:r>
                      <a:r>
                        <a:rPr lang="vi-VN" alt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just"/>
                      <a:r>
                        <a:rPr lang="en-US" sz="3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vi-VN" alt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8250">
                <a:tc>
                  <a:txBody>
                    <a:bodyPr/>
                    <a:lstStyle/>
                    <a:p>
                      <a:pPr algn="just"/>
                      <a:r>
                        <a:rPr lang="en-US" sz="32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32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94787" y="22961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955" y="3657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029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0" y="2294376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00" y="32004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105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58" descr="addemoticons172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5" y="59436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7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647700" y="228600"/>
            <a:ext cx="10896600" cy="220980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048000"/>
            <a:ext cx="11734800" cy="3581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Ai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528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" y="1600200"/>
            <a:ext cx="11887200" cy="28194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rabicPeriod"/>
            </a:pP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1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100" b="1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? 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31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1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1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58" descr="addemoticons17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5" y="5943600"/>
            <a:ext cx="253992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787</Words>
  <Application>Microsoft Office PowerPoint</Application>
  <PresentationFormat>Custom</PresentationFormat>
  <Paragraphs>109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I. Nhận xét:</vt:lpstr>
      <vt:lpstr>PowerPoint Presentation</vt:lpstr>
      <vt:lpstr>PowerPoint Presentation</vt:lpstr>
      <vt:lpstr>PowerPoint Presentation</vt:lpstr>
      <vt:lpstr>II. Ghi nhớ </vt:lpstr>
      <vt:lpstr>III.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CÔ VÀ CÁC EM!</dc:title>
  <dc:creator>Hung PC</dc:creator>
  <cp:lastModifiedBy>21AK22</cp:lastModifiedBy>
  <cp:revision>78</cp:revision>
  <dcterms:created xsi:type="dcterms:W3CDTF">2019-02-23T13:04:00Z</dcterms:created>
  <dcterms:modified xsi:type="dcterms:W3CDTF">2022-02-26T13:31:00Z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