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16" r:id="rId13"/>
    <p:sldId id="345" r:id="rId14"/>
    <p:sldId id="350" r:id="rId15"/>
    <p:sldId id="351" r:id="rId16"/>
    <p:sldId id="340" r:id="rId17"/>
    <p:sldId id="353" r:id="rId18"/>
    <p:sldId id="333" r:id="rId19"/>
    <p:sldId id="341" r:id="rId20"/>
    <p:sldId id="354" r:id="rId21"/>
    <p:sldId id="35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B350-7737-4200-9765-8D8FA29FC64D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9EC6-1513-4A89-A441-3E7B4F0C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1440-B4E4-4545-9DB6-A6C6ABE26B6C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DF79-64E6-4F25-B59C-A60D403B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F20A-BFB2-4658-BF95-F8844D80DB96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1427-66A7-4C2D-9DBA-6B1507D4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E822-2D21-43EE-9708-2F1C60DE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B12C-9AC7-43D9-9285-F4FC26EA9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09C5-5A82-47E5-AA40-1C5C3B374388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1A07-CF3F-4883-8574-EF0C702AF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6E04-2BE2-413F-B11B-0BFF6CD482F3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098D-820D-447E-8364-3379C86E6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BA53-4E77-438C-8338-7B9329874B7A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CF7B-614D-41CB-B985-DA4E71A1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122B-3B30-412B-BF66-94DED43508A9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E0EE-036C-4A60-985D-2E3837D6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26C2-087D-4499-ADC5-3F4EF9451588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1A6C-1668-456B-920E-3A4BDA91E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B4CF-3AD1-4CEB-B9E4-8D63998C65F3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1126-7AF8-41CB-BE87-F086D10B0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BF6C-A261-4EB7-B4DF-3CA0954450E7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5395-34D2-4AD1-8E56-A9FFD0AE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F298-A775-41BD-9A5B-58F1DB99D211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9B3F-945B-471D-B55C-C0D14EC8C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39EEA-AD7C-4250-8931-3C745E2ECD43}" type="datetimeFigureOut">
              <a:rPr lang="en-US"/>
              <a:pPr>
                <a:defRPr/>
              </a:pPr>
              <a:t>18/2/2022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F3E78D-23AA-46BB-B856-B7FD8C8A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2.wav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0"/>
          <p:cNvSpPr>
            <a:spLocks noChangeArrowheads="1" noChangeShapeType="1" noTextEdit="1"/>
          </p:cNvSpPr>
          <p:nvPr/>
        </p:nvSpPr>
        <p:spPr bwMode="auto">
          <a:xfrm>
            <a:off x="2362200" y="838200"/>
            <a:ext cx="4390292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1" name="WordArt 21"/>
          <p:cNvSpPr>
            <a:spLocks noChangeArrowheads="1" noChangeShapeType="1" noTextEdit="1"/>
          </p:cNvSpPr>
          <p:nvPr/>
        </p:nvSpPr>
        <p:spPr bwMode="auto">
          <a:xfrm>
            <a:off x="304800" y="1981200"/>
            <a:ext cx="83820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nhật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120)</a:t>
            </a: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7147149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07FF2DED-F973-4682-BC0A-17FCFAA19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"/>
            <a:ext cx="50292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589526-D5C2-4F37-A5D9-513832C1EC13}"/>
              </a:ext>
            </a:extLst>
          </p:cNvPr>
          <p:cNvSpPr txBox="1"/>
          <p:nvPr/>
        </p:nvSpPr>
        <p:spPr>
          <a:xfrm>
            <a:off x="533400" y="1143000"/>
            <a:ext cx="784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</a:rPr>
              <a:t>Nhắc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lại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quy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và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công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thức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thể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hình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hộp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chữ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nhật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  <a:endParaRPr lang="vi-VN" sz="2200" dirty="0">
              <a:solidFill>
                <a:srgbClr val="FF0000"/>
              </a:solidFill>
            </a:endParaRPr>
          </a:p>
        </p:txBody>
      </p:sp>
      <p:sp>
        <p:nvSpPr>
          <p:cNvPr id="8" name="Text Box 55">
            <a:extLst>
              <a:ext uri="{FF2B5EF4-FFF2-40B4-BE49-F238E27FC236}">
                <a16:creationId xmlns:a16="http://schemas.microsoft.com/office/drawing/2014/main" xmlns="" id="{0B5BBD19-A676-414D-992D-37346F9C1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430" y="3681667"/>
            <a:ext cx="5436604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9" name="Rectangle 59">
            <a:extLst>
              <a:ext uri="{FF2B5EF4-FFF2-40B4-BE49-F238E27FC236}">
                <a16:creationId xmlns:a16="http://schemas.microsoft.com/office/drawing/2014/main" xmlns="" id="{0895E65E-2D9B-4726-8F8E-B51457C06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92" y="5029200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xmlns="" id="{496E3F8D-E1C7-4828-A326-4AE5F68B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382000" cy="1477328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i="0" dirty="0" err="1">
                <a:solidFill>
                  <a:srgbClr val="FFFF00"/>
                </a:solidFill>
              </a:rPr>
              <a:t>Muốn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thể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tích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hình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hộp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chữ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nhật</a:t>
            </a:r>
            <a:r>
              <a:rPr lang="en-US" sz="3000" b="1" i="0" dirty="0">
                <a:solidFill>
                  <a:srgbClr val="FFFF00"/>
                </a:solidFill>
              </a:rPr>
              <a:t> ta </a:t>
            </a:r>
            <a:r>
              <a:rPr lang="en-US" sz="3000" b="1" i="0" dirty="0" err="1">
                <a:solidFill>
                  <a:srgbClr val="FFFF00"/>
                </a:solidFill>
              </a:rPr>
              <a:t>lấy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dài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rộng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rồi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cao</a:t>
            </a:r>
            <a:r>
              <a:rPr lang="en-US" sz="3000" b="1" i="0" dirty="0">
                <a:solidFill>
                  <a:srgbClr val="FFFF00"/>
                </a:solidFill>
              </a:rPr>
              <a:t> (</a:t>
            </a:r>
            <a:r>
              <a:rPr lang="en-US" sz="3000" b="1" i="0" dirty="0" err="1">
                <a:solidFill>
                  <a:srgbClr val="FFFF00"/>
                </a:solidFill>
              </a:rPr>
              <a:t>cùng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một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đơn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vị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đo</a:t>
            </a:r>
            <a:r>
              <a:rPr lang="en-US" sz="3000" b="1" i="0" dirty="0">
                <a:solidFill>
                  <a:srgbClr val="FFFF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236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E2D476-007D-4A4F-9BAF-9937744E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B39B9E-D78D-4828-9B50-F7D75A6F1D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CFD1B5-7125-48FE-BD7E-C616EC468711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272497D-8447-4D7A-AD2E-708B84D833D8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663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304800" y="0"/>
            <a:ext cx="868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22530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15607"/>
            <a:ext cx="62484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28575" y="0"/>
            <a:ext cx="911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317299" y="835068"/>
            <a:ext cx="6445250" cy="2736850"/>
            <a:chOff x="107504" y="1268760"/>
            <a:chExt cx="4431180" cy="2736304"/>
          </a:xfrm>
        </p:grpSpPr>
        <p:grpSp>
          <p:nvGrpSpPr>
            <p:cNvPr id="23562" name="Group 1"/>
            <p:cNvGrpSpPr>
              <a:grpSpLocks/>
            </p:cNvGrpSpPr>
            <p:nvPr/>
          </p:nvGrpSpPr>
          <p:grpSpPr bwMode="auto"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23565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7017" y="1773484"/>
                <a:ext cx="500116" cy="503138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3" name="TextBox 17"/>
            <p:cNvSpPr txBox="1">
              <a:spLocks noChangeArrowheads="1"/>
            </p:cNvSpPr>
            <p:nvPr/>
          </p:nvSpPr>
          <p:spPr bwMode="auto">
            <a:xfrm>
              <a:off x="1069631" y="1968708"/>
              <a:ext cx="909733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4" name="TextBox 18"/>
            <p:cNvSpPr txBox="1">
              <a:spLocks noChangeArrowheads="1"/>
            </p:cNvSpPr>
            <p:nvPr/>
          </p:nvSpPr>
          <p:spPr bwMode="auto">
            <a:xfrm>
              <a:off x="2581090" y="1700474"/>
              <a:ext cx="911321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1391040" y="3797474"/>
            <a:ext cx="6371509" cy="2751138"/>
            <a:chOff x="4600128" y="3977968"/>
            <a:chExt cx="4456354" cy="2751849"/>
          </a:xfrm>
        </p:grpSpPr>
        <p:pic>
          <p:nvPicPr>
            <p:cNvPr id="23558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227" y="5013285"/>
              <a:ext cx="115258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0" name="TextBox 19"/>
            <p:cNvSpPr txBox="1">
              <a:spLocks noChangeArrowheads="1"/>
            </p:cNvSpPr>
            <p:nvPr/>
          </p:nvSpPr>
          <p:spPr bwMode="auto">
            <a:xfrm>
              <a:off x="6587786" y="4365418"/>
              <a:ext cx="911274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1" name="TextBox 20"/>
            <p:cNvSpPr txBox="1">
              <a:spLocks noChangeArrowheads="1"/>
            </p:cNvSpPr>
            <p:nvPr/>
          </p:nvSpPr>
          <p:spPr bwMode="auto">
            <a:xfrm>
              <a:off x="5436786" y="5003758"/>
              <a:ext cx="909687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575" y="762000"/>
            <a:ext cx="1303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2088" y="3733800"/>
            <a:ext cx="1303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228600" y="3420828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532494" y="4183828"/>
            <a:ext cx="2879725" cy="1755775"/>
            <a:chOff x="3523" y="1002"/>
            <a:chExt cx="1603" cy="1275"/>
          </a:xfrm>
        </p:grpSpPr>
        <p:sp>
          <p:nvSpPr>
            <p:cNvPr id="2458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458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458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4579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458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458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49213" y="533400"/>
            <a:ext cx="1582738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>
                <a:latin typeface="Times New Roman" pitchFamily="18" charset="0"/>
                <a:cs typeface="Times New Roman" pitchFamily="18" charset="0"/>
              </a:rPr>
              <a:t>Cách 3</a:t>
            </a:r>
          </a:p>
        </p:txBody>
      </p:sp>
      <p:sp>
        <p:nvSpPr>
          <p:cNvPr id="24582" name="Text Box 11"/>
          <p:cNvSpPr txBox="1">
            <a:spLocks noChangeArrowheads="1"/>
          </p:cNvSpPr>
          <p:nvPr/>
        </p:nvSpPr>
        <p:spPr bwMode="auto">
          <a:xfrm>
            <a:off x="1536657" y="5488667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8cm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60325" y="4541813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2041525" y="4527525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1914525" y="4083050"/>
            <a:ext cx="782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15cm</a:t>
            </a:r>
          </a:p>
        </p:txBody>
      </p:sp>
      <p:sp>
        <p:nvSpPr>
          <p:cNvPr id="25604" name="Text Box 74"/>
          <p:cNvSpPr txBox="1">
            <a:spLocks noChangeArrowheads="1"/>
          </p:cNvSpPr>
          <p:nvPr/>
        </p:nvSpPr>
        <p:spPr bwMode="auto">
          <a:xfrm>
            <a:off x="-76200" y="4540250"/>
            <a:ext cx="86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12cm</a:t>
            </a:r>
          </a:p>
        </p:txBody>
      </p:sp>
      <p:sp>
        <p:nvSpPr>
          <p:cNvPr id="25605" name="Text Box 75"/>
          <p:cNvSpPr txBox="1">
            <a:spLocks noChangeArrowheads="1"/>
          </p:cNvSpPr>
          <p:nvPr/>
        </p:nvSpPr>
        <p:spPr bwMode="auto">
          <a:xfrm>
            <a:off x="403225" y="63690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3565525" y="57610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3794125" y="49990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2673350" y="3946525"/>
            <a:ext cx="9144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2041525" y="4527550"/>
            <a:ext cx="381000" cy="381000"/>
          </a:xfrm>
          <a:prstGeom prst="line">
            <a:avLst/>
          </a:prstGeom>
          <a:noFill/>
          <a:ln w="5715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2994025" y="3719513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1" name="Text Box 140"/>
          <p:cNvSpPr txBox="1">
            <a:spLocks noChangeArrowheads="1"/>
          </p:cNvSpPr>
          <p:nvPr/>
        </p:nvSpPr>
        <p:spPr bwMode="auto">
          <a:xfrm>
            <a:off x="76200" y="1158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581150" y="206375"/>
            <a:ext cx="12573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1</a:t>
            </a:r>
            <a:r>
              <a:rPr lang="en-US" sz="2000" dirty="0">
                <a:latin typeface="Calibri" pitchFamily="34" charset="0"/>
              </a:rPr>
              <a:t>: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68350" y="4600575"/>
            <a:ext cx="909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00563" y="5140325"/>
            <a:ext cx="91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40725" y="6472238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403225" y="63849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64530" name="Text Box 140"/>
          <p:cNvSpPr txBox="1">
            <a:spLocks noChangeArrowheads="1"/>
          </p:cNvSpPr>
          <p:nvPr/>
        </p:nvSpPr>
        <p:spPr bwMode="auto">
          <a:xfrm>
            <a:off x="228600" y="11144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64531" name="Text Box 140"/>
          <p:cNvSpPr txBox="1">
            <a:spLocks noChangeArrowheads="1"/>
          </p:cNvSpPr>
          <p:nvPr/>
        </p:nvSpPr>
        <p:spPr bwMode="auto">
          <a:xfrm>
            <a:off x="546100" y="139065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480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2" name="Text Box 140"/>
          <p:cNvSpPr txBox="1">
            <a:spLocks noChangeArrowheads="1"/>
          </p:cNvSpPr>
          <p:nvPr/>
        </p:nvSpPr>
        <p:spPr bwMode="auto">
          <a:xfrm>
            <a:off x="228600" y="22320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3" name="Text Box 140"/>
          <p:cNvSpPr txBox="1">
            <a:spLocks noChangeArrowheads="1"/>
          </p:cNvSpPr>
          <p:nvPr/>
        </p:nvSpPr>
        <p:spPr bwMode="auto">
          <a:xfrm>
            <a:off x="481013" y="2574925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4" name="Text Box 140"/>
          <p:cNvSpPr txBox="1">
            <a:spLocks noChangeArrowheads="1"/>
          </p:cNvSpPr>
          <p:nvPr/>
        </p:nvSpPr>
        <p:spPr bwMode="auto">
          <a:xfrm>
            <a:off x="533400" y="317658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480 + 210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64535" name="Text Box 140"/>
          <p:cNvSpPr txBox="1">
            <a:spLocks noChangeArrowheads="1"/>
          </p:cNvSpPr>
          <p:nvPr/>
        </p:nvSpPr>
        <p:spPr bwMode="auto">
          <a:xfrm>
            <a:off x="228600" y="286385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4536" name="Text Box 140"/>
          <p:cNvSpPr txBox="1">
            <a:spLocks noChangeArrowheads="1"/>
          </p:cNvSpPr>
          <p:nvPr/>
        </p:nvSpPr>
        <p:spPr bwMode="auto">
          <a:xfrm>
            <a:off x="1447800" y="3484563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537" name="Text Box 140"/>
          <p:cNvSpPr txBox="1">
            <a:spLocks noChangeArrowheads="1"/>
          </p:cNvSpPr>
          <p:nvPr/>
        </p:nvSpPr>
        <p:spPr bwMode="auto">
          <a:xfrm>
            <a:off x="914400" y="8477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giải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4538" name="Text Box 140"/>
          <p:cNvSpPr txBox="1">
            <a:spLocks noChangeArrowheads="1"/>
          </p:cNvSpPr>
          <p:nvPr/>
        </p:nvSpPr>
        <p:spPr bwMode="auto">
          <a:xfrm>
            <a:off x="228600" y="1676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Chiều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9" name="Text Box 140"/>
          <p:cNvSpPr txBox="1">
            <a:spLocks noChangeArrowheads="1"/>
          </p:cNvSpPr>
          <p:nvPr/>
        </p:nvSpPr>
        <p:spPr bwMode="auto">
          <a:xfrm>
            <a:off x="533400" y="197643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– 8 = 7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069 L 0.25104 -0.000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1" grpId="0" animBg="1"/>
      <p:bldP spid="14475" grpId="0" animBg="1"/>
      <p:bldP spid="14475" grpId="1" animBg="1"/>
      <p:bldP spid="35" grpId="0"/>
      <p:bldP spid="36" grpId="0"/>
      <p:bldP spid="37" grpId="0"/>
      <p:bldP spid="37" grpId="1"/>
      <p:bldP spid="64530" grpId="0"/>
      <p:bldP spid="64531" grpId="0"/>
      <p:bldP spid="64533" grpId="0"/>
      <p:bldP spid="64534" grpId="0"/>
      <p:bldP spid="64535" grpId="0"/>
      <p:bldP spid="64536" grpId="0"/>
      <p:bldP spid="64537" grpId="0"/>
      <p:bldP spid="645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2"/>
          <p:cNvSpPr>
            <a:spLocks noChangeArrowheads="1"/>
          </p:cNvSpPr>
          <p:nvPr/>
        </p:nvSpPr>
        <p:spPr bwMode="auto">
          <a:xfrm>
            <a:off x="3886200" y="4427538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917825" y="4394200"/>
            <a:ext cx="1068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12cm</a:t>
            </a:r>
          </a:p>
        </p:txBody>
      </p:sp>
      <p:sp>
        <p:nvSpPr>
          <p:cNvPr id="26627" name="Text Box 28"/>
          <p:cNvSpPr txBox="1">
            <a:spLocks noChangeArrowheads="1"/>
          </p:cNvSpPr>
          <p:nvPr/>
        </p:nvSpPr>
        <p:spPr bwMode="auto">
          <a:xfrm>
            <a:off x="5562600" y="38941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15cm</a:t>
            </a:r>
          </a:p>
        </p:txBody>
      </p:sp>
      <p:sp>
        <p:nvSpPr>
          <p:cNvPr id="26628" name="Text Box 29"/>
          <p:cNvSpPr txBox="1">
            <a:spLocks noChangeArrowheads="1"/>
          </p:cNvSpPr>
          <p:nvPr/>
        </p:nvSpPr>
        <p:spPr bwMode="auto">
          <a:xfrm>
            <a:off x="72390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6cm</a:t>
            </a:r>
          </a:p>
        </p:txBody>
      </p:sp>
      <p:sp>
        <p:nvSpPr>
          <p:cNvPr id="26629" name="Text Box 30"/>
          <p:cNvSpPr txBox="1">
            <a:spLocks noChangeArrowheads="1"/>
          </p:cNvSpPr>
          <p:nvPr/>
        </p:nvSpPr>
        <p:spPr bwMode="auto">
          <a:xfrm>
            <a:off x="7620000" y="47323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5cm</a:t>
            </a:r>
          </a:p>
        </p:txBody>
      </p:sp>
      <p:sp>
        <p:nvSpPr>
          <p:cNvPr id="26630" name="Line 36"/>
          <p:cNvSpPr>
            <a:spLocks noChangeShapeType="1"/>
          </p:cNvSpPr>
          <p:nvPr/>
        </p:nvSpPr>
        <p:spPr bwMode="auto">
          <a:xfrm flipH="1">
            <a:off x="3886200" y="4808538"/>
            <a:ext cx="1789113" cy="0"/>
          </a:xfrm>
          <a:prstGeom prst="line">
            <a:avLst/>
          </a:prstGeom>
          <a:noFill/>
          <a:ln w="5080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2917825" y="465613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316288" y="42354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2742629" y="4808314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3581400" y="4718050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Text Box 55"/>
          <p:cNvSpPr txBox="1">
            <a:spLocks noChangeArrowheads="1"/>
          </p:cNvSpPr>
          <p:nvPr/>
        </p:nvSpPr>
        <p:spPr bwMode="auto">
          <a:xfrm>
            <a:off x="87313" y="0"/>
            <a:ext cx="113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370013" y="349250"/>
            <a:ext cx="12954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2 :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99075" y="4313238"/>
            <a:ext cx="911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370013" y="5246688"/>
            <a:ext cx="725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36" name="Right Arrow 35">
            <a:hlinkClick r:id="" action="ppaction://noaction"/>
          </p:cNvPr>
          <p:cNvSpPr/>
          <p:nvPr/>
        </p:nvSpPr>
        <p:spPr>
          <a:xfrm>
            <a:off x="7226300" y="7067550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93" name="Text Box 55"/>
          <p:cNvSpPr txBox="1">
            <a:spLocks noChangeArrowheads="1"/>
          </p:cNvSpPr>
          <p:nvPr/>
        </p:nvSpPr>
        <p:spPr bwMode="auto">
          <a:xfrm>
            <a:off x="533400" y="990600"/>
            <a:ext cx="113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24594" name="Text Box 55"/>
          <p:cNvSpPr txBox="1">
            <a:spLocks noChangeArrowheads="1"/>
          </p:cNvSpPr>
          <p:nvPr/>
        </p:nvSpPr>
        <p:spPr bwMode="auto">
          <a:xfrm>
            <a:off x="381000" y="13001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24595" name="Text Box 55"/>
          <p:cNvSpPr txBox="1">
            <a:spLocks noChangeArrowheads="1"/>
          </p:cNvSpPr>
          <p:nvPr/>
        </p:nvSpPr>
        <p:spPr bwMode="auto">
          <a:xfrm>
            <a:off x="685800" y="27686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240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596" name="Text Box 55"/>
          <p:cNvSpPr txBox="1">
            <a:spLocks noChangeArrowheads="1"/>
          </p:cNvSpPr>
          <p:nvPr/>
        </p:nvSpPr>
        <p:spPr bwMode="auto">
          <a:xfrm>
            <a:off x="304800" y="24225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2 là:</a:t>
            </a:r>
          </a:p>
        </p:txBody>
      </p:sp>
      <p:sp>
        <p:nvSpPr>
          <p:cNvPr id="24597" name="Text Box 55"/>
          <p:cNvSpPr txBox="1">
            <a:spLocks noChangeArrowheads="1"/>
          </p:cNvSpPr>
          <p:nvPr/>
        </p:nvSpPr>
        <p:spPr bwMode="auto">
          <a:xfrm>
            <a:off x="685800" y="1585913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450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600" name="Text Box 55"/>
          <p:cNvSpPr txBox="1">
            <a:spLocks noChangeArrowheads="1"/>
          </p:cNvSpPr>
          <p:nvPr/>
        </p:nvSpPr>
        <p:spPr bwMode="auto">
          <a:xfrm>
            <a:off x="304800" y="30654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24601" name="Text Box 55"/>
          <p:cNvSpPr txBox="1">
            <a:spLocks noChangeArrowheads="1"/>
          </p:cNvSpPr>
          <p:nvPr/>
        </p:nvSpPr>
        <p:spPr bwMode="auto">
          <a:xfrm>
            <a:off x="685800" y="3398838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450 + 240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24602" name="Text Box 55"/>
          <p:cNvSpPr txBox="1">
            <a:spLocks noChangeArrowheads="1"/>
          </p:cNvSpPr>
          <p:nvPr/>
        </p:nvSpPr>
        <p:spPr bwMode="auto">
          <a:xfrm>
            <a:off x="1447800" y="37560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603" name="Text Box 55"/>
          <p:cNvSpPr txBox="1">
            <a:spLocks noChangeArrowheads="1"/>
          </p:cNvSpPr>
          <p:nvPr/>
        </p:nvSpPr>
        <p:spPr bwMode="auto">
          <a:xfrm>
            <a:off x="304800" y="18383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Chiều rộng hình 2 là:</a:t>
            </a:r>
          </a:p>
        </p:txBody>
      </p:sp>
      <p:sp>
        <p:nvSpPr>
          <p:cNvPr id="24604" name="Text Box 55"/>
          <p:cNvSpPr txBox="1">
            <a:spLocks noChangeArrowheads="1"/>
          </p:cNvSpPr>
          <p:nvPr/>
        </p:nvSpPr>
        <p:spPr bwMode="auto">
          <a:xfrm>
            <a:off x="685800" y="212407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12 – 6 = 6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4" grpId="0"/>
      <p:bldP spid="35" grpId="0"/>
      <p:bldP spid="24593" grpId="0"/>
      <p:bldP spid="24594" grpId="0"/>
      <p:bldP spid="24595" grpId="0"/>
      <p:bldP spid="24596" grpId="0"/>
      <p:bldP spid="24600" grpId="0"/>
      <p:bldP spid="24601" grpId="0"/>
      <p:bldP spid="24602" grpId="0"/>
      <p:bldP spid="24603" grpId="0"/>
      <p:bldP spid="246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54030" y="4330319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370638" y="5076825"/>
            <a:ext cx="2879725" cy="1755775"/>
            <a:chOff x="3523" y="1002"/>
            <a:chExt cx="1603" cy="1275"/>
          </a:xfrm>
        </p:grpSpPr>
        <p:sp>
          <p:nvSpPr>
            <p:cNvPr id="2766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6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766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766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7651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766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766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3693" y="272637"/>
            <a:ext cx="1192213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1427163" y="6173788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8cm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609600" y="677863"/>
            <a:ext cx="979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76200" y="9906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to là: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81000" y="1371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900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76200" y="17526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thêm vào là:</a:t>
            </a: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381000" y="2133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6200" y="25146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381000" y="2895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900 – 210 = 690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1066800" y="32607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Đáp số: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/>
      <p:bldP spid="66576" grpId="0"/>
      <p:bldP spid="66577" grpId="0"/>
      <p:bldP spid="66578" grpId="0"/>
      <p:bldP spid="66579" grpId="0"/>
      <p:bldP spid="66580" grpId="0"/>
      <p:bldP spid="665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662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128588" y="188913"/>
            <a:ext cx="8634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746125" y="503237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4803775" y="4556125"/>
            <a:ext cx="2743200" cy="1843088"/>
            <a:chOff x="528" y="2496"/>
            <a:chExt cx="1776" cy="1152"/>
          </a:xfrm>
        </p:grpSpPr>
        <p:sp>
          <p:nvSpPr>
            <p:cNvPr id="29742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743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4803775" y="508952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4803775" y="4251325"/>
            <a:ext cx="2743200" cy="2209800"/>
            <a:chOff x="3360" y="624"/>
            <a:chExt cx="1728" cy="1392"/>
          </a:xfrm>
        </p:grpSpPr>
        <p:sp>
          <p:nvSpPr>
            <p:cNvPr id="297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5337175" y="5394325"/>
            <a:ext cx="914400" cy="914400"/>
          </a:xfrm>
          <a:prstGeom prst="cloudCallout">
            <a:avLst>
              <a:gd name="adj1" fmla="val 47051"/>
              <a:gd name="adj2" fmla="val 694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5F5F5F"/>
              </a:solidFill>
              <a:latin typeface="+mn-lt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3906838" y="5470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7cm</a:t>
            </a:r>
          </a:p>
        </p:txBody>
      </p:sp>
      <p:sp>
        <p:nvSpPr>
          <p:cNvPr id="29703" name="Text Box 19"/>
          <p:cNvSpPr txBox="1">
            <a:spLocks noChangeArrowheads="1"/>
          </p:cNvSpPr>
          <p:nvPr/>
        </p:nvSpPr>
        <p:spPr bwMode="auto">
          <a:xfrm>
            <a:off x="0" y="192088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</a:rPr>
              <a:t> 3: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9704" name="Text Box 20"/>
          <p:cNvSpPr txBox="1">
            <a:spLocks noChangeArrowheads="1"/>
          </p:cNvSpPr>
          <p:nvPr/>
        </p:nvSpPr>
        <p:spPr bwMode="auto">
          <a:xfrm>
            <a:off x="5489575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grpSp>
        <p:nvGrpSpPr>
          <p:cNvPr id="29705" name="Group 21"/>
          <p:cNvGrpSpPr>
            <a:grpSpLocks/>
          </p:cNvGrpSpPr>
          <p:nvPr/>
        </p:nvGrpSpPr>
        <p:grpSpPr bwMode="auto">
          <a:xfrm>
            <a:off x="703263" y="4175125"/>
            <a:ext cx="2743200" cy="2209800"/>
            <a:chOff x="576" y="1968"/>
            <a:chExt cx="1728" cy="1392"/>
          </a:xfrm>
        </p:grpSpPr>
        <p:sp>
          <p:nvSpPr>
            <p:cNvPr id="29732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9733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29734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5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29706" name="Line 28"/>
          <p:cNvSpPr>
            <a:spLocks noChangeShapeType="1"/>
          </p:cNvSpPr>
          <p:nvPr/>
        </p:nvSpPr>
        <p:spPr bwMode="auto">
          <a:xfrm>
            <a:off x="717550" y="55467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29"/>
          <p:cNvSpPr>
            <a:spLocks noChangeShapeType="1"/>
          </p:cNvSpPr>
          <p:nvPr/>
        </p:nvSpPr>
        <p:spPr bwMode="auto">
          <a:xfrm>
            <a:off x="1250950" y="50133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30"/>
          <p:cNvSpPr>
            <a:spLocks noChangeShapeType="1"/>
          </p:cNvSpPr>
          <p:nvPr/>
        </p:nvSpPr>
        <p:spPr bwMode="auto">
          <a:xfrm flipV="1">
            <a:off x="29273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31"/>
          <p:cNvSpPr>
            <a:spLocks noChangeShapeType="1"/>
          </p:cNvSpPr>
          <p:nvPr/>
        </p:nvSpPr>
        <p:spPr bwMode="auto">
          <a:xfrm flipH="1">
            <a:off x="7175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10" name="Group 32"/>
          <p:cNvGrpSpPr>
            <a:grpSpLocks/>
          </p:cNvGrpSpPr>
          <p:nvPr/>
        </p:nvGrpSpPr>
        <p:grpSpPr bwMode="auto">
          <a:xfrm>
            <a:off x="0" y="5561013"/>
            <a:ext cx="717550" cy="838200"/>
            <a:chOff x="172" y="1488"/>
            <a:chExt cx="644" cy="528"/>
          </a:xfrm>
        </p:grpSpPr>
        <p:sp>
          <p:nvSpPr>
            <p:cNvPr id="2973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29711" name="Text Box 35"/>
          <p:cNvSpPr txBox="1">
            <a:spLocks noChangeArrowheads="1"/>
          </p:cNvSpPr>
          <p:nvPr/>
        </p:nvSpPr>
        <p:spPr bwMode="auto">
          <a:xfrm>
            <a:off x="1403350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2" name="Text Box 36"/>
          <p:cNvSpPr txBox="1">
            <a:spLocks noChangeArrowheads="1"/>
          </p:cNvSpPr>
          <p:nvPr/>
        </p:nvSpPr>
        <p:spPr bwMode="auto">
          <a:xfrm>
            <a:off x="3003550" y="6003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3" name="Text Box 37"/>
          <p:cNvSpPr txBox="1">
            <a:spLocks noChangeArrowheads="1"/>
          </p:cNvSpPr>
          <p:nvPr/>
        </p:nvSpPr>
        <p:spPr bwMode="auto">
          <a:xfrm>
            <a:off x="7242175" y="60801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4605338" y="4783138"/>
            <a:ext cx="1266825" cy="1801812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503238" y="5335588"/>
            <a:ext cx="933450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9716" name="Group 6"/>
          <p:cNvGrpSpPr>
            <a:grpSpLocks/>
          </p:cNvGrpSpPr>
          <p:nvPr/>
        </p:nvGrpSpPr>
        <p:grpSpPr bwMode="auto">
          <a:xfrm>
            <a:off x="4808538" y="4251325"/>
            <a:ext cx="2743200" cy="2209800"/>
            <a:chOff x="3360" y="624"/>
            <a:chExt cx="1728" cy="1392"/>
          </a:xfrm>
        </p:grpSpPr>
        <p:sp>
          <p:nvSpPr>
            <p:cNvPr id="29726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9717" name="Group 23"/>
          <p:cNvGrpSpPr>
            <a:grpSpLocks/>
          </p:cNvGrpSpPr>
          <p:nvPr/>
        </p:nvGrpSpPr>
        <p:grpSpPr bwMode="auto">
          <a:xfrm>
            <a:off x="703263" y="4181475"/>
            <a:ext cx="2743200" cy="2209800"/>
            <a:chOff x="576" y="1968"/>
            <a:chExt cx="1728" cy="1392"/>
          </a:xfrm>
        </p:grpSpPr>
        <p:sp>
          <p:nvSpPr>
            <p:cNvPr id="29722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3794125" y="5614988"/>
            <a:ext cx="1022350" cy="838200"/>
            <a:chOff x="172" y="1488"/>
            <a:chExt cx="644" cy="528"/>
          </a:xfrm>
        </p:grpSpPr>
        <p:sp>
          <p:nvSpPr>
            <p:cNvPr id="2972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4600575" y="5389563"/>
            <a:ext cx="935038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3688" y="922338"/>
            <a:ext cx="9078912" cy="1274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63" dirty="0">
                <a:solidFill>
                  <a:srgbClr val="FF9900"/>
                </a:solidFill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1m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= ……… 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	  1dm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  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=………...cm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13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52400" y="2514600"/>
            <a:ext cx="8683625" cy="652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2,07 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=……….cm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1,5m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 ..dm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3688" y="3630613"/>
            <a:ext cx="8469312" cy="6032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c) 2000dm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17900dm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=…….. 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2590800" y="1501427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2879725" y="2466975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2070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952750" y="359092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7086600" y="3580704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17,9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629400" y="147637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484938" y="2459038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1500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2789238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alt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0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457200" y="1265238"/>
            <a:ext cx="1066800" cy="639762"/>
          </a:xfrm>
        </p:spPr>
        <p:txBody>
          <a:bodyPr/>
          <a:lstStyle/>
          <a:p>
            <a:r>
              <a:rPr lang="en-US" sz="2000" b="1">
                <a:solidFill>
                  <a:srgbClr val="EC20B7"/>
                </a:solidFill>
                <a:latin typeface="Times New Roman" pitchFamily="18" charset="0"/>
              </a:rPr>
              <a:t>Cách 1.</a:t>
            </a:r>
            <a:r>
              <a:rPr lang="en-US" sz="2000">
                <a:latin typeface="Times New Roman" pitchFamily="18" charset="0"/>
              </a:rPr>
              <a:t> 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457200" y="17526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- Tính thể tích nước ban đầu.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nước khi có hòn đá.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hòn đá.</a:t>
            </a: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1295400" y="2667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304800" y="3124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ban đầu trong bể là:</a:t>
            </a: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685800" y="3505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500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3048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khi có hòn đá là:</a:t>
            </a:r>
          </a:p>
        </p:txBody>
      </p:sp>
      <p:sp>
        <p:nvSpPr>
          <p:cNvPr id="67593" name="Rectangle 9"/>
          <p:cNvSpPr>
            <a:spLocks/>
          </p:cNvSpPr>
          <p:nvPr/>
        </p:nvSpPr>
        <p:spPr bwMode="auto">
          <a:xfrm>
            <a:off x="685800" y="4343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7 = 700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04800" y="4729163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của hòn đá là: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85800" y="5105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700 – 500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676400" y="556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Đáp số:  200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0731" name="Rectangle 13"/>
          <p:cNvSpPr>
            <a:spLocks/>
          </p:cNvSpPr>
          <p:nvPr/>
        </p:nvSpPr>
        <p:spPr bwMode="auto">
          <a:xfrm>
            <a:off x="76200" y="5032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8" grpId="0"/>
      <p:bldP spid="67589" grpId="0"/>
      <p:bldP spid="67590" grpId="0"/>
      <p:bldP spid="67591" grpId="0"/>
      <p:bldP spid="67592" grpId="0"/>
      <p:bldP spid="67593" grpId="0"/>
      <p:bldP spid="67594" grpId="0"/>
      <p:bldP spid="675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>
          <a:xfrm>
            <a:off x="485384" y="1371600"/>
            <a:ext cx="1066800" cy="639763"/>
          </a:xfrm>
        </p:spPr>
        <p:txBody>
          <a:bodyPr/>
          <a:lstStyle/>
          <a:p>
            <a:r>
              <a:rPr lang="en-US" sz="2000" b="1" dirty="0" err="1">
                <a:solidFill>
                  <a:srgbClr val="EC20B7"/>
                </a:solidFill>
                <a:latin typeface="Times New Roman" pitchFamily="18" charset="0"/>
              </a:rPr>
              <a:t>Cách</a:t>
            </a:r>
            <a:r>
              <a:rPr lang="en-US" sz="2000" b="1" dirty="0">
                <a:solidFill>
                  <a:srgbClr val="EC20B7"/>
                </a:solidFill>
                <a:latin typeface="Times New Roman" pitchFamily="18" charset="0"/>
              </a:rPr>
              <a:t> 2.</a:t>
            </a:r>
            <a:r>
              <a:rPr lang="en-US" sz="4000" dirty="0"/>
              <a:t> 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457200" y="13716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.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hòn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đá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hộp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chữ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nhật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dài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rộng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và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cao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mực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nước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dâng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).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1295400" y="3048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104900" y="3617934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18" name="Rectangle 10"/>
          <p:cNvSpPr>
            <a:spLocks/>
          </p:cNvSpPr>
          <p:nvPr/>
        </p:nvSpPr>
        <p:spPr bwMode="auto">
          <a:xfrm>
            <a:off x="1905000" y="408146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 – 5  = 2 (cm)</a:t>
            </a:r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1265129" y="44577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1905000" y="4904462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2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2402910" y="534809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Đáp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</a:rPr>
              <a:t>:  200 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753" name="Rectangle 14"/>
          <p:cNvSpPr>
            <a:spLocks/>
          </p:cNvSpPr>
          <p:nvPr/>
        </p:nvSpPr>
        <p:spPr bwMode="auto">
          <a:xfrm>
            <a:off x="76200" y="503238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7" grpId="0"/>
      <p:bldP spid="68618" grpId="0"/>
      <p:bldP spid="68619" grpId="0"/>
      <p:bldP spid="686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350" y="689476"/>
            <a:ext cx="9137650" cy="608012"/>
          </a:xfrm>
        </p:spPr>
        <p:txBody>
          <a:bodyPr/>
          <a:lstStyle/>
          <a:p>
            <a:pPr eaLnBrk="1" hangingPunct="1"/>
            <a:r>
              <a:rPr lang="en-US" altLang="en-US" sz="32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vi-VN" altLang="en-US" sz="3200" b="1" dirty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001" y="1524000"/>
            <a:ext cx="861999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</p:spTree>
    <p:extLst>
      <p:ext uri="{BB962C8B-B14F-4D97-AF65-F5344CB8AC3E}">
        <p14:creationId xmlns:p14="http://schemas.microsoft.com/office/powerpoint/2010/main" val="15311645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116205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8844E-6 L 0.09705 0.16443 C 0.11892 0.19912 0.13125 0.25093 0.13125 0.30481 C 0.13125 0.36633 0.11892 0.41536 0.09705 0.45005 L 0 0.61448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89 -0.00832 L -0.0835 0.11356 C -0.05399 0.13969 -0.0375 0.17808 -0.0375 0.21832 C -0.0375 0.26388 -0.05399 0.30019 -0.0835 0.32609 L -0.21389 0.44843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778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79" name="AutoShape 3"/>
          <p:cNvCxnSpPr>
            <a:cxnSpLocks noChangeShapeType="1"/>
            <a:stCxn id="79144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0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1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2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3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0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3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75805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6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7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8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9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0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1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2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3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4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5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6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7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8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9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0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1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2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3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4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75826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7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8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9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0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1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2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3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4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5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6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7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8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9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0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1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2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3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4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5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5847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8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9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0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1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2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3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5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6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7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8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9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0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1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2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3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4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5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6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75868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9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0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1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2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3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4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5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6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7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8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9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0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1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2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3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4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5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6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7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75889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0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1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2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3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4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5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6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7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8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9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0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1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2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3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4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5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6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7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8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75910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1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2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3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4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5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6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7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8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9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0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1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2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3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4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5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6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7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8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9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75931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2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3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4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5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6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7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8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9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0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1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2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3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4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5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6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7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8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9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0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75952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3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4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5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6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7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8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9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0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1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2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3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4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5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6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7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8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9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0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1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75973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4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5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6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7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8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9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0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1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2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3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4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5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6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7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8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9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0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1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2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75994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5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6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7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8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9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0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1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2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3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4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5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6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7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8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9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0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1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2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3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76015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6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7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8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9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0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1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2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3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4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5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6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7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8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9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0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1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2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3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4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76036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7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8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9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0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1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2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3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4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5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6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7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8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9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0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1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2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3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4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5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76057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8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9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0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1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2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3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4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5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6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7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8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9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0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1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2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3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4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5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6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76078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9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0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1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2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3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4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5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6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7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8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9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0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1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2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3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4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5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6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7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76099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0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1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2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3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4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5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6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7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8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9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0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1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2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3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4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5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6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7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8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76120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1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2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3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4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5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6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7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8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9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0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1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2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3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4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5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6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7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8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9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8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141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2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3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4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5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6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7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8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9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0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1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2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3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4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5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6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7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8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9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0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162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3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4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5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6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7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8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9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0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1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2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3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4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5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6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7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8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9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0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1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183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4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5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6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7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8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9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0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1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2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3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4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5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6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7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8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9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0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1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2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204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5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6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7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8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9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0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1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2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3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4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5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6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7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8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9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0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1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2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3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225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6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7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8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9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0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1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2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3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4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5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6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7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8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9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0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1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2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3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4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246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7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8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9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0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1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2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3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4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5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6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7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8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9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0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1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2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3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4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5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4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267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8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9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0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1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2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3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4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5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6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7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8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9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0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1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2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3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4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5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6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5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288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9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0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1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2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3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4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5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6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7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8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9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0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1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2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3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4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5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6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7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30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330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1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2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3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4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5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6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7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8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9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0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1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2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3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4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5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6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7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8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9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351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2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3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4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5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6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7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8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9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0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1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2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3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4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5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6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7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8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9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0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372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3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4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5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6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7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8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9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0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1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2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3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4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5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6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7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8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9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0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1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393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4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5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6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7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8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9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0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1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2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3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4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5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6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7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8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9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0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1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2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1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414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5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6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7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8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9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0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1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2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3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4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5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6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7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8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9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0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1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2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3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25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435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6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7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8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9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0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1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2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3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4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5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6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7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8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9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0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1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2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3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4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9122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76456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7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8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9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0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1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2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3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4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5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6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7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8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9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0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1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2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3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4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5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9154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477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8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9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0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1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2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3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4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5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6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7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8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9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0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1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2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3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4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5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6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59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498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9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0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1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2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3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4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5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6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7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8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9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0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1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2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3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4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5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6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7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67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519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0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1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2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3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4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5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6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7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8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9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0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1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2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3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4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5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6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7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8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46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540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1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2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3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4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5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6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7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8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9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0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1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2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3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4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5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6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7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8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9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67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561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2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3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4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5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6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7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8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9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0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1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2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3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4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5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6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7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8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9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0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88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582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3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4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5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6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7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8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9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0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1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2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3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4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5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6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7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8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9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0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1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09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603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4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5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6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7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8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9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0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1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2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3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4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5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6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7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8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9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0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1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2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30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624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5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6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7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8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9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0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1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2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3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4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5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6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7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8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9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0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1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2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3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51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64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72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666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7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8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9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0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1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2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3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4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5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6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7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8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9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0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1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2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3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4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5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93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687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8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9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0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1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2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3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4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5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6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7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8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9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0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1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2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3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4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5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6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14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708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9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0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1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2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3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4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5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6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7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8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9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0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1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2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3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4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5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6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7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35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729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0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1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2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3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4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5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6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7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8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9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0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1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2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3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4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5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6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7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8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56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750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1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2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3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4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5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6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7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8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9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0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1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2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3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4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5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6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7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8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9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77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771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2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3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4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5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6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7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8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9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0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1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2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3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4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5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6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7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8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9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90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098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76792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3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4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5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6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7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8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9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0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1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2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3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4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5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6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7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8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9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0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1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119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813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4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5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6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7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8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9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0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1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2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3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4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5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6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7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8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9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0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1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2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40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834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5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6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7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8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9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0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1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2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3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4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5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6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7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8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9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0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1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2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3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61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855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6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7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8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9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0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1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2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3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4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5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6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7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8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9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0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1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2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3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4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82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876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7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8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9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0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1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2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3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4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5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6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7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8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9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0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1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2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3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4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5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03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897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8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9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0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1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2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3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4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5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6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7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8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9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0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1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2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3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4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5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6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24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918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9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0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1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2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3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4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5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6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7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8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9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0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1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2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3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4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5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6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7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45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939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0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1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2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3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4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5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6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7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8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9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0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1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2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3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4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5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6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7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8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66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960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1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2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3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4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5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6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7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8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9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0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1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2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3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4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5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6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7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8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9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87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98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08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002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3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4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5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6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7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8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9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0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1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2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3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4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5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6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7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8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9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0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1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29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023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4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5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6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7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8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9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0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1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2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3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4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5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6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7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8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9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0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1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2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50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044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5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6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7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8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9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0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1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2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3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4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5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6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7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8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9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0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1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2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3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71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065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6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7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8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9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0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1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2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3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4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5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6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7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8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9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0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1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2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3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4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92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086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7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8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9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0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1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2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3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4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5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6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7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8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9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0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1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2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3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4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5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13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107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8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9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0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1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2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3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4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5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6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7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8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9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0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1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2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3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4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5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6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434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77128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29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0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1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2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3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4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5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6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7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8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9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0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1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2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3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4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5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6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7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455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149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0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1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2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3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4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5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6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7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8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9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0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1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2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3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4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5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6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7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8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76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170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1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2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3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4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5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6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7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8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9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0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1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2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3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4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5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6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7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8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9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97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191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2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3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4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5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6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7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8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9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0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1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2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3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4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5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6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7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8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9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0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18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212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3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4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5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6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7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8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9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0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1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2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3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4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5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6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7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8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9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0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1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39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233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4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5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6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7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8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9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0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1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2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3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4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5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6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7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8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9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0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1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2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60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254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5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6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7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8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9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0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1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2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3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4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5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6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7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8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9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0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1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2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3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81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275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6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7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8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9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0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1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2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3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4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5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6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7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8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9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0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1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2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3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4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02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296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7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8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9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0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1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2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3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4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5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6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7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8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9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0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1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2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3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4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5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23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31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44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338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9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0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1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2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3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4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5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6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7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8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9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0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1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2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3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4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5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6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7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65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359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0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1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2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3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4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5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6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7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8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9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0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1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2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3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4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5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6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7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8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86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380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1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2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3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4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5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6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7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8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9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0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1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2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3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4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5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6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7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8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9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07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401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2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3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4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5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6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7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8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9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0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1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2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3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4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5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6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7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8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9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0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28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422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3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4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5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6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7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8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9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0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1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2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3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4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5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6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7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8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9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0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1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49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443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4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5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6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7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8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9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0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1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2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3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4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5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6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7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8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9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0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1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2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770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77464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5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6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7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8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9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0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1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2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3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4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5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6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7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8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9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0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1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2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3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791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485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6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7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8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9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0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1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2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3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4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5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6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7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8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9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0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1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2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3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4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12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506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7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8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9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0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1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2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3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4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5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6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7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8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9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0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1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2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3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4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5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33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527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8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9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0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1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2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3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4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5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6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7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8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9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0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1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2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3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4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5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6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54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548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9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0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1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2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3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4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5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6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7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8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9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0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1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2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3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4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5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6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7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75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569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0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1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2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3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4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5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6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7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8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9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0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1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2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3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4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5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6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7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8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96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590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1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2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3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4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5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6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7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8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9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0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1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2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3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4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5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6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7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8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9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17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611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2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3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4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5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6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7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8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9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0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1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2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3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4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5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6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7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8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9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0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38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632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3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4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5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6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7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8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9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0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1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2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3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4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5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6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7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8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9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0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1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59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65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80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674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5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6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7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8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9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0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1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2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3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4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5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6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7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8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9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0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1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2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3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01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695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6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7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8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9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0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1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2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3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4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5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6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7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8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9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0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1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2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3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4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22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716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7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8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9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0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1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2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3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4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5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6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7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8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9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0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1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2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3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4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5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43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737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8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9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0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1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2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3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4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5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6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7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8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9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0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1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2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3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4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5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6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64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758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9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0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1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2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3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4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5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6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7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8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9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0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1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2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3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4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5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6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7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85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779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0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1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2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3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4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5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6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7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8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9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0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1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2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3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4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5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6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7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8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106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77800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1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2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3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4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5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6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7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8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9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0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1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2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3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4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5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6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7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8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9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127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821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2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3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4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5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6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7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8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9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0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1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2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3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4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5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6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7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8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9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0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48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842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3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4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5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6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7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8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9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0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1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2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3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4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5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6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7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8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9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0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1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69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863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4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5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6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7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8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9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0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1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2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3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4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5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6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7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8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9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0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1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2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90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884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5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6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7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8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9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0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1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2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3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4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5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6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7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8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9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0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1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2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3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11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905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6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7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8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9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0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1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2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3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4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5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6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7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8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9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0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1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2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3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4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32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926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7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8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9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0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1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2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3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4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5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6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7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8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9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0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1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2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3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4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5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53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947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8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9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0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1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2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3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4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5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6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7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8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9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0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1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2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3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4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5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6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74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968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9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0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1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2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3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4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5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6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7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8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9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0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1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2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3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4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5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6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7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95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98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16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010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1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2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3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4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5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6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7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8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9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0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1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2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3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4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5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6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7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8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9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37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031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2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3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4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5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6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7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8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9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0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1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2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3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4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5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6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7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8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9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0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58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052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3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4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5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6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7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8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9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0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1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2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3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4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5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6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7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8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9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0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1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79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073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4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5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6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7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8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9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0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1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2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3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4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5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6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7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8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9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0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1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2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00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094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5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6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7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8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9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0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1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2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3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4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5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6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7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8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9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0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1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2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3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21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115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6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7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8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9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0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1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2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3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4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5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6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7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8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9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0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1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2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3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4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442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78136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7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8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9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0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1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2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3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4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5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6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7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8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9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0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1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2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3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4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5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463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157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8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9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0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1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2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3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4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5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6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7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8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9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0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1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2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3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4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5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6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84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178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9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0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1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2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3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4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5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6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7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8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9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0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1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2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3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4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5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6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7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05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199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0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1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2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3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4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5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6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7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8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9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0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1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2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3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4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5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6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7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8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26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220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1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2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3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4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5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6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7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8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9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0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1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2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3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4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5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6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7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8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9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47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241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2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3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4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5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6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7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8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9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0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1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2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3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4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5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6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7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8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9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0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68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262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3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4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5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6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7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8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9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0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1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2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3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4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5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6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7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8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9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0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1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89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283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4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5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6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7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8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9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0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1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2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3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4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5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6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7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8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9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0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1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2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10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304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5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6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7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8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9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0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1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2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3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4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5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6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7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8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9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0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1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2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3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31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32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52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346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7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8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9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0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1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2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3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4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5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6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7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8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9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0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1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2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3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4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5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73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367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8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9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0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1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2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3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4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5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6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7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8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9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0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1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2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3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4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5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6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94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388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9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0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1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2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3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4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5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6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7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8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9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0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1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2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3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4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5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6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7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15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409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0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1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2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3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4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5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6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7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8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9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0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1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2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3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4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5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6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7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8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36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430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1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2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3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4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5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6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7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8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9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0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1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2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3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4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5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6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7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8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9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57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451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2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3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4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5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6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7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8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9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0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1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2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3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4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5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6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7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8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9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70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778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78472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3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4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5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6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7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8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9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0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1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2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3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4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5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6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7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8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9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0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1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799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493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4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5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6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7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8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9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0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1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2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3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4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5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6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7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8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9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0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1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2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20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514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5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6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7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8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9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0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1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2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3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4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5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6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7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8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9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0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1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2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3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41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535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6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7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8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9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0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1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2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3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4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5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6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7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8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9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0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1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2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3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4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62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556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7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8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9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0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1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2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3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4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5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6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7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8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9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0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1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2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3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4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5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83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577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8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9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0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1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2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3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4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5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6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7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8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9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0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1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2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3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4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5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6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04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598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9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0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1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2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3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4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5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6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7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8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9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0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1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2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3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4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5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6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7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25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619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0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1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2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3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4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5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6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7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8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9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0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1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2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3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4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5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6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7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8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46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640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1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2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3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4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5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6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7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8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9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0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1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2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3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4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5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6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7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8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9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67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66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88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682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3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4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5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6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7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8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9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0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1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2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3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4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5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6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7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8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9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0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1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09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703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4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5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6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7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8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9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0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1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2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3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4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5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6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7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8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9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0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1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2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30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724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5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6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7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8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9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0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1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2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3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4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5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6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7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8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9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0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1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2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3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51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745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6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7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8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9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0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1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2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3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4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5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6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7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8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9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0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1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2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3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4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72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766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7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8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9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0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1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2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3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4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5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6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7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8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9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0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1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2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3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4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5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93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787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8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9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0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1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2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3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4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5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6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7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8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9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0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1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2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3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4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5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6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114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78808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09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0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1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2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3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4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5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6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7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8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9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0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1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2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3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4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5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6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7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135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829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0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1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2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3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4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5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6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7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8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9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0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1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2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3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4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5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6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7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8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56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850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1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2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3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4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5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6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7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8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9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0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1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2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3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4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5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6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7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8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9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77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871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2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3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4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5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6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7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8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9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0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1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2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3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4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5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6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7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8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9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0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98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892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3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4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5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6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7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8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9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0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1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2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3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4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5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6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7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8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9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0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1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19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913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4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5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6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7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8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9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0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1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2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3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4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5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6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7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8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9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0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1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2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40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934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5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6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7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8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9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0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1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2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3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4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5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6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7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8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9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0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1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2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3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61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955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6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7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8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9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0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1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2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3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4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5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6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7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8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9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0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1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2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3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4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82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976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7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8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9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0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1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2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3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4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5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6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7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8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9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0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1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2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3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4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5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03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99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24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9018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9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0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1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2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3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4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5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6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7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8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9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0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1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2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3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4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5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6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7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45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039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0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1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2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3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4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5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6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7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8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9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0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1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2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3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4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5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6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7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8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66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9060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1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2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3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4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5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6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7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8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9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0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1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2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3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4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5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6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7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8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9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87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9081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2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3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4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5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6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7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8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9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0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1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2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3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4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5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6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7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8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9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0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08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9102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3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4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5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6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7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8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9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0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1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2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3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4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5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6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7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8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9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0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1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29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9123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4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5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6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7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8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9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0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1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2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3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4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5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6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7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8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9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0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1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2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79143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144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5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6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7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8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9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50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latin typeface="Times New Roman" pitchFamily="18" charset="0"/>
              </a:rPr>
              <a:t>20cm</a:t>
            </a:r>
          </a:p>
        </p:txBody>
      </p:sp>
      <p:sp>
        <p:nvSpPr>
          <p:cNvPr id="79151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16cm</a:t>
            </a:r>
          </a:p>
        </p:txBody>
      </p:sp>
      <p:sp>
        <p:nvSpPr>
          <p:cNvPr id="79152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10cm</a:t>
            </a:r>
          </a:p>
        </p:txBody>
      </p:sp>
      <p:sp>
        <p:nvSpPr>
          <p:cNvPr id="79153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latin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20 × 16 = 320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</a:p>
        </p:txBody>
      </p:sp>
      <p:grpSp>
        <p:nvGrpSpPr>
          <p:cNvPr id="78450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79155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156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79157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10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320 × 10 = 3200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  <a:endParaRPr lang="en-US" sz="2800" b="1" baseline="30000" dirty="0">
              <a:latin typeface="Times New Roman" pitchFamily="18" charset="0"/>
            </a:endParaRPr>
          </a:p>
        </p:txBody>
      </p:sp>
      <p:sp>
        <p:nvSpPr>
          <p:cNvPr id="79158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Vậy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hộp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chữ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nhật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79160" name="Text Box 3384"/>
          <p:cNvSpPr txBox="1">
            <a:spLocks noChangeArrowheads="1"/>
          </p:cNvSpPr>
          <p:nvPr/>
        </p:nvSpPr>
        <p:spPr bwMode="auto">
          <a:xfrm>
            <a:off x="990600" y="6034087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latin typeface="Times New Roman" pitchFamily="18" charset="0"/>
              </a:rPr>
              <a:t>20</a:t>
            </a:r>
          </a:p>
        </p:txBody>
      </p:sp>
      <p:grpSp>
        <p:nvGrpSpPr>
          <p:cNvPr id="78471" name="Group 3391"/>
          <p:cNvGrpSpPr>
            <a:grpSpLocks/>
          </p:cNvGrpSpPr>
          <p:nvPr/>
        </p:nvGrpSpPr>
        <p:grpSpPr bwMode="auto">
          <a:xfrm>
            <a:off x="1524000" y="6019800"/>
            <a:ext cx="1295400" cy="549275"/>
            <a:chOff x="768" y="3840"/>
            <a:chExt cx="816" cy="346"/>
          </a:xfrm>
        </p:grpSpPr>
        <p:sp>
          <p:nvSpPr>
            <p:cNvPr id="79161" name="Text Box 3385"/>
            <p:cNvSpPr txBox="1">
              <a:spLocks noChangeArrowheads="1"/>
            </p:cNvSpPr>
            <p:nvPr/>
          </p:nvSpPr>
          <p:spPr bwMode="auto">
            <a:xfrm>
              <a:off x="768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</a:rPr>
                <a:t> ×</a:t>
              </a:r>
            </a:p>
          </p:txBody>
        </p:sp>
        <p:sp>
          <p:nvSpPr>
            <p:cNvPr id="79162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78492" name="Group 3392"/>
          <p:cNvGrpSpPr>
            <a:grpSpLocks/>
          </p:cNvGrpSpPr>
          <p:nvPr/>
        </p:nvGrpSpPr>
        <p:grpSpPr bwMode="auto">
          <a:xfrm>
            <a:off x="2651125" y="6019806"/>
            <a:ext cx="1539875" cy="549275"/>
            <a:chOff x="1670" y="3840"/>
            <a:chExt cx="826" cy="346"/>
          </a:xfrm>
        </p:grpSpPr>
        <p:sp>
          <p:nvSpPr>
            <p:cNvPr id="79163" name="Text Box 3387"/>
            <p:cNvSpPr txBox="1">
              <a:spLocks noChangeArrowheads="1"/>
            </p:cNvSpPr>
            <p:nvPr/>
          </p:nvSpPr>
          <p:spPr bwMode="auto">
            <a:xfrm>
              <a:off x="1670" y="3840"/>
              <a:ext cx="20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×</a:t>
              </a:r>
            </a:p>
          </p:txBody>
        </p:sp>
        <p:sp>
          <p:nvSpPr>
            <p:cNvPr id="79164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78513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79165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3200 (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</a:rPr>
                <a:t>cm</a:t>
              </a:r>
              <a:r>
                <a:rPr lang="en-US" sz="2800" b="1" baseline="30000" dirty="0" err="1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9166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616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7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9153" grpId="0"/>
      <p:bldP spid="79157" grpId="0"/>
      <p:bldP spid="79158" grpId="0"/>
      <p:bldP spid="79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50330" y="613266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Times New Roman" pitchFamily="18" charset="0"/>
              </a:rPr>
              <a:t>Thể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16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 10  =  3200 (cm</a:t>
            </a:r>
            <a:r>
              <a:rPr lang="en-US" sz="4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8932191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0" y="1906845"/>
            <a:ext cx="4015419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990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1727430" y="3681667"/>
            <a:ext cx="5436604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323528" y="5301073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endParaRPr lang="en-US" sz="4000" b="1" i="0" dirty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một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766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7276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36104" y="3534107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81000" y="4343400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b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c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          </a:t>
              </a: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33" cy="740"/>
              <a:chOff x="986" y="3408"/>
              <a:chExt cx="58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3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331768" y="2458303"/>
            <a:ext cx="86598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0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9632" y="34831"/>
            <a:ext cx="66247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u="sng" cap="none" spc="50" dirty="0" err="1">
                <a:ln w="11430"/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000" b="1" cap="none" spc="5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cap="none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</p:spTree>
    <p:extLst>
      <p:ext uri="{BB962C8B-B14F-4D97-AF65-F5344CB8AC3E}">
        <p14:creationId xmlns:p14="http://schemas.microsoft.com/office/powerpoint/2010/main" val="752598353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81000" y="159603"/>
            <a:ext cx="8297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860550" y="249872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b) 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1,5m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1,1m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0,5m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828800" y="963688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9cm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68474" y="4162022"/>
            <a:ext cx="6384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 c)  a = 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597319"/>
              </p:ext>
            </p:extLst>
          </p:nvPr>
        </p:nvGraphicFramePr>
        <p:xfrm>
          <a:off x="3124200" y="4130177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Equation" r:id="rId4" imgW="152280" imgH="393480" progId="">
                  <p:embed/>
                </p:oleObj>
              </mc:Choice>
              <mc:Fallback>
                <p:oleObj name="Equation" r:id="rId4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30177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744197"/>
              </p:ext>
            </p:extLst>
          </p:nvPr>
        </p:nvGraphicFramePr>
        <p:xfrm>
          <a:off x="4859728" y="4162022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Equation" r:id="rId6" imgW="139680" imgH="393480" progId="">
                  <p:embed/>
                </p:oleObj>
              </mc:Choice>
              <mc:Fallback>
                <p:oleObj name="Equation" r:id="rId6" imgW="1396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728" y="4162022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074273"/>
              </p:ext>
            </p:extLst>
          </p:nvPr>
        </p:nvGraphicFramePr>
        <p:xfrm>
          <a:off x="6477000" y="4093238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Equation" r:id="rId8" imgW="152280" imgH="393480" progId="">
                  <p:embed/>
                </p:oleObj>
              </mc:Choice>
              <mc:Fallback>
                <p:oleObj name="Equation" r:id="rId8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93238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846973" y="1506537"/>
            <a:ext cx="60778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4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9 = 180 (cm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1905000" y="2971800"/>
            <a:ext cx="6773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1,5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1,1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0,5 = 0,825 (m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graphicFrame>
        <p:nvGraphicFramePr>
          <p:cNvPr id="2153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675969"/>
              </p:ext>
            </p:extLst>
          </p:nvPr>
        </p:nvGraphicFramePr>
        <p:xfrm>
          <a:off x="3101181" y="5334000"/>
          <a:ext cx="2190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10" imgW="1143000" imgH="393480" progId="">
                  <p:embed/>
                </p:oleObj>
              </mc:Choice>
              <mc:Fallback>
                <p:oleObj name="Equation" r:id="rId10" imgW="1143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181" y="5334000"/>
                        <a:ext cx="21907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981200" y="479613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4024769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1106</Words>
  <Application>Microsoft Office PowerPoint</Application>
  <PresentationFormat>On-screen Show (4:3)</PresentationFormat>
  <Paragraphs>219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Cách 1. </vt:lpstr>
      <vt:lpstr>Cách 2.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Admin</cp:lastModifiedBy>
  <cp:revision>164</cp:revision>
  <dcterms:created xsi:type="dcterms:W3CDTF">2015-03-24T20:27:03Z</dcterms:created>
  <dcterms:modified xsi:type="dcterms:W3CDTF">2022-02-18T01:53:39Z</dcterms:modified>
</cp:coreProperties>
</file>