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1"/>
  </p:notesMasterIdLst>
  <p:sldIdLst>
    <p:sldId id="284" r:id="rId2"/>
    <p:sldId id="260" r:id="rId3"/>
    <p:sldId id="261" r:id="rId4"/>
    <p:sldId id="289" r:id="rId5"/>
    <p:sldId id="287" r:id="rId6"/>
    <p:sldId id="262" r:id="rId7"/>
    <p:sldId id="270" r:id="rId8"/>
    <p:sldId id="271" r:id="rId9"/>
    <p:sldId id="272" r:id="rId10"/>
    <p:sldId id="273" r:id="rId11"/>
    <p:sldId id="277" r:id="rId12"/>
    <p:sldId id="278" r:id="rId13"/>
    <p:sldId id="266" r:id="rId14"/>
    <p:sldId id="264" r:id="rId15"/>
    <p:sldId id="265" r:id="rId16"/>
    <p:sldId id="288" r:id="rId17"/>
    <p:sldId id="276" r:id="rId18"/>
    <p:sldId id="275" r:id="rId19"/>
    <p:sldId id="27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51" autoAdjust="0"/>
  </p:normalViewPr>
  <p:slideViewPr>
    <p:cSldViewPr>
      <p:cViewPr>
        <p:scale>
          <a:sx n="77" d="100"/>
          <a:sy n="77" d="100"/>
        </p:scale>
        <p:origin x="-2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66217-8FF5-4E8E-88DC-78C1BEFA97B9}" type="datetimeFigureOut">
              <a:rPr lang="en-US" smtClean="0"/>
              <a:t>2/24/2022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756A2-8D74-4A45-BEA5-9279E120E111}" type="slidenum">
              <a:rPr lang="en-US" smtClean="0"/>
              <a:t>‹#›</a:t>
            </a:fld>
            <a:endParaRPr lang="en-US"/>
          </a:p>
        </p:txBody>
      </p:sp>
    </p:spTree>
    <p:extLst>
      <p:ext uri="{BB962C8B-B14F-4D97-AF65-F5344CB8AC3E}">
        <p14:creationId xmlns:p14="http://schemas.microsoft.com/office/powerpoint/2010/main" val="370543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0AB952E1-1ECB-45FA-A76E-D2D40B56B978}" type="slidenum">
              <a:rPr lang="vi-VN" sz="1200" smtClean="0">
                <a:latin typeface="Arial" charset="0"/>
                <a:cs typeface="Arial" charset="0"/>
              </a:rPr>
              <a:pPr eaLnBrk="1" hangingPunct="1"/>
              <a:t>1</a:t>
            </a:fld>
            <a:endParaRPr lang="vi-VN" sz="1200">
              <a:latin typeface="Arial" charset="0"/>
              <a:cs typeface="Arial" charset="0"/>
            </a:endParaRPr>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D4A3D666-FC7E-4ADD-A8E6-AAE91191E494}" type="slidenum">
              <a:rPr lang="en-US" sz="1200">
                <a:latin typeface="Arial" charset="0"/>
                <a:cs typeface="Arial" charset="0"/>
              </a:rPr>
              <a:pPr algn="r" eaLnBrk="1" hangingPunct="1"/>
              <a:t>1</a:t>
            </a:fld>
            <a:endParaRPr lang="en-US" sz="1200">
              <a:latin typeface="Arial" charset="0"/>
              <a:cs typeface="Arial" charset="0"/>
            </a:endParaRPr>
          </a:p>
        </p:txBody>
      </p:sp>
      <p:sp>
        <p:nvSpPr>
          <p:cNvPr id="2355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733D62C6-C5D3-4876-826F-91D482255521}" type="slidenum">
              <a:rPr lang="en-US" sz="1200">
                <a:latin typeface="Arial" charset="0"/>
                <a:cs typeface="Arial" charset="0"/>
              </a:rPr>
              <a:pPr algn="r" eaLnBrk="1" hangingPunct="1"/>
              <a:t>1</a:t>
            </a:fld>
            <a:endParaRPr lang="en-US" sz="1200">
              <a:latin typeface="Arial" charset="0"/>
              <a:cs typeface="Arial" charset="0"/>
            </a:endParaRPr>
          </a:p>
        </p:txBody>
      </p:sp>
      <p:sp>
        <p:nvSpPr>
          <p:cNvPr id="23557" name="Rectangle 2"/>
          <p:cNvSpPr>
            <a:spLocks noGrp="1" noRot="1" noChangeAspect="1" noChangeArrowheads="1" noTextEdit="1"/>
          </p:cNvSpPr>
          <p:nvPr>
            <p:ph type="sldImg"/>
          </p:nvPr>
        </p:nvSpPr>
        <p:spPr>
          <a:xfrm>
            <a:off x="1143000" y="685800"/>
            <a:ext cx="4572000" cy="3429000"/>
          </a:xfrm>
          <a:ln/>
        </p:spPr>
      </p:sp>
      <p:sp>
        <p:nvSpPr>
          <p:cNvPr id="235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4" y="1"/>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6AF879-EAE3-4F2F-A15F-A1D54DD60B2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6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16894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2"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0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AF879-EAE3-4F2F-A15F-A1D54DD60B2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372737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4" y="1"/>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AF879-EAE3-4F2F-A15F-A1D54DD60B2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7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AF879-EAE3-4F2F-A15F-A1D54DD60B27}"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72423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9"/>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9"/>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AF879-EAE3-4F2F-A15F-A1D54DD60B27}"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96597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AF879-EAE3-4F2F-A15F-A1D54DD60B27}"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72987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AF879-EAE3-4F2F-A15F-A1D54DD60B27}"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235589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5"/>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6AF879-EAE3-4F2F-A15F-A1D54DD60B27}"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spTree>
    <p:extLst>
      <p:ext uri="{BB962C8B-B14F-4D97-AF65-F5344CB8AC3E}">
        <p14:creationId xmlns:p14="http://schemas.microsoft.com/office/powerpoint/2010/main" val="18070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9"/>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9"/>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C6AF879-EAE3-4F2F-A15F-A1D54DD60B27}"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1F5D2-C4B8-490E-A162-734F4D53906F}" type="slidenum">
              <a:rPr lang="en-US" smtClean="0"/>
              <a:t>‹#›</a:t>
            </a:fld>
            <a:endParaRPr lang="en-US"/>
          </a:p>
        </p:txBody>
      </p:sp>
      <p:cxnSp>
        <p:nvCxnSpPr>
          <p:cNvPr id="8" name="Straight Connector 7"/>
          <p:cNvCxnSpPr/>
          <p:nvPr/>
        </p:nvCxnSpPr>
        <p:spPr>
          <a:xfrm flipV="1">
            <a:off x="6290132" y="526410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8"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9"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6AF879-EAE3-4F2F-A15F-A1D54DD60B27}" type="datetimeFigureOut">
              <a:rPr lang="en-US" smtClean="0"/>
              <a:t>2/24/2022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C21F5D2-C4B8-490E-A162-734F4D53906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8333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0.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49400" y="0"/>
            <a:ext cx="11317288" cy="6858000"/>
          </a:xfrm>
          <a:prstGeom prst="rect">
            <a:avLst/>
          </a:prstGeom>
          <a:solidFill>
            <a:srgbClr val="FCFCA2"/>
          </a:solidFill>
          <a:ln w="19050" algn="ctr">
            <a:solidFill>
              <a:schemeClr val="tx1"/>
            </a:solidFill>
            <a:miter lim="800000"/>
            <a:headEnd/>
            <a:tailEnd/>
          </a:ln>
        </p:spPr>
        <p:txBody>
          <a:bodyPr wrap="none" anchor="ctr"/>
          <a:lstStyle/>
          <a:p>
            <a:endParaRPr lang="en-US"/>
          </a:p>
        </p:txBody>
      </p:sp>
      <p:grpSp>
        <p:nvGrpSpPr>
          <p:cNvPr id="3075" name="Group 3"/>
          <p:cNvGrpSpPr>
            <a:grpSpLocks/>
          </p:cNvGrpSpPr>
          <p:nvPr/>
        </p:nvGrpSpPr>
        <p:grpSpPr bwMode="auto">
          <a:xfrm>
            <a:off x="-1549400" y="0"/>
            <a:ext cx="11353800" cy="762000"/>
            <a:chOff x="-960" y="0"/>
            <a:chExt cx="7152" cy="480"/>
          </a:xfrm>
        </p:grpSpPr>
        <p:sp>
          <p:nvSpPr>
            <p:cNvPr id="3082" name="Rectangle 9"/>
            <p:cNvSpPr>
              <a:spLocks noChangeArrowheads="1"/>
            </p:cNvSpPr>
            <p:nvPr/>
          </p:nvSpPr>
          <p:spPr bwMode="auto">
            <a:xfrm>
              <a:off x="-960" y="0"/>
              <a:ext cx="7152" cy="48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3" name="WordArt 10"/>
            <p:cNvSpPr>
              <a:spLocks noChangeArrowheads="1" noChangeShapeType="1" noTextEdit="1"/>
            </p:cNvSpPr>
            <p:nvPr/>
          </p:nvSpPr>
          <p:spPr bwMode="auto">
            <a:xfrm>
              <a:off x="192" y="96"/>
              <a:ext cx="4896" cy="276"/>
            </a:xfrm>
            <a:prstGeom prst="rect">
              <a:avLst/>
            </a:prstGeom>
          </p:spPr>
          <p:txBody>
            <a:bodyPr wrap="none" fromWordArt="1">
              <a:prstTxWarp prst="textPlain">
                <a:avLst>
                  <a:gd name="adj" fmla="val 50000"/>
                </a:avLst>
              </a:prstTxWarp>
            </a:bodyPr>
            <a:lstStyle/>
            <a:p>
              <a:r>
                <a:rPr lang="en-US" sz="3600" kern="10">
                  <a:ln w="12700">
                    <a:solidFill>
                      <a:srgbClr val="FFFF00"/>
                    </a:solidFill>
                    <a:round/>
                    <a:headEnd/>
                    <a:tailEnd/>
                  </a:ln>
                  <a:solidFill>
                    <a:srgbClr val="FFCC00"/>
                  </a:solidFill>
                  <a:latin typeface="Arial"/>
                  <a:cs typeface="Arial"/>
                </a:rPr>
                <a:t>LUYỆN TỪ VÀ CÂU 4 - TUẦN 23</a:t>
              </a:r>
            </a:p>
          </p:txBody>
        </p:sp>
      </p:grpSp>
      <p:grpSp>
        <p:nvGrpSpPr>
          <p:cNvPr id="3076" name="Group 12"/>
          <p:cNvGrpSpPr>
            <a:grpSpLocks/>
          </p:cNvGrpSpPr>
          <p:nvPr/>
        </p:nvGrpSpPr>
        <p:grpSpPr bwMode="auto">
          <a:xfrm>
            <a:off x="-1453356" y="6140451"/>
            <a:ext cx="11125200" cy="762000"/>
            <a:chOff x="-1008" y="528"/>
            <a:chExt cx="7152" cy="480"/>
          </a:xfrm>
        </p:grpSpPr>
        <p:sp>
          <p:nvSpPr>
            <p:cNvPr id="3080" name="Rectangle 13"/>
            <p:cNvSpPr>
              <a:spLocks noChangeArrowheads="1"/>
            </p:cNvSpPr>
            <p:nvPr/>
          </p:nvSpPr>
          <p:spPr bwMode="auto">
            <a:xfrm>
              <a:off x="-1008" y="528"/>
              <a:ext cx="7152" cy="48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1" name="WordArt 14"/>
            <p:cNvSpPr>
              <a:spLocks noChangeArrowheads="1" noChangeShapeType="1" noTextEdit="1"/>
            </p:cNvSpPr>
            <p:nvPr/>
          </p:nvSpPr>
          <p:spPr bwMode="auto">
            <a:xfrm>
              <a:off x="1200" y="624"/>
              <a:ext cx="3492" cy="276"/>
            </a:xfrm>
            <a:prstGeom prst="rect">
              <a:avLst/>
            </a:prstGeom>
          </p:spPr>
          <p:txBody>
            <a:bodyPr wrap="none" fromWordArt="1">
              <a:prstTxWarp prst="textPlain">
                <a:avLst>
                  <a:gd name="adj" fmla="val 50000"/>
                </a:avLst>
              </a:prstTxWarp>
            </a:bodyPr>
            <a:lstStyle/>
            <a:p>
              <a:r>
                <a:rPr lang="en-US" sz="3600" kern="10" dirty="0">
                  <a:ln w="12700">
                    <a:solidFill>
                      <a:srgbClr val="FF9933"/>
                    </a:solidFill>
                    <a:round/>
                    <a:headEnd/>
                    <a:tailEnd/>
                  </a:ln>
                  <a:solidFill>
                    <a:srgbClr val="FFFF00"/>
                  </a:solidFill>
                  <a:latin typeface="Arial"/>
                  <a:cs typeface="Arial"/>
                </a:rPr>
                <a:t>Trường Tiểu học </a:t>
              </a:r>
              <a:r>
                <a:rPr lang="vi-VN" sz="3600" kern="10" dirty="0" smtClean="0">
                  <a:ln w="12700">
                    <a:solidFill>
                      <a:srgbClr val="FF9933"/>
                    </a:solidFill>
                    <a:round/>
                    <a:headEnd/>
                    <a:tailEnd/>
                  </a:ln>
                  <a:solidFill>
                    <a:srgbClr val="FFFF00"/>
                  </a:solidFill>
                  <a:latin typeface="Arial"/>
                  <a:cs typeface="Arial"/>
                </a:rPr>
                <a:t>Đại Đồng</a:t>
              </a:r>
              <a:endParaRPr lang="en-US" sz="3600" kern="10" dirty="0">
                <a:ln w="12700">
                  <a:solidFill>
                    <a:srgbClr val="FF9933"/>
                  </a:solidFill>
                  <a:round/>
                  <a:headEnd/>
                  <a:tailEnd/>
                </a:ln>
                <a:solidFill>
                  <a:srgbClr val="FFFF00"/>
                </a:solidFill>
                <a:latin typeface="Arial"/>
                <a:cs typeface="Arial"/>
              </a:endParaRPr>
            </a:p>
          </p:txBody>
        </p:sp>
      </p:grpSp>
      <p:sp>
        <p:nvSpPr>
          <p:cNvPr id="3077" name="WordArt 7"/>
          <p:cNvSpPr>
            <a:spLocks noChangeArrowheads="1" noChangeShapeType="1" noTextEdit="1"/>
          </p:cNvSpPr>
          <p:nvPr/>
        </p:nvSpPr>
        <p:spPr bwMode="auto">
          <a:xfrm>
            <a:off x="138115" y="4797426"/>
            <a:ext cx="8682037" cy="1008063"/>
          </a:xfrm>
          <a:prstGeom prst="rect">
            <a:avLst/>
          </a:prstGeom>
        </p:spPr>
        <p:txBody>
          <a:bodyPr wrap="none" fromWordArt="1">
            <a:prstTxWarp prst="textPlain">
              <a:avLst>
                <a:gd name="adj" fmla="val 50000"/>
              </a:avLst>
            </a:prstTxWarp>
          </a:bodyPr>
          <a:lstStyle/>
          <a:p>
            <a:r>
              <a:rPr lang="en-US" sz="3600" kern="10" dirty="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Mở rộng vốn từ: Cái đẹp</a:t>
            </a:r>
          </a:p>
        </p:txBody>
      </p:sp>
      <p:sp>
        <p:nvSpPr>
          <p:cNvPr id="3078" name="WordArt 7"/>
          <p:cNvSpPr>
            <a:spLocks noChangeArrowheads="1" noChangeShapeType="1" noTextEdit="1"/>
          </p:cNvSpPr>
          <p:nvPr/>
        </p:nvSpPr>
        <p:spPr bwMode="auto">
          <a:xfrm>
            <a:off x="3851275" y="1268414"/>
            <a:ext cx="4787900" cy="2520951"/>
          </a:xfrm>
          <a:prstGeom prst="rect">
            <a:avLst/>
          </a:prstGeom>
        </p:spPr>
        <p:txBody>
          <a:bodyPr wrap="none" fromWordArt="1">
            <a:prstTxWarp prst="textPlain">
              <a:avLst>
                <a:gd name="adj" fmla="val 50000"/>
              </a:avLst>
            </a:prstTxWarp>
          </a:bodyPr>
          <a:lstStyle/>
          <a:p>
            <a:r>
              <a:rPr lang="en-US" sz="3600" kern="10" dirty="0">
                <a:ln w="25400">
                  <a:solidFill>
                    <a:srgbClr val="FF6600"/>
                  </a:solidFill>
                  <a:round/>
                  <a:headEnd/>
                  <a:tailEnd/>
                </a:ln>
                <a:solidFill>
                  <a:srgbClr val="CC0000"/>
                </a:solidFill>
                <a:effectLst>
                  <a:outerShdw dist="53882" dir="2700000" algn="ctr" rotWithShape="0">
                    <a:srgbClr val="9999FF">
                      <a:alpha val="79999"/>
                    </a:srgbClr>
                  </a:outerShdw>
                </a:effectLst>
                <a:latin typeface="Arial"/>
                <a:cs typeface="Arial"/>
              </a:rPr>
              <a:t>TIẾNG VIỆT 4 </a:t>
            </a:r>
          </a:p>
          <a:p>
            <a:r>
              <a:rPr lang="en-US" sz="3600" kern="10" dirty="0">
                <a:ln w="25400">
                  <a:solidFill>
                    <a:srgbClr val="FF6600"/>
                  </a:solidFill>
                  <a:round/>
                  <a:headEnd/>
                  <a:tailEnd/>
                </a:ln>
                <a:solidFill>
                  <a:srgbClr val="CC0000"/>
                </a:solidFill>
                <a:effectLst>
                  <a:outerShdw dist="53882" dir="2700000" algn="ctr" rotWithShape="0">
                    <a:srgbClr val="9999FF">
                      <a:alpha val="79999"/>
                    </a:srgbClr>
                  </a:outerShdw>
                </a:effectLst>
                <a:latin typeface="Arial"/>
                <a:cs typeface="Arial"/>
              </a:rPr>
              <a:t>         TUẦN 23</a:t>
            </a:r>
          </a:p>
        </p:txBody>
      </p:sp>
      <p:pic>
        <p:nvPicPr>
          <p:cNvPr id="3079" name="Picture 13" descr="Related image"/>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6513" y="1125538"/>
            <a:ext cx="3816351"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659123"/>
      </p:ext>
    </p:extLst>
  </p:cSld>
  <p:clrMapOvr>
    <a:masterClrMapping/>
  </p:clrMapOvr>
  <p:transition advTm="12149"/>
  <p:timing>
    <p:tnLst>
      <p:par>
        <p:cTn id="1" dur="indefinite" restart="never" nodeType="tmRoot"/>
      </p:par>
    </p:tnLst>
  </p:timing>
  <p:extLst mod="1">
    <p:ext uri="{E180D4A7-C9FB-4DFB-919C-405C955672EB}">
      <p14:showEvtLst xmlns:p14="http://schemas.microsoft.com/office/powerpoint/2010/main">
        <p14:playEvt time="105"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67000" y="263887"/>
            <a:ext cx="3962400" cy="400110"/>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Luyện </a:t>
            </a:r>
            <a:r>
              <a:rPr lang="en-US" sz="20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133600" y="663997"/>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657600" y="3054929"/>
            <a:ext cx="5410200" cy="197427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18" y="3048000"/>
            <a:ext cx="3335482" cy="3335483"/>
          </a:xfrm>
          <a:prstGeom prst="rect">
            <a:avLst/>
          </a:prstGeom>
        </p:spPr>
      </p:pic>
      <p:sp>
        <p:nvSpPr>
          <p:cNvPr id="6" name="Rectangular Callout 5"/>
          <p:cNvSpPr/>
          <p:nvPr/>
        </p:nvSpPr>
        <p:spPr>
          <a:xfrm>
            <a:off x="342900" y="1572491"/>
            <a:ext cx="7200900" cy="1219200"/>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p>
        </p:txBody>
      </p:sp>
    </p:spTree>
    <p:extLst>
      <p:ext uri="{BB962C8B-B14F-4D97-AF65-F5344CB8AC3E}">
        <p14:creationId xmlns:p14="http://schemas.microsoft.com/office/powerpoint/2010/main" val="19576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82291"/>
            <a:ext cx="48006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6" name="TextBox 5"/>
          <p:cNvSpPr txBox="1"/>
          <p:nvPr/>
        </p:nvSpPr>
        <p:spPr>
          <a:xfrm>
            <a:off x="2057400" y="605511"/>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1391133"/>
            <a:ext cx="88392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p:txBody>
      </p:sp>
      <p:sp>
        <p:nvSpPr>
          <p:cNvPr id="8" name="Rectangle 7"/>
          <p:cNvSpPr/>
          <p:nvPr/>
        </p:nvSpPr>
        <p:spPr>
          <a:xfrm>
            <a:off x="228600" y="1984665"/>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9" name="Rectangle 8"/>
          <p:cNvSpPr/>
          <p:nvPr/>
        </p:nvSpPr>
        <p:spPr>
          <a:xfrm>
            <a:off x="228600" y="4267202"/>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10" name="Rectangle 9"/>
          <p:cNvSpPr/>
          <p:nvPr/>
        </p:nvSpPr>
        <p:spPr>
          <a:xfrm>
            <a:off x="2971800" y="1991591"/>
            <a:ext cx="60960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1" name="Rectangle 10"/>
          <p:cNvSpPr/>
          <p:nvPr/>
        </p:nvSpPr>
        <p:spPr>
          <a:xfrm>
            <a:off x="2971800" y="2969635"/>
            <a:ext cx="6096000" cy="111442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2971801" y="4267200"/>
            <a:ext cx="6096000"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4" name="Rectangle 13"/>
          <p:cNvSpPr/>
          <p:nvPr/>
        </p:nvSpPr>
        <p:spPr>
          <a:xfrm>
            <a:off x="2971801" y="5299363"/>
            <a:ext cx="6096001"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3" name="Straight Connector 2"/>
          <p:cNvCxnSpPr/>
          <p:nvPr/>
        </p:nvCxnSpPr>
        <p:spPr>
          <a:xfrm>
            <a:off x="1295400" y="1752600"/>
            <a:ext cx="1371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5400" y="1790700"/>
            <a:ext cx="9144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63421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8562" y="176124"/>
            <a:ext cx="46482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057400" y="887904"/>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8600" y="1391131"/>
            <a:ext cx="6324600" cy="415498"/>
          </a:xfrm>
          <a:prstGeom prst="rect">
            <a:avLst/>
          </a:prstGeom>
          <a:noFill/>
        </p:spPr>
        <p:txBody>
          <a:bodyPr wrap="square" rtlCol="0">
            <a:spAutoFit/>
          </a:bodyPr>
          <a:lstStyle/>
          <a:p>
            <a:r>
              <a:rPr lang="en-US" sz="2100" b="1" i="1" dirty="0" err="1">
                <a:latin typeface="Times New Roman" panose="02020603050405020304" pitchFamily="18" charset="0"/>
                <a:cs typeface="Times New Roman" panose="02020603050405020304" pitchFamily="18" charset="0"/>
              </a:rPr>
              <a:t>Bài</a:t>
            </a:r>
            <a:r>
              <a:rPr lang="en-US" sz="2100" b="1" i="1" dirty="0">
                <a:latin typeface="Times New Roman" panose="02020603050405020304" pitchFamily="18" charset="0"/>
                <a:cs typeface="Times New Roman" panose="02020603050405020304" pitchFamily="18" charset="0"/>
              </a:rPr>
              <a:t> 1 : </a:t>
            </a:r>
            <a:r>
              <a:rPr lang="en-US" sz="2100" b="1" i="1" dirty="0" err="1">
                <a:latin typeface="Times New Roman" panose="02020603050405020304" pitchFamily="18" charset="0"/>
                <a:cs typeface="Times New Roman" panose="02020603050405020304" pitchFamily="18" charset="0"/>
              </a:rPr>
              <a:t>Chọn</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nghĩa</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thích</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hợp</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với</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mỗi</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tục</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ngữ</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sau</a:t>
            </a:r>
            <a:r>
              <a:rPr lang="en-US" sz="2100" b="1" i="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t>
            </a:r>
          </a:p>
        </p:txBody>
      </p:sp>
      <p:sp>
        <p:nvSpPr>
          <p:cNvPr id="6" name="Rectangle 5"/>
          <p:cNvSpPr/>
          <p:nvPr/>
        </p:nvSpPr>
        <p:spPr>
          <a:xfrm>
            <a:off x="228600" y="1984665"/>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7" name="Rectangle 6"/>
          <p:cNvSpPr/>
          <p:nvPr/>
        </p:nvSpPr>
        <p:spPr>
          <a:xfrm>
            <a:off x="228600" y="4361585"/>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cxnSp>
        <p:nvCxnSpPr>
          <p:cNvPr id="13" name="Straight Arrow Connector 12"/>
          <p:cNvCxnSpPr>
            <a:stCxn id="6" idx="3"/>
          </p:cNvCxnSpPr>
          <p:nvPr/>
        </p:nvCxnSpPr>
        <p:spPr>
          <a:xfrm flipV="1">
            <a:off x="2590802" y="2389910"/>
            <a:ext cx="619125" cy="6563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6" idx="3"/>
          </p:cNvCxnSpPr>
          <p:nvPr/>
        </p:nvCxnSpPr>
        <p:spPr>
          <a:xfrm>
            <a:off x="2590800" y="3046268"/>
            <a:ext cx="639907" cy="34982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a:stCxn id="7" idx="3"/>
          </p:cNvCxnSpPr>
          <p:nvPr/>
        </p:nvCxnSpPr>
        <p:spPr>
          <a:xfrm flipV="1">
            <a:off x="2590800" y="4836535"/>
            <a:ext cx="591416" cy="557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7" idx="3"/>
          </p:cNvCxnSpPr>
          <p:nvPr/>
        </p:nvCxnSpPr>
        <p:spPr>
          <a:xfrm>
            <a:off x="2590800" y="5393749"/>
            <a:ext cx="591416" cy="6451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1066800" y="1752600"/>
            <a:ext cx="1371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5800" y="1752600"/>
            <a:ext cx="9144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00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590800" y="96127"/>
            <a:ext cx="46482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273643" y="533400"/>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8600" y="1391133"/>
            <a:ext cx="8478116"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p:txBody>
      </p:sp>
      <p:sp>
        <p:nvSpPr>
          <p:cNvPr id="6" name="Rectangle 5"/>
          <p:cNvSpPr/>
          <p:nvPr/>
        </p:nvSpPr>
        <p:spPr>
          <a:xfrm>
            <a:off x="228600" y="1984665"/>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7" name="Rectangle 6"/>
          <p:cNvSpPr/>
          <p:nvPr/>
        </p:nvSpPr>
        <p:spPr>
          <a:xfrm>
            <a:off x="228600" y="4361585"/>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8" name="Rectangle 7"/>
          <p:cNvSpPr/>
          <p:nvPr/>
        </p:nvSpPr>
        <p:spPr>
          <a:xfrm>
            <a:off x="3209925" y="1991591"/>
            <a:ext cx="55245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9" name="Rectangle 8"/>
          <p:cNvSpPr/>
          <p:nvPr/>
        </p:nvSpPr>
        <p:spPr>
          <a:xfrm>
            <a:off x="3230707" y="2976995"/>
            <a:ext cx="5524499"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0" name="Rectangle 9"/>
          <p:cNvSpPr/>
          <p:nvPr/>
        </p:nvSpPr>
        <p:spPr>
          <a:xfrm>
            <a:off x="3182216" y="4107873"/>
            <a:ext cx="5885584" cy="128587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1" name="Rectangle 10"/>
          <p:cNvSpPr/>
          <p:nvPr/>
        </p:nvSpPr>
        <p:spPr>
          <a:xfrm>
            <a:off x="3182216" y="5486401"/>
            <a:ext cx="5885584"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13" name="Straight Arrow Connector 12"/>
          <p:cNvCxnSpPr>
            <a:stCxn id="6" idx="3"/>
            <a:endCxn id="8" idx="1"/>
          </p:cNvCxnSpPr>
          <p:nvPr/>
        </p:nvCxnSpPr>
        <p:spPr>
          <a:xfrm flipV="1">
            <a:off x="2590802" y="2389910"/>
            <a:ext cx="619125" cy="6563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6" idx="3"/>
            <a:endCxn id="9" idx="1"/>
          </p:cNvCxnSpPr>
          <p:nvPr/>
        </p:nvCxnSpPr>
        <p:spPr>
          <a:xfrm>
            <a:off x="2590800" y="3046268"/>
            <a:ext cx="639907" cy="34982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a:stCxn id="7" idx="3"/>
            <a:endCxn id="10" idx="1"/>
          </p:cNvCxnSpPr>
          <p:nvPr/>
        </p:nvCxnSpPr>
        <p:spPr>
          <a:xfrm flipV="1">
            <a:off x="2590800" y="4750812"/>
            <a:ext cx="591416" cy="6429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7" idx="3"/>
            <a:endCxn id="11" idx="1"/>
          </p:cNvCxnSpPr>
          <p:nvPr/>
        </p:nvCxnSpPr>
        <p:spPr>
          <a:xfrm>
            <a:off x="2590800" y="5393749"/>
            <a:ext cx="591416" cy="6451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1295400" y="1752600"/>
            <a:ext cx="13716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05400" y="1752600"/>
            <a:ext cx="9144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1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119906"/>
            <a:ext cx="45720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1905000" y="533400"/>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0527" y="1034816"/>
            <a:ext cx="8828809" cy="415498"/>
          </a:xfrm>
          <a:prstGeom prst="rect">
            <a:avLst/>
          </a:prstGeom>
          <a:noFill/>
        </p:spPr>
        <p:txBody>
          <a:bodyPr wrap="square" rtlCol="0">
            <a:spAutoFit/>
          </a:bodyPr>
          <a:lstStyle/>
          <a:p>
            <a:r>
              <a:rPr lang="en-US" sz="2100" b="1" i="1" dirty="0" err="1">
                <a:latin typeface="Times New Roman" panose="02020603050405020304" pitchFamily="18" charset="0"/>
                <a:cs typeface="Times New Roman" panose="02020603050405020304" pitchFamily="18" charset="0"/>
              </a:rPr>
              <a:t>Bài</a:t>
            </a:r>
            <a:r>
              <a:rPr lang="en-US" sz="2100" b="1" i="1" dirty="0">
                <a:latin typeface="Times New Roman" panose="02020603050405020304" pitchFamily="18" charset="0"/>
                <a:cs typeface="Times New Roman" panose="02020603050405020304" pitchFamily="18" charset="0"/>
              </a:rPr>
              <a:t> 2 : </a:t>
            </a:r>
            <a:r>
              <a:rPr lang="en-US" sz="2100" b="1" i="1" dirty="0" err="1">
                <a:latin typeface="Times New Roman" panose="02020603050405020304" pitchFamily="18" charset="0"/>
                <a:cs typeface="Times New Roman" panose="02020603050405020304" pitchFamily="18" charset="0"/>
              </a:rPr>
              <a:t>Nêu</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một</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trường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hợp</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có</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thể</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sử</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dụng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một</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trong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những</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tục</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ngữ</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nói</a:t>
            </a:r>
            <a:r>
              <a:rPr lang="en-US" sz="2100" b="1" i="1" dirty="0">
                <a:latin typeface="Times New Roman" panose="02020603050405020304" pitchFamily="18" charset="0"/>
                <a:cs typeface="Times New Roman" panose="02020603050405020304" pitchFamily="18" charset="0"/>
              </a:rPr>
              <a:t> </a:t>
            </a:r>
            <a:r>
              <a:rPr lang="en-US" sz="2100" b="1" i="1" dirty="0" err="1">
                <a:latin typeface="Times New Roman" panose="02020603050405020304" pitchFamily="18" charset="0"/>
                <a:cs typeface="Times New Roman" panose="02020603050405020304" pitchFamily="18" charset="0"/>
              </a:rPr>
              <a:t>trên</a:t>
            </a:r>
            <a:r>
              <a:rPr lang="en-US" sz="2100" b="1" i="1"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pic>
        <p:nvPicPr>
          <p:cNvPr id="2" name="Bản ghi Mới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tretch>
            <a:fillRect/>
          </a:stretch>
        </p:blipFill>
        <p:spPr>
          <a:xfrm>
            <a:off x="7924801" y="6096000"/>
            <a:ext cx="228600" cy="228600"/>
          </a:xfrm>
          <a:prstGeom prst="rect">
            <a:avLst/>
          </a:prstGeom>
        </p:spPr>
      </p:pic>
      <p:sp>
        <p:nvSpPr>
          <p:cNvPr id="8" name="TextBox 7">
            <a:extLst>
              <a:ext uri="{FF2B5EF4-FFF2-40B4-BE49-F238E27FC236}">
                <a16:creationId xmlns="" xmlns:a16="http://schemas.microsoft.com/office/drawing/2014/main" id="{EFCE88DC-2674-47A5-92FD-CD130C5F27EE}"/>
              </a:ext>
            </a:extLst>
          </p:cNvPr>
          <p:cNvSpPr txBox="1"/>
          <p:nvPr/>
        </p:nvSpPr>
        <p:spPr>
          <a:xfrm>
            <a:off x="120527" y="1501319"/>
            <a:ext cx="8828809" cy="3816429"/>
          </a:xfrm>
          <a:prstGeom prst="rect">
            <a:avLst/>
          </a:prstGeom>
          <a:noFill/>
        </p:spPr>
        <p:txBody>
          <a:bodyPr wrap="square">
            <a:spAutoFit/>
          </a:bodyPr>
          <a:lstStyle/>
          <a:p>
            <a:r>
              <a:rPr lang="vi-VN" sz="2200" dirty="0" smtClean="0">
                <a:latin typeface="Times New Roman" pitchFamily="18" charset="0"/>
                <a:cs typeface="Times New Roman" pitchFamily="18" charset="0"/>
              </a:rPr>
              <a:t>a</a:t>
            </a:r>
            <a:r>
              <a:rPr lang="vi-VN" sz="2200" dirty="0">
                <a:latin typeface="Times New Roman" pitchFamily="18" charset="0"/>
                <a:cs typeface="Times New Roman" pitchFamily="18" charset="0"/>
              </a:rPr>
              <a:t>) Có một lần chị tôi dẫn tôi đi mua giày. Tôi rất thích đôi giày mà </a:t>
            </a:r>
            <a:r>
              <a:rPr lang="en-US" sz="2200" dirty="0" err="1">
                <a:latin typeface="Times New Roman" pitchFamily="18" charset="0"/>
                <a:cs typeface="Times New Roman" pitchFamily="18" charset="0"/>
              </a:rPr>
              <a:t>Phương</a:t>
            </a:r>
            <a:r>
              <a:rPr lang="vi-VN" sz="2200" dirty="0">
                <a:latin typeface="Times New Roman" pitchFamily="18" charset="0"/>
                <a:cs typeface="Times New Roman" pitchFamily="18" charset="0"/>
              </a:rPr>
              <a:t> mang đi học chiều qua. Đó là đôi giày mođen mới. Chị tôi bảo: Nhìn nó đẹp và có vẻ xinh xắn đấy nhưng chất lượng thì như đồ hàng mã. Em hãy chọn loại hàng da thứ thiệt, tuy không bắt mắt lắm nhưng bền lắm em ạ! Em đã từng nghe nói "Tốt gỗ hơn tốt nước sơn" đó sao!</a:t>
            </a:r>
          </a:p>
          <a:p>
            <a:endParaRPr lang="vi-VN"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b) Chị tôi có một người bạn tên 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Ánh</a:t>
            </a:r>
            <a:r>
              <a:rPr lang="vi-VN" sz="2200" dirty="0">
                <a:latin typeface="Times New Roman" pitchFamily="18" charset="0"/>
                <a:cs typeface="Times New Roman" pitchFamily="18" charset="0"/>
              </a:rPr>
              <a:t> được bạn bè yêu thích, và quý mến lắm. Sau lần, chị </a:t>
            </a:r>
            <a:r>
              <a:rPr lang="en-US" sz="2200" dirty="0" err="1">
                <a:latin typeface="Times New Roman" pitchFamily="18" charset="0"/>
                <a:cs typeface="Times New Roman" pitchFamily="18" charset="0"/>
              </a:rPr>
              <a:t>Ánh</a:t>
            </a:r>
            <a:r>
              <a:rPr lang="vi-VN" sz="2200" dirty="0">
                <a:latin typeface="Times New Roman" pitchFamily="18" charset="0"/>
                <a:cs typeface="Times New Roman" pitchFamily="18" charset="0"/>
              </a:rPr>
              <a:t> đến nhà tôi chơi về, mẹ kéo hai chị em tôi lại nói: "Lâu nay mẹ nghe đồn con </a:t>
            </a:r>
            <a:r>
              <a:rPr lang="en-US" sz="2200" dirty="0" err="1">
                <a:latin typeface="Times New Roman" pitchFamily="18" charset="0"/>
                <a:cs typeface="Times New Roman" pitchFamily="18" charset="0"/>
              </a:rPr>
              <a:t>Ánh</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hiền dịu, nết na dễ thương vừa đẹp người vừa đẹp nết. Giờ mẹ mới biết. Con bé đúng là: "Người thanh tiếng nói cũng thanh, Chuông kêu khẽ đánh bên thành cũng kêu".</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2844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7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2590800" y="133852"/>
            <a:ext cx="4572000" cy="46166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Luyện </a:t>
            </a:r>
            <a:r>
              <a:rPr lang="en-US" sz="2400" b="1" dirty="0">
                <a:solidFill>
                  <a:srgbClr val="FF0000"/>
                </a:solidFill>
                <a:latin typeface="Times New Roman" panose="02020603050405020304" pitchFamily="18" charset="0"/>
                <a:cs typeface="Times New Roman" panose="02020603050405020304" pitchFamily="18" charset="0"/>
              </a:rPr>
              <a:t>từ và câu</a:t>
            </a:r>
          </a:p>
        </p:txBody>
      </p:sp>
      <p:sp>
        <p:nvSpPr>
          <p:cNvPr id="5" name="TextBox 4"/>
          <p:cNvSpPr txBox="1"/>
          <p:nvPr/>
        </p:nvSpPr>
        <p:spPr>
          <a:xfrm>
            <a:off x="2091468" y="377646"/>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5300" y="839312"/>
            <a:ext cx="85344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3 :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miêu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đẹp</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400300" y="1676402"/>
            <a:ext cx="320040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M:</a:t>
            </a:r>
            <a:r>
              <a:rPr lang="en-US" sz="3200" dirty="0">
                <a:latin typeface="Times New Roman" panose="02020603050405020304" pitchFamily="18" charset="0"/>
                <a:cs typeface="Times New Roman" panose="02020603050405020304" pitchFamily="18" charset="0"/>
              </a:rPr>
              <a:t> </a:t>
            </a:r>
            <a:r>
              <a:rPr lang="en-US" sz="3200" dirty="0">
                <a:solidFill>
                  <a:srgbClr val="00B0F0"/>
                </a:solidFill>
                <a:latin typeface="Times New Roman" panose="02020603050405020304" pitchFamily="18" charset="0"/>
                <a:cs typeface="Times New Roman" panose="02020603050405020304" pitchFamily="18" charset="0"/>
              </a:rPr>
              <a:t>tuyệt </a:t>
            </a:r>
            <a:r>
              <a:rPr lang="en-US" sz="3200" dirty="0" smtClean="0">
                <a:solidFill>
                  <a:srgbClr val="00B0F0"/>
                </a:solidFill>
                <a:latin typeface="Times New Roman" panose="02020603050405020304" pitchFamily="18" charset="0"/>
                <a:cs typeface="Times New Roman" panose="02020603050405020304" pitchFamily="18" charset="0"/>
              </a:rPr>
              <a:t>vời</a:t>
            </a:r>
            <a:endParaRPr lang="en-US" sz="3200" dirty="0">
              <a:solidFill>
                <a:srgbClr val="00B0F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524000" y="1300975"/>
            <a:ext cx="1752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61207" y="1303035"/>
            <a:ext cx="1905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3" descr="Related image"/>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17127" y="4749546"/>
            <a:ext cx="3816351"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Callout 13"/>
          <p:cNvSpPr/>
          <p:nvPr/>
        </p:nvSpPr>
        <p:spPr>
          <a:xfrm>
            <a:off x="838200" y="2599765"/>
            <a:ext cx="7848600" cy="189603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u="sng" dirty="0">
                <a:solidFill>
                  <a:srgbClr val="FF0000"/>
                </a:solidFill>
                <a:latin typeface="Times New Roman" panose="02020603050405020304" pitchFamily="18" charset="0"/>
                <a:cs typeface="Times New Roman" panose="02020603050405020304" pitchFamily="18" charset="0"/>
              </a:rPr>
              <a:t>Ví dụ: </a:t>
            </a:r>
            <a:r>
              <a:rPr lang="en-US" sz="2800" dirty="0">
                <a:latin typeface="Times New Roman" panose="02020603050405020304" pitchFamily="18" charset="0"/>
                <a:cs typeface="Times New Roman" panose="02020603050405020304" pitchFamily="18" charset="0"/>
              </a:rPr>
              <a:t>tuyệt vời, tuyệt diệu, tuyệt trần, </a:t>
            </a:r>
            <a:r>
              <a:rPr lang="en-US" sz="2800" dirty="0" smtClean="0">
                <a:latin typeface="Times New Roman" panose="02020603050405020304" pitchFamily="18" charset="0"/>
                <a:cs typeface="Times New Roman" panose="02020603050405020304" pitchFamily="18" charset="0"/>
              </a:rPr>
              <a:t>mê </a:t>
            </a:r>
            <a:r>
              <a:rPr lang="en-US" sz="2800" dirty="0">
                <a:latin typeface="Times New Roman" panose="02020603050405020304" pitchFamily="18" charset="0"/>
                <a:cs typeface="Times New Roman" panose="02020603050405020304" pitchFamily="18" charset="0"/>
              </a:rPr>
              <a:t>li, mê hồn, tuyệt hảo, khôn tả, tuyệt mĩ, hoàn hảo, ngoài sức tưởng tượng, …</a:t>
            </a:r>
            <a:endParaRPr lang="en-US" sz="2800" dirty="0"/>
          </a:p>
        </p:txBody>
      </p:sp>
    </p:spTree>
    <p:extLst>
      <p:ext uri="{BB962C8B-B14F-4D97-AF65-F5344CB8AC3E}">
        <p14:creationId xmlns:p14="http://schemas.microsoft.com/office/powerpoint/2010/main" val="28068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9921" y="1"/>
            <a:ext cx="4610100" cy="46166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Luyện </a:t>
            </a:r>
            <a:r>
              <a:rPr lang="en-US" sz="24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1896762" y="426238"/>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8600" y="878227"/>
            <a:ext cx="8915400"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4: </a:t>
            </a:r>
            <a:r>
              <a:rPr lang="en-US" sz="2800" b="1" i="1" dirty="0" err="1">
                <a:latin typeface="Times New Roman" panose="02020603050405020304" pitchFamily="18" charset="0"/>
                <a:cs typeface="Times New Roman" panose="02020603050405020304" pitchFamily="18" charset="0"/>
              </a:rPr>
              <a:t>Đặt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vừa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tìm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ở </a:t>
            </a:r>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9024052"/>
              </p:ext>
            </p:extLst>
          </p:nvPr>
        </p:nvGraphicFramePr>
        <p:xfrm>
          <a:off x="0" y="1523899"/>
          <a:ext cx="9067800" cy="5372100"/>
        </p:xfrm>
        <a:graphic>
          <a:graphicData uri="http://schemas.openxmlformats.org/drawingml/2006/table">
            <a:tbl>
              <a:tblPr firstRow="1" bandRow="1">
                <a:tableStyleId>{5C22544A-7EE6-4342-B048-85BDC9FD1C3A}</a:tableStyleId>
              </a:tblPr>
              <a:tblGrid>
                <a:gridCol w="1981200">
                  <a:extLst>
                    <a:ext uri="{9D8B030D-6E8A-4147-A177-3AD203B41FA5}">
                      <a16:colId xmlns="" xmlns:a16="http://schemas.microsoft.com/office/drawing/2014/main" val="1536767865"/>
                    </a:ext>
                  </a:extLst>
                </a:gridCol>
                <a:gridCol w="7086600">
                  <a:extLst>
                    <a:ext uri="{9D8B030D-6E8A-4147-A177-3AD203B41FA5}">
                      <a16:colId xmlns="" xmlns:a16="http://schemas.microsoft.com/office/drawing/2014/main" val="890543730"/>
                    </a:ext>
                  </a:extLst>
                </a:gridCol>
              </a:tblGrid>
              <a:tr h="457200">
                <a:tc>
                  <a:txBody>
                    <a:bodyPr/>
                    <a:lstStyle/>
                    <a:p>
                      <a:pPr algn="ctr"/>
                      <a:r>
                        <a:rPr lang="en-US" sz="1900" dirty="0">
                          <a:solidFill>
                            <a:srgbClr val="FF0000"/>
                          </a:solidFill>
                        </a:rPr>
                        <a:t>Từ ngữ</a:t>
                      </a:r>
                      <a:r>
                        <a:rPr lang="en-US" sz="1900" baseline="0" dirty="0">
                          <a:solidFill>
                            <a:srgbClr val="FF0000"/>
                          </a:solidFill>
                        </a:rPr>
                        <a:t> </a:t>
                      </a:r>
                      <a:endParaRPr lang="en-US" sz="1900" dirty="0">
                        <a:solidFill>
                          <a:srgbClr val="FF0000"/>
                        </a:solidFill>
                      </a:endParaRPr>
                    </a:p>
                  </a:txBody>
                  <a:tcPr>
                    <a:solidFill>
                      <a:schemeClr val="accent1"/>
                    </a:solidFill>
                  </a:tcPr>
                </a:tc>
                <a:tc>
                  <a:txBody>
                    <a:bodyPr/>
                    <a:lstStyle/>
                    <a:p>
                      <a:pPr algn="ctr"/>
                      <a:r>
                        <a:rPr lang="en-US" sz="1900" dirty="0">
                          <a:solidFill>
                            <a:srgbClr val="FF0000"/>
                          </a:solidFill>
                        </a:rPr>
                        <a:t>Đặt câu</a:t>
                      </a:r>
                    </a:p>
                  </a:txBody>
                  <a:tcPr>
                    <a:solidFill>
                      <a:schemeClr val="accent1"/>
                    </a:solidFill>
                  </a:tcPr>
                </a:tc>
                <a:extLst>
                  <a:ext uri="{0D108BD9-81ED-4DB2-BD59-A6C34878D82A}">
                    <a16:rowId xmlns="" xmlns:a16="http://schemas.microsoft.com/office/drawing/2014/main" val="1433863479"/>
                  </a:ext>
                </a:extLst>
              </a:tr>
              <a:tr h="4307587">
                <a:tc>
                  <a:txBody>
                    <a:bodyPr/>
                    <a:lstStyle/>
                    <a:p>
                      <a:pPr marL="285750" indent="-285750">
                        <a:lnSpc>
                          <a:spcPct val="150000"/>
                        </a:lnSpc>
                        <a:buFontTx/>
                        <a:buChar char="-"/>
                      </a:pPr>
                      <a:r>
                        <a:rPr lang="en-US" sz="2400" dirty="0">
                          <a:latin typeface="Times New Roman" panose="02020603050405020304" pitchFamily="18" charset="0"/>
                          <a:cs typeface="Times New Roman" panose="02020603050405020304" pitchFamily="18" charset="0"/>
                        </a:rPr>
                        <a:t>Tuyệt vời</a:t>
                      </a:r>
                    </a:p>
                    <a:p>
                      <a:pPr marL="285750" indent="-285750">
                        <a:lnSpc>
                          <a:spcPct val="150000"/>
                        </a:lnSpc>
                        <a:buFontTx/>
                        <a:buChar char="-"/>
                      </a:pPr>
                      <a:r>
                        <a:rPr lang="en-US" sz="2400" dirty="0">
                          <a:latin typeface="Times New Roman" panose="02020603050405020304" pitchFamily="18" charset="0"/>
                          <a:cs typeface="Times New Roman" panose="02020603050405020304" pitchFamily="18" charset="0"/>
                        </a:rPr>
                        <a:t>Tuyệt diệu</a:t>
                      </a:r>
                      <a:r>
                        <a:rPr lang="en-US" sz="2400" baseline="0" dirty="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Tuyệt trần</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Tuyệt sắc</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Mê li</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Mê hồn</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Tuyệt </a:t>
                      </a:r>
                      <a:r>
                        <a:rPr lang="en-US" sz="2400" baseline="0" dirty="0" smtClean="0">
                          <a:latin typeface="Times New Roman" panose="02020603050405020304" pitchFamily="18" charset="0"/>
                          <a:cs typeface="Times New Roman" panose="02020603050405020304" pitchFamily="18" charset="0"/>
                        </a:rPr>
                        <a:t>hảo</a:t>
                      </a:r>
                      <a:endParaRPr lang="en-US" sz="2400" baseline="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Khôn tả</a:t>
                      </a:r>
                    </a:p>
                    <a:p>
                      <a:pPr marL="0" indent="0">
                        <a:lnSpc>
                          <a:spcPct val="150000"/>
                        </a:lnSpc>
                        <a:buFontTx/>
                        <a:buNone/>
                      </a:pPr>
                      <a:endParaRPr lang="en-US" sz="1900" dirty="0">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nSpc>
                          <a:spcPct val="150000"/>
                        </a:lnSpc>
                      </a:pPr>
                      <a:endParaRPr lang="en-US" sz="1900" dirty="0">
                        <a:solidFill>
                          <a:srgbClr val="FF0000"/>
                        </a:solidFill>
                      </a:endParaRPr>
                    </a:p>
                  </a:txBody>
                  <a:tcPr/>
                </a:tc>
                <a:extLst>
                  <a:ext uri="{0D108BD9-81ED-4DB2-BD59-A6C34878D82A}">
                    <a16:rowId xmlns="" xmlns:a16="http://schemas.microsoft.com/office/drawing/2014/main" val="482443024"/>
                  </a:ext>
                </a:extLst>
              </a:tr>
            </a:tbl>
          </a:graphicData>
        </a:graphic>
      </p:graphicFrame>
      <p:sp>
        <p:nvSpPr>
          <p:cNvPr id="7" name="TextBox 6"/>
          <p:cNvSpPr txBox="1"/>
          <p:nvPr/>
        </p:nvSpPr>
        <p:spPr>
          <a:xfrm>
            <a:off x="2176016" y="2112866"/>
            <a:ext cx="38437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Bức tranh đẹp </a:t>
            </a:r>
            <a:r>
              <a:rPr lang="en-US" sz="2400" dirty="0">
                <a:solidFill>
                  <a:srgbClr val="FF0000"/>
                </a:solidFill>
                <a:latin typeface="Times New Roman" panose="02020603050405020304" pitchFamily="18" charset="0"/>
                <a:cs typeface="Times New Roman" panose="02020603050405020304" pitchFamily="18" charset="0"/>
              </a:rPr>
              <a:t>tuyệt vời</a:t>
            </a:r>
            <a:r>
              <a:rPr lang="en-US" sz="2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146833" y="2624755"/>
            <a:ext cx="706381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Cảnh sắc mùa xuân đẹp thật là </a:t>
            </a:r>
            <a:r>
              <a:rPr lang="en-US" sz="2400" dirty="0">
                <a:solidFill>
                  <a:srgbClr val="FF0000"/>
                </a:solidFill>
                <a:latin typeface="Times New Roman" panose="02020603050405020304" pitchFamily="18" charset="0"/>
                <a:cs typeface="Times New Roman" panose="02020603050405020304" pitchFamily="18" charset="0"/>
              </a:rPr>
              <a:t>tuyệt diệu</a:t>
            </a:r>
            <a:r>
              <a:rPr lang="en-US" sz="24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2071952" y="3193305"/>
            <a:ext cx="706381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Công chúa có khuôn mặt đẹp </a:t>
            </a:r>
            <a:r>
              <a:rPr lang="en-US" sz="2400" dirty="0">
                <a:solidFill>
                  <a:srgbClr val="FF0000"/>
                </a:solidFill>
                <a:latin typeface="Times New Roman" panose="02020603050405020304" pitchFamily="18" charset="0"/>
                <a:cs typeface="Times New Roman" panose="02020603050405020304" pitchFamily="18" charset="0"/>
              </a:rPr>
              <a:t>tuyệt trần</a:t>
            </a:r>
            <a:r>
              <a:rPr lang="en-US" sz="24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104903" y="3654970"/>
            <a:ext cx="692493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Vẻ đẹp </a:t>
            </a:r>
            <a:r>
              <a:rPr lang="en-US" sz="2400" dirty="0">
                <a:solidFill>
                  <a:srgbClr val="FF0000"/>
                </a:solidFill>
                <a:latin typeface="Times New Roman" panose="02020603050405020304" pitchFamily="18" charset="0"/>
                <a:cs typeface="Times New Roman" panose="02020603050405020304" pitchFamily="18" charset="0"/>
              </a:rPr>
              <a:t>tuyệt sắc </a:t>
            </a:r>
            <a:r>
              <a:rPr lang="en-US" sz="2400" dirty="0">
                <a:latin typeface="Times New Roman" panose="02020603050405020304" pitchFamily="18" charset="0"/>
                <a:cs typeface="Times New Roman" panose="02020603050405020304" pitchFamily="18" charset="0"/>
              </a:rPr>
              <a:t>của cô ấy khiến ai cũng trầm trồ khen ngợi.</a:t>
            </a:r>
          </a:p>
        </p:txBody>
      </p:sp>
      <p:sp>
        <p:nvSpPr>
          <p:cNvPr id="11" name="TextBox 10"/>
          <p:cNvSpPr txBox="1"/>
          <p:nvPr/>
        </p:nvSpPr>
        <p:spPr>
          <a:xfrm>
            <a:off x="2003097" y="4357470"/>
            <a:ext cx="706381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Búp bê đẹp </a:t>
            </a:r>
            <a:r>
              <a:rPr lang="en-US" sz="2400" dirty="0">
                <a:solidFill>
                  <a:srgbClr val="FF0000"/>
                </a:solidFill>
                <a:latin typeface="Times New Roman" panose="02020603050405020304" pitchFamily="18" charset="0"/>
                <a:cs typeface="Times New Roman" panose="02020603050405020304" pitchFamily="18" charset="0"/>
              </a:rPr>
              <a:t>mê li </a:t>
            </a:r>
            <a:r>
              <a:rPr lang="en-US" sz="2400" dirty="0">
                <a:latin typeface="Times New Roman" panose="02020603050405020304" pitchFamily="18" charset="0"/>
                <a:cs typeface="Times New Roman" panose="02020603050405020304" pitchFamily="18" charset="0"/>
              </a:rPr>
              <a:t>làm sao!</a:t>
            </a:r>
          </a:p>
        </p:txBody>
      </p:sp>
      <p:sp>
        <p:nvSpPr>
          <p:cNvPr id="12" name="TextBox 11"/>
          <p:cNvSpPr txBox="1"/>
          <p:nvPr/>
        </p:nvSpPr>
        <p:spPr>
          <a:xfrm>
            <a:off x="2003097" y="4819135"/>
            <a:ext cx="706381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Tòa nhà đẹp </a:t>
            </a:r>
            <a:r>
              <a:rPr lang="en-US" sz="2400" dirty="0">
                <a:solidFill>
                  <a:srgbClr val="FF0000"/>
                </a:solidFill>
                <a:latin typeface="Times New Roman" panose="02020603050405020304" pitchFamily="18" charset="0"/>
                <a:cs typeface="Times New Roman" panose="02020603050405020304" pitchFamily="18" charset="0"/>
              </a:rPr>
              <a:t>mê hồn</a:t>
            </a:r>
            <a:r>
              <a:rPr lang="en-US" sz="24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2013394" y="5280800"/>
            <a:ext cx="659769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Cây cảnh ông em cắt tỉa thành một tác phẩm nghệ thuật </a:t>
            </a:r>
            <a:r>
              <a:rPr lang="en-US" sz="2400" dirty="0">
                <a:solidFill>
                  <a:srgbClr val="FF0000"/>
                </a:solidFill>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hảo</a:t>
            </a:r>
            <a:r>
              <a:rPr lang="en-US" sz="24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1966027" y="6019800"/>
            <a:ext cx="706381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Phong cảnh nơi đây đẹp </a:t>
            </a:r>
            <a:r>
              <a:rPr lang="en-US" sz="2400" dirty="0">
                <a:solidFill>
                  <a:srgbClr val="FF0000"/>
                </a:solidFill>
                <a:latin typeface="Times New Roman" panose="02020603050405020304" pitchFamily="18" charset="0"/>
                <a:cs typeface="Times New Roman" panose="02020603050405020304" pitchFamily="18" charset="0"/>
              </a:rPr>
              <a:t>khôn tả </a:t>
            </a:r>
            <a:r>
              <a:rPr lang="en-US" sz="2400" dirty="0">
                <a:latin typeface="Times New Roman" panose="02020603050405020304" pitchFamily="18" charset="0"/>
                <a:cs typeface="Times New Roman" panose="02020603050405020304" pitchFamily="18" charset="0"/>
              </a:rPr>
              <a:t>xao động lòng người.</a:t>
            </a:r>
          </a:p>
        </p:txBody>
      </p:sp>
      <p:cxnSp>
        <p:nvCxnSpPr>
          <p:cNvPr id="16" name="Straight Connector 15"/>
          <p:cNvCxnSpPr/>
          <p:nvPr/>
        </p:nvCxnSpPr>
        <p:spPr>
          <a:xfrm>
            <a:off x="1337619" y="1401447"/>
            <a:ext cx="1020099"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a:off x="3070651" y="1401447"/>
            <a:ext cx="155432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9147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D7861EA-5924-49F0-ADCE-960C9583D0B4}"/>
              </a:ext>
            </a:extLst>
          </p:cNvPr>
          <p:cNvSpPr/>
          <p:nvPr/>
        </p:nvSpPr>
        <p:spPr>
          <a:xfrm>
            <a:off x="2" y="914402"/>
            <a:ext cx="5468815" cy="4462760"/>
          </a:xfrm>
          <a:prstGeom prst="rect">
            <a:avLst/>
          </a:prstGeom>
          <a:solidFill>
            <a:schemeClr val="accent3">
              <a:lumMod val="20000"/>
              <a:lumOff val="80000"/>
            </a:schemeClr>
          </a:solidFill>
        </p:spPr>
        <p:txBody>
          <a:bodyPr wrap="square">
            <a:spAutoFit/>
          </a:bodyPr>
          <a:lstStyle/>
          <a:p>
            <a:r>
              <a:rPr lang="en-US" sz="2000" b="1" dirty="0">
                <a:solidFill>
                  <a:srgbClr val="333333"/>
                </a:solidFill>
                <a:latin typeface="Times New Roman" pitchFamily="18" charset="0"/>
                <a:cs typeface="Times New Roman" pitchFamily="18" charset="0"/>
              </a:rPr>
              <a:t>3. </a:t>
            </a:r>
            <a:r>
              <a:rPr lang="en-US" sz="2000" b="1" dirty="0" err="1">
                <a:solidFill>
                  <a:srgbClr val="333333"/>
                </a:solidFill>
                <a:latin typeface="Times New Roman" pitchFamily="18" charset="0"/>
                <a:cs typeface="Times New Roman" pitchFamily="18" charset="0"/>
              </a:rPr>
              <a:t>Đoạn</a:t>
            </a:r>
            <a:r>
              <a:rPr lang="en-US" sz="2000" b="1" dirty="0">
                <a:solidFill>
                  <a:srgbClr val="333333"/>
                </a:solidFill>
                <a:latin typeface="Times New Roman" pitchFamily="18" charset="0"/>
                <a:cs typeface="Times New Roman" pitchFamily="18" charset="0"/>
              </a:rPr>
              <a:t> </a:t>
            </a:r>
            <a:r>
              <a:rPr lang="en-US" sz="2000" b="1" dirty="0" err="1">
                <a:solidFill>
                  <a:srgbClr val="333333"/>
                </a:solidFill>
                <a:latin typeface="Times New Roman" pitchFamily="18" charset="0"/>
                <a:cs typeface="Times New Roman" pitchFamily="18" charset="0"/>
              </a:rPr>
              <a:t>văn</a:t>
            </a:r>
            <a:r>
              <a:rPr lang="en-US" sz="2000" b="1" dirty="0">
                <a:solidFill>
                  <a:srgbClr val="333333"/>
                </a:solidFill>
                <a:latin typeface="Times New Roman" pitchFamily="18" charset="0"/>
                <a:cs typeface="Times New Roman" pitchFamily="18" charset="0"/>
              </a:rPr>
              <a:t> </a:t>
            </a:r>
            <a:r>
              <a:rPr lang="en-US" sz="2000" b="1" dirty="0" err="1">
                <a:solidFill>
                  <a:srgbClr val="333333"/>
                </a:solidFill>
                <a:latin typeface="Times New Roman" pitchFamily="18" charset="0"/>
                <a:cs typeface="Times New Roman" pitchFamily="18" charset="0"/>
              </a:rPr>
              <a:t>sau</a:t>
            </a:r>
            <a:r>
              <a:rPr lang="en-US" sz="2000" b="1" dirty="0">
                <a:solidFill>
                  <a:srgbClr val="333333"/>
                </a:solidFill>
                <a:latin typeface="Times New Roman" pitchFamily="18" charset="0"/>
                <a:cs typeface="Times New Roman" pitchFamily="18" charset="0"/>
              </a:rPr>
              <a:t>: </a:t>
            </a:r>
          </a:p>
          <a:p>
            <a:r>
              <a:rPr lang="vi-VN" sz="2400" dirty="0">
                <a:solidFill>
                  <a:srgbClr val="333333"/>
                </a:solidFill>
                <a:latin typeface="Times New Roman" pitchFamily="18" charset="0"/>
                <a:cs typeface="Times New Roman" pitchFamily="18" charset="0"/>
              </a:rPr>
              <a:t>Hà Lan được mệnh danh là quê hương của loài hoa kiêu sa tuyệt </a:t>
            </a:r>
            <a:r>
              <a:rPr lang="en-US" sz="2400" dirty="0" err="1">
                <a:solidFill>
                  <a:srgbClr val="333333"/>
                </a:solidFill>
                <a:latin typeface="Times New Roman" pitchFamily="18" charset="0"/>
                <a:cs typeface="Times New Roman" pitchFamily="18" charset="0"/>
              </a:rPr>
              <a:t>mỹ</a:t>
            </a:r>
            <a:r>
              <a:rPr lang="vi-VN" sz="2400" dirty="0">
                <a:solidFill>
                  <a:srgbClr val="333333"/>
                </a:solidFill>
                <a:latin typeface="Times New Roman" pitchFamily="18" charset="0"/>
                <a:cs typeface="Times New Roman" pitchFamily="18" charset="0"/>
              </a:rPr>
              <a:t> - </a:t>
            </a:r>
            <a:r>
              <a:rPr lang="en-US" sz="2400" dirty="0">
                <a:solidFill>
                  <a:srgbClr val="333333"/>
                </a:solidFill>
                <a:latin typeface="Times New Roman" pitchFamily="18" charset="0"/>
                <a:cs typeface="Times New Roman" pitchFamily="18" charset="0"/>
              </a:rPr>
              <a:t>T</a:t>
            </a:r>
            <a:r>
              <a:rPr lang="vi-VN" sz="2400" dirty="0">
                <a:solidFill>
                  <a:srgbClr val="333333"/>
                </a:solidFill>
                <a:latin typeface="Times New Roman" pitchFamily="18" charset="0"/>
                <a:cs typeface="Times New Roman" pitchFamily="18" charset="0"/>
              </a:rPr>
              <a:t>ulip. Nơi đây có những cánh đồng hoa tulip ngập tràn màu sắc, trải dài bất tận tạo nên những bức tranh muôn màu sắc, đẹp ngoài sức tưởng tượng của con người.</a:t>
            </a:r>
            <a:r>
              <a:rPr lang="en-US" sz="2400" dirty="0">
                <a:solidFill>
                  <a:srgbClr val="333333"/>
                </a:solidFill>
                <a:latin typeface="Times New Roman" pitchFamily="18" charset="0"/>
                <a:cs typeface="Times New Roman"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giữa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rừng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hoa</a:t>
            </a:r>
            <a:r>
              <a:rPr lang="en-US" sz="2400" dirty="0">
                <a:solidFill>
                  <a:srgbClr val="333333"/>
                </a:solidFill>
                <a:latin typeface="Times New Roman" panose="02020603050405020304" pitchFamily="18" charset="0"/>
                <a:cs typeface="Times New Roman" panose="02020603050405020304" pitchFamily="18" charset="0"/>
              </a:rPr>
              <a:t>, con ng</a:t>
            </a:r>
            <a:r>
              <a:rPr lang="vi-VN" sz="2400" dirty="0">
                <a:solidFill>
                  <a:srgbClr val="333333"/>
                </a:solidFill>
                <a:latin typeface="Times New Roman" panose="02020603050405020304" pitchFamily="18" charset="0"/>
                <a:cs typeface="Times New Roman" panose="02020603050405020304" pitchFamily="18" charset="0"/>
              </a:rPr>
              <a:t>ư</a:t>
            </a:r>
            <a:r>
              <a:rPr lang="en-US" sz="2400" dirty="0" err="1">
                <a:solidFill>
                  <a:srgbClr val="333333"/>
                </a:solidFill>
                <a:latin typeface="Times New Roman" panose="02020603050405020304" pitchFamily="18" charset="0"/>
                <a:cs typeface="Times New Roman" panose="02020603050405020304" pitchFamily="18" charset="0"/>
              </a:rPr>
              <a:t>ời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trở</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nên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bé</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nhỏ</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nh</a:t>
            </a:r>
            <a:r>
              <a:rPr lang="vi-VN" sz="2400" dirty="0">
                <a:solidFill>
                  <a:srgbClr val="333333"/>
                </a:solidFill>
                <a:latin typeface="Times New Roman" panose="02020603050405020304" pitchFamily="18" charset="0"/>
                <a:cs typeface="Times New Roman" panose="02020603050405020304" pitchFamily="18" charset="0"/>
              </a:rPr>
              <a:t>ư</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lạc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vào</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chốn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thiên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đàng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tuyệt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trần</a:t>
            </a:r>
            <a:r>
              <a:rPr lang="en-US" sz="2400" dirty="0">
                <a:solidFill>
                  <a:srgbClr val="333333"/>
                </a:solidFill>
                <a:latin typeface="Times New Roman" panose="02020603050405020304" pitchFamily="18" charset="0"/>
                <a:cs typeface="Times New Roman" panose="02020603050405020304" pitchFamily="18" charset="0"/>
              </a:rPr>
              <a:t> ở </a:t>
            </a:r>
            <a:r>
              <a:rPr lang="en-US" sz="2400" dirty="0" err="1">
                <a:solidFill>
                  <a:srgbClr val="333333"/>
                </a:solidFill>
                <a:latin typeface="Times New Roman" panose="02020603050405020304" pitchFamily="18" charset="0"/>
                <a:cs typeface="Times New Roman" panose="02020603050405020304" pitchFamily="18" charset="0"/>
              </a:rPr>
              <a:t>hạ</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giới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Càng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ngắm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bông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càng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làm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cho</a:t>
            </a:r>
            <a:r>
              <a:rPr lang="en-US" sz="2400" dirty="0">
                <a:solidFill>
                  <a:srgbClr val="333333"/>
                </a:solidFill>
                <a:latin typeface="Times New Roman" panose="02020603050405020304" pitchFamily="18" charset="0"/>
                <a:cs typeface="Times New Roman" panose="02020603050405020304" pitchFamily="18" charset="0"/>
              </a:rPr>
              <a:t> ta </a:t>
            </a:r>
            <a:r>
              <a:rPr lang="en-US" sz="2400" dirty="0" err="1">
                <a:solidFill>
                  <a:srgbClr val="333333"/>
                </a:solidFill>
                <a:latin typeface="Times New Roman" panose="02020603050405020304" pitchFamily="18" charset="0"/>
                <a:cs typeface="Times New Roman" panose="02020603050405020304" pitchFamily="18" charset="0"/>
              </a:rPr>
              <a:t>chìm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đắm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vào</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giác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thú</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đẹp</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mê</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hồn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không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sao</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tả</a:t>
            </a:r>
            <a:r>
              <a:rPr lang="en-US" sz="2400" dirty="0">
                <a:solidFill>
                  <a:srgbClr val="333333"/>
                </a:solidFill>
                <a:latin typeface="Times New Roman" panose="02020603050405020304" pitchFamily="18" charset="0"/>
                <a:cs typeface="Times New Roman" panose="02020603050405020304" pitchFamily="18" charset="0"/>
              </a:rPr>
              <a:t> đ</a:t>
            </a:r>
            <a:r>
              <a:rPr lang="vi-VN" sz="2400" dirty="0">
                <a:solidFill>
                  <a:srgbClr val="333333"/>
                </a:solidFill>
                <a:latin typeface="Times New Roman" panose="02020603050405020304" pitchFamily="18" charset="0"/>
                <a:cs typeface="Times New Roman" panose="02020603050405020304" pitchFamily="18" charset="0"/>
              </a:rPr>
              <a:t>ư</a:t>
            </a:r>
            <a:r>
              <a:rPr lang="en-US" sz="2400" dirty="0" err="1">
                <a:solidFill>
                  <a:srgbClr val="333333"/>
                </a:solidFill>
                <a:latin typeface="Times New Roman" panose="02020603050405020304" pitchFamily="18" charset="0"/>
                <a:cs typeface="Times New Roman" panose="02020603050405020304" pitchFamily="18" charset="0"/>
              </a:rPr>
              <a:t>ợc</a:t>
            </a:r>
            <a:r>
              <a:rPr lang="en-US" sz="2400" dirty="0">
                <a:solidFill>
                  <a:srgbClr val="333333"/>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 xmlns:a16="http://schemas.microsoft.com/office/drawing/2014/main" id="{F7AE44A6-BC92-4A41-874F-214565C55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817" y="914401"/>
            <a:ext cx="3660531" cy="4832091"/>
          </a:xfrm>
          <a:prstGeom prst="rect">
            <a:avLst/>
          </a:prstGeom>
        </p:spPr>
      </p:pic>
      <p:pic>
        <p:nvPicPr>
          <p:cNvPr id="6" name="Picture 5">
            <a:extLst>
              <a:ext uri="{FF2B5EF4-FFF2-40B4-BE49-F238E27FC236}">
                <a16:creationId xmlns="" xmlns:a16="http://schemas.microsoft.com/office/drawing/2014/main" id="{60221AE9-1FE3-4090-88E2-3BEA158F2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7094" y="1143000"/>
            <a:ext cx="3660531" cy="4114800"/>
          </a:xfrm>
          <a:prstGeom prst="rect">
            <a:avLst/>
          </a:prstGeom>
        </p:spPr>
      </p:pic>
      <p:sp>
        <p:nvSpPr>
          <p:cNvPr id="8" name="TextBox 7"/>
          <p:cNvSpPr txBox="1"/>
          <p:nvPr/>
        </p:nvSpPr>
        <p:spPr>
          <a:xfrm>
            <a:off x="0" y="0"/>
            <a:ext cx="9144000" cy="523220"/>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4: </a:t>
            </a:r>
            <a:r>
              <a:rPr lang="en-US" sz="2800" b="1" i="1" dirty="0" err="1">
                <a:latin typeface="Times New Roman" panose="02020603050405020304" pitchFamily="18" charset="0"/>
                <a:cs typeface="Times New Roman" panose="02020603050405020304" pitchFamily="18" charset="0"/>
              </a:rPr>
              <a:t>Đặt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vừa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tìm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ở </a:t>
            </a:r>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066800" y="457200"/>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457200"/>
            <a:ext cx="1600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1905000"/>
            <a:ext cx="1066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 y="3429000"/>
            <a:ext cx="304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4572000"/>
            <a:ext cx="1066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257800"/>
            <a:ext cx="1066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34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772617"/>
            <a:ext cx="4682836"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286000" y="1349569"/>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2512314"/>
            <a:ext cx="8160328" cy="1754326"/>
          </a:xfrm>
          <a:prstGeom prst="rect">
            <a:avLst/>
          </a:prstGeom>
          <a:noFill/>
        </p:spPr>
        <p:txBody>
          <a:bodyPr wrap="square" rtlCol="0">
            <a:spAutoFit/>
          </a:bodyPr>
          <a:lstStyle/>
          <a:p>
            <a:pPr algn="ctr"/>
            <a:r>
              <a:rPr lang="en-US" sz="3600" b="1" u="sng" dirty="0" err="1">
                <a:latin typeface="Times New Roman" panose="02020603050405020304" pitchFamily="18" charset="0"/>
                <a:cs typeface="Times New Roman" panose="02020603050405020304" pitchFamily="18" charset="0"/>
              </a:rPr>
              <a:t>Dặn</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dò</a:t>
            </a:r>
            <a:r>
              <a:rPr lang="en-US" sz="3600" b="1" u="sng"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
        <p:nvSpPr>
          <p:cNvPr id="9" name="Oval 8">
            <a:hlinkClick r:id="rId3" action="ppaction://hlinksldjump"/>
          </p:cNvPr>
          <p:cNvSpPr/>
          <p:nvPr/>
        </p:nvSpPr>
        <p:spPr>
          <a:xfrm>
            <a:off x="4094018" y="2667000"/>
            <a:ext cx="4821382" cy="2438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err="1">
                <a:latin typeface="Times New Roman" panose="02020603050405020304" pitchFamily="18" charset="0"/>
                <a:cs typeface="Times New Roman" panose="02020603050405020304" pitchFamily="18" charset="0"/>
              </a:rPr>
              <a:t>Mời</a:t>
            </a:r>
            <a:r>
              <a:rPr lang="en-US" sz="3600">
                <a:latin typeface="Times New Roman" panose="02020603050405020304" pitchFamily="18" charset="0"/>
                <a:cs typeface="Times New Roman" panose="02020603050405020304" pitchFamily="18" charset="0"/>
              </a:rPr>
              <a:t> các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335" y="4267200"/>
            <a:ext cx="1951330" cy="2377440"/>
          </a:xfrm>
          <a:prstGeom prst="rect">
            <a:avLst/>
          </a:prstGeom>
        </p:spPr>
      </p:pic>
    </p:spTree>
    <p:extLst>
      <p:ext uri="{BB962C8B-B14F-4D97-AF65-F5344CB8AC3E}">
        <p14:creationId xmlns:p14="http://schemas.microsoft.com/office/powerpoint/2010/main" val="49269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499665" y="512763"/>
            <a:ext cx="4987636"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286000" y="1349569"/>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2" y="3784805"/>
            <a:ext cx="2347265" cy="2859835"/>
          </a:xfrm>
          <a:prstGeom prst="rect">
            <a:avLst/>
          </a:prstGeom>
        </p:spPr>
      </p:pic>
      <p:sp>
        <p:nvSpPr>
          <p:cNvPr id="8" name="Rounded Rectangle 7"/>
          <p:cNvSpPr/>
          <p:nvPr/>
        </p:nvSpPr>
        <p:spPr>
          <a:xfrm>
            <a:off x="2590802" y="2438400"/>
            <a:ext cx="6415735" cy="3886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1" name="TextBox 10"/>
          <p:cNvSpPr txBox="1"/>
          <p:nvPr/>
        </p:nvSpPr>
        <p:spPr>
          <a:xfrm>
            <a:off x="3124200" y="2743200"/>
            <a:ext cx="6019800" cy="3523016"/>
          </a:xfrm>
          <a:prstGeom prst="rect">
            <a:avLst/>
          </a:prstGeom>
          <a:noFill/>
        </p:spPr>
        <p:txBody>
          <a:bodyPr wrap="square" rtlCol="0">
            <a:spAutoFit/>
          </a:bodyPr>
          <a:lstStyle/>
          <a:p>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Tốt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gỗ</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hơn</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tốt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nước</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sơn</a:t>
            </a:r>
            <a:r>
              <a:rPr lang="en-US" sz="2600" dirty="0">
                <a:latin typeface="Times New Roman" panose="02020603050405020304" pitchFamily="18" charset="0"/>
                <a:ea typeface="Calibri"/>
                <a:cs typeface="Times New Roman" panose="02020603050405020304" pitchFamily="18" charset="0"/>
              </a:rPr>
              <a:t>.</a:t>
            </a:r>
          </a:p>
          <a:p>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Cái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nết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đánh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chết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cái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đẹp</a:t>
            </a:r>
            <a:r>
              <a:rPr lang="en-US" sz="2600" dirty="0">
                <a:latin typeface="Times New Roman" panose="02020603050405020304" pitchFamily="18" charset="0"/>
                <a:ea typeface="Calibri"/>
                <a:cs typeface="Times New Roman" panose="02020603050405020304" pitchFamily="18" charset="0"/>
              </a:rPr>
              <a:t>.</a:t>
            </a:r>
          </a:p>
          <a:p>
            <a:pPr>
              <a:lnSpc>
                <a:spcPct val="115000"/>
              </a:lnSpc>
              <a:spcAft>
                <a:spcPts val="1000"/>
              </a:spcAft>
            </a:pP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Người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thanh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tiếng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nói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cũng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thanh</a:t>
            </a:r>
            <a:endParaRPr lang="en-US" sz="26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600" dirty="0" err="1">
                <a:latin typeface="Times New Roman" panose="02020603050405020304" pitchFamily="18" charset="0"/>
                <a:ea typeface="Calibri"/>
                <a:cs typeface="Times New Roman" panose="02020603050405020304" pitchFamily="18" charset="0"/>
              </a:rPr>
              <a:t>Chuông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kêu</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khẽ</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đánh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bên</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thành</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cũng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kêu</a:t>
            </a:r>
            <a:r>
              <a:rPr lang="en-US" sz="2600" dirty="0">
                <a:latin typeface="Times New Roman" panose="02020603050405020304" pitchFamily="18" charset="0"/>
                <a:ea typeface="Calibri"/>
                <a:cs typeface="Times New Roman" panose="02020603050405020304" pitchFamily="18" charset="0"/>
              </a:rPr>
              <a:t>.</a:t>
            </a:r>
          </a:p>
          <a:p>
            <a:pPr>
              <a:lnSpc>
                <a:spcPct val="115000"/>
              </a:lnSpc>
              <a:spcAft>
                <a:spcPts val="1000"/>
              </a:spcAft>
            </a:pP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Trông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mặt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mà</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bắt</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hình</a:t>
            </a:r>
            <a:r>
              <a:rPr lang="en-US" sz="2600" dirty="0">
                <a:latin typeface="Times New Roman" panose="02020603050405020304" pitchFamily="18" charset="0"/>
                <a:ea typeface="Calibri"/>
                <a:cs typeface="Times New Roman" panose="02020603050405020304" pitchFamily="18" charset="0"/>
              </a:rPr>
              <a:t> dong</a:t>
            </a:r>
          </a:p>
          <a:p>
            <a:pPr>
              <a:lnSpc>
                <a:spcPct val="115000"/>
              </a:lnSpc>
              <a:spcAft>
                <a:spcPts val="1000"/>
              </a:spcAft>
            </a:pPr>
            <a:r>
              <a:rPr lang="en-US" sz="2600" dirty="0">
                <a:latin typeface="Times New Roman" panose="02020603050405020304" pitchFamily="18" charset="0"/>
                <a:ea typeface="Calibri"/>
                <a:cs typeface="Times New Roman" panose="02020603050405020304" pitchFamily="18" charset="0"/>
              </a:rPr>
              <a:t>Con </a:t>
            </a:r>
            <a:r>
              <a:rPr lang="en-US" sz="2600" dirty="0" err="1">
                <a:latin typeface="Times New Roman" panose="02020603050405020304" pitchFamily="18" charset="0"/>
                <a:ea typeface="Calibri"/>
                <a:cs typeface="Times New Roman" panose="02020603050405020304" pitchFamily="18" charset="0"/>
              </a:rPr>
              <a:t>lợn</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có</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béo</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thì</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lòng</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mới</a:t>
            </a:r>
            <a:r>
              <a:rPr lang="en-US" sz="2600" dirty="0">
                <a:latin typeface="Times New Roman" panose="02020603050405020304" pitchFamily="18" charset="0"/>
                <a:ea typeface="Calibri"/>
                <a:cs typeface="Times New Roman" panose="02020603050405020304" pitchFamily="18" charset="0"/>
              </a:rPr>
              <a:t> </a:t>
            </a:r>
            <a:r>
              <a:rPr lang="en-US" sz="2600" dirty="0" err="1">
                <a:latin typeface="Times New Roman" panose="02020603050405020304" pitchFamily="18" charset="0"/>
                <a:ea typeface="Calibri"/>
                <a:cs typeface="Times New Roman" panose="02020603050405020304" pitchFamily="18" charset="0"/>
              </a:rPr>
              <a:t>ngon</a:t>
            </a:r>
            <a:r>
              <a:rPr lang="en-US" sz="2600" dirty="0">
                <a:latin typeface="Times New Roman" panose="02020603050405020304" pitchFamily="18" charset="0"/>
                <a:ea typeface="Calibri"/>
                <a:cs typeface="Times New Roman" panose="02020603050405020304" pitchFamily="18" charset="0"/>
              </a:rPr>
              <a:t>.</a:t>
            </a:r>
          </a:p>
          <a:p>
            <a:endParaRPr lang="en-US" dirty="0"/>
          </a:p>
        </p:txBody>
      </p:sp>
    </p:spTree>
    <p:extLst>
      <p:ext uri="{BB962C8B-B14F-4D97-AF65-F5344CB8AC3E}">
        <p14:creationId xmlns:p14="http://schemas.microsoft.com/office/powerpoint/2010/main" val="2100508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3000" r="-2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3733800" y="880368"/>
            <a:ext cx="2362200" cy="400110"/>
          </a:xfrm>
          <a:prstGeom prst="rect">
            <a:avLst/>
          </a:prstGeom>
          <a:noFill/>
        </p:spPr>
        <p:txBody>
          <a:bodyPr wrap="square" rtlCol="0">
            <a:spAutoFit/>
          </a:bodyPr>
          <a:lstStyle/>
          <a:p>
            <a:r>
              <a:rPr lang="en-US" sz="2000" b="1" u="sng" dirty="0" err="1">
                <a:solidFill>
                  <a:srgbClr val="FF0000"/>
                </a:solidFill>
                <a:latin typeface="Times New Roman" panose="02020603050405020304" pitchFamily="18" charset="0"/>
                <a:cs typeface="Times New Roman" panose="02020603050405020304" pitchFamily="18" charset="0"/>
              </a:rPr>
              <a:t>Kiểm</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tra</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bài</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cũ</a:t>
            </a:r>
            <a:endParaRPr lang="en-US" sz="2000" b="1" u="sng"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38400" y="158179"/>
            <a:ext cx="47244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876800"/>
            <a:ext cx="2242705" cy="1981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797" y="4477614"/>
            <a:ext cx="2895600" cy="2043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Callout 4"/>
          <p:cNvSpPr/>
          <p:nvPr/>
        </p:nvSpPr>
        <p:spPr>
          <a:xfrm>
            <a:off x="1600201" y="2111487"/>
            <a:ext cx="3465905" cy="35814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Theo em cái đẹp được thể hiện qua những gì?</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447" y="1087548"/>
            <a:ext cx="2567354" cy="1755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6839" y="2456854"/>
            <a:ext cx="2523392" cy="205966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090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5029200"/>
            <a:ext cx="76962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Đặt 1 câu để miêu tả vẽ đẹp có trong bức tranh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4800"/>
            <a:ext cx="8153400" cy="4343400"/>
          </a:xfrm>
          <a:prstGeom prst="rect">
            <a:avLst/>
          </a:prstGeom>
        </p:spPr>
      </p:pic>
      <p:sp>
        <p:nvSpPr>
          <p:cNvPr id="11" name="TextBox 10"/>
          <p:cNvSpPr txBox="1"/>
          <p:nvPr/>
        </p:nvSpPr>
        <p:spPr>
          <a:xfrm>
            <a:off x="685800" y="5552420"/>
            <a:ext cx="8001000" cy="523220"/>
          </a:xfrm>
          <a:prstGeom prst="rect">
            <a:avLst/>
          </a:prstGeom>
          <a:noFill/>
        </p:spPr>
        <p:txBody>
          <a:bodyPr wrap="square" rtlCol="0">
            <a:spAutoFit/>
          </a:bodyPr>
          <a:lstStyle/>
          <a:p>
            <a:pPr algn="ctr"/>
            <a:r>
              <a:rPr lang="en-US" sz="2800" b="1" dirty="0">
                <a:solidFill>
                  <a:srgbClr val="00B0F0"/>
                </a:solidFill>
                <a:latin typeface="Times New Roman" panose="02020603050405020304" pitchFamily="18" charset="0"/>
                <a:cs typeface="Times New Roman" panose="02020603050405020304" pitchFamily="18" charset="0"/>
              </a:rPr>
              <a:t>- Đường phố về đêm, ánh đèn màu </a:t>
            </a:r>
            <a:r>
              <a:rPr lang="en-US" sz="2800" b="1" dirty="0">
                <a:solidFill>
                  <a:srgbClr val="FF0000"/>
                </a:solidFill>
                <a:latin typeface="Times New Roman" panose="02020603050405020304" pitchFamily="18" charset="0"/>
                <a:cs typeface="Times New Roman" panose="02020603050405020304" pitchFamily="18" charset="0"/>
              </a:rPr>
              <a:t>lung linh rực rỡ</a:t>
            </a:r>
          </a:p>
        </p:txBody>
      </p:sp>
    </p:spTree>
    <p:extLst>
      <p:ext uri="{BB962C8B-B14F-4D97-AF65-F5344CB8AC3E}">
        <p14:creationId xmlns:p14="http://schemas.microsoft.com/office/powerpoint/2010/main" val="6886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20060830110444826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 y="-176822"/>
            <a:ext cx="936307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15"/>
          <p:cNvSpPr>
            <a:spLocks noChangeArrowheads="1" noChangeShapeType="1" noTextEdit="1"/>
          </p:cNvSpPr>
          <p:nvPr/>
        </p:nvSpPr>
        <p:spPr bwMode="auto">
          <a:xfrm>
            <a:off x="990600" y="1143000"/>
            <a:ext cx="7620000" cy="1905000"/>
          </a:xfrm>
          <a:prstGeom prst="rect">
            <a:avLst/>
          </a:prstGeom>
        </p:spPr>
        <p:txBody>
          <a:bodyPr wrap="none" fromWordArt="1">
            <a:prstTxWarp prst="textPlain">
              <a:avLst>
                <a:gd name="adj" fmla="val 49654"/>
              </a:avLst>
            </a:prstTxWarp>
          </a:bodyPr>
          <a:lstStyle/>
          <a:p>
            <a:pPr algn="ctr" eaLnBrk="1" fontAlgn="auto" hangingPunct="1">
              <a:spcBef>
                <a:spcPts val="0"/>
              </a:spcBef>
              <a:spcAft>
                <a:spcPts val="0"/>
              </a:spcAft>
              <a:defRPr/>
            </a:pPr>
            <a:r>
              <a:rPr lang="en-US" sz="3600" kern="10" dirty="0">
                <a:ln w="9525">
                  <a:solidFill>
                    <a:srgbClr val="000000"/>
                  </a:solidFill>
                  <a:round/>
                  <a:headEnd/>
                  <a:tailEnd/>
                </a:ln>
                <a:solidFill>
                  <a:srgbClr val="C00000"/>
                </a:solidFill>
                <a:effectLst>
                  <a:outerShdw dist="35921" dir="2700000" algn="ctr" rotWithShape="0">
                    <a:srgbClr val="868686"/>
                  </a:outerShdw>
                </a:effectLst>
                <a:latin typeface="VNI-Cooper"/>
              </a:rPr>
              <a:t>Mở rộng vốn từ:</a:t>
            </a:r>
          </a:p>
          <a:p>
            <a:pPr algn="ctr" eaLnBrk="1" fontAlgn="auto" hangingPunct="1">
              <a:spcBef>
                <a:spcPts val="0"/>
              </a:spcBef>
              <a:spcAft>
                <a:spcPts val="0"/>
              </a:spcAft>
              <a:defRPr/>
            </a:pPr>
            <a:r>
              <a:rPr lang="en-US" sz="3600" kern="10" dirty="0" err="1">
                <a:ln w="9525">
                  <a:solidFill>
                    <a:srgbClr val="000000"/>
                  </a:solidFill>
                  <a:round/>
                  <a:headEnd/>
                  <a:tailEnd/>
                </a:ln>
                <a:solidFill>
                  <a:srgbClr val="0070C0"/>
                </a:solidFill>
                <a:effectLst>
                  <a:outerShdw dist="35921" dir="2700000" algn="ctr" rotWithShape="0">
                    <a:srgbClr val="868686"/>
                  </a:outerShdw>
                </a:effectLst>
                <a:latin typeface="VNI-Cooper"/>
              </a:rPr>
              <a:t>Cái</a:t>
            </a:r>
            <a:r>
              <a:rPr lang="en-US" sz="3600" kern="10" dirty="0">
                <a:ln w="9525">
                  <a:solidFill>
                    <a:srgbClr val="000000"/>
                  </a:solidFill>
                  <a:round/>
                  <a:headEnd/>
                  <a:tailEnd/>
                </a:ln>
                <a:solidFill>
                  <a:srgbClr val="0070C0"/>
                </a:solidFill>
                <a:effectLst>
                  <a:outerShdw dist="35921" dir="2700000" algn="ctr" rotWithShape="0">
                    <a:srgbClr val="868686"/>
                  </a:outerShdw>
                </a:effectLst>
                <a:latin typeface="VNI-Cooper"/>
              </a:rPr>
              <a:t> đẹp </a:t>
            </a:r>
          </a:p>
        </p:txBody>
      </p:sp>
      <p:sp>
        <p:nvSpPr>
          <p:cNvPr id="4100" name="WordArt 5"/>
          <p:cNvSpPr>
            <a:spLocks noChangeArrowheads="1" noChangeShapeType="1" noTextEdit="1"/>
          </p:cNvSpPr>
          <p:nvPr/>
        </p:nvSpPr>
        <p:spPr bwMode="auto">
          <a:xfrm>
            <a:off x="914400" y="762000"/>
            <a:ext cx="7772400" cy="6553200"/>
          </a:xfrm>
          <a:prstGeom prst="rect">
            <a:avLst/>
          </a:prstGeom>
        </p:spPr>
        <p:txBody>
          <a:bodyPr spcFirstLastPara="1" wrap="none" fromWordArt="1">
            <a:prstTxWarp prst="textArchUp">
              <a:avLst>
                <a:gd name="adj" fmla="val 11622720"/>
              </a:avLst>
            </a:prstTxWarp>
          </a:bodyPr>
          <a:lstStyle/>
          <a:p>
            <a:pPr algn="ctr"/>
            <a:endParaRPr lang="en-US" sz="3600" kern="10" dirty="0">
              <a:ln w="9525">
                <a:solidFill>
                  <a:srgbClr val="FFFF00"/>
                </a:solidFill>
                <a:round/>
                <a:headEnd/>
                <a:tailEnd/>
              </a:ln>
              <a:solidFill>
                <a:srgbClr val="0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39562" y="115670"/>
            <a:ext cx="4114800" cy="646331"/>
          </a:xfrm>
          <a:prstGeom prst="rect">
            <a:avLst/>
          </a:prstGeom>
          <a:noFill/>
        </p:spPr>
        <p:txBody>
          <a:bodyPr wrap="square" rtlCol="0">
            <a:spAutoFit/>
          </a:bodyPr>
          <a:lstStyle/>
          <a:p>
            <a:r>
              <a:rPr lang="en-US" sz="3600" dirty="0">
                <a:solidFill>
                  <a:srgbClr val="FF0000"/>
                </a:solidFill>
              </a:rPr>
              <a:t>Luyện từ và câu 4</a:t>
            </a:r>
          </a:p>
        </p:txBody>
      </p:sp>
    </p:spTree>
    <p:extLst>
      <p:ext uri="{BB962C8B-B14F-4D97-AF65-F5344CB8AC3E}">
        <p14:creationId xmlns:p14="http://schemas.microsoft.com/office/powerpoint/2010/main" val="204056759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304802"/>
            <a:ext cx="335280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Mục tiêu cần đạt</a:t>
            </a:r>
          </a:p>
        </p:txBody>
      </p:sp>
      <p:sp>
        <p:nvSpPr>
          <p:cNvPr id="3" name="TextBox 2"/>
          <p:cNvSpPr txBox="1"/>
          <p:nvPr/>
        </p:nvSpPr>
        <p:spPr>
          <a:xfrm>
            <a:off x="838200" y="1219202"/>
            <a:ext cx="4191000" cy="3631763"/>
          </a:xfrm>
          <a:prstGeom prst="rect">
            <a:avLst/>
          </a:prstGeom>
          <a:noFill/>
        </p:spPr>
        <p:txBody>
          <a:bodyPr wrap="squar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Luyện từ và câu 4: Mở rộng vốn từ: Cái đẹp </a:t>
            </a:r>
            <a:endParaRPr lang="vi-VN" sz="2000" dirty="0" smtClean="0">
              <a:solidFill>
                <a:srgbClr val="002060"/>
              </a:solidFill>
              <a:latin typeface="Times New Roman" panose="02020603050405020304" pitchFamily="18" charset="0"/>
              <a:cs typeface="Times New Roman" panose="02020603050405020304" pitchFamily="18" charset="0"/>
            </a:endParaRPr>
          </a:p>
          <a:p>
            <a:r>
              <a:rPr lang="vi-VN"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Biết được một số câu tục ngữ liên quan đến cái đẹp.</a:t>
            </a:r>
          </a:p>
          <a:p>
            <a:pPr marL="285750" indent="-285750">
              <a:lnSpc>
                <a:spcPct val="150000"/>
              </a:lnSpc>
              <a:buFontTx/>
              <a:buChar char="-"/>
            </a:pPr>
            <a:r>
              <a:rPr lang="en-US" sz="2000" dirty="0" smtClean="0">
                <a:solidFill>
                  <a:srgbClr val="002060"/>
                </a:solidFill>
                <a:latin typeface="Times New Roman" panose="02020603050405020304" pitchFamily="18" charset="0"/>
                <a:cs typeface="Times New Roman" panose="02020603050405020304" pitchFamily="18" charset="0"/>
              </a:rPr>
              <a:t>Nêu </a:t>
            </a:r>
            <a:r>
              <a:rPr lang="en-US" sz="2000" dirty="0">
                <a:solidFill>
                  <a:srgbClr val="002060"/>
                </a:solidFill>
                <a:latin typeface="Times New Roman" panose="02020603050405020304" pitchFamily="18" charset="0"/>
                <a:cs typeface="Times New Roman" panose="02020603050405020304" pitchFamily="18" charset="0"/>
              </a:rPr>
              <a:t>được một trường hợp có sử dụng 1 câu tục ngữ đã biết.</a:t>
            </a:r>
          </a:p>
          <a:p>
            <a:pPr marL="285750" indent="-285750">
              <a:lnSpc>
                <a:spcPct val="150000"/>
              </a:lnSpc>
              <a:buFontTx/>
              <a:buChar char="-"/>
            </a:pPr>
            <a:r>
              <a:rPr lang="en-US" sz="2000" dirty="0">
                <a:solidFill>
                  <a:srgbClr val="002060"/>
                </a:solidFill>
                <a:latin typeface="Times New Roman" panose="02020603050405020304" pitchFamily="18" charset="0"/>
                <a:cs typeface="Times New Roman" panose="02020603050405020304" pitchFamily="18" charset="0"/>
              </a:rPr>
              <a:t>Tìm được từ ngữ tả mức độ cao của cái đẹp và đặt câu với 1 từ vừa tìm được.</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2" y="859303"/>
            <a:ext cx="3634563" cy="4267200"/>
          </a:xfrm>
          <a:prstGeom prst="rect">
            <a:avLst/>
          </a:prstGeom>
        </p:spPr>
      </p:pic>
      <p:pic>
        <p:nvPicPr>
          <p:cNvPr id="5" name="Picture 13" descr="Related image"/>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667002" y="4953000"/>
            <a:ext cx="2170113" cy="173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ản ghi Mới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extLst>
              <a:ext uri="{28A0092B-C50C-407E-A947-70E740481C1C}">
                <a14:useLocalDpi xmlns:a14="http://schemas.microsoft.com/office/drawing/2010/main" val="0"/>
              </a:ext>
            </a:extLst>
          </a:blip>
          <a:stretch>
            <a:fillRect/>
          </a:stretch>
        </p:blipFill>
        <p:spPr>
          <a:xfrm>
            <a:off x="9144000" y="6467621"/>
            <a:ext cx="457200" cy="228600"/>
          </a:xfrm>
          <a:prstGeom prst="rect">
            <a:avLst/>
          </a:prstGeom>
        </p:spPr>
      </p:pic>
    </p:spTree>
    <p:extLst>
      <p:ext uri="{BB962C8B-B14F-4D97-AF65-F5344CB8AC3E}">
        <p14:creationId xmlns:p14="http://schemas.microsoft.com/office/powerpoint/2010/main" val="13888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1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438400" y="155000"/>
            <a:ext cx="46482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6" name="TextBox 5"/>
          <p:cNvSpPr txBox="1"/>
          <p:nvPr/>
        </p:nvSpPr>
        <p:spPr>
          <a:xfrm>
            <a:off x="2101362" y="708583"/>
            <a:ext cx="502920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1391133"/>
            <a:ext cx="86868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1 :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t>
            </a:r>
          </a:p>
        </p:txBody>
      </p:sp>
      <p:sp>
        <p:nvSpPr>
          <p:cNvPr id="8" name="Rectangle 7"/>
          <p:cNvSpPr/>
          <p:nvPr/>
        </p:nvSpPr>
        <p:spPr>
          <a:xfrm>
            <a:off x="228600" y="1984665"/>
            <a:ext cx="23622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Phẩm</a:t>
            </a:r>
            <a:r>
              <a:rPr lang="en-US" sz="2800" dirty="0">
                <a:effectLst/>
                <a:latin typeface="Times New Roman"/>
                <a:ea typeface="Calibri"/>
                <a:cs typeface="Times New Roman"/>
              </a:rPr>
              <a:t> </a:t>
            </a:r>
            <a:r>
              <a:rPr lang="en-US" sz="2800" dirty="0" err="1">
                <a:effectLst/>
                <a:latin typeface="Times New Roman"/>
                <a:ea typeface="Calibri"/>
                <a:cs typeface="Times New Roman"/>
              </a:rPr>
              <a:t>chất</a:t>
            </a:r>
            <a:r>
              <a:rPr lang="en-US" sz="2800" dirty="0">
                <a:effectLst/>
                <a:latin typeface="Times New Roman"/>
                <a:ea typeface="Calibri"/>
                <a:cs typeface="Times New Roman"/>
              </a:rPr>
              <a:t> </a:t>
            </a:r>
            <a:r>
              <a:rPr lang="en-US" sz="2800" dirty="0" err="1">
                <a:effectLst/>
                <a:latin typeface="Times New Roman"/>
                <a:ea typeface="Calibri"/>
                <a:cs typeface="Times New Roman"/>
              </a:rPr>
              <a:t>quý</a:t>
            </a:r>
            <a:r>
              <a:rPr lang="en-US" sz="2800" dirty="0">
                <a:effectLst/>
                <a:latin typeface="Times New Roman"/>
                <a:ea typeface="Calibri"/>
                <a:cs typeface="Times New Roman"/>
              </a:rPr>
              <a:t> </a:t>
            </a:r>
            <a:r>
              <a:rPr lang="en-US" sz="2800" dirty="0" err="1">
                <a:effectLst/>
                <a:latin typeface="Times New Roman"/>
                <a:ea typeface="Calibri"/>
                <a:cs typeface="Times New Roman"/>
              </a:rPr>
              <a:t>hơn</a:t>
            </a:r>
            <a:r>
              <a:rPr lang="en-US" sz="2800" dirty="0">
                <a:effectLst/>
                <a:latin typeface="Times New Roman"/>
                <a:ea typeface="Calibri"/>
                <a:cs typeface="Times New Roman"/>
              </a:rPr>
              <a:t> </a:t>
            </a:r>
            <a:r>
              <a:rPr lang="en-US" sz="2800" dirty="0" err="1">
                <a:effectLst/>
                <a:latin typeface="Times New Roman"/>
                <a:ea typeface="Calibri"/>
                <a:cs typeface="Times New Roman"/>
              </a:rPr>
              <a:t>vẻ</a:t>
            </a:r>
            <a:r>
              <a:rPr lang="en-US" sz="2800" dirty="0">
                <a:effectLst/>
                <a:latin typeface="Times New Roman"/>
                <a:ea typeface="Calibri"/>
                <a:cs typeface="Times New Roman"/>
              </a:rPr>
              <a:t> </a:t>
            </a:r>
            <a:r>
              <a:rPr lang="en-US" sz="2800" dirty="0" err="1">
                <a:effectLst/>
                <a:latin typeface="Times New Roman"/>
                <a:ea typeface="Calibri"/>
                <a:cs typeface="Times New Roman"/>
              </a:rPr>
              <a:t>đẹp</a:t>
            </a:r>
            <a:r>
              <a:rPr lang="en-US" sz="2800" dirty="0">
                <a:effectLst/>
                <a:latin typeface="Times New Roman"/>
                <a:ea typeface="Calibri"/>
                <a:cs typeface="Times New Roman"/>
              </a:rPr>
              <a:t> </a:t>
            </a:r>
            <a:r>
              <a:rPr lang="en-US" sz="2800" dirty="0" err="1">
                <a:effectLst/>
                <a:latin typeface="Times New Roman"/>
                <a:ea typeface="Calibri"/>
                <a:cs typeface="Times New Roman"/>
              </a:rPr>
              <a:t>bên</a:t>
            </a:r>
            <a:r>
              <a:rPr lang="en-US" sz="2800" dirty="0">
                <a:effectLst/>
                <a:latin typeface="Times New Roman"/>
                <a:ea typeface="Calibri"/>
                <a:cs typeface="Times New Roman"/>
              </a:rPr>
              <a:t> </a:t>
            </a:r>
            <a:r>
              <a:rPr lang="en-US" sz="2800" dirty="0" err="1">
                <a:effectLst/>
                <a:latin typeface="Times New Roman"/>
                <a:ea typeface="Calibri"/>
                <a:cs typeface="Times New Roman"/>
              </a:rPr>
              <a:t>ngoài</a:t>
            </a:r>
            <a:endParaRPr lang="en-US" sz="2800" dirty="0">
              <a:effectLst/>
              <a:ea typeface="Calibri"/>
              <a:cs typeface="Times New Roman"/>
            </a:endParaRPr>
          </a:p>
        </p:txBody>
      </p:sp>
      <p:sp>
        <p:nvSpPr>
          <p:cNvPr id="9" name="Rectangle 8"/>
          <p:cNvSpPr/>
          <p:nvPr/>
        </p:nvSpPr>
        <p:spPr>
          <a:xfrm>
            <a:off x="228600" y="4267202"/>
            <a:ext cx="23622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err="1">
                <a:effectLst/>
                <a:latin typeface="Times New Roman"/>
                <a:ea typeface="Calibri"/>
                <a:cs typeface="Times New Roman"/>
              </a:rPr>
              <a:t>Hình</a:t>
            </a:r>
            <a:r>
              <a:rPr lang="en-US" sz="2800" dirty="0">
                <a:effectLst/>
                <a:latin typeface="Times New Roman"/>
                <a:ea typeface="Calibri"/>
                <a:cs typeface="Times New Roman"/>
              </a:rPr>
              <a:t> </a:t>
            </a:r>
            <a:r>
              <a:rPr lang="en-US" sz="2800" dirty="0" err="1">
                <a:effectLst/>
                <a:latin typeface="Times New Roman"/>
                <a:ea typeface="Calibri"/>
                <a:cs typeface="Times New Roman"/>
              </a:rPr>
              <a:t>thức</a:t>
            </a:r>
            <a:r>
              <a:rPr lang="en-US" sz="2800" dirty="0">
                <a:effectLst/>
                <a:latin typeface="Times New Roman"/>
                <a:ea typeface="Calibri"/>
                <a:cs typeface="Times New Roman"/>
              </a:rPr>
              <a:t> </a:t>
            </a:r>
            <a:r>
              <a:rPr lang="en-US" sz="2800" dirty="0" err="1">
                <a:effectLst/>
                <a:latin typeface="Times New Roman"/>
                <a:ea typeface="Calibri"/>
                <a:cs typeface="Times New Roman"/>
              </a:rPr>
              <a:t>thường</a:t>
            </a:r>
            <a:r>
              <a:rPr lang="en-US" sz="2800" dirty="0">
                <a:effectLst/>
                <a:latin typeface="Times New Roman"/>
                <a:ea typeface="Calibri"/>
                <a:cs typeface="Times New Roman"/>
              </a:rPr>
              <a:t> </a:t>
            </a:r>
            <a:r>
              <a:rPr lang="en-US" sz="2800" dirty="0" err="1">
                <a:effectLst/>
                <a:latin typeface="Times New Roman"/>
                <a:ea typeface="Calibri"/>
                <a:cs typeface="Times New Roman"/>
              </a:rPr>
              <a:t>thống</a:t>
            </a:r>
            <a:r>
              <a:rPr lang="en-US" sz="2800" dirty="0">
                <a:effectLst/>
                <a:latin typeface="Times New Roman"/>
                <a:ea typeface="Calibri"/>
                <a:cs typeface="Times New Roman"/>
              </a:rPr>
              <a:t> </a:t>
            </a:r>
            <a:r>
              <a:rPr lang="en-US" sz="2800" dirty="0" err="1">
                <a:effectLst/>
                <a:latin typeface="Times New Roman"/>
                <a:ea typeface="Calibri"/>
                <a:cs typeface="Times New Roman"/>
              </a:rPr>
              <a:t>nhất</a:t>
            </a:r>
            <a:r>
              <a:rPr lang="en-US" sz="2800" dirty="0">
                <a:effectLst/>
                <a:latin typeface="Times New Roman"/>
                <a:ea typeface="Calibri"/>
                <a:cs typeface="Times New Roman"/>
              </a:rPr>
              <a:t> </a:t>
            </a:r>
            <a:r>
              <a:rPr lang="en-US" sz="2800" dirty="0" err="1">
                <a:effectLst/>
                <a:latin typeface="Times New Roman"/>
                <a:ea typeface="Calibri"/>
                <a:cs typeface="Times New Roman"/>
              </a:rPr>
              <a:t>với</a:t>
            </a:r>
            <a:r>
              <a:rPr lang="en-US" sz="2800" dirty="0">
                <a:effectLst/>
                <a:latin typeface="Times New Roman"/>
                <a:ea typeface="Calibri"/>
                <a:cs typeface="Times New Roman"/>
              </a:rPr>
              <a:t> </a:t>
            </a:r>
            <a:r>
              <a:rPr lang="en-US" sz="2800" dirty="0" err="1">
                <a:effectLst/>
                <a:latin typeface="Times New Roman"/>
                <a:ea typeface="Calibri"/>
                <a:cs typeface="Times New Roman"/>
              </a:rPr>
              <a:t>nội</a:t>
            </a:r>
            <a:r>
              <a:rPr lang="en-US" sz="2800" dirty="0">
                <a:effectLst/>
                <a:latin typeface="Times New Roman"/>
                <a:ea typeface="Calibri"/>
                <a:cs typeface="Times New Roman"/>
              </a:rPr>
              <a:t> dung</a:t>
            </a:r>
            <a:endParaRPr lang="en-US" sz="2800" dirty="0">
              <a:effectLst/>
              <a:ea typeface="Calibri"/>
              <a:cs typeface="Times New Roman"/>
            </a:endParaRPr>
          </a:p>
        </p:txBody>
      </p:sp>
      <p:sp>
        <p:nvSpPr>
          <p:cNvPr id="10" name="Rectangle 9"/>
          <p:cNvSpPr/>
          <p:nvPr/>
        </p:nvSpPr>
        <p:spPr>
          <a:xfrm>
            <a:off x="3124202" y="1901038"/>
            <a:ext cx="5934075"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gỗ</a:t>
            </a:r>
            <a:r>
              <a:rPr lang="en-US" sz="2600" dirty="0">
                <a:effectLst/>
                <a:latin typeface="Times New Roman"/>
                <a:ea typeface="Calibri"/>
                <a:cs typeface="Times New Roman"/>
              </a:rPr>
              <a:t> </a:t>
            </a:r>
            <a:r>
              <a:rPr lang="en-US" sz="2600" dirty="0" err="1">
                <a:effectLst/>
                <a:latin typeface="Times New Roman"/>
                <a:ea typeface="Calibri"/>
                <a:cs typeface="Times New Roman"/>
              </a:rPr>
              <a:t>hơn</a:t>
            </a:r>
            <a:r>
              <a:rPr lang="en-US" sz="2600" dirty="0">
                <a:effectLst/>
                <a:latin typeface="Times New Roman"/>
                <a:ea typeface="Calibri"/>
                <a:cs typeface="Times New Roman"/>
              </a:rPr>
              <a:t> </a:t>
            </a:r>
            <a:r>
              <a:rPr lang="en-US" sz="2600" dirty="0" err="1">
                <a:effectLst/>
                <a:latin typeface="Times New Roman"/>
                <a:ea typeface="Calibri"/>
                <a:cs typeface="Times New Roman"/>
              </a:rPr>
              <a:t>tốt</a:t>
            </a:r>
            <a:r>
              <a:rPr lang="en-US" sz="2600" dirty="0">
                <a:effectLst/>
                <a:latin typeface="Times New Roman"/>
                <a:ea typeface="Calibri"/>
                <a:cs typeface="Times New Roman"/>
              </a:rPr>
              <a:t> </a:t>
            </a:r>
            <a:r>
              <a:rPr lang="en-US" sz="2600" dirty="0" err="1">
                <a:effectLst/>
                <a:latin typeface="Times New Roman"/>
                <a:ea typeface="Calibri"/>
                <a:cs typeface="Times New Roman"/>
              </a:rPr>
              <a:t>nước</a:t>
            </a:r>
            <a:r>
              <a:rPr lang="en-US" sz="2600" dirty="0">
                <a:effectLst/>
                <a:latin typeface="Times New Roman"/>
                <a:ea typeface="Calibri"/>
                <a:cs typeface="Times New Roman"/>
              </a:rPr>
              <a:t> </a:t>
            </a:r>
            <a:r>
              <a:rPr lang="en-US" sz="2600" dirty="0" err="1">
                <a:effectLst/>
                <a:latin typeface="Times New Roman"/>
                <a:ea typeface="Calibri"/>
                <a:cs typeface="Times New Roman"/>
              </a:rPr>
              <a:t>sơn</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1" name="Rectangle 10"/>
          <p:cNvSpPr/>
          <p:nvPr/>
        </p:nvSpPr>
        <p:spPr>
          <a:xfrm>
            <a:off x="3124202" y="2788228"/>
            <a:ext cx="5934075" cy="131964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Người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tiếng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nói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thanh</a:t>
            </a:r>
            <a:endParaRPr lang="en-US" sz="2600" dirty="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Chuông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khẽ</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đánh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bên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thành</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cũng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kêu</a:t>
            </a:r>
            <a:r>
              <a:rPr lang="en-US" sz="2600" dirty="0">
                <a:effectLst/>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3124204" y="4267200"/>
            <a:ext cx="5934073"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nết</a:t>
            </a:r>
            <a:r>
              <a:rPr lang="en-US" sz="2600" dirty="0">
                <a:effectLst/>
                <a:latin typeface="Times New Roman"/>
                <a:ea typeface="Calibri"/>
                <a:cs typeface="Times New Roman"/>
              </a:rPr>
              <a:t> </a:t>
            </a:r>
            <a:r>
              <a:rPr lang="en-US" sz="2600" dirty="0" err="1">
                <a:effectLst/>
                <a:latin typeface="Times New Roman"/>
                <a:ea typeface="Calibri"/>
                <a:cs typeface="Times New Roman"/>
              </a:rPr>
              <a:t>đánh</a:t>
            </a:r>
            <a:r>
              <a:rPr lang="en-US" sz="2600" dirty="0">
                <a:effectLst/>
                <a:latin typeface="Times New Roman"/>
                <a:ea typeface="Calibri"/>
                <a:cs typeface="Times New Roman"/>
              </a:rPr>
              <a:t> </a:t>
            </a:r>
            <a:r>
              <a:rPr lang="en-US" sz="2600" dirty="0" err="1">
                <a:effectLst/>
                <a:latin typeface="Times New Roman"/>
                <a:ea typeface="Calibri"/>
                <a:cs typeface="Times New Roman"/>
              </a:rPr>
              <a:t>chết</a:t>
            </a:r>
            <a:r>
              <a:rPr lang="en-US" sz="2600" dirty="0">
                <a:effectLst/>
                <a:latin typeface="Times New Roman"/>
                <a:ea typeface="Calibri"/>
                <a:cs typeface="Times New Roman"/>
              </a:rPr>
              <a:t> </a:t>
            </a:r>
            <a:r>
              <a:rPr lang="en-US" sz="2600" dirty="0" err="1">
                <a:effectLst/>
                <a:latin typeface="Times New Roman"/>
                <a:ea typeface="Calibri"/>
                <a:cs typeface="Times New Roman"/>
              </a:rPr>
              <a:t>cái</a:t>
            </a:r>
            <a:r>
              <a:rPr lang="en-US" sz="2600" dirty="0">
                <a:effectLst/>
                <a:latin typeface="Times New Roman"/>
                <a:ea typeface="Calibri"/>
                <a:cs typeface="Times New Roman"/>
              </a:rPr>
              <a:t> </a:t>
            </a:r>
            <a:r>
              <a:rPr lang="en-US" sz="2600" dirty="0" err="1">
                <a:effectLst/>
                <a:latin typeface="Times New Roman"/>
                <a:ea typeface="Calibri"/>
                <a:cs typeface="Times New Roman"/>
              </a:rPr>
              <a:t>đẹp</a:t>
            </a:r>
            <a:r>
              <a:rPr lang="en-US" sz="2600" dirty="0">
                <a:effectLst/>
                <a:latin typeface="Times New Roman"/>
                <a:ea typeface="Calibri"/>
                <a:cs typeface="Times New Roman"/>
              </a:rPr>
              <a:t>.</a:t>
            </a:r>
            <a:endParaRPr lang="en-US" sz="2600" dirty="0">
              <a:effectLst/>
              <a:ea typeface="Calibri"/>
              <a:cs typeface="Times New Roman"/>
            </a:endParaRPr>
          </a:p>
        </p:txBody>
      </p:sp>
      <p:sp>
        <p:nvSpPr>
          <p:cNvPr id="14" name="Rectangle 13"/>
          <p:cNvSpPr/>
          <p:nvPr/>
        </p:nvSpPr>
        <p:spPr>
          <a:xfrm>
            <a:off x="3151909" y="5306291"/>
            <a:ext cx="5899436"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600" dirty="0" err="1">
                <a:effectLst/>
                <a:latin typeface="Times New Roman" panose="02020603050405020304" pitchFamily="18" charset="0"/>
                <a:ea typeface="Calibri"/>
                <a:cs typeface="Times New Roman" panose="02020603050405020304" pitchFamily="18" charset="0"/>
              </a:rPr>
              <a:t>Trông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mặt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mà</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bắt</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hình</a:t>
            </a:r>
            <a:r>
              <a:rPr lang="en-US" sz="2600" dirty="0">
                <a:effectLst/>
                <a:latin typeface="Times New Roman" panose="02020603050405020304" pitchFamily="18" charset="0"/>
                <a:ea typeface="Calibri"/>
                <a:cs typeface="Times New Roman" panose="02020603050405020304" pitchFamily="18" charset="0"/>
              </a:rPr>
              <a:t> dong</a:t>
            </a:r>
          </a:p>
          <a:p>
            <a:pPr marL="0" marR="0" algn="ctr">
              <a:lnSpc>
                <a:spcPct val="115000"/>
              </a:lnSpc>
              <a:spcBef>
                <a:spcPts val="0"/>
              </a:spcBef>
              <a:spcAft>
                <a:spcPts val="1000"/>
              </a:spcAft>
            </a:pPr>
            <a:r>
              <a:rPr lang="en-US" sz="2600" dirty="0">
                <a:effectLst/>
                <a:latin typeface="Times New Roman" panose="02020603050405020304" pitchFamily="18" charset="0"/>
                <a:ea typeface="Calibri"/>
                <a:cs typeface="Times New Roman" panose="02020603050405020304" pitchFamily="18" charset="0"/>
              </a:rPr>
              <a:t>Con </a:t>
            </a:r>
            <a:r>
              <a:rPr lang="en-US" sz="2600" dirty="0" err="1">
                <a:effectLst/>
                <a:latin typeface="Times New Roman" panose="02020603050405020304" pitchFamily="18" charset="0"/>
                <a:ea typeface="Calibri"/>
                <a:cs typeface="Times New Roman" panose="02020603050405020304" pitchFamily="18" charset="0"/>
              </a:rPr>
              <a:t>lợn</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có</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béo</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thì</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lòng</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mới</a:t>
            </a:r>
            <a:r>
              <a:rPr lang="en-US" sz="2600" dirty="0">
                <a:effectLst/>
                <a:latin typeface="Times New Roman" panose="02020603050405020304" pitchFamily="18" charset="0"/>
                <a:ea typeface="Calibri"/>
                <a:cs typeface="Times New Roman" panose="02020603050405020304" pitchFamily="18" charset="0"/>
              </a:rPr>
              <a:t> </a:t>
            </a:r>
            <a:r>
              <a:rPr lang="en-US" sz="2600" dirty="0" err="1">
                <a:effectLst/>
                <a:latin typeface="Times New Roman" panose="02020603050405020304" pitchFamily="18" charset="0"/>
                <a:ea typeface="Calibri"/>
                <a:cs typeface="Times New Roman" panose="02020603050405020304" pitchFamily="18" charset="0"/>
              </a:rPr>
              <a:t>ngon</a:t>
            </a:r>
            <a:r>
              <a:rPr lang="en-US" sz="2600" dirty="0">
                <a:effectLst/>
                <a:latin typeface="Times New Roman" panose="02020603050405020304" pitchFamily="18" charset="0"/>
                <a:ea typeface="Calibri"/>
                <a:cs typeface="Times New Roman" panose="02020603050405020304" pitchFamily="18" charset="0"/>
              </a:rPr>
              <a:t>.</a:t>
            </a:r>
          </a:p>
        </p:txBody>
      </p:sp>
      <p:cxnSp>
        <p:nvCxnSpPr>
          <p:cNvPr id="3" name="Straight Connector 2"/>
          <p:cNvCxnSpPr/>
          <p:nvPr/>
        </p:nvCxnSpPr>
        <p:spPr>
          <a:xfrm>
            <a:off x="1295400" y="17526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17526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2751004"/>
            <a:ext cx="1447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3562" y="4724400"/>
            <a:ext cx="1447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0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7084" y="232439"/>
            <a:ext cx="46482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049162" y="655289"/>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152400" y="1614056"/>
            <a:ext cx="3394364" cy="134389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36" y="3525550"/>
            <a:ext cx="3697432" cy="2799484"/>
          </a:xfrm>
          <a:prstGeom prst="rect">
            <a:avLst/>
          </a:prstGeom>
        </p:spPr>
      </p:pic>
      <p:sp>
        <p:nvSpPr>
          <p:cNvPr id="8" name="Rounded Rectangle 7"/>
          <p:cNvSpPr/>
          <p:nvPr/>
        </p:nvSpPr>
        <p:spPr>
          <a:xfrm>
            <a:off x="4126923" y="2667000"/>
            <a:ext cx="4499264" cy="1981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pic>
        <p:nvPicPr>
          <p:cNvPr id="2" name="Bản ghi Mới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8001000" y="6096433"/>
            <a:ext cx="228600" cy="228600"/>
          </a:xfrm>
          <a:prstGeom prst="rect">
            <a:avLst/>
          </a:prstGeom>
        </p:spPr>
      </p:pic>
    </p:spTree>
    <p:extLst>
      <p:ext uri="{BB962C8B-B14F-4D97-AF65-F5344CB8AC3E}">
        <p14:creationId xmlns:p14="http://schemas.microsoft.com/office/powerpoint/2010/main" val="17517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33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4600" y="179327"/>
            <a:ext cx="48006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057400" y="713121"/>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953000" y="3124201"/>
            <a:ext cx="4038600" cy="1743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8" y="3522023"/>
            <a:ext cx="3013364" cy="2690504"/>
          </a:xfrm>
          <a:prstGeom prst="rect">
            <a:avLst/>
          </a:prstGeom>
        </p:spPr>
      </p:pic>
      <p:sp>
        <p:nvSpPr>
          <p:cNvPr id="10" name="Cloud Callout 9"/>
          <p:cNvSpPr/>
          <p:nvPr/>
        </p:nvSpPr>
        <p:spPr>
          <a:xfrm>
            <a:off x="533400" y="1363423"/>
            <a:ext cx="4114800" cy="184562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t>?</a:t>
            </a:r>
          </a:p>
        </p:txBody>
      </p:sp>
    </p:spTree>
    <p:extLst>
      <p:ext uri="{BB962C8B-B14F-4D97-AF65-F5344CB8AC3E}">
        <p14:creationId xmlns:p14="http://schemas.microsoft.com/office/powerpoint/2010/main" val="38066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68378" y="133851"/>
            <a:ext cx="47244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Luyện </a:t>
            </a:r>
            <a:r>
              <a:rPr lang="en-US" sz="2800" b="1" dirty="0">
                <a:solidFill>
                  <a:srgbClr val="FF0000"/>
                </a:solidFill>
                <a:latin typeface="Times New Roman" panose="02020603050405020304" pitchFamily="18" charset="0"/>
                <a:cs typeface="Times New Roman" panose="02020603050405020304" pitchFamily="18" charset="0"/>
              </a:rPr>
              <a:t>từ và câu</a:t>
            </a:r>
          </a:p>
        </p:txBody>
      </p:sp>
      <p:sp>
        <p:nvSpPr>
          <p:cNvPr id="4" name="TextBox 3"/>
          <p:cNvSpPr txBox="1"/>
          <p:nvPr/>
        </p:nvSpPr>
        <p:spPr>
          <a:xfrm>
            <a:off x="2063578" y="630575"/>
            <a:ext cx="5029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429000" y="2895600"/>
            <a:ext cx="4956464" cy="2057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 y="2895601"/>
            <a:ext cx="3068782" cy="3068783"/>
          </a:xfrm>
          <a:prstGeom prst="rect">
            <a:avLst/>
          </a:prstGeom>
        </p:spPr>
      </p:pic>
      <p:sp>
        <p:nvSpPr>
          <p:cNvPr id="10" name="Pentagon 9"/>
          <p:cNvSpPr/>
          <p:nvPr/>
        </p:nvSpPr>
        <p:spPr>
          <a:xfrm>
            <a:off x="706582" y="1349569"/>
            <a:ext cx="7142018" cy="124123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t>?</a:t>
            </a:r>
          </a:p>
        </p:txBody>
      </p:sp>
    </p:spTree>
    <p:extLst>
      <p:ext uri="{BB962C8B-B14F-4D97-AF65-F5344CB8AC3E}">
        <p14:creationId xmlns:p14="http://schemas.microsoft.com/office/powerpoint/2010/main" val="19576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5502</TotalTime>
  <Words>1255</Words>
  <Application>Microsoft Office PowerPoint</Application>
  <PresentationFormat>On-screen Show (4:3)</PresentationFormat>
  <Paragraphs>124</Paragraphs>
  <Slides>19</Slides>
  <Notes>1</Notes>
  <HiddenSlides>0</HiddenSlides>
  <MMClips>3</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PC</cp:lastModifiedBy>
  <cp:revision>112</cp:revision>
  <dcterms:created xsi:type="dcterms:W3CDTF">2018-01-22T07:41:39Z</dcterms:created>
  <dcterms:modified xsi:type="dcterms:W3CDTF">2022-02-24T00:50:03Z</dcterms:modified>
</cp:coreProperties>
</file>