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1" r:id="rId3"/>
    <p:sldId id="260" r:id="rId4"/>
    <p:sldId id="261" r:id="rId5"/>
    <p:sldId id="266" r:id="rId6"/>
    <p:sldId id="262" r:id="rId7"/>
    <p:sldId id="263" r:id="rId8"/>
    <p:sldId id="265" r:id="rId9"/>
    <p:sldId id="269" r:id="rId10"/>
    <p:sldId id="271" r:id="rId11"/>
    <p:sldId id="272" r:id="rId12"/>
    <p:sldId id="293" r:id="rId13"/>
    <p:sldId id="273" r:id="rId14"/>
    <p:sldId id="275" r:id="rId15"/>
    <p:sldId id="287" r:id="rId16"/>
    <p:sldId id="279" r:id="rId17"/>
    <p:sldId id="278" r:id="rId18"/>
    <p:sldId id="282" r:id="rId19"/>
    <p:sldId id="277" r:id="rId20"/>
    <p:sldId id="289" r:id="rId21"/>
    <p:sldId id="286" r:id="rId2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F6D39"/>
    <a:srgbClr val="E65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7173" autoAdjust="0"/>
  </p:normalViewPr>
  <p:slideViewPr>
    <p:cSldViewPr>
      <p:cViewPr>
        <p:scale>
          <a:sx n="70" d="100"/>
          <a:sy n="70" d="100"/>
        </p:scale>
        <p:origin x="-1332"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400682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66655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104444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39882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3293945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304589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49846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52897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69039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1259812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2947-91AA-4C28-BB2F-F7BEEB76F4A3}" type="datetimeFigureOut">
              <a:rPr lang="vi-VN" smtClean="0"/>
              <a:pPr/>
              <a:t>21/02/2022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87262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2947-91AA-4C28-BB2F-F7BEEB76F4A3}" type="datetimeFigureOut">
              <a:rPr lang="vi-VN" smtClean="0"/>
              <a:pPr/>
              <a:t>21/02/2022</a:t>
            </a:fld>
            <a:endParaRPr lang="vi-VN"/>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F40EE-77E7-4B62-9E5F-5564DE2DAAB0}" type="slidenum">
              <a:rPr lang="vi-VN" smtClean="0"/>
              <a:pPr/>
              <a:t>‹#›</a:t>
            </a:fld>
            <a:endParaRPr lang="vi-VN"/>
          </a:p>
        </p:txBody>
      </p:sp>
    </p:spTree>
    <p:extLst>
      <p:ext uri="{BB962C8B-B14F-4D97-AF65-F5344CB8AC3E}">
        <p14:creationId xmlns:p14="http://schemas.microsoft.com/office/powerpoint/2010/main" val="257801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344816" cy="1584176"/>
          </a:xfrm>
        </p:spPr>
        <p:txBody>
          <a:bodyPr>
            <a:normAutofit fontScale="90000"/>
          </a:bodyPr>
          <a:lstStyle/>
          <a:p>
            <a:r>
              <a:rPr lang="en-US" sz="3200" i="1" dirty="0" smtClean="0">
                <a:latin typeface="Times New Roman" pitchFamily="18" charset="0"/>
                <a:cs typeface="Times New Roman" pitchFamily="18" charset="0"/>
              </a:rPr>
              <a:t/>
            </a:r>
            <a:br>
              <a:rPr lang="en-US" sz="3200" i="1" dirty="0" smtClean="0">
                <a:latin typeface="Times New Roman" pitchFamily="18" charset="0"/>
                <a:cs typeface="Times New Roman" pitchFamily="18" charset="0"/>
              </a:rPr>
            </a:br>
            <a:r>
              <a:rPr lang="en-US" sz="3200" i="1" dirty="0" smtClean="0">
                <a:latin typeface="Times New Roman" pitchFamily="18" charset="0"/>
                <a:cs typeface="Times New Roman" pitchFamily="18" charset="0"/>
              </a:rPr>
              <a:t/>
            </a:r>
            <a:br>
              <a:rPr lang="en-US" sz="3200" i="1" dirty="0" smtClean="0">
                <a:latin typeface="Times New Roman" pitchFamily="18" charset="0"/>
                <a:cs typeface="Times New Roman" pitchFamily="18" charset="0"/>
              </a:rPr>
            </a:br>
            <a:r>
              <a:rPr lang="en-US" sz="5300" b="1" u="sng" dirty="0" err="1" smtClean="0">
                <a:solidFill>
                  <a:srgbClr val="0070C0"/>
                </a:solidFill>
                <a:latin typeface="Times New Roman" pitchFamily="18" charset="0"/>
                <a:cs typeface="Times New Roman" pitchFamily="18" charset="0"/>
              </a:rPr>
              <a:t>Luyện</a:t>
            </a:r>
            <a:r>
              <a:rPr lang="en-US" sz="5300" b="1" u="sng" dirty="0" smtClean="0">
                <a:solidFill>
                  <a:srgbClr val="0070C0"/>
                </a:solidFill>
                <a:latin typeface="Times New Roman" pitchFamily="18" charset="0"/>
                <a:cs typeface="Times New Roman" pitchFamily="18" charset="0"/>
              </a:rPr>
              <a:t> </a:t>
            </a:r>
            <a:r>
              <a:rPr lang="en-US" sz="5300" b="1" u="sng" dirty="0" err="1" smtClean="0">
                <a:solidFill>
                  <a:srgbClr val="0070C0"/>
                </a:solidFill>
                <a:latin typeface="Times New Roman" pitchFamily="18" charset="0"/>
                <a:cs typeface="Times New Roman" pitchFamily="18" charset="0"/>
              </a:rPr>
              <a:t>từ</a:t>
            </a:r>
            <a:r>
              <a:rPr lang="en-US" sz="5300" b="1" u="sng" dirty="0" smtClean="0">
                <a:solidFill>
                  <a:srgbClr val="0070C0"/>
                </a:solidFill>
                <a:latin typeface="Times New Roman" pitchFamily="18" charset="0"/>
                <a:cs typeface="Times New Roman" pitchFamily="18" charset="0"/>
              </a:rPr>
              <a:t> </a:t>
            </a:r>
            <a:r>
              <a:rPr lang="en-US" sz="5300" b="1" u="sng" dirty="0" err="1" smtClean="0">
                <a:solidFill>
                  <a:srgbClr val="0070C0"/>
                </a:solidFill>
                <a:latin typeface="Times New Roman" pitchFamily="18" charset="0"/>
                <a:cs typeface="Times New Roman" pitchFamily="18" charset="0"/>
              </a:rPr>
              <a:t>và</a:t>
            </a:r>
            <a:r>
              <a:rPr lang="en-US" sz="5300" b="1" u="sng" dirty="0" smtClean="0">
                <a:solidFill>
                  <a:srgbClr val="0070C0"/>
                </a:solidFill>
                <a:latin typeface="Times New Roman" pitchFamily="18" charset="0"/>
                <a:cs typeface="Times New Roman" pitchFamily="18" charset="0"/>
              </a:rPr>
              <a:t> </a:t>
            </a:r>
            <a:r>
              <a:rPr lang="en-US" sz="5300" b="1" u="sng" dirty="0" err="1" smtClean="0">
                <a:solidFill>
                  <a:srgbClr val="0070C0"/>
                </a:solidFill>
                <a:latin typeface="Times New Roman" pitchFamily="18" charset="0"/>
                <a:cs typeface="Times New Roman" pitchFamily="18" charset="0"/>
              </a:rPr>
              <a:t>câu</a:t>
            </a:r>
            <a:r>
              <a:rPr lang="en-US" sz="5300" u="sng" dirty="0" smtClean="0">
                <a:latin typeface="Times New Roman" pitchFamily="18" charset="0"/>
                <a:cs typeface="Times New Roman" pitchFamily="18" charset="0"/>
              </a:rPr>
              <a:t/>
            </a:r>
            <a:br>
              <a:rPr lang="en-US" sz="5300" u="sng"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endParaRPr lang="vi-VN" sz="2800" i="1" dirty="0">
              <a:latin typeface="Times New Roman" pitchFamily="18" charset="0"/>
              <a:cs typeface="Times New Roman" pitchFamily="18" charset="0"/>
            </a:endParaRPr>
          </a:p>
        </p:txBody>
      </p:sp>
      <p:sp>
        <p:nvSpPr>
          <p:cNvPr id="3" name="Content Placeholder 2"/>
          <p:cNvSpPr>
            <a:spLocks noGrp="1"/>
          </p:cNvSpPr>
          <p:nvPr>
            <p:ph idx="1"/>
          </p:nvPr>
        </p:nvSpPr>
        <p:spPr>
          <a:xfrm>
            <a:off x="1371600" y="3124200"/>
            <a:ext cx="6120680" cy="2088232"/>
          </a:xfrm>
        </p:spPr>
        <p:txBody>
          <a:bodyPr>
            <a:prstTxWarp prst="textDeflat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36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Dấu</a:t>
            </a:r>
            <a:r>
              <a:rPr lang="en-US" sz="3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gạch</a:t>
            </a:r>
            <a:r>
              <a:rPr lang="en-US" sz="3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ngang</a:t>
            </a:r>
            <a:endParaRPr lang="vi-VN" sz="36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TextBox 3"/>
          <p:cNvSpPr txBox="1"/>
          <p:nvPr/>
        </p:nvSpPr>
        <p:spPr>
          <a:xfrm>
            <a:off x="2051720" y="4653136"/>
            <a:ext cx="5832648" cy="369332"/>
          </a:xfrm>
          <a:prstGeom prst="rect">
            <a:avLst/>
          </a:prstGeom>
          <a:noFill/>
        </p:spPr>
        <p:txBody>
          <a:bodyPr wrap="square" rtlCol="0">
            <a:spAutoFit/>
          </a:bodyPr>
          <a:lstStyle/>
          <a:p>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Rectangle 13"/>
          <p:cNvSpPr>
            <a:spLocks noChangeArrowheads="1"/>
          </p:cNvSpPr>
          <p:nvPr/>
        </p:nvSpPr>
        <p:spPr bwMode="auto">
          <a:xfrm>
            <a:off x="357944" y="152402"/>
            <a:ext cx="9220200" cy="646331"/>
          </a:xfrm>
          <a:prstGeom prst="rect">
            <a:avLst/>
          </a:prstGeom>
          <a:noFill/>
          <a:ln w="9525">
            <a:noFill/>
            <a:miter lim="800000"/>
            <a:headEnd/>
            <a:tailEnd/>
          </a:ln>
        </p:spPr>
        <p:txBody>
          <a:bodyPr>
            <a:spAutoFit/>
          </a:bodyPr>
          <a:lstStyle/>
          <a:p>
            <a:r>
              <a:rPr lang="en-US" sz="3600" b="1" dirty="0" err="1">
                <a:latin typeface="Times New Roman" pitchFamily="18" charset="0"/>
                <a:cs typeface="Times New Roman" pitchFamily="18" charset="0"/>
              </a:rPr>
              <a:t>Thứ</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ba</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ngày </a:t>
            </a:r>
            <a:r>
              <a:rPr lang="en-US" sz="3600" b="1" dirty="0" smtClean="0">
                <a:latin typeface="Times New Roman" pitchFamily="18" charset="0"/>
                <a:cs typeface="Times New Roman" pitchFamily="18" charset="0"/>
              </a:rPr>
              <a:t>2</a:t>
            </a:r>
            <a:r>
              <a:rPr lang="vi-VN" sz="3600" b="1" dirty="0" smtClean="0">
                <a:latin typeface="Times New Roman" pitchFamily="18" charset="0"/>
                <a:cs typeface="Times New Roman" pitchFamily="18" charset="0"/>
              </a:rPr>
              <a:t>2</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tháng 2 năm </a:t>
            </a:r>
            <a:r>
              <a:rPr lang="vi-VN" sz="3600" b="1" dirty="0" smtClean="0">
                <a:latin typeface="Times New Roman" pitchFamily="18" charset="0"/>
                <a:cs typeface="Times New Roman" pitchFamily="18" charset="0"/>
              </a:rPr>
              <a:t>2022</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1093489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6516216" cy="1143000"/>
          </a:xfrm>
        </p:spPr>
        <p:txBody>
          <a:bodyPr>
            <a:noAutofit/>
          </a:bodyPr>
          <a:lstStyle/>
          <a:p>
            <a:r>
              <a:rPr lang="en-US" sz="3200" dirty="0" smtClean="0">
                <a:solidFill>
                  <a:srgbClr val="00B0F0"/>
                </a:solidFill>
                <a:latin typeface="Times New Roman" pitchFamily="18" charset="0"/>
                <a:cs typeface="Times New Roman" pitchFamily="18" charset="0"/>
              </a:rPr>
              <a:t>2. </a:t>
            </a:r>
            <a:r>
              <a:rPr lang="en-US" sz="3200" dirty="0">
                <a:solidFill>
                  <a:srgbClr val="00B0F0"/>
                </a:solidFill>
                <a:latin typeface="Times New Roman" pitchFamily="18" charset="0"/>
                <a:cs typeface="Times New Roman" pitchFamily="18" charset="0"/>
              </a:rPr>
              <a:t>Theo </a:t>
            </a:r>
            <a:r>
              <a:rPr lang="en-US" sz="3200" dirty="0" err="1">
                <a:solidFill>
                  <a:srgbClr val="00B0F0"/>
                </a:solidFill>
                <a:latin typeface="Times New Roman" pitchFamily="18" charset="0"/>
                <a:cs typeface="Times New Roman" pitchFamily="18" charset="0"/>
              </a:rPr>
              <a:t>em</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trong</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mỗi</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đoạn</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văn</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trên</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dấu</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gạch</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ngang</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có</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tác</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dụng</a:t>
            </a:r>
            <a:r>
              <a:rPr lang="en-US" sz="3200" dirty="0">
                <a:solidFill>
                  <a:srgbClr val="00B0F0"/>
                </a:solidFill>
                <a:latin typeface="Times New Roman" pitchFamily="18" charset="0"/>
                <a:cs typeface="Times New Roman" pitchFamily="18" charset="0"/>
              </a:rPr>
              <a:t> </a:t>
            </a:r>
            <a:r>
              <a:rPr lang="en-US" sz="3200" dirty="0" err="1">
                <a:solidFill>
                  <a:srgbClr val="00B0F0"/>
                </a:solidFill>
                <a:latin typeface="Times New Roman" pitchFamily="18" charset="0"/>
                <a:cs typeface="Times New Roman" pitchFamily="18" charset="0"/>
              </a:rPr>
              <a:t>gì</a:t>
            </a:r>
            <a:r>
              <a:rPr lang="en-US" sz="3200" dirty="0">
                <a:solidFill>
                  <a:srgbClr val="00B0F0"/>
                </a:solidFill>
                <a:latin typeface="Times New Roman" pitchFamily="18" charset="0"/>
                <a:cs typeface="Times New Roman" pitchFamily="18" charset="0"/>
              </a:rPr>
              <a:t>?</a:t>
            </a:r>
            <a:r>
              <a:rPr lang="vi-VN" sz="3200" dirty="0">
                <a:solidFill>
                  <a:srgbClr val="00B0F0"/>
                </a:solidFill>
                <a:latin typeface="Times New Roman" pitchFamily="18" charset="0"/>
                <a:cs typeface="Times New Roman" pitchFamily="18" charset="0"/>
              </a:rPr>
              <a:t/>
            </a:r>
            <a:br>
              <a:rPr lang="vi-VN" sz="3200" dirty="0">
                <a:solidFill>
                  <a:srgbClr val="00B0F0"/>
                </a:solidFill>
                <a:latin typeface="Times New Roman" pitchFamily="18" charset="0"/>
                <a:cs typeface="Times New Roman" pitchFamily="18" charset="0"/>
              </a:rPr>
            </a:br>
            <a:endParaRPr lang="vi-VN" sz="3200" b="1" dirty="0">
              <a:solidFill>
                <a:srgbClr val="00B0F0"/>
              </a:solidFill>
            </a:endParaRPr>
          </a:p>
        </p:txBody>
      </p:sp>
      <p:sp>
        <p:nvSpPr>
          <p:cNvPr id="3" name="Content Placeholder 2"/>
          <p:cNvSpPr>
            <a:spLocks noGrp="1"/>
          </p:cNvSpPr>
          <p:nvPr>
            <p:ph idx="1"/>
          </p:nvPr>
        </p:nvSpPr>
        <p:spPr>
          <a:xfrm>
            <a:off x="395536" y="1844825"/>
            <a:ext cx="8229600" cy="4886003"/>
          </a:xfrm>
        </p:spPr>
        <p:txBody>
          <a:bodyPr/>
          <a:lstStyle/>
          <a:p>
            <a:pPr marL="0" indent="0" algn="just">
              <a:buNone/>
            </a:pPr>
            <a:r>
              <a:rPr lang="en-US" dirty="0">
                <a:latin typeface="Times New Roman" pitchFamily="18" charset="0"/>
                <a:cs typeface="Times New Roman" pitchFamily="18" charset="0"/>
              </a:rPr>
              <a:t>b) Con </a:t>
            </a:r>
            <a:r>
              <a:rPr lang="en-US" dirty="0" err="1">
                <a:latin typeface="Times New Roman" pitchFamily="18" charset="0"/>
                <a:cs typeface="Times New Roman" pitchFamily="18" charset="0"/>
              </a:rPr>
              <a:t>cá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xám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đuôi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khủng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sườn</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Theo </a:t>
            </a:r>
            <a:r>
              <a:rPr lang="en-US" b="1" dirty="0">
                <a:latin typeface="Times New Roman" pitchFamily="18" charset="0"/>
                <a:cs typeface="Times New Roman" pitchFamily="18" charset="0"/>
              </a:rPr>
              <a:t>ĐOÀN </a:t>
            </a:r>
            <a:r>
              <a:rPr lang="en-US" b="1" dirty="0" smtClean="0">
                <a:latin typeface="Times New Roman" pitchFamily="18" charset="0"/>
                <a:cs typeface="Times New Roman" pitchFamily="18" charset="0"/>
              </a:rPr>
              <a:t>GIỎI</a:t>
            </a:r>
          </a:p>
          <a:p>
            <a:pPr marL="0" indent="0" algn="ctr">
              <a:buNone/>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smtClean="0">
                <a:solidFill>
                  <a:srgbClr val="E6591A"/>
                </a:solidFill>
                <a:latin typeface="Times New Roman" pitchFamily="18" charset="0"/>
                <a:cs typeface="Times New Roman" pitchFamily="18" charset="0"/>
              </a:rPr>
              <a:t>dùng</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để</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đánh</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dấu</a:t>
            </a:r>
            <a:r>
              <a:rPr lang="en-US"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phần</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chú</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thích</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trong</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câu</a:t>
            </a:r>
            <a:endParaRPr lang="vi-VN" dirty="0">
              <a:solidFill>
                <a:srgbClr val="E6591A"/>
              </a:solidFill>
              <a:latin typeface="Times New Roman" pitchFamily="18" charset="0"/>
              <a:cs typeface="Times New Roman" pitchFamily="18" charset="0"/>
            </a:endParaRPr>
          </a:p>
          <a:p>
            <a:pPr marL="0" indent="0" algn="ctr">
              <a:buNone/>
            </a:pPr>
            <a:endParaRPr lang="vi-VN" dirty="0"/>
          </a:p>
        </p:txBody>
      </p:sp>
      <p:sp>
        <p:nvSpPr>
          <p:cNvPr id="4" name="Right Arrow 3"/>
          <p:cNvSpPr/>
          <p:nvPr/>
        </p:nvSpPr>
        <p:spPr>
          <a:xfrm>
            <a:off x="1597478" y="5078959"/>
            <a:ext cx="886291"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5" name="Group 4"/>
          <p:cNvGrpSpPr/>
          <p:nvPr/>
        </p:nvGrpSpPr>
        <p:grpSpPr>
          <a:xfrm>
            <a:off x="3664034" y="2814073"/>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8" name="Group 7"/>
          <p:cNvGrpSpPr/>
          <p:nvPr/>
        </p:nvGrpSpPr>
        <p:grpSpPr>
          <a:xfrm>
            <a:off x="5926086" y="3328507"/>
            <a:ext cx="374369" cy="584775"/>
            <a:chOff x="3333535" y="4869160"/>
            <a:chExt cx="374369" cy="584775"/>
          </a:xfrm>
        </p:grpSpPr>
        <p:sp>
          <p:nvSpPr>
            <p:cNvPr id="9" name="Flowchart: Connector 8"/>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31527449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5616624" cy="850107"/>
          </a:xfrm>
        </p:spPr>
        <p:txBody>
          <a:bodyPr>
            <a:noAutofit/>
          </a:bodyPr>
          <a:lstStyle/>
          <a:p>
            <a:r>
              <a:rPr lang="en-US" sz="2800" dirty="0" smtClean="0">
                <a:solidFill>
                  <a:srgbClr val="00B0F0"/>
                </a:solidFill>
                <a:latin typeface="Times New Roman" pitchFamily="18" charset="0"/>
                <a:cs typeface="Times New Roman" pitchFamily="18" charset="0"/>
              </a:rPr>
              <a:t>2. </a:t>
            </a:r>
            <a:r>
              <a:rPr lang="en-US" sz="2800" dirty="0">
                <a:solidFill>
                  <a:srgbClr val="00B0F0"/>
                </a:solidFill>
                <a:latin typeface="Times New Roman" pitchFamily="18" charset="0"/>
                <a:cs typeface="Times New Roman" pitchFamily="18" charset="0"/>
              </a:rPr>
              <a:t>Theo </a:t>
            </a:r>
            <a:r>
              <a:rPr lang="en-US" sz="2800" dirty="0" err="1">
                <a:solidFill>
                  <a:srgbClr val="00B0F0"/>
                </a:solidFill>
                <a:latin typeface="Times New Roman" pitchFamily="18" charset="0"/>
                <a:cs typeface="Times New Roman" pitchFamily="18" charset="0"/>
              </a:rPr>
              <a:t>em</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trong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mỗi</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đoạn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văn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trên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dấu</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gạch</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ngang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có</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tác</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dụng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gì</a:t>
            </a:r>
            <a:r>
              <a:rPr lang="en-US" sz="2800" dirty="0">
                <a:solidFill>
                  <a:srgbClr val="00B0F0"/>
                </a:solidFill>
                <a:latin typeface="Times New Roman" pitchFamily="18" charset="0"/>
                <a:cs typeface="Times New Roman" pitchFamily="18" charset="0"/>
              </a:rPr>
              <a:t>?</a:t>
            </a:r>
            <a:r>
              <a:rPr lang="vi-VN" sz="2800" dirty="0">
                <a:solidFill>
                  <a:srgbClr val="00B0F0"/>
                </a:solidFill>
                <a:latin typeface="Times New Roman" pitchFamily="18" charset="0"/>
                <a:cs typeface="Times New Roman" pitchFamily="18" charset="0"/>
              </a:rPr>
              <a:t/>
            </a:r>
            <a:br>
              <a:rPr lang="vi-VN" sz="2800" dirty="0">
                <a:solidFill>
                  <a:srgbClr val="00B0F0"/>
                </a:solidFill>
                <a:latin typeface="Times New Roman" pitchFamily="18" charset="0"/>
                <a:cs typeface="Times New Roman" pitchFamily="18" charset="0"/>
              </a:rPr>
            </a:br>
            <a:endParaRPr lang="vi-VN" sz="2800" dirty="0">
              <a:solidFill>
                <a:srgbClr val="00B0F0"/>
              </a:solidFill>
            </a:endParaRPr>
          </a:p>
        </p:txBody>
      </p:sp>
      <p:sp>
        <p:nvSpPr>
          <p:cNvPr id="3" name="Content Placeholder 2"/>
          <p:cNvSpPr>
            <a:spLocks noGrp="1"/>
          </p:cNvSpPr>
          <p:nvPr>
            <p:ph idx="1"/>
          </p:nvPr>
        </p:nvSpPr>
        <p:spPr>
          <a:xfrm>
            <a:off x="179512" y="1484784"/>
            <a:ext cx="8784976" cy="5112568"/>
          </a:xfrm>
        </p:spPr>
        <p:txBody>
          <a:bodyPr>
            <a:noAutofit/>
          </a:bodyPr>
          <a:lstStyle/>
          <a:p>
            <a:pPr marL="0" indent="0" algn="just">
              <a:buNone/>
            </a:pPr>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đây</a:t>
            </a:r>
            <a:r>
              <a:rPr lang="en-US" sz="2400" dirty="0" smtClean="0">
                <a:latin typeface="Times New Roman" pitchFamily="18" charset="0"/>
                <a:cs typeface="Times New Roman" pitchFamily="18" charset="0"/>
              </a:rPr>
              <a:t> :</a:t>
            </a:r>
          </a:p>
          <a:p>
            <a:pPr algn="just">
              <a:buFontTx/>
              <a:buChar char="-"/>
            </a:pP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nền</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quay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Hằng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ổ </a:t>
            </a:r>
            <a:r>
              <a:rPr lang="en-US" sz="2400" dirty="0" err="1" smtClean="0">
                <a:latin typeface="Times New Roman" pitchFamily="18" charset="0"/>
                <a:cs typeface="Times New Roman" pitchFamily="18" charset="0"/>
              </a:rPr>
              <a:t>trục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r>
              <a:rPr lang="en-US" sz="2400" dirty="0" smtClean="0">
                <a:latin typeface="Times New Roman" pitchFamily="18" charset="0"/>
                <a:cs typeface="Times New Roman" pitchFamily="18" charset="0"/>
              </a:rPr>
              <a:t> quay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Theo </a:t>
            </a:r>
            <a:r>
              <a:rPr lang="en-US" sz="2400" b="1" dirty="0" err="1" smtClean="0">
                <a:latin typeface="Times New Roman" pitchFamily="18" charset="0"/>
                <a:cs typeface="Times New Roman" pitchFamily="18" charset="0"/>
              </a:rPr>
              <a:t>Phạm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Cương</a:t>
            </a:r>
            <a:endParaRPr lang="en-US" sz="2400" b="1" dirty="0" smtClean="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Dùng</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để</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đánh</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dấu</a:t>
            </a:r>
            <a:r>
              <a:rPr lang="en-US" sz="2400" b="1" dirty="0" smtClean="0">
                <a:solidFill>
                  <a:srgbClr val="EF6D39"/>
                </a:solidFill>
                <a:latin typeface="Times New Roman" pitchFamily="18" charset="0"/>
                <a:cs typeface="Times New Roman" pitchFamily="18" charset="0"/>
              </a:rPr>
              <a:t> </a:t>
            </a:r>
            <a:r>
              <a:rPr lang="en-US" sz="2400" b="1" u="sng" dirty="0" err="1" smtClean="0">
                <a:solidFill>
                  <a:srgbClr val="EF6D39"/>
                </a:solidFill>
                <a:latin typeface="Times New Roman" pitchFamily="18" charset="0"/>
                <a:cs typeface="Times New Roman" pitchFamily="18" charset="0"/>
              </a:rPr>
              <a:t>các</a:t>
            </a:r>
            <a:r>
              <a:rPr lang="en-US" sz="2400" b="1" u="sng" dirty="0" smtClean="0">
                <a:solidFill>
                  <a:srgbClr val="EF6D39"/>
                </a:solidFill>
                <a:latin typeface="Times New Roman" pitchFamily="18" charset="0"/>
                <a:cs typeface="Times New Roman" pitchFamily="18" charset="0"/>
              </a:rPr>
              <a:t> ý</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trong</a:t>
            </a:r>
            <a:r>
              <a:rPr lang="en-US" sz="2400" b="1" dirty="0" smtClean="0">
                <a:solidFill>
                  <a:srgbClr val="EF6D39"/>
                </a:solidFill>
                <a:latin typeface="Times New Roman" pitchFamily="18" charset="0"/>
                <a:cs typeface="Times New Roman" pitchFamily="18" charset="0"/>
              </a:rPr>
              <a:t> </a:t>
            </a:r>
            <a:r>
              <a:rPr lang="en-US" sz="2400" b="1" dirty="0" err="1" smtClean="0">
                <a:solidFill>
                  <a:srgbClr val="EF6D39"/>
                </a:solidFill>
                <a:latin typeface="Times New Roman" pitchFamily="18" charset="0"/>
                <a:cs typeface="Times New Roman" pitchFamily="18" charset="0"/>
              </a:rPr>
              <a:t>một</a:t>
            </a:r>
            <a:r>
              <a:rPr lang="en-US" sz="2400" b="1" dirty="0" smtClean="0">
                <a:solidFill>
                  <a:srgbClr val="EF6D39"/>
                </a:solidFill>
                <a:latin typeface="Times New Roman" pitchFamily="18" charset="0"/>
                <a:cs typeface="Times New Roman" pitchFamily="18" charset="0"/>
              </a:rPr>
              <a:t> </a:t>
            </a:r>
            <a:r>
              <a:rPr lang="en-US" sz="2400" b="1" u="sng" dirty="0" err="1" smtClean="0">
                <a:solidFill>
                  <a:srgbClr val="EF6D39"/>
                </a:solidFill>
                <a:latin typeface="Times New Roman" pitchFamily="18" charset="0"/>
                <a:cs typeface="Times New Roman" pitchFamily="18" charset="0"/>
              </a:rPr>
              <a:t>đoạn</a:t>
            </a:r>
            <a:r>
              <a:rPr lang="en-US" sz="2400" b="1" u="sng" dirty="0" smtClean="0">
                <a:solidFill>
                  <a:srgbClr val="EF6D39"/>
                </a:solidFill>
                <a:latin typeface="Times New Roman" pitchFamily="18" charset="0"/>
                <a:cs typeface="Times New Roman" pitchFamily="18" charset="0"/>
              </a:rPr>
              <a:t> </a:t>
            </a:r>
            <a:r>
              <a:rPr lang="en-US" sz="2400" b="1" u="sng" dirty="0" err="1" smtClean="0">
                <a:solidFill>
                  <a:srgbClr val="EF6D39"/>
                </a:solidFill>
                <a:latin typeface="Times New Roman" pitchFamily="18" charset="0"/>
                <a:cs typeface="Times New Roman" pitchFamily="18" charset="0"/>
              </a:rPr>
              <a:t>liệt</a:t>
            </a:r>
            <a:r>
              <a:rPr lang="en-US" sz="2400" b="1" u="sng" dirty="0" smtClean="0">
                <a:solidFill>
                  <a:srgbClr val="EF6D39"/>
                </a:solidFill>
                <a:latin typeface="Times New Roman" pitchFamily="18" charset="0"/>
                <a:cs typeface="Times New Roman" pitchFamily="18" charset="0"/>
              </a:rPr>
              <a:t> </a:t>
            </a:r>
            <a:r>
              <a:rPr lang="en-US" sz="2400" b="1" u="sng" dirty="0" err="1" smtClean="0">
                <a:solidFill>
                  <a:srgbClr val="EF6D39"/>
                </a:solidFill>
                <a:latin typeface="Times New Roman" pitchFamily="18" charset="0"/>
                <a:cs typeface="Times New Roman" pitchFamily="18" charset="0"/>
              </a:rPr>
              <a:t>kê</a:t>
            </a:r>
            <a:r>
              <a:rPr lang="en-US" sz="2400" b="1" dirty="0" smtClean="0">
                <a:solidFill>
                  <a:srgbClr val="EF6D39"/>
                </a:solidFill>
                <a:latin typeface="Times New Roman" pitchFamily="18" charset="0"/>
                <a:cs typeface="Times New Roman" pitchFamily="18" charset="0"/>
              </a:rPr>
              <a:t>.</a:t>
            </a:r>
            <a:endParaRPr lang="vi-VN" sz="2400" b="1" dirty="0" smtClean="0">
              <a:solidFill>
                <a:srgbClr val="EF6D39"/>
              </a:solidFill>
              <a:latin typeface="Times New Roman" pitchFamily="18" charset="0"/>
              <a:cs typeface="Times New Roman" pitchFamily="18" charset="0"/>
            </a:endParaRPr>
          </a:p>
          <a:p>
            <a:pPr marL="0" indent="0">
              <a:buNone/>
            </a:pPr>
            <a:endParaRPr lang="vi-VN" sz="2400" b="1" dirty="0">
              <a:solidFill>
                <a:srgbClr val="EF6D39"/>
              </a:solidFill>
            </a:endParaRPr>
          </a:p>
        </p:txBody>
      </p:sp>
      <p:sp>
        <p:nvSpPr>
          <p:cNvPr id="4" name="Right Arrow 3"/>
          <p:cNvSpPr/>
          <p:nvPr/>
        </p:nvSpPr>
        <p:spPr>
          <a:xfrm>
            <a:off x="1303504" y="5590987"/>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5" name="Group 4"/>
          <p:cNvGrpSpPr/>
          <p:nvPr/>
        </p:nvGrpSpPr>
        <p:grpSpPr>
          <a:xfrm>
            <a:off x="122538" y="2199005"/>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8" name="Group 7"/>
          <p:cNvGrpSpPr/>
          <p:nvPr/>
        </p:nvGrpSpPr>
        <p:grpSpPr>
          <a:xfrm>
            <a:off x="137099" y="3008161"/>
            <a:ext cx="374369" cy="584775"/>
            <a:chOff x="3333535" y="4869160"/>
            <a:chExt cx="374369" cy="584775"/>
          </a:xfrm>
        </p:grpSpPr>
        <p:sp>
          <p:nvSpPr>
            <p:cNvPr id="9" name="Flowchart: Connector 8"/>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11" name="Group 10"/>
          <p:cNvGrpSpPr/>
          <p:nvPr/>
        </p:nvGrpSpPr>
        <p:grpSpPr>
          <a:xfrm>
            <a:off x="151428" y="3717037"/>
            <a:ext cx="374369" cy="584775"/>
            <a:chOff x="3333535" y="4869160"/>
            <a:chExt cx="374369" cy="584775"/>
          </a:xfrm>
        </p:grpSpPr>
        <p:sp>
          <p:nvSpPr>
            <p:cNvPr id="12" name="Flowchart: Connector 11"/>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28366584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457200" y="990600"/>
            <a:ext cx="8229600" cy="4724400"/>
          </a:xfrm>
          <a:prstGeom prst="rect">
            <a:avLst/>
          </a:prstGeom>
        </p:spPr>
        <p:txBody>
          <a:bodyPr wrap="none" fromWordArt="1">
            <a:prstTxWarp prst="textPlain">
              <a:avLst>
                <a:gd name="adj" fmla="val 50000"/>
              </a:avLst>
            </a:prstTxWarp>
          </a:bodyPr>
          <a:lstStyle/>
          <a:p>
            <a:pPr algn="ctr"/>
            <a:r>
              <a:rPr lang="en-US" sz="4000" b="1" i="1" dirty="0" err="1" smtClean="0">
                <a:solidFill>
                  <a:srgbClr val="FF0000"/>
                </a:solidFill>
                <a:latin typeface="Times New Roman" pitchFamily="18" charset="0"/>
                <a:cs typeface="Times New Roman" pitchFamily="18" charset="0"/>
              </a:rPr>
              <a:t>Ghi</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nhớ</a:t>
            </a:r>
            <a:r>
              <a:rPr lang="en-US" sz="3600" b="1" i="1" dirty="0" smtClean="0">
                <a:solidFill>
                  <a:srgbClr val="FF0000"/>
                </a:solidFill>
                <a:latin typeface="Times New Roman" pitchFamily="18" charset="0"/>
                <a:cs typeface="Times New Roman" pitchFamily="18" charset="0"/>
              </a:rPr>
              <a:t> </a:t>
            </a:r>
          </a:p>
          <a:p>
            <a:pPr algn="just"/>
            <a:r>
              <a:rPr lang="en-US" sz="3600" b="1" i="1" dirty="0" smtClean="0">
                <a:latin typeface="Times New Roman" pitchFamily="18" charset="0"/>
                <a:cs typeface="Times New Roman" pitchFamily="18" charset="0"/>
              </a:rPr>
              <a:t>Dấu gạch ngang </a:t>
            </a:r>
            <a:r>
              <a:rPr lang="en-US" sz="3600" b="1" dirty="0" smtClean="0">
                <a:latin typeface="Times New Roman" pitchFamily="18" charset="0"/>
                <a:cs typeface="Times New Roman" pitchFamily="18" charset="0"/>
              </a:rPr>
              <a:t>dùng để đánh dấu:</a:t>
            </a:r>
          </a:p>
          <a:p>
            <a:pPr algn="just"/>
            <a:r>
              <a:rPr lang="en-US" sz="3600" b="1" dirty="0" smtClean="0">
                <a:latin typeface="Times New Roman" pitchFamily="18" charset="0"/>
                <a:cs typeface="Times New Roman" pitchFamily="18" charset="0"/>
              </a:rPr>
              <a:t>1. </a:t>
            </a:r>
            <a:r>
              <a:rPr lang="en-US" sz="3600" b="1" dirty="0" err="1" smtClean="0">
                <a:latin typeface="Times New Roman" pitchFamily="18" charset="0"/>
                <a:cs typeface="Times New Roman" pitchFamily="18" charset="0"/>
              </a:rPr>
              <a:t>Chỗ</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bắt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đầu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nói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nhân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vật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trong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đối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thoại</a:t>
            </a:r>
            <a:r>
              <a:rPr lang="en-US" sz="3600" b="1" dirty="0" smtClean="0">
                <a:latin typeface="Times New Roman" pitchFamily="18" charset="0"/>
                <a:cs typeface="Times New Roman" pitchFamily="18" charset="0"/>
              </a:rPr>
              <a:t>.</a:t>
            </a:r>
          </a:p>
          <a:p>
            <a:pPr algn="just"/>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Phần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chú</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thích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trong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câu</a:t>
            </a:r>
            <a:r>
              <a:rPr lang="en-US" sz="3600" b="1" dirty="0" smtClean="0">
                <a:latin typeface="Times New Roman" pitchFamily="18" charset="0"/>
                <a:cs typeface="Times New Roman" pitchFamily="18" charset="0"/>
              </a:rPr>
              <a:t>.</a:t>
            </a:r>
          </a:p>
          <a:p>
            <a:pPr algn="just"/>
            <a:r>
              <a:rPr lang="en-US" sz="3600" b="1" dirty="0" smtClean="0">
                <a:latin typeface="Times New Roman" pitchFamily="18" charset="0"/>
                <a:cs typeface="Times New Roman" pitchFamily="18" charset="0"/>
              </a:rPr>
              <a:t>3. Các ý trong một đoạn liệt k</a:t>
            </a:r>
            <a:r>
              <a:rPr lang="vi-VN" sz="3600" b="1" dirty="0">
                <a:latin typeface="Times New Roman" pitchFamily="18" charset="0"/>
                <a:cs typeface="Times New Roman" pitchFamily="18" charset="0"/>
              </a:rPr>
              <a:t>ê</a:t>
            </a:r>
            <a:r>
              <a:rPr lang="en-US" sz="3600" b="1" dirty="0" smtClean="0">
                <a:latin typeface="Times New Roman" pitchFamily="18" charset="0"/>
                <a:cs typeface="Times New Roman" pitchFamily="18" charset="0"/>
              </a:rPr>
              <a:t>. </a:t>
            </a:r>
            <a:endParaRPr lang="vi-VN" sz="3600" b="1" dirty="0" smtClean="0">
              <a:latin typeface="Times New Roman" pitchFamily="18" charset="0"/>
              <a:cs typeface="Times New Roman" pitchFamily="18" charset="0"/>
            </a:endParaRPr>
          </a:p>
          <a:p>
            <a:pPr algn="ct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1741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1741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1741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741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742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742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17413" name="Picture 22" descr="Firewrk8"/>
          <p:cNvPicPr>
            <a:picLocks noChangeAspect="1" noChangeArrowheads="1"/>
          </p:cNvPicPr>
          <p:nvPr/>
        </p:nvPicPr>
        <p:blipFill>
          <a:blip r:embed="rId5">
            <a:lum bright="6000" contrast="30000"/>
          </a:blip>
          <a:srcRect/>
          <a:stretch>
            <a:fillRect/>
          </a:stretch>
        </p:blipFill>
        <p:spPr bwMode="auto">
          <a:xfrm>
            <a:off x="3657866" y="5334000"/>
            <a:ext cx="1752864" cy="171608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4896544" cy="1143000"/>
          </a:xfrm>
        </p:spPr>
        <p:txBody>
          <a:bodyPr>
            <a:normAutofit/>
          </a:bodyPr>
          <a:lstStyle/>
          <a:p>
            <a:pPr algn="just"/>
            <a:r>
              <a:rPr lang="en-US" sz="5400" b="1" dirty="0" smtClean="0">
                <a:latin typeface="Times New Roman" pitchFamily="18" charset="0"/>
                <a:cs typeface="Times New Roman" pitchFamily="18" charset="0"/>
              </a:rPr>
              <a:t>III. </a:t>
            </a:r>
            <a:r>
              <a:rPr lang="en-US" sz="5400" b="1" dirty="0" err="1" smtClean="0">
                <a:latin typeface="Times New Roman" pitchFamily="18" charset="0"/>
                <a:cs typeface="Times New Roman" pitchFamily="18" charset="0"/>
              </a:rPr>
              <a:t>Luyện</a:t>
            </a:r>
            <a:r>
              <a:rPr lang="en-US" sz="5400" b="1" dirty="0" smtClean="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tập</a:t>
            </a:r>
            <a:endParaRPr lang="vi-VN" sz="5400" b="1" dirty="0">
              <a:latin typeface="Times New Roman" pitchFamily="18" charset="0"/>
              <a:cs typeface="Times New Roman" pitchFamily="18" charset="0"/>
            </a:endParaRPr>
          </a:p>
        </p:txBody>
      </p:sp>
      <p:sp>
        <p:nvSpPr>
          <p:cNvPr id="3" name="Content Placeholder 2"/>
          <p:cNvSpPr>
            <a:spLocks noGrp="1"/>
          </p:cNvSpPr>
          <p:nvPr>
            <p:ph idx="1"/>
          </p:nvPr>
        </p:nvSpPr>
        <p:spPr>
          <a:xfrm>
            <a:off x="35496" y="1628800"/>
            <a:ext cx="8435280" cy="3384376"/>
          </a:xfrm>
        </p:spPr>
        <p:txBody>
          <a:bodyPr>
            <a:normAutofit/>
          </a:bodyPr>
          <a:lstStyle/>
          <a:p>
            <a:pPr marL="0" indent="0" algn="just">
              <a:buNone/>
            </a:pPr>
            <a:r>
              <a:rPr lang="en-US" sz="3600" b="1" u="sng" dirty="0" err="1" smtClean="0">
                <a:latin typeface="Times New Roman" pitchFamily="18" charset="0"/>
                <a:cs typeface="Times New Roman" pitchFamily="18" charset="0"/>
              </a:rPr>
              <a:t>Bài</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tập</a:t>
            </a:r>
            <a:r>
              <a:rPr lang="en-US" sz="3600" b="1" u="sng" dirty="0" smtClean="0">
                <a:latin typeface="Times New Roman" pitchFamily="18" charset="0"/>
                <a:cs typeface="Times New Roman" pitchFamily="18" charset="0"/>
              </a:rPr>
              <a:t> 1 :</a:t>
            </a:r>
            <a:r>
              <a:rPr lang="en-US" sz="3600" b="1" dirty="0" smtClean="0">
                <a:latin typeface="Times New Roman" pitchFamily="18" charset="0"/>
                <a:cs typeface="Times New Roman" pitchFamily="18" charset="0"/>
              </a:rPr>
              <a:t> </a:t>
            </a:r>
          </a:p>
          <a:p>
            <a:pPr algn="just">
              <a:buFontTx/>
              <a:buChar char="-"/>
            </a:pPr>
            <a:r>
              <a:rPr lang="en-US" sz="3600" dirty="0" err="1" smtClean="0">
                <a:latin typeface="Times New Roman" pitchFamily="18" charset="0"/>
                <a:cs typeface="Times New Roman" pitchFamily="18" charset="0"/>
              </a:rPr>
              <a:t>Đọc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r>
              <a:rPr lang="en-US" sz="360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pPr algn="just">
              <a:buFontTx/>
              <a:buChar char="-"/>
            </a:pPr>
            <a:r>
              <a:rPr lang="en-US" sz="3600" dirty="0" err="1" smtClean="0">
                <a:latin typeface="Times New Roman" pitchFamily="18" charset="0"/>
                <a:cs typeface="Times New Roman" pitchFamily="18" charset="0"/>
              </a:rPr>
              <a:t>Tìm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mẩu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nêu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mỗi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a:t>
            </a:r>
          </a:p>
          <a:p>
            <a:pPr marL="0" indent="0" algn="just">
              <a:buNone/>
            </a:pP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16418274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56271"/>
            <a:ext cx="5688632" cy="1143000"/>
          </a:xfrm>
        </p:spPr>
        <p:txBody>
          <a:bodyPr/>
          <a:lstStyle/>
          <a:p>
            <a:r>
              <a:rPr lang="en-US" b="1" i="1" smtClean="0">
                <a:latin typeface="Times New Roman" pitchFamily="18" charset="0"/>
                <a:cs typeface="Times New Roman" pitchFamily="18" charset="0"/>
              </a:rPr>
              <a:t>Quà tặng cha</a:t>
            </a:r>
            <a:endParaRPr lang="vi-VN" b="1" i="1">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712968" cy="5616624"/>
          </a:xfrm>
        </p:spPr>
        <p:txBody>
          <a:bodyPr>
            <a:noAutofit/>
          </a:bodyPr>
          <a:lstStyle/>
          <a:p>
            <a:pPr marL="0" indent="0">
              <a:buNone/>
            </a:pPr>
            <a:r>
              <a:rPr lang="en-US" sz="2200" smtClean="0">
                <a:latin typeface="Times New Roman" pitchFamily="18" charset="0"/>
                <a:cs typeface="Times New Roman" pitchFamily="18" charset="0"/>
              </a:rPr>
              <a:t>	Một hôm Pa-xcan đi đâu về khuya, thấy bố mình - một viên chức tài chính vẫn cặm cụi trước bàn làm việc. Anh rón rén lại gần. Ông bố vẫn mải mê với những con số: Ông đang phải kiểm tra sổ sách.</a:t>
            </a:r>
          </a:p>
          <a:p>
            <a:pPr marL="0" indent="0">
              <a:buNone/>
            </a:pPr>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“Những dãy tính cộng hàng ngàn con số, một công việc buồn tẻ làm sao !” - Pa-xcan nghĩ thầm. Trong óc chàng sinh viên trẻ tuổi chợt lóe lên một tia sáng. Anh lặng lẽ rút về phòng mình và vạch một sơ đồ gì đó lên giấy.</a:t>
            </a:r>
          </a:p>
          <a:p>
            <a:pPr marL="0" indent="0">
              <a:buNone/>
            </a:pPr>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Mươi hôm sau, ông bố rất ngạc nhiên thấy con mình ôm một vật gì kì lạ đặt trước bàn mình.</a:t>
            </a:r>
          </a:p>
          <a:p>
            <a:pPr marL="0" indent="0">
              <a:buNone/>
            </a:pPr>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 Con hi vọng món quà nhỏ này sẽ làm bố bớt đâu đầu vì những con tính - Pa-xcan nói.</a:t>
            </a:r>
          </a:p>
          <a:p>
            <a:pPr marL="0" indent="0">
              <a:buNone/>
            </a:pPr>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Thì ra đó là một thứ máy cộng trừ mà pa-xcan đã đặt hết tình cảm của người con vào việc chế tạo. Đó chính là chiếc máy tính đầu tiên trên thế giới, tổ tiên của những chiếc máy tính điện tử hiện đại.</a:t>
            </a:r>
          </a:p>
          <a:p>
            <a:pPr marL="0" indent="0">
              <a:buNone/>
            </a:pPr>
            <a:r>
              <a:rPr lang="en-US" sz="2200">
                <a:latin typeface="Times New Roman" pitchFamily="18" charset="0"/>
                <a:cs typeface="Times New Roman" pitchFamily="18" charset="0"/>
              </a:rPr>
              <a:t>	</a:t>
            </a:r>
            <a:r>
              <a:rPr lang="en-US" sz="2200" smtClean="0">
                <a:latin typeface="Times New Roman" pitchFamily="18" charset="0"/>
                <a:cs typeface="Times New Roman" pitchFamily="18" charset="0"/>
              </a:rPr>
              <a:t>			</a:t>
            </a:r>
            <a:r>
              <a:rPr lang="en-US" sz="2200" i="1" smtClean="0">
                <a:latin typeface="Times New Roman" pitchFamily="18" charset="0"/>
                <a:cs typeface="Times New Roman" pitchFamily="18" charset="0"/>
              </a:rPr>
              <a:t>Theo</a:t>
            </a:r>
            <a:r>
              <a:rPr lang="en-US" sz="2200" smtClean="0">
                <a:latin typeface="Times New Roman" pitchFamily="18" charset="0"/>
                <a:cs typeface="Times New Roman" pitchFamily="18" charset="0"/>
              </a:rPr>
              <a:t> </a:t>
            </a:r>
            <a:r>
              <a:rPr lang="en-US" sz="2200" b="1" smtClean="0">
                <a:latin typeface="Times New Roman" pitchFamily="18" charset="0"/>
                <a:cs typeface="Times New Roman" pitchFamily="18" charset="0"/>
              </a:rPr>
              <a:t>Lê Nguyên Long, Phạm Ngọc Toàn</a:t>
            </a:r>
            <a:endParaRPr lang="vi-VN" sz="2200" b="1">
              <a:latin typeface="Times New Roman" pitchFamily="18" charset="0"/>
              <a:cs typeface="Times New Roman" pitchFamily="18" charset="0"/>
            </a:endParaRPr>
          </a:p>
        </p:txBody>
      </p:sp>
    </p:spTree>
    <p:extLst>
      <p:ext uri="{BB962C8B-B14F-4D97-AF65-F5344CB8AC3E}">
        <p14:creationId xmlns:p14="http://schemas.microsoft.com/office/powerpoint/2010/main" val="2699811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à vật lí học, toán học Blaise Pascal - Toán học, vật lý, hóa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55" y="188640"/>
            <a:ext cx="4584362" cy="4608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332656"/>
            <a:ext cx="3240360"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 Pa-</a:t>
            </a:r>
            <a:r>
              <a:rPr lang="en-US" sz="2400" dirty="0" err="1" smtClean="0">
                <a:latin typeface="Times New Roman" pitchFamily="18" charset="0"/>
                <a:cs typeface="Times New Roman" pitchFamily="18" charset="0"/>
              </a:rPr>
              <a:t>xcan</a:t>
            </a:r>
            <a:r>
              <a:rPr lang="en-US" sz="2400" dirty="0" smtClean="0">
                <a:latin typeface="Times New Roman" pitchFamily="18" charset="0"/>
                <a:cs typeface="Times New Roman" pitchFamily="18" charset="0"/>
              </a:rPr>
              <a:t> : 1623-1662</a:t>
            </a:r>
          </a:p>
          <a:p>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18 </a:t>
            </a:r>
            <a:r>
              <a:rPr lang="en-US" sz="2400" dirty="0" err="1" smtClean="0">
                <a:latin typeface="Times New Roman" pitchFamily="18" charset="0"/>
                <a:cs typeface="Times New Roman" pitchFamily="18" charset="0"/>
              </a:rPr>
              <a:t>tuổi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56951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832" y="548681"/>
            <a:ext cx="2952328" cy="759153"/>
          </a:xfrm>
        </p:spPr>
        <p:txBody>
          <a:bodyPr>
            <a:prstTxWarp prst="textPlain">
              <a:avLst/>
            </a:prstTxWarp>
            <a:normAutofit fontScale="90000"/>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1</a:t>
            </a:r>
            <a:endParaRPr lang="vi-VN"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Content Placeholder 2"/>
          <p:cNvSpPr>
            <a:spLocks noGrp="1"/>
          </p:cNvSpPr>
          <p:nvPr>
            <p:ph idx="1"/>
          </p:nvPr>
        </p:nvSpPr>
        <p:spPr>
          <a:xfrm>
            <a:off x="395536" y="1844825"/>
            <a:ext cx="8229600" cy="3689251"/>
          </a:xfrm>
        </p:spPr>
        <p:txBody>
          <a:bodyPr>
            <a:normAutofit fontScale="92500" lnSpcReduction="10000"/>
          </a:bodyPr>
          <a:lstStyle/>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hôm</a:t>
            </a:r>
            <a:r>
              <a:rPr lang="en-US" dirty="0">
                <a:latin typeface="Times New Roman" pitchFamily="18" charset="0"/>
                <a:cs typeface="Times New Roman" pitchFamily="18" charset="0"/>
              </a:rPr>
              <a:t> 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vẫn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cặm</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cụi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a:solidFill>
                  <a:srgbClr val="7030A0"/>
                </a:solidFill>
                <a:latin typeface="Times New Roman" pitchFamily="18" charset="0"/>
                <a:cs typeface="Times New Roman" pitchFamily="18" charset="0"/>
              </a:rPr>
              <a:t>đ</a:t>
            </a:r>
            <a:r>
              <a:rPr lang="en-US" dirty="0" err="1" smtClean="0">
                <a:solidFill>
                  <a:srgbClr val="7030A0"/>
                </a:solidFill>
                <a:latin typeface="Times New Roman" pitchFamily="18" charset="0"/>
                <a:cs typeface="Times New Roman" pitchFamily="18" charset="0"/>
              </a:rPr>
              <a:t>ánh</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dấu</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phần</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chú</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thích</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trong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câu</a:t>
            </a:r>
            <a:r>
              <a:rPr lang="en-US" dirty="0" smtClean="0">
                <a:solidFill>
                  <a:srgbClr val="7030A0"/>
                </a:solidFill>
                <a:latin typeface="Times New Roman" pitchFamily="18" charset="0"/>
                <a:cs typeface="Times New Roman" pitchFamily="18" charset="0"/>
              </a:rPr>
              <a:t>.</a:t>
            </a:r>
            <a:endParaRPr lang="en-US" dirty="0">
              <a:solidFill>
                <a:srgbClr val="7030A0"/>
              </a:solidFill>
              <a:latin typeface="Times New Roman" pitchFamily="18" charset="0"/>
              <a:cs typeface="Times New Roman" pitchFamily="18" charset="0"/>
            </a:endParaRPr>
          </a:p>
          <a:p>
            <a:pPr marL="0" indent="0">
              <a:buNone/>
            </a:pPr>
            <a:r>
              <a:rPr lang="en-US" dirty="0" smtClean="0"/>
              <a:t>		</a:t>
            </a:r>
            <a:endParaRPr lang="vi-VN" dirty="0"/>
          </a:p>
        </p:txBody>
      </p:sp>
      <p:sp>
        <p:nvSpPr>
          <p:cNvPr id="4" name="Right Arrow 3"/>
          <p:cNvSpPr/>
          <p:nvPr/>
        </p:nvSpPr>
        <p:spPr>
          <a:xfrm>
            <a:off x="1359776" y="4077072"/>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6" name="Group 5"/>
          <p:cNvGrpSpPr/>
          <p:nvPr/>
        </p:nvGrpSpPr>
        <p:grpSpPr>
          <a:xfrm>
            <a:off x="6012160" y="2196157"/>
            <a:ext cx="360040" cy="584775"/>
            <a:chOff x="2613455" y="4057157"/>
            <a:chExt cx="360040" cy="584775"/>
          </a:xfrm>
        </p:grpSpPr>
        <p:sp>
          <p:nvSpPr>
            <p:cNvPr id="7" name="Flowchart: Connector 6"/>
            <p:cNvSpPr/>
            <p:nvPr/>
          </p:nvSpPr>
          <p:spPr>
            <a:xfrm>
              <a:off x="2613455" y="4209884"/>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2613455" y="4057157"/>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9" name="Group 8"/>
          <p:cNvGrpSpPr/>
          <p:nvPr/>
        </p:nvGrpSpPr>
        <p:grpSpPr>
          <a:xfrm>
            <a:off x="1259632" y="2196157"/>
            <a:ext cx="360040" cy="584775"/>
            <a:chOff x="3215284" y="4763346"/>
            <a:chExt cx="360040" cy="584775"/>
          </a:xfrm>
        </p:grpSpPr>
        <p:sp>
          <p:nvSpPr>
            <p:cNvPr id="10" name="Flowchart: Connector 9"/>
            <p:cNvSpPr/>
            <p:nvPr/>
          </p:nvSpPr>
          <p:spPr>
            <a:xfrm>
              <a:off x="3215284" y="491607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215284" y="4763346"/>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7290593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600756"/>
            <a:ext cx="8001000" cy="1143000"/>
          </a:xfrm>
        </p:spPr>
        <p:txBody>
          <a:bodyPr>
            <a:noAutofit/>
          </a:bodyPr>
          <a:lstStyle/>
          <a:p>
            <a:pPr algn="l"/>
            <a:r>
              <a:rPr lang="en-US" sz="2800" b="1" u="sng" dirty="0">
                <a:latin typeface="Times New Roman" pitchFamily="18" charset="0"/>
                <a:cs typeface="Times New Roman" pitchFamily="18" charset="0"/>
              </a:rPr>
              <a:t>Bài tập 1 :</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Tìm dấu gạch ngang trong mẩu chuyện dưới đây và nêu tác dụng của mỗi dấu.</a:t>
            </a:r>
            <a:br>
              <a:rPr lang="en-US" sz="2800" dirty="0">
                <a:latin typeface="Times New Roman" pitchFamily="18" charset="0"/>
                <a:cs typeface="Times New Roman" pitchFamily="18" charset="0"/>
              </a:rPr>
            </a:br>
            <a:endParaRPr lang="vi-VN" sz="2800" dirty="0"/>
          </a:p>
        </p:txBody>
      </p:sp>
      <p:sp>
        <p:nvSpPr>
          <p:cNvPr id="3" name="Content Placeholder 2"/>
          <p:cNvSpPr>
            <a:spLocks noGrp="1"/>
          </p:cNvSpPr>
          <p:nvPr>
            <p:ph idx="1"/>
          </p:nvPr>
        </p:nvSpPr>
        <p:spPr>
          <a:xfrm>
            <a:off x="467544" y="2299180"/>
            <a:ext cx="8229600" cy="4525963"/>
          </a:xfrm>
        </p:spPr>
        <p:txBody>
          <a:bodyPr/>
          <a:lstStyle/>
          <a:p>
            <a:pPr marL="0" indent="0" algn="just">
              <a:buNone/>
            </a:pP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sao</a:t>
            </a:r>
            <a:r>
              <a:rPr lang="en-US" dirty="0">
                <a:latin typeface="Times New Roman" pitchFamily="18" charset="0"/>
                <a:cs typeface="Times New Roman" pitchFamily="18" charset="0"/>
              </a:rPr>
              <a:t> !” - 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lóe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lặng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smtClean="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đánh</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dấu</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phần</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chú</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thích</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trong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câu</a:t>
            </a:r>
            <a:r>
              <a:rPr lang="en-US" dirty="0" smtClean="0">
                <a:solidFill>
                  <a:srgbClr val="7030A0"/>
                </a:solidFill>
                <a:latin typeface="Times New Roman" pitchFamily="18" charset="0"/>
                <a:cs typeface="Times New Roman" pitchFamily="18" charset="0"/>
              </a:rPr>
              <a:t>.</a:t>
            </a:r>
            <a:endParaRPr lang="en-US" dirty="0">
              <a:solidFill>
                <a:srgbClr val="7030A0"/>
              </a:solidFill>
              <a:latin typeface="Times New Roman" pitchFamily="18" charset="0"/>
              <a:cs typeface="Times New Roman" pitchFamily="18" charset="0"/>
            </a:endParaRPr>
          </a:p>
          <a:p>
            <a:pPr marL="0" indent="0" algn="just">
              <a:buNone/>
            </a:pPr>
            <a:endParaRPr lang="vi-VN" dirty="0"/>
          </a:p>
        </p:txBody>
      </p:sp>
      <p:sp>
        <p:nvSpPr>
          <p:cNvPr id="4" name="Rectangle 3"/>
          <p:cNvSpPr/>
          <p:nvPr/>
        </p:nvSpPr>
        <p:spPr>
          <a:xfrm>
            <a:off x="2893401" y="1447800"/>
            <a:ext cx="3672408" cy="830997"/>
          </a:xfrm>
          <a:prstGeom prst="rect">
            <a:avLst/>
          </a:prstGeom>
        </p:spPr>
        <p:txBody>
          <a:bodyPr wrap="square">
            <a:prstTxWarp prst="textPlain">
              <a:avLst/>
            </a:prstTxWarp>
            <a:spAutoFit/>
          </a:bodyPr>
          <a:lstStyle/>
          <a:p>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2</a:t>
            </a:r>
            <a:endParaRPr lang="vi-VN" sz="3600" dirty="0"/>
          </a:p>
        </p:txBody>
      </p:sp>
      <p:sp>
        <p:nvSpPr>
          <p:cNvPr id="5" name="Right Arrow 4"/>
          <p:cNvSpPr/>
          <p:nvPr/>
        </p:nvSpPr>
        <p:spPr>
          <a:xfrm>
            <a:off x="1359776" y="4999653"/>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6" name="Group 5"/>
          <p:cNvGrpSpPr/>
          <p:nvPr/>
        </p:nvGrpSpPr>
        <p:grpSpPr>
          <a:xfrm>
            <a:off x="6084170" y="2785937"/>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16222690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1"/>
            <a:ext cx="8208912" cy="4929412"/>
          </a:xfrm>
        </p:spPr>
        <p:txBody>
          <a:bodyPr>
            <a:noAutofit/>
          </a:bodyPr>
          <a:lstStyle/>
          <a:p>
            <a:pPr marL="0" indent="0" algn="just">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Mươi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hôm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	- Con </a:t>
            </a:r>
            <a:r>
              <a:rPr lang="en-US" dirty="0">
                <a:latin typeface="Times New Roman" pitchFamily="18" charset="0"/>
                <a:cs typeface="Times New Roman" pitchFamily="18" charset="0"/>
              </a:rPr>
              <a:t>hi </a:t>
            </a:r>
            <a:r>
              <a:rPr lang="en-US" dirty="0" err="1">
                <a:latin typeface="Times New Roman" pitchFamily="18" charset="0"/>
                <a:cs typeface="Times New Roman" pitchFamily="18" charset="0"/>
              </a:rPr>
              <a:t>vọng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bớt</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đau</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 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Pa-</a:t>
            </a:r>
            <a:r>
              <a:rPr lang="en-US" dirty="0" err="1" smtClean="0">
                <a:latin typeface="Times New Roman" pitchFamily="18" charset="0"/>
                <a:cs typeface="Times New Roman" pitchFamily="18" charset="0"/>
              </a:rPr>
              <a:t>xcan</a:t>
            </a:r>
            <a:r>
              <a:rPr lang="en-US" dirty="0" smtClean="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smtClean="0">
                <a:latin typeface="Times New Roman" pitchFamily="18" charset="0"/>
                <a:cs typeface="Times New Roman" pitchFamily="18" charset="0"/>
              </a:rPr>
              <a:t>thứ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a:t>
            </a:r>
          </a:p>
          <a:p>
            <a:pPr marL="0" indent="0" algn="just">
              <a:buNone/>
            </a:pPr>
            <a:endParaRPr lang="en-US" dirty="0" smtClean="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p>
          <a:p>
            <a:pPr marL="0" indent="0" algn="just">
              <a:buNone/>
            </a:pPr>
            <a:endParaRPr lang="vi-VN" dirty="0"/>
          </a:p>
        </p:txBody>
      </p:sp>
      <p:sp>
        <p:nvSpPr>
          <p:cNvPr id="4" name="Rectangle 3"/>
          <p:cNvSpPr/>
          <p:nvPr/>
        </p:nvSpPr>
        <p:spPr>
          <a:xfrm>
            <a:off x="2988085" y="219221"/>
            <a:ext cx="2880320" cy="833515"/>
          </a:xfrm>
          <a:prstGeom prst="rect">
            <a:avLst/>
          </a:prstGeom>
        </p:spPr>
        <p:txBody>
          <a:bodyPr wrap="none">
            <a:prstTxWarp prst="textPlain">
              <a:avLst/>
            </a:prstTxWarp>
            <a:spAutoFit/>
          </a:bodyPr>
          <a:lstStyle/>
          <a:p>
            <a:r>
              <a:rPr lang="en-US" sz="6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Đoạn</a:t>
            </a: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3</a:t>
            </a:r>
            <a:endParaRPr lang="vi-VN" sz="6600" dirty="0"/>
          </a:p>
        </p:txBody>
      </p:sp>
      <p:sp>
        <p:nvSpPr>
          <p:cNvPr id="5" name="Right Arrow 4"/>
          <p:cNvSpPr/>
          <p:nvPr/>
        </p:nvSpPr>
        <p:spPr>
          <a:xfrm>
            <a:off x="1411255" y="3783589"/>
            <a:ext cx="907968" cy="293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6" name="Group 5"/>
          <p:cNvGrpSpPr/>
          <p:nvPr/>
        </p:nvGrpSpPr>
        <p:grpSpPr>
          <a:xfrm>
            <a:off x="5508367" y="2999129"/>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10" name="Group 9"/>
          <p:cNvGrpSpPr/>
          <p:nvPr/>
        </p:nvGrpSpPr>
        <p:grpSpPr>
          <a:xfrm>
            <a:off x="1411257" y="2505301"/>
            <a:ext cx="374369" cy="584775"/>
            <a:chOff x="3333535" y="4869160"/>
            <a:chExt cx="374369" cy="584775"/>
          </a:xfrm>
        </p:grpSpPr>
        <p:sp>
          <p:nvSpPr>
            <p:cNvPr id="11" name="Flowchart: Connector 10"/>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3347864" y="4869160"/>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
        <p:nvSpPr>
          <p:cNvPr id="13" name="Right Arrow 12"/>
          <p:cNvSpPr/>
          <p:nvPr/>
        </p:nvSpPr>
        <p:spPr>
          <a:xfrm>
            <a:off x="1396213" y="4797152"/>
            <a:ext cx="907968" cy="2934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Tree>
    <p:extLst>
      <p:ext uri="{BB962C8B-B14F-4D97-AF65-F5344CB8AC3E}">
        <p14:creationId xmlns:p14="http://schemas.microsoft.com/office/powerpoint/2010/main" val="1034989722"/>
      </p:ext>
    </p:extLst>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500"/>
                                        <p:tgtEl>
                                          <p:spTgt spid="3">
                                            <p:txEl>
                                              <p:pRg st="3" end="3"/>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8435280" cy="3384376"/>
          </a:xfrm>
        </p:spPr>
        <p:txBody>
          <a:bodyPr>
            <a:normAutofit lnSpcReduction="10000"/>
          </a:bodyPr>
          <a:lstStyle/>
          <a:p>
            <a:pPr marL="0" indent="0" algn="just">
              <a:buNone/>
            </a:pPr>
            <a:r>
              <a:rPr lang="en-US" sz="3600" b="1" u="sng" dirty="0" err="1" smtClean="0">
                <a:latin typeface="Times New Roman" pitchFamily="18" charset="0"/>
                <a:cs typeface="Times New Roman" pitchFamily="18" charset="0"/>
              </a:rPr>
              <a:t>Bài</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tập</a:t>
            </a:r>
            <a:r>
              <a:rPr lang="en-US" sz="3600" b="1" u="sng" dirty="0" smtClean="0">
                <a:latin typeface="Times New Roman" pitchFamily="18" charset="0"/>
                <a:cs typeface="Times New Roman" pitchFamily="18" charset="0"/>
              </a:rPr>
              <a:t> 2 :</a:t>
            </a:r>
            <a:r>
              <a:rPr lang="en-US" sz="3600" b="1" dirty="0" smtClean="0">
                <a:latin typeface="Times New Roman" pitchFamily="18" charset="0"/>
                <a:cs typeface="Times New Roman" pitchFamily="18" charset="0"/>
              </a:rPr>
              <a:t> </a:t>
            </a:r>
          </a:p>
          <a:p>
            <a:pPr marL="0" indent="0" algn="just">
              <a:buNone/>
            </a:pPr>
            <a:r>
              <a:rPr lang="en-US" sz="3600" b="1"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đoạn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tuần</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dùng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thoại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thích</a:t>
            </a:r>
            <a:r>
              <a:rPr lang="en-US" sz="3600" dirty="0" smtClean="0">
                <a:latin typeface="Times New Roman" pitchFamily="18" charset="0"/>
                <a:cs typeface="Times New Roman" pitchFamily="18" charset="0"/>
              </a:rPr>
              <a:t>.</a:t>
            </a:r>
          </a:p>
          <a:p>
            <a:pPr marL="0" indent="0" algn="just">
              <a:buNone/>
            </a:pPr>
            <a:endParaRPr lang="vi-VN" sz="3600" dirty="0">
              <a:latin typeface="Times New Roman" pitchFamily="18" charset="0"/>
              <a:cs typeface="Times New Roman" pitchFamily="18" charset="0"/>
            </a:endParaRPr>
          </a:p>
        </p:txBody>
      </p:sp>
      <p:cxnSp>
        <p:nvCxnSpPr>
          <p:cNvPr id="4" name="Straight Connector 3"/>
          <p:cNvCxnSpPr/>
          <p:nvPr/>
        </p:nvCxnSpPr>
        <p:spPr>
          <a:xfrm>
            <a:off x="323528" y="3140968"/>
            <a:ext cx="82089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3528" y="3645024"/>
            <a:ext cx="66247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076564"/>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4" descr="2b"/>
          <p:cNvPicPr>
            <a:picLocks noChangeAspect="1" noChangeArrowheads="1" noCrop="1"/>
          </p:cNvPicPr>
          <p:nvPr/>
        </p:nvPicPr>
        <p:blipFill>
          <a:blip r:embed="rId2"/>
          <a:srcRect/>
          <a:stretch>
            <a:fillRect/>
          </a:stretch>
        </p:blipFill>
        <p:spPr bwMode="auto">
          <a:xfrm>
            <a:off x="1066271" y="1600200"/>
            <a:ext cx="2030678" cy="3124200"/>
          </a:xfrm>
          <a:prstGeom prst="rect">
            <a:avLst/>
          </a:prstGeom>
          <a:noFill/>
          <a:ln w="9525">
            <a:noFill/>
            <a:miter lim="800000"/>
            <a:headEnd/>
            <a:tailEnd/>
          </a:ln>
        </p:spPr>
      </p:pic>
      <p:grpSp>
        <p:nvGrpSpPr>
          <p:cNvPr id="2" name="Group 5"/>
          <p:cNvGrpSpPr>
            <a:grpSpLocks/>
          </p:cNvGrpSpPr>
          <p:nvPr/>
        </p:nvGrpSpPr>
        <p:grpSpPr bwMode="auto">
          <a:xfrm>
            <a:off x="0" y="0"/>
            <a:ext cx="9144000" cy="6858000"/>
            <a:chOff x="8" y="0"/>
            <a:chExt cx="5760" cy="4320"/>
          </a:xfrm>
        </p:grpSpPr>
        <p:pic>
          <p:nvPicPr>
            <p:cNvPr id="16389" name="Picture 6" descr="GRANS024"/>
            <p:cNvPicPr>
              <a:picLocks noChangeAspect="1" noChangeArrowheads="1"/>
            </p:cNvPicPr>
            <p:nvPr/>
          </p:nvPicPr>
          <p:blipFill>
            <a:blip r:embed="rId3"/>
            <a:srcRect/>
            <a:stretch>
              <a:fillRect/>
            </a:stretch>
          </p:blipFill>
          <p:spPr bwMode="auto">
            <a:xfrm rot="531882" flipH="1">
              <a:off x="4848" y="3394"/>
              <a:ext cx="912" cy="926"/>
            </a:xfrm>
            <a:prstGeom prst="rect">
              <a:avLst/>
            </a:prstGeom>
            <a:noFill/>
            <a:ln w="9525">
              <a:noFill/>
              <a:miter lim="800000"/>
              <a:headEnd/>
              <a:tailEnd/>
            </a:ln>
          </p:spPr>
        </p:pic>
        <p:pic>
          <p:nvPicPr>
            <p:cNvPr id="16390" name="Picture 7" descr="GRANS024"/>
            <p:cNvPicPr>
              <a:picLocks noChangeAspect="1" noChangeArrowheads="1"/>
            </p:cNvPicPr>
            <p:nvPr/>
          </p:nvPicPr>
          <p:blipFill>
            <a:blip r:embed="rId3"/>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16392" name="Picture 9" descr="BD21325_"/>
              <p:cNvPicPr>
                <a:picLocks noChangeAspect="1" noChangeArrowheads="1"/>
              </p:cNvPicPr>
              <p:nvPr/>
            </p:nvPicPr>
            <p:blipFill>
              <a:blip r:embed="rId4"/>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6393" name="Picture 10" descr="BD21325_"/>
              <p:cNvPicPr>
                <a:picLocks noChangeAspect="1" noChangeArrowheads="1"/>
              </p:cNvPicPr>
              <p:nvPr/>
            </p:nvPicPr>
            <p:blipFill>
              <a:blip r:embed="rId4"/>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6394" name="Picture 11" descr="BD21325_"/>
              <p:cNvPicPr>
                <a:picLocks noChangeAspect="1" noChangeArrowheads="1"/>
              </p:cNvPicPr>
              <p:nvPr/>
            </p:nvPicPr>
            <p:blipFill>
              <a:blip r:embed="rId5"/>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6395" name="Picture 12" descr="BD21325_"/>
              <p:cNvPicPr>
                <a:picLocks noChangeAspect="1" noChangeArrowheads="1"/>
              </p:cNvPicPr>
              <p:nvPr/>
            </p:nvPicPr>
            <p:blipFill>
              <a:blip r:embed="rId5"/>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16388" name="Text Box 41"/>
          <p:cNvSpPr txBox="1">
            <a:spLocks noChangeArrowheads="1"/>
          </p:cNvSpPr>
          <p:nvPr/>
        </p:nvSpPr>
        <p:spPr bwMode="auto">
          <a:xfrm>
            <a:off x="3175000" y="1600201"/>
            <a:ext cx="4318000" cy="1015663"/>
          </a:xfrm>
          <a:prstGeom prst="rect">
            <a:avLst/>
          </a:prstGeom>
          <a:noFill/>
          <a:ln w="12700">
            <a:noFill/>
            <a:miter lim="800000"/>
            <a:headEnd type="none" w="sm" len="sm"/>
            <a:tailEnd type="none" w="sm" len="sm"/>
          </a:ln>
        </p:spPr>
        <p:txBody>
          <a:bodyPr>
            <a:spAutoFit/>
          </a:bodyPr>
          <a:lstStyle/>
          <a:p>
            <a:pPr algn="ctr">
              <a:spcBef>
                <a:spcPct val="20000"/>
              </a:spcBef>
              <a:buClr>
                <a:schemeClr val="accent1"/>
              </a:buClr>
              <a:buSzPct val="70000"/>
              <a:buFont typeface="Wingdings" pitchFamily="2" charset="2"/>
              <a:buNone/>
            </a:pPr>
            <a:r>
              <a:rPr lang="en-US" sz="6000" b="1" dirty="0">
                <a:solidFill>
                  <a:srgbClr val="FF0000"/>
                </a:solidFill>
                <a:latin typeface="Times New Roman" pitchFamily="18" charset="0"/>
                <a:cs typeface="Times New Roman" pitchFamily="18" charset="0"/>
              </a:rPr>
              <a:t>*</a:t>
            </a:r>
            <a:r>
              <a:rPr lang="en-US" sz="6000" b="1" dirty="0" err="1">
                <a:solidFill>
                  <a:srgbClr val="FF0000"/>
                </a:solidFill>
                <a:latin typeface="Times New Roman" pitchFamily="18" charset="0"/>
                <a:cs typeface="Times New Roman" pitchFamily="18" charset="0"/>
              </a:rPr>
              <a:t>Khởi</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động</a:t>
            </a:r>
            <a:r>
              <a:rPr lang="en-US" sz="6000" b="1" dirty="0">
                <a:solidFill>
                  <a:srgbClr val="FF0000"/>
                </a:solidFill>
                <a:latin typeface="Times New Roman" pitchFamily="18" charset="0"/>
                <a:cs typeface="Times New Roman" pitchFamily="18" charset="0"/>
              </a:rPr>
              <a:t>:</a:t>
            </a:r>
          </a:p>
        </p:txBody>
      </p:sp>
      <p:sp>
        <p:nvSpPr>
          <p:cNvPr id="12" name="Text Box 44"/>
          <p:cNvSpPr txBox="1">
            <a:spLocks noChangeArrowheads="1"/>
          </p:cNvSpPr>
          <p:nvPr/>
        </p:nvSpPr>
        <p:spPr bwMode="auto">
          <a:xfrm>
            <a:off x="457200" y="4648201"/>
            <a:ext cx="8686800" cy="523220"/>
          </a:xfrm>
          <a:prstGeom prst="rect">
            <a:avLst/>
          </a:prstGeom>
          <a:noFill/>
          <a:ln w="9525">
            <a:noFill/>
            <a:miter lim="800000"/>
            <a:headEnd/>
            <a:tailEnd/>
          </a:ln>
        </p:spPr>
        <p:txBody>
          <a:bodyPr>
            <a:spAutoFit/>
          </a:bodyPr>
          <a:lstStyle/>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Nêu</a:t>
            </a:r>
            <a:r>
              <a:rPr lang="en-US" sz="2800" b="1" dirty="0" smtClean="0">
                <a:solidFill>
                  <a:srgbClr val="0000FF"/>
                </a:solidFill>
                <a:latin typeface="Times New Roman" pitchFamily="18" charset="0"/>
                <a:cs typeface="Times New Roman" pitchFamily="18" charset="0"/>
              </a:rPr>
              <a:t> 3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vẻ</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đẹp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ngoài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con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7632848" cy="2862322"/>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Vừa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mẹ</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p>
          <a:p>
            <a:pPr marL="342900" indent="-342900">
              <a:buFontTx/>
              <a:buChar char="-"/>
            </a:pPr>
            <a:r>
              <a:rPr lang="en-US" sz="3600" dirty="0" smtClean="0">
                <a:latin typeface="Times New Roman" pitchFamily="18" charset="0"/>
                <a:cs typeface="Times New Roman" pitchFamily="18" charset="0"/>
              </a:rPr>
              <a:t>Con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chưa</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mẹ</a:t>
            </a:r>
            <a:r>
              <a:rPr lang="en-US" sz="3600" dirty="0">
                <a:latin typeface="Times New Roman" pitchFamily="18" charset="0"/>
                <a:cs typeface="Times New Roman" pitchFamily="18" charset="0"/>
              </a:rPr>
              <a:t> ạ </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vui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vẻ</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18715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3"/>
            <a:ext cx="8229600" cy="5184576"/>
          </a:xfrm>
        </p:spPr>
        <p:txBody>
          <a:bodyPr>
            <a:normAutofit fontScale="92500"/>
          </a:bodyPr>
          <a:lstStyle/>
          <a:p>
            <a:pPr marL="0" indent="0">
              <a:buNone/>
            </a:pPr>
            <a:r>
              <a:rPr lang="en-US" dirty="0" smtClean="0"/>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ngồi</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a:t>
            </a:r>
            <a:r>
              <a:rPr lang="en-US" sz="2800" dirty="0">
                <a:latin typeface="Times New Roman" pitchFamily="18" charset="0"/>
                <a:cs typeface="Times New Roman" pitchFamily="18" charset="0"/>
              </a:rPr>
              <a:t> vi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Bỗng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quay sang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ạ! </a:t>
            </a:r>
            <a:r>
              <a:rPr lang="en-US" sz="2800" dirty="0" err="1">
                <a:latin typeface="Times New Roman" pitchFamily="18" charset="0"/>
                <a:cs typeface="Times New Roman" pitchFamily="18" charset="0"/>
              </a:rPr>
              <a:t>Hôm</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10 </a:t>
            </a:r>
            <a:r>
              <a:rPr lang="en-US" sz="2800" dirty="0" smtClean="0">
                <a:latin typeface="Times New Roman" pitchFamily="18" charset="0"/>
                <a:cs typeface="Times New Roman" pitchFamily="18" charset="0"/>
              </a:rPr>
              <a:t>ạ -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a:t>
            </a: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đứng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ạ! -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nhảu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a:latin typeface="Times New Roman" pitchFamily="18" charset="0"/>
                <a:cs typeface="Times New Roman" pitchFamily="18" charset="0"/>
              </a:rPr>
              <a:t>.</a:t>
            </a:r>
          </a:p>
          <a:p>
            <a:pPr mar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Bố</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a:t>
            </a:r>
          </a:p>
          <a:p>
            <a:pPr marL="0" indent="0">
              <a:buNone/>
            </a:pPr>
            <a:endParaRPr lang="en-US" dirty="0"/>
          </a:p>
        </p:txBody>
      </p:sp>
    </p:spTree>
    <p:extLst>
      <p:ext uri="{BB962C8B-B14F-4D97-AF65-F5344CB8AC3E}">
        <p14:creationId xmlns:p14="http://schemas.microsoft.com/office/powerpoint/2010/main" val="2058804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172" y="2608012"/>
            <a:ext cx="8839200" cy="2057401"/>
          </a:xfrm>
        </p:spPr>
        <p:txBody>
          <a:bodyPr>
            <a:normAutofit/>
          </a:bodyPr>
          <a:lstStyle/>
          <a:p>
            <a:pPr marL="0" indent="0">
              <a:buNone/>
            </a:pPr>
            <a:r>
              <a:rPr lang="en-US" sz="4000" b="1" dirty="0" smtClean="0">
                <a:latin typeface="Times New Roman" pitchFamily="18" charset="0"/>
                <a:cs typeface="Times New Roman" pitchFamily="18" charset="0"/>
              </a:rPr>
              <a:t>I. </a:t>
            </a:r>
            <a:r>
              <a:rPr lang="en-US" sz="4000" b="1" dirty="0" err="1" smtClean="0">
                <a:latin typeface="Times New Roman" pitchFamily="18" charset="0"/>
                <a:cs typeface="Times New Roman" pitchFamily="18" charset="0"/>
              </a:rPr>
              <a:t>Nhận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xét</a:t>
            </a:r>
            <a:r>
              <a:rPr lang="en-US" sz="4000" b="1" dirty="0" smtClean="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nội</a:t>
            </a:r>
            <a:r>
              <a:rPr lang="en-US" dirty="0" smtClean="0">
                <a:latin typeface="Times New Roman" pitchFamily="18" charset="0"/>
                <a:cs typeface="Times New Roman" pitchFamily="18" charset="0"/>
              </a:rPr>
              <a:t> dung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a:t>
            </a:r>
          </a:p>
        </p:txBody>
      </p:sp>
      <p:sp>
        <p:nvSpPr>
          <p:cNvPr id="5" name="Title 1"/>
          <p:cNvSpPr>
            <a:spLocks noGrp="1"/>
          </p:cNvSpPr>
          <p:nvPr>
            <p:ph type="title"/>
          </p:nvPr>
        </p:nvSpPr>
        <p:spPr>
          <a:xfrm>
            <a:off x="1704864" y="1035403"/>
            <a:ext cx="6201816" cy="381000"/>
          </a:xfrm>
        </p:spPr>
        <p:txBody>
          <a:bodyPr>
            <a:normAutofit fontScale="90000"/>
          </a:bodyPr>
          <a:lstStyle/>
          <a:p>
            <a:r>
              <a:rPr lang="en-US" sz="3200" i="1" dirty="0" smtClean="0">
                <a:latin typeface="Times New Roman" pitchFamily="18" charset="0"/>
                <a:cs typeface="Times New Roman" pitchFamily="18" charset="0"/>
              </a:rPr>
              <a:t/>
            </a:r>
            <a:br>
              <a:rPr lang="en-US" sz="3200" i="1" dirty="0" smtClean="0">
                <a:latin typeface="Times New Roman" pitchFamily="18" charset="0"/>
                <a:cs typeface="Times New Roman" pitchFamily="18" charset="0"/>
              </a:rPr>
            </a:br>
            <a:r>
              <a:rPr lang="en-US" sz="3200" i="1" dirty="0" smtClean="0">
                <a:latin typeface="Times New Roman" pitchFamily="18" charset="0"/>
                <a:cs typeface="Times New Roman" pitchFamily="18" charset="0"/>
              </a:rPr>
              <a:t/>
            </a:r>
            <a:br>
              <a:rPr lang="en-US" sz="3200" i="1" dirty="0" smtClean="0">
                <a:latin typeface="Times New Roman" pitchFamily="18" charset="0"/>
                <a:cs typeface="Times New Roman" pitchFamily="18" charset="0"/>
              </a:rPr>
            </a:br>
            <a:r>
              <a:rPr lang="en-US" sz="5300" b="1" u="sng" dirty="0" err="1" smtClean="0">
                <a:solidFill>
                  <a:srgbClr val="0070C0"/>
                </a:solidFill>
                <a:latin typeface="Times New Roman" pitchFamily="18" charset="0"/>
                <a:cs typeface="Times New Roman" pitchFamily="18" charset="0"/>
              </a:rPr>
              <a:t>Luyện</a:t>
            </a:r>
            <a:r>
              <a:rPr lang="en-US" sz="5300" b="1" u="sng" dirty="0" smtClean="0">
                <a:solidFill>
                  <a:srgbClr val="0070C0"/>
                </a:solidFill>
                <a:latin typeface="Times New Roman" pitchFamily="18" charset="0"/>
                <a:cs typeface="Times New Roman" pitchFamily="18" charset="0"/>
              </a:rPr>
              <a:t> </a:t>
            </a:r>
            <a:r>
              <a:rPr lang="en-US" sz="5300" b="1" u="sng" dirty="0" err="1" smtClean="0">
                <a:solidFill>
                  <a:srgbClr val="0070C0"/>
                </a:solidFill>
                <a:latin typeface="Times New Roman" pitchFamily="18" charset="0"/>
                <a:cs typeface="Times New Roman" pitchFamily="18" charset="0"/>
              </a:rPr>
              <a:t>từ</a:t>
            </a:r>
            <a:r>
              <a:rPr lang="en-US" sz="5300" b="1" u="sng" dirty="0" smtClean="0">
                <a:solidFill>
                  <a:srgbClr val="0070C0"/>
                </a:solidFill>
                <a:latin typeface="Times New Roman" pitchFamily="18" charset="0"/>
                <a:cs typeface="Times New Roman" pitchFamily="18" charset="0"/>
              </a:rPr>
              <a:t> </a:t>
            </a:r>
            <a:r>
              <a:rPr lang="en-US" sz="5300" b="1" u="sng" dirty="0" err="1" smtClean="0">
                <a:solidFill>
                  <a:srgbClr val="0070C0"/>
                </a:solidFill>
                <a:latin typeface="Times New Roman" pitchFamily="18" charset="0"/>
                <a:cs typeface="Times New Roman" pitchFamily="18" charset="0"/>
              </a:rPr>
              <a:t>và</a:t>
            </a:r>
            <a:r>
              <a:rPr lang="en-US" sz="5300" b="1" u="sng" dirty="0" smtClean="0">
                <a:solidFill>
                  <a:srgbClr val="0070C0"/>
                </a:solidFill>
                <a:latin typeface="Times New Roman" pitchFamily="18" charset="0"/>
                <a:cs typeface="Times New Roman" pitchFamily="18" charset="0"/>
              </a:rPr>
              <a:t> </a:t>
            </a:r>
            <a:r>
              <a:rPr lang="en-US" sz="5300" b="1" u="sng" dirty="0" err="1" smtClean="0">
                <a:solidFill>
                  <a:srgbClr val="0070C0"/>
                </a:solidFill>
                <a:latin typeface="Times New Roman" pitchFamily="18" charset="0"/>
                <a:cs typeface="Times New Roman" pitchFamily="18" charset="0"/>
              </a:rPr>
              <a:t>câu</a:t>
            </a:r>
            <a:r>
              <a:rPr lang="en-US" sz="5300" u="sng" dirty="0" smtClean="0">
                <a:latin typeface="Times New Roman" pitchFamily="18" charset="0"/>
                <a:cs typeface="Times New Roman" pitchFamily="18" charset="0"/>
              </a:rPr>
              <a:t/>
            </a:r>
            <a:br>
              <a:rPr lang="en-US" sz="5300" u="sng"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
            </a:r>
            <a:br>
              <a:rPr lang="en-US" sz="4000" i="1" dirty="0" smtClean="0">
                <a:latin typeface="Times New Roman" pitchFamily="18" charset="0"/>
                <a:cs typeface="Times New Roman" pitchFamily="18" charset="0"/>
              </a:rPr>
            </a:br>
            <a:endParaRPr lang="vi-VN" sz="2800" i="1" dirty="0">
              <a:latin typeface="Times New Roman" pitchFamily="18" charset="0"/>
              <a:cs typeface="Times New Roman" pitchFamily="18" charset="0"/>
            </a:endParaRPr>
          </a:p>
        </p:txBody>
      </p:sp>
      <p:sp>
        <p:nvSpPr>
          <p:cNvPr id="6" name="Text Box 44"/>
          <p:cNvSpPr txBox="1">
            <a:spLocks noChangeArrowheads="1"/>
          </p:cNvSpPr>
          <p:nvPr/>
        </p:nvSpPr>
        <p:spPr bwMode="auto">
          <a:xfrm>
            <a:off x="1295400" y="1550541"/>
            <a:ext cx="7239000" cy="923330"/>
          </a:xfrm>
          <a:prstGeom prst="rect">
            <a:avLst/>
          </a:prstGeom>
          <a:noFill/>
          <a:ln w="9525">
            <a:noFill/>
            <a:miter lim="800000"/>
            <a:headEnd/>
            <a:tailEnd/>
          </a:ln>
        </p:spPr>
        <p:txBody>
          <a:bodyPr wrap="square">
            <a:spAutoFit/>
          </a:bodyPr>
          <a:lstStyle/>
          <a:p>
            <a:pPr algn="ctr"/>
            <a:r>
              <a:rPr lang="en-US" sz="5400" b="1" dirty="0" err="1" smtClean="0">
                <a:solidFill>
                  <a:srgbClr val="0000FF"/>
                </a:solidFill>
                <a:latin typeface="Times New Roman" pitchFamily="18" charset="0"/>
                <a:cs typeface="Times New Roman" pitchFamily="18" charset="0"/>
              </a:rPr>
              <a:t>Dấu</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gạch</a:t>
            </a:r>
            <a:r>
              <a:rPr lang="en-US" sz="5400" b="1" dirty="0" smtClean="0">
                <a:solidFill>
                  <a:srgbClr val="0000FF"/>
                </a:solidFill>
                <a:latin typeface="Times New Roman" pitchFamily="18" charset="0"/>
                <a:cs typeface="Times New Roman" pitchFamily="18" charset="0"/>
              </a:rPr>
              <a:t> </a:t>
            </a:r>
            <a:r>
              <a:rPr lang="en-US" sz="5400" b="1" dirty="0" err="1" smtClean="0">
                <a:solidFill>
                  <a:srgbClr val="0000FF"/>
                </a:solidFill>
                <a:latin typeface="Times New Roman" pitchFamily="18" charset="0"/>
                <a:cs typeface="Times New Roman" pitchFamily="18" charset="0"/>
              </a:rPr>
              <a:t>ngang</a:t>
            </a:r>
            <a:endParaRPr lang="en-US" sz="5400" b="1" dirty="0">
              <a:solidFill>
                <a:srgbClr val="0000FF"/>
              </a:solidFill>
              <a:latin typeface="Times New Roman" pitchFamily="18" charset="0"/>
              <a:cs typeface="Times New Roman" pitchFamily="18" charset="0"/>
            </a:endParaRPr>
          </a:p>
        </p:txBody>
      </p:sp>
      <p:sp>
        <p:nvSpPr>
          <p:cNvPr id="7" name="Rectangle 13"/>
          <p:cNvSpPr>
            <a:spLocks noChangeArrowheads="1"/>
          </p:cNvSpPr>
          <p:nvPr/>
        </p:nvSpPr>
        <p:spPr bwMode="auto">
          <a:xfrm>
            <a:off x="1065245" y="250269"/>
            <a:ext cx="9220200" cy="646331"/>
          </a:xfrm>
          <a:prstGeom prst="rect">
            <a:avLst/>
          </a:prstGeom>
          <a:noFill/>
          <a:ln w="9525">
            <a:noFill/>
            <a:miter lim="800000"/>
            <a:headEnd/>
            <a:tailEnd/>
          </a:ln>
        </p:spPr>
        <p:txBody>
          <a:bodyPr>
            <a:spAutoFit/>
          </a:bodyPr>
          <a:lstStyle/>
          <a:p>
            <a:r>
              <a:rPr lang="en-US" sz="3600" b="1" dirty="0">
                <a:latin typeface="Times New Roman" pitchFamily="18" charset="0"/>
                <a:cs typeface="Times New Roman" pitchFamily="18" charset="0"/>
              </a:rPr>
              <a:t>Thứ </a:t>
            </a:r>
            <a:r>
              <a:rPr lang="vi-VN" sz="3600" b="1" dirty="0" smtClean="0">
                <a:latin typeface="Times New Roman" pitchFamily="18" charset="0"/>
                <a:cs typeface="Times New Roman" pitchFamily="18" charset="0"/>
              </a:rPr>
              <a:t>ba</a:t>
            </a:r>
            <a:r>
              <a:rPr lang="en-US" sz="3600" b="1" dirty="0" smtClean="0">
                <a:latin typeface="Times New Roman" pitchFamily="18" charset="0"/>
                <a:cs typeface="Times New Roman" pitchFamily="18" charset="0"/>
              </a:rPr>
              <a:t> ngày 2</a:t>
            </a:r>
            <a:r>
              <a:rPr lang="vi-VN" sz="3600" b="1" dirty="0" smtClean="0">
                <a:latin typeface="Times New Roman" pitchFamily="18" charset="0"/>
                <a:cs typeface="Times New Roman" pitchFamily="18" charset="0"/>
              </a:rPr>
              <a:t>2</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tháng 2 năm </a:t>
            </a:r>
            <a:r>
              <a:rPr lang="vi-VN" sz="3600" b="1" dirty="0" smtClean="0">
                <a:latin typeface="Times New Roman" pitchFamily="18" charset="0"/>
                <a:cs typeface="Times New Roman" pitchFamily="18" charset="0"/>
              </a:rPr>
              <a:t>2022</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990373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656184"/>
          </a:xfrm>
        </p:spPr>
        <p:txBody>
          <a:bodyPr>
            <a:noAutofit/>
          </a:bodyPr>
          <a:lstStyle/>
          <a:p>
            <a:r>
              <a:rPr lang="en-US" sz="3400" dirty="0" smtClean="0">
                <a:solidFill>
                  <a:srgbClr val="FF0000"/>
                </a:solidFill>
                <a:latin typeface="Times New Roman" pitchFamily="18" charset="0"/>
                <a:cs typeface="Times New Roman" pitchFamily="18" charset="0"/>
              </a:rPr>
              <a:t>1. </a:t>
            </a:r>
            <a:r>
              <a:rPr lang="en-US" sz="3400" dirty="0" err="1" smtClean="0">
                <a:solidFill>
                  <a:srgbClr val="FF0000"/>
                </a:solidFill>
                <a:latin typeface="Times New Roman" pitchFamily="18" charset="0"/>
                <a:cs typeface="Times New Roman" pitchFamily="18" charset="0"/>
              </a:rPr>
              <a:t>Tìm</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những</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câu</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có</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chứa</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dấu</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gạch</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ngang</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dấu</a:t>
            </a:r>
            <a:r>
              <a:rPr lang="en-US" sz="3400" dirty="0" smtClean="0">
                <a:solidFill>
                  <a:srgbClr val="FF0000"/>
                </a:solidFill>
                <a:latin typeface="Times New Roman" pitchFamily="18" charset="0"/>
                <a:cs typeface="Times New Roman" pitchFamily="18" charset="0"/>
              </a:rPr>
              <a:t> -) </a:t>
            </a:r>
            <a:r>
              <a:rPr lang="en-US" sz="3400" dirty="0" err="1" smtClean="0">
                <a:solidFill>
                  <a:srgbClr val="FF0000"/>
                </a:solidFill>
                <a:latin typeface="Times New Roman" pitchFamily="18" charset="0"/>
                <a:cs typeface="Times New Roman" pitchFamily="18" charset="0"/>
              </a:rPr>
              <a:t>trong</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các</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đoạn</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văn</a:t>
            </a:r>
            <a:r>
              <a:rPr lang="en-US" sz="3400" dirty="0" smtClean="0">
                <a:solidFill>
                  <a:srgbClr val="FF0000"/>
                </a:solidFill>
                <a:latin typeface="Times New Roman" pitchFamily="18" charset="0"/>
                <a:cs typeface="Times New Roman" pitchFamily="18" charset="0"/>
              </a:rPr>
              <a:t> </a:t>
            </a:r>
            <a:r>
              <a:rPr lang="en-US" sz="3400" dirty="0" err="1" smtClean="0">
                <a:solidFill>
                  <a:srgbClr val="FF0000"/>
                </a:solidFill>
                <a:latin typeface="Times New Roman" pitchFamily="18" charset="0"/>
                <a:cs typeface="Times New Roman" pitchFamily="18" charset="0"/>
              </a:rPr>
              <a:t>sau</a:t>
            </a:r>
            <a:r>
              <a:rPr lang="en-US" sz="3400" dirty="0" smtClean="0">
                <a:solidFill>
                  <a:srgbClr val="FF0000"/>
                </a:solidFill>
                <a:latin typeface="Times New Roman" pitchFamily="18" charset="0"/>
                <a:cs typeface="Times New Roman" pitchFamily="18" charset="0"/>
              </a:rPr>
              <a:t>.</a:t>
            </a:r>
            <a:br>
              <a:rPr lang="en-US" sz="3400" dirty="0" smtClean="0">
                <a:solidFill>
                  <a:srgbClr val="FF0000"/>
                </a:solidFill>
                <a:latin typeface="Times New Roman" pitchFamily="18" charset="0"/>
                <a:cs typeface="Times New Roman" pitchFamily="18" charset="0"/>
              </a:rPr>
            </a:br>
            <a:endParaRPr lang="vi-VN" sz="3400" dirty="0">
              <a:solidFill>
                <a:srgbClr val="FF0000"/>
              </a:solidFill>
            </a:endParaRPr>
          </a:p>
        </p:txBody>
      </p:sp>
      <p:sp>
        <p:nvSpPr>
          <p:cNvPr id="3" name="Content Placeholder 2"/>
          <p:cNvSpPr>
            <a:spLocks noGrp="1"/>
          </p:cNvSpPr>
          <p:nvPr>
            <p:ph idx="1"/>
          </p:nvPr>
        </p:nvSpPr>
        <p:spPr>
          <a:xfrm>
            <a:off x="467544" y="1772816"/>
            <a:ext cx="8496944" cy="3816424"/>
          </a:xfrm>
        </p:spPr>
        <p:txBody>
          <a:bodyPr>
            <a:normAutofit/>
          </a:bodyPr>
          <a:lstStyle/>
          <a:p>
            <a:pPr marL="514350" indent="-514350" algn="just">
              <a:buAutoNum type="alphaLcParenR"/>
            </a:pPr>
            <a:r>
              <a:rPr lang="en-US" sz="4000" dirty="0" err="1" smtClean="0">
                <a:latin typeface="Times New Roman" pitchFamily="18" charset="0"/>
                <a:cs typeface="Times New Roman" pitchFamily="18" charset="0"/>
              </a:rPr>
              <a:t>Thấy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tôi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gần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hỏi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tôi</a:t>
            </a:r>
            <a:r>
              <a:rPr lang="en-US" sz="4000" dirty="0" smtClean="0">
                <a:latin typeface="Times New Roman" pitchFamily="18" charset="0"/>
                <a:cs typeface="Times New Roman" pitchFamily="18" charset="0"/>
              </a:rPr>
              <a:t> :</a:t>
            </a:r>
          </a:p>
          <a:p>
            <a:pPr algn="just">
              <a:buFontTx/>
              <a:buChar char="-"/>
            </a:pPr>
            <a:r>
              <a:rPr lang="en-US" sz="4000" dirty="0" err="1" smtClean="0">
                <a:latin typeface="Times New Roman" pitchFamily="18" charset="0"/>
                <a:cs typeface="Times New Roman" pitchFamily="18" charset="0"/>
              </a:rPr>
              <a:t>Cháu</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ai</a:t>
            </a:r>
            <a:r>
              <a:rPr lang="en-US" sz="4000" dirty="0" smtClean="0">
                <a:latin typeface="Times New Roman" pitchFamily="18" charset="0"/>
                <a:cs typeface="Times New Roman" pitchFamily="18" charset="0"/>
              </a:rPr>
              <a:t>?</a:t>
            </a:r>
          </a:p>
          <a:p>
            <a:pPr algn="just">
              <a:buFontTx/>
              <a:buChar char="-"/>
            </a:pPr>
            <a:r>
              <a:rPr lang="en-US" sz="4000" dirty="0" err="1" smtClean="0">
                <a:latin typeface="Times New Roman" pitchFamily="18" charset="0"/>
                <a:cs typeface="Times New Roman" pitchFamily="18" charset="0"/>
              </a:rPr>
              <a:t>Thưa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cháu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r>
              <a:rPr lang="en-US" sz="4000" dirty="0" smtClean="0">
                <a:latin typeface="Times New Roman" pitchFamily="18" charset="0"/>
                <a:cs typeface="Times New Roman" pitchFamily="18" charset="0"/>
              </a:rPr>
              <a:t>.</a:t>
            </a:r>
          </a:p>
          <a:p>
            <a:pPr marL="0" indent="0" algn="just">
              <a:buNone/>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Duy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Khán</a:t>
            </a:r>
            <a:endParaRPr lang="vi-VN" sz="4000" b="1" dirty="0">
              <a:latin typeface="Times New Roman" pitchFamily="18" charset="0"/>
              <a:cs typeface="Times New Roman" pitchFamily="18" charset="0"/>
            </a:endParaRPr>
          </a:p>
        </p:txBody>
      </p:sp>
      <p:grpSp>
        <p:nvGrpSpPr>
          <p:cNvPr id="8" name="Group 7"/>
          <p:cNvGrpSpPr/>
          <p:nvPr/>
        </p:nvGrpSpPr>
        <p:grpSpPr>
          <a:xfrm>
            <a:off x="467544" y="3284989"/>
            <a:ext cx="360040" cy="584775"/>
            <a:chOff x="2914137" y="3763021"/>
            <a:chExt cx="360040" cy="584775"/>
          </a:xfrm>
        </p:grpSpPr>
        <p:sp>
          <p:nvSpPr>
            <p:cNvPr id="6" name="Flowchart: Connector 5"/>
            <p:cNvSpPr/>
            <p:nvPr/>
          </p:nvSpPr>
          <p:spPr>
            <a:xfrm>
              <a:off x="2914137" y="3954946"/>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2914137" y="3763021"/>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9" name="Group 8"/>
          <p:cNvGrpSpPr/>
          <p:nvPr/>
        </p:nvGrpSpPr>
        <p:grpSpPr>
          <a:xfrm>
            <a:off x="467544" y="2564909"/>
            <a:ext cx="360040" cy="584775"/>
            <a:chOff x="2910551" y="3749996"/>
            <a:chExt cx="360040" cy="584775"/>
          </a:xfrm>
        </p:grpSpPr>
        <p:sp>
          <p:nvSpPr>
            <p:cNvPr id="10" name="Flowchart: Connector 9"/>
            <p:cNvSpPr/>
            <p:nvPr/>
          </p:nvSpPr>
          <p:spPr>
            <a:xfrm>
              <a:off x="2910551" y="386236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2910551" y="3749996"/>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105449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2399826" y="2348881"/>
            <a:ext cx="1740126" cy="1200329"/>
          </a:xfrm>
          <a:prstGeom prst="rect">
            <a:avLst/>
          </a:prstGeom>
          <a:noFill/>
        </p:spPr>
        <p:txBody>
          <a:bodyPr wrap="square" rtlCol="0">
            <a:spAutoFit/>
          </a:bodyPr>
          <a:lstStyle/>
          <a:p>
            <a:r>
              <a:rPr lang="en-US" sz="7200" b="1" smtClean="0">
                <a:solidFill>
                  <a:srgbClr val="FF0000"/>
                </a:solidFill>
                <a:latin typeface="Times New Roman" pitchFamily="18" charset="0"/>
                <a:cs typeface="Times New Roman" pitchFamily="18" charset="0"/>
              </a:rPr>
              <a:t>Sán</a:t>
            </a:r>
            <a:endParaRPr lang="vi-VN" sz="7200" b="1">
              <a:solidFill>
                <a:srgbClr val="FF0000"/>
              </a:solidFill>
              <a:latin typeface="Times New Roman" pitchFamily="18" charset="0"/>
              <a:cs typeface="Times New Roman" pitchFamily="18" charset="0"/>
            </a:endParaRPr>
          </a:p>
        </p:txBody>
      </p:sp>
      <p:sp>
        <p:nvSpPr>
          <p:cNvPr id="6" name="TextBox 5"/>
          <p:cNvSpPr txBox="1"/>
          <p:nvPr/>
        </p:nvSpPr>
        <p:spPr>
          <a:xfrm>
            <a:off x="5076056" y="1700809"/>
            <a:ext cx="2160240" cy="2554545"/>
          </a:xfrm>
          <a:prstGeom prst="rect">
            <a:avLst/>
          </a:prstGeom>
          <a:noFill/>
        </p:spPr>
        <p:txBody>
          <a:bodyPr wrap="square" rtlCol="0">
            <a:spAutoFit/>
          </a:bodyPr>
          <a:lstStyle/>
          <a:p>
            <a:pPr algn="just"/>
            <a:r>
              <a:rPr lang="en-US" sz="4000" dirty="0" err="1" smtClean="0">
                <a:solidFill>
                  <a:srgbClr val="FF0000"/>
                </a:solidFill>
                <a:latin typeface="Times New Roman" pitchFamily="18" charset="0"/>
                <a:cs typeface="Times New Roman" pitchFamily="18" charset="0"/>
              </a:rPr>
              <a:t>Tiến</a:t>
            </a:r>
            <a:r>
              <a:rPr lang="en-US" sz="4000" dirty="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lại</a:t>
            </a:r>
            <a:r>
              <a:rPr lang="en-US" sz="4000" dirty="0" smtClean="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gần</a:t>
            </a:r>
            <a:r>
              <a:rPr lang="en-US" sz="4000" dirty="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đến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sát</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ngay</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bên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cạnh</a:t>
            </a:r>
            <a:r>
              <a:rPr lang="en-US" sz="4000" dirty="0" smtClean="0">
                <a:solidFill>
                  <a:srgbClr val="FF0000"/>
                </a:solidFill>
                <a:latin typeface="Times New Roman" pitchFamily="18" charset="0"/>
                <a:cs typeface="Times New Roman" pitchFamily="18" charset="0"/>
              </a:rPr>
              <a:t>.</a:t>
            </a:r>
            <a:endParaRPr lang="vi-VN" sz="4000" dirty="0">
              <a:solidFill>
                <a:srgbClr val="FF0000"/>
              </a:solidFill>
              <a:latin typeface="Times New Roman" pitchFamily="18" charset="0"/>
              <a:cs typeface="Times New Roman" pitchFamily="18" charset="0"/>
            </a:endParaRPr>
          </a:p>
        </p:txBody>
      </p:sp>
      <p:sp>
        <p:nvSpPr>
          <p:cNvPr id="8" name="Title 7"/>
          <p:cNvSpPr>
            <a:spLocks noGrp="1"/>
          </p:cNvSpPr>
          <p:nvPr>
            <p:ph type="title"/>
          </p:nvPr>
        </p:nvSpPr>
        <p:spPr>
          <a:xfrm>
            <a:off x="2267744" y="0"/>
            <a:ext cx="4752528" cy="864096"/>
          </a:xfrm>
        </p:spPr>
        <p:txBody>
          <a:bodyPr>
            <a:normAutofit/>
          </a:bodyPr>
          <a:lstStyle/>
          <a:p>
            <a:r>
              <a:rPr lang="en-US" sz="5000" u="sng" smtClean="0">
                <a:solidFill>
                  <a:srgbClr val="7030A0"/>
                </a:solidFill>
                <a:latin typeface="Times New Roman" pitchFamily="18" charset="0"/>
                <a:cs typeface="Times New Roman" pitchFamily="18" charset="0"/>
              </a:rPr>
              <a:t>Giải nghĩa từ</a:t>
            </a:r>
            <a:endParaRPr lang="vi-VN" sz="5000" u="sng">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7197645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2)">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496" y="476672"/>
            <a:ext cx="7704856" cy="1143000"/>
          </a:xfrm>
        </p:spPr>
        <p:txBody>
          <a:bodyPr>
            <a:normAutofit fontScale="90000"/>
          </a:bodyPr>
          <a:lstStyle/>
          <a:p>
            <a:r>
              <a:rPr lang="en-US" sz="3600" dirty="0" smtClean="0">
                <a:solidFill>
                  <a:srgbClr val="FF0000"/>
                </a:solidFill>
                <a:latin typeface="Times New Roman" pitchFamily="18" charset="0"/>
                <a:cs typeface="Times New Roman" pitchFamily="18" charset="0"/>
              </a:rPr>
              <a:t>1. </a:t>
            </a:r>
            <a:r>
              <a:rPr lang="en-US" sz="3600" dirty="0" err="1" smtClean="0">
                <a:solidFill>
                  <a:srgbClr val="FF0000"/>
                </a:solidFill>
                <a:latin typeface="Times New Roman" pitchFamily="18" charset="0"/>
                <a:cs typeface="Times New Roman" pitchFamily="18" charset="0"/>
              </a:rPr>
              <a:t>Tìm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câu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chứa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dấu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ngang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dấu</a:t>
            </a:r>
            <a:r>
              <a:rPr lang="en-US" sz="3600" dirty="0" smtClean="0">
                <a:solidFill>
                  <a:srgbClr val="FF0000"/>
                </a:solidFill>
                <a:latin typeface="Times New Roman" pitchFamily="18" charset="0"/>
                <a:cs typeface="Times New Roman" pitchFamily="18" charset="0"/>
              </a:rPr>
              <a:t> -) </a:t>
            </a:r>
            <a:r>
              <a:rPr lang="en-US" sz="3600" dirty="0" err="1" smtClean="0">
                <a:solidFill>
                  <a:srgbClr val="FF0000"/>
                </a:solidFill>
                <a:latin typeface="Times New Roman" pitchFamily="18" charset="0"/>
                <a:cs typeface="Times New Roman" pitchFamily="18" charset="0"/>
              </a:rPr>
              <a:t>trong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đoạn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văn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sau</a:t>
            </a:r>
            <a:r>
              <a:rPr lang="en-US" sz="3600" dirty="0" smtClean="0">
                <a:solidFill>
                  <a:srgbClr val="FF0000"/>
                </a:solidFill>
                <a:latin typeface="Times New Roman" pitchFamily="18" charset="0"/>
                <a:cs typeface="Times New Roman" pitchFamily="18" charset="0"/>
              </a:rPr>
              <a:t>.</a:t>
            </a:r>
            <a:br>
              <a:rPr lang="en-US" sz="3600" dirty="0" smtClean="0">
                <a:solidFill>
                  <a:srgbClr val="FF0000"/>
                </a:solidFill>
                <a:latin typeface="Times New Roman" pitchFamily="18" charset="0"/>
                <a:cs typeface="Times New Roman" pitchFamily="18" charset="0"/>
              </a:rPr>
            </a:br>
            <a:endParaRPr lang="vi-VN" sz="3600" dirty="0"/>
          </a:p>
        </p:txBody>
      </p:sp>
      <p:sp>
        <p:nvSpPr>
          <p:cNvPr id="3" name="Content Placeholder 2"/>
          <p:cNvSpPr>
            <a:spLocks noGrp="1"/>
          </p:cNvSpPr>
          <p:nvPr>
            <p:ph idx="1"/>
          </p:nvPr>
        </p:nvSpPr>
        <p:spPr>
          <a:xfrm>
            <a:off x="179512" y="1700810"/>
            <a:ext cx="8496944" cy="3528391"/>
          </a:xfrm>
        </p:spPr>
        <p:txBody>
          <a:bodyPr/>
          <a:lstStyle/>
          <a:p>
            <a:pPr marL="0" indent="0" algn="just">
              <a:buNone/>
            </a:pPr>
            <a:r>
              <a:rPr lang="en-US" dirty="0" smtClean="0">
                <a:latin typeface="Times New Roman" pitchFamily="18" charset="0"/>
                <a:cs typeface="Times New Roman" pitchFamily="18" charset="0"/>
              </a:rPr>
              <a:t>b) Con </a:t>
            </a:r>
            <a:r>
              <a:rPr lang="en-US" dirty="0" err="1" smtClean="0">
                <a:latin typeface="Times New Roman" pitchFamily="18" charset="0"/>
                <a:cs typeface="Times New Roman" pitchFamily="18" charset="0"/>
              </a:rPr>
              <a:t>cá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da </a:t>
            </a:r>
            <a:r>
              <a:rPr lang="en-US" dirty="0" err="1" smtClean="0">
                <a:latin typeface="Times New Roman" pitchFamily="18" charset="0"/>
                <a:cs typeface="Times New Roman" pitchFamily="18" charset="0"/>
              </a:rPr>
              <a:t>xám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da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chừng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ngón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dễ</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đuôi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khủng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sườn</a:t>
            </a:r>
            <a:r>
              <a:rPr lang="en-US" dirty="0" smtClean="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Theo </a:t>
            </a:r>
            <a:r>
              <a:rPr lang="en-US" b="1" dirty="0" smtClean="0">
                <a:latin typeface="Times New Roman" pitchFamily="18" charset="0"/>
                <a:cs typeface="Times New Roman" pitchFamily="18" charset="0"/>
              </a:rPr>
              <a:t>ĐOÀN GIỎI</a:t>
            </a:r>
            <a:endParaRPr lang="vi-VN" b="1" dirty="0">
              <a:latin typeface="Times New Roman" pitchFamily="18" charset="0"/>
              <a:cs typeface="Times New Roman" pitchFamily="18" charset="0"/>
            </a:endParaRPr>
          </a:p>
        </p:txBody>
      </p:sp>
      <p:grpSp>
        <p:nvGrpSpPr>
          <p:cNvPr id="6" name="Group 5"/>
          <p:cNvGrpSpPr/>
          <p:nvPr/>
        </p:nvGrpSpPr>
        <p:grpSpPr>
          <a:xfrm>
            <a:off x="5191234" y="3140973"/>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9" name="Group 8"/>
          <p:cNvGrpSpPr/>
          <p:nvPr/>
        </p:nvGrpSpPr>
        <p:grpSpPr>
          <a:xfrm>
            <a:off x="2973757" y="2636917"/>
            <a:ext cx="374369" cy="584775"/>
            <a:chOff x="3333535" y="4869160"/>
            <a:chExt cx="374369" cy="584775"/>
          </a:xfrm>
        </p:grpSpPr>
        <p:sp>
          <p:nvSpPr>
            <p:cNvPr id="10" name="Flowchart: Connector 9"/>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23747994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392" y="404664"/>
            <a:ext cx="8543808" cy="1143000"/>
          </a:xfrm>
        </p:spPr>
        <p:txBody>
          <a:bodyPr>
            <a:noAutofit/>
          </a:bodyPr>
          <a:lstStyle/>
          <a:p>
            <a:pPr algn="l"/>
            <a:r>
              <a:rPr lang="en-US" sz="2800" dirty="0" smtClean="0">
                <a:solidFill>
                  <a:srgbClr val="FF0000"/>
                </a:solidFill>
                <a:latin typeface="Times New Roman" pitchFamily="18" charset="0"/>
                <a:cs typeface="Times New Roman" pitchFamily="18" charset="0"/>
              </a:rPr>
              <a:t>1. </a:t>
            </a:r>
            <a:r>
              <a:rPr lang="en-US" sz="2800" dirty="0" err="1" smtClean="0">
                <a:solidFill>
                  <a:srgbClr val="FF0000"/>
                </a:solidFill>
                <a:latin typeface="Times New Roman" pitchFamily="18" charset="0"/>
                <a:cs typeface="Times New Roman" pitchFamily="18" charset="0"/>
              </a:rPr>
              <a:t>Tìm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câu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chứa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dấu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ngang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dấu</a:t>
            </a:r>
            <a:r>
              <a:rPr lang="en-US" sz="2800" dirty="0" smtClean="0">
                <a:solidFill>
                  <a:srgbClr val="FF0000"/>
                </a:solidFill>
                <a:latin typeface="Times New Roman" pitchFamily="18" charset="0"/>
                <a:cs typeface="Times New Roman" pitchFamily="18" charset="0"/>
              </a:rPr>
              <a:t> -)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br>
              <a:rPr lang="en-US" sz="2800" dirty="0" smtClean="0">
                <a:solidFill>
                  <a:srgbClr val="FF0000"/>
                </a:solidFill>
                <a:latin typeface="Times New Roman" pitchFamily="18" charset="0"/>
                <a:cs typeface="Times New Roman" pitchFamily="18" charset="0"/>
              </a:rPr>
            </a:br>
            <a:endParaRPr lang="vi-VN" sz="2800" dirty="0"/>
          </a:p>
        </p:txBody>
      </p:sp>
      <p:sp>
        <p:nvSpPr>
          <p:cNvPr id="3" name="Content Placeholder 2"/>
          <p:cNvSpPr>
            <a:spLocks noGrp="1"/>
          </p:cNvSpPr>
          <p:nvPr>
            <p:ph idx="1"/>
          </p:nvPr>
        </p:nvSpPr>
        <p:spPr>
          <a:xfrm>
            <a:off x="304800" y="1524000"/>
            <a:ext cx="8640960" cy="4525963"/>
          </a:xfrm>
        </p:spPr>
        <p:txBody>
          <a:bodyPr>
            <a:noAutofit/>
          </a:bodyPr>
          <a:lstStyle/>
          <a:p>
            <a:pPr marL="0" indent="0" algn="just">
              <a:buNone/>
            </a:pPr>
            <a:r>
              <a:rPr lang="en-US" sz="2600" dirty="0" smtClean="0">
                <a:latin typeface="Times New Roman" pitchFamily="18" charset="0"/>
                <a:cs typeface="Times New Roman" pitchFamily="18" charset="0"/>
              </a:rPr>
              <a:t>c)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bền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đây</a:t>
            </a:r>
            <a:r>
              <a:rPr lang="en-US" sz="2600" dirty="0" smtClean="0">
                <a:latin typeface="Times New Roman" pitchFamily="18" charset="0"/>
                <a:cs typeface="Times New Roman" pitchFamily="18" charset="0"/>
              </a:rPr>
              <a:t> :</a:t>
            </a:r>
          </a:p>
          <a:p>
            <a:pPr algn="just">
              <a:buFontTx/>
              <a:buChar char="-"/>
            </a:pPr>
            <a:r>
              <a:rPr lang="en-US" sz="2600" dirty="0" err="1">
                <a:latin typeface="Times New Roman" pitchFamily="18" charset="0"/>
                <a:cs typeface="Times New Roman" pitchFamily="18" charset="0"/>
              </a:rPr>
              <a:t>T</a:t>
            </a:r>
            <a:r>
              <a:rPr lang="en-US" sz="2600" dirty="0" err="1" smtClean="0">
                <a:latin typeface="Times New Roman" pitchFamily="18" charset="0"/>
                <a:cs typeface="Times New Roman" pitchFamily="18" charset="0"/>
              </a:rPr>
              <a:t>rước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bật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đặt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chắc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chắn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xúc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nền</a:t>
            </a:r>
            <a:r>
              <a:rPr lang="en-US" sz="2600" dirty="0" smtClean="0">
                <a:latin typeface="Times New Roman" pitchFamily="18" charset="0"/>
                <a:cs typeface="Times New Roman" pitchFamily="18" charset="0"/>
              </a:rPr>
              <a:t>.</a:t>
            </a:r>
          </a:p>
          <a:p>
            <a:pPr algn="just">
              <a:buFontTx/>
              <a:buChar char="-"/>
            </a:pP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tránh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vướng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víu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quay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sẽ</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nóng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chảy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cuộn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a:t>
            </a:r>
          </a:p>
          <a:p>
            <a:pPr algn="just">
              <a:buFontTx/>
              <a:buChar char="-"/>
            </a:pPr>
            <a:r>
              <a:rPr lang="en-US" sz="2600" dirty="0" err="1" smtClean="0">
                <a:latin typeface="Times New Roman" pitchFamily="18" charset="0"/>
                <a:cs typeface="Times New Roman" pitchFamily="18" charset="0"/>
              </a:rPr>
              <a:t>Hằng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ổ </a:t>
            </a:r>
            <a:r>
              <a:rPr lang="en-US" sz="2600" dirty="0" err="1" smtClean="0">
                <a:latin typeface="Times New Roman" pitchFamily="18" charset="0"/>
                <a:cs typeface="Times New Roman" pitchFamily="18" charset="0"/>
              </a:rPr>
              <a:t>trục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phận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khiển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hướng</a:t>
            </a:r>
            <a:r>
              <a:rPr lang="en-US" sz="2600" dirty="0" smtClean="0">
                <a:latin typeface="Times New Roman" pitchFamily="18" charset="0"/>
                <a:cs typeface="Times New Roman" pitchFamily="18" charset="0"/>
              </a:rPr>
              <a:t> quay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sẽ</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chảy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hỏng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a:t>
            </a:r>
          </a:p>
          <a:p>
            <a:pPr algn="just">
              <a:buFontTx/>
              <a:buChar char="-"/>
            </a:pP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sạch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sẽ</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ít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bụi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bặm</a:t>
            </a:r>
            <a:r>
              <a:rPr lang="en-US" sz="2600" dirty="0" smtClean="0">
                <a:latin typeface="Times New Roman" pitchFamily="18" charset="0"/>
                <a:cs typeface="Times New Roman" pitchFamily="18" charset="0"/>
              </a:rPr>
              <a:t>.</a:t>
            </a:r>
          </a:p>
          <a:p>
            <a:pPr marL="0" indent="0" algn="just">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Theo </a:t>
            </a:r>
            <a:r>
              <a:rPr lang="en-US" sz="2400" b="1" dirty="0" err="1" smtClean="0">
                <a:latin typeface="Times New Roman" pitchFamily="18" charset="0"/>
                <a:cs typeface="Times New Roman" pitchFamily="18" charset="0"/>
              </a:rPr>
              <a:t>Phạm</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Đình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Cương</a:t>
            </a:r>
            <a:endParaRPr lang="vi-VN" sz="2600" b="1" dirty="0">
              <a:latin typeface="Times New Roman" pitchFamily="18" charset="0"/>
              <a:cs typeface="Times New Roman" pitchFamily="18" charset="0"/>
            </a:endParaRPr>
          </a:p>
        </p:txBody>
      </p:sp>
      <p:grpSp>
        <p:nvGrpSpPr>
          <p:cNvPr id="5" name="Group 4"/>
          <p:cNvGrpSpPr/>
          <p:nvPr/>
        </p:nvGrpSpPr>
        <p:grpSpPr>
          <a:xfrm>
            <a:off x="304802" y="2362205"/>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8" name="Group 7"/>
          <p:cNvGrpSpPr/>
          <p:nvPr/>
        </p:nvGrpSpPr>
        <p:grpSpPr>
          <a:xfrm>
            <a:off x="270546" y="4252472"/>
            <a:ext cx="457201" cy="835295"/>
            <a:chOff x="3333535" y="5037622"/>
            <a:chExt cx="360041" cy="1003707"/>
          </a:xfrm>
        </p:grpSpPr>
        <p:sp>
          <p:nvSpPr>
            <p:cNvPr id="9" name="Flowchart: Connector 8"/>
            <p:cNvSpPr/>
            <p:nvPr/>
          </p:nvSpPr>
          <p:spPr>
            <a:xfrm>
              <a:off x="3333536" y="5037622"/>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chemeClr val="tx1"/>
                  </a:solidFill>
                </a:rPr>
                <a:t>-</a:t>
              </a:r>
              <a:endParaRPr lang="vi-VN" b="1" dirty="0">
                <a:solidFill>
                  <a:schemeClr val="tx1"/>
                </a:solidFill>
              </a:endParaRPr>
            </a:p>
          </p:txBody>
        </p:sp>
        <p:sp>
          <p:nvSpPr>
            <p:cNvPr id="10" name="TextBox 9"/>
            <p:cNvSpPr txBox="1"/>
            <p:nvPr/>
          </p:nvSpPr>
          <p:spPr>
            <a:xfrm>
              <a:off x="3333535" y="5338652"/>
              <a:ext cx="360040" cy="702677"/>
            </a:xfrm>
            <a:prstGeom prst="rect">
              <a:avLst/>
            </a:prstGeom>
            <a:noFill/>
          </p:spPr>
          <p:txBody>
            <a:bodyPr wrap="square" rtlCol="0">
              <a:spAutoFit/>
            </a:bodyPr>
            <a:lstStyle/>
            <a:p>
              <a:endParaRPr lang="vi-VN" sz="3200" b="1" dirty="0">
                <a:latin typeface="Times New Roman" pitchFamily="18" charset="0"/>
                <a:cs typeface="Times New Roman" pitchFamily="18" charset="0"/>
              </a:endParaRPr>
            </a:p>
          </p:txBody>
        </p:sp>
      </p:grpSp>
      <p:grpSp>
        <p:nvGrpSpPr>
          <p:cNvPr id="11" name="Group 10"/>
          <p:cNvGrpSpPr/>
          <p:nvPr/>
        </p:nvGrpSpPr>
        <p:grpSpPr>
          <a:xfrm>
            <a:off x="304800" y="3200405"/>
            <a:ext cx="360040" cy="584775"/>
            <a:chOff x="3333535" y="4869160"/>
            <a:chExt cx="360040" cy="584775"/>
          </a:xfrm>
        </p:grpSpPr>
        <p:sp>
          <p:nvSpPr>
            <p:cNvPr id="12" name="Flowchart: Connector 11"/>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p:cNvSpPr txBox="1"/>
            <p:nvPr/>
          </p:nvSpPr>
          <p:spPr>
            <a:xfrm>
              <a:off x="3347864" y="4869160"/>
              <a:ext cx="29453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14" name="Group 13"/>
          <p:cNvGrpSpPr/>
          <p:nvPr/>
        </p:nvGrpSpPr>
        <p:grpSpPr>
          <a:xfrm>
            <a:off x="304802" y="5410205"/>
            <a:ext cx="374369" cy="584775"/>
            <a:chOff x="3333535" y="4869160"/>
            <a:chExt cx="374369" cy="584775"/>
          </a:xfrm>
        </p:grpSpPr>
        <p:sp>
          <p:nvSpPr>
            <p:cNvPr id="15" name="Flowchart: Connector 14"/>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p:cNvSpPr txBox="1"/>
            <p:nvPr/>
          </p:nvSpPr>
          <p:spPr>
            <a:xfrm>
              <a:off x="3347864" y="4869160"/>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37690446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3"/>
            <a:ext cx="8352928" cy="4857403"/>
          </a:xfrm>
        </p:spPr>
        <p:txBody>
          <a:bodyPr>
            <a:normAutofit/>
          </a:bodyPr>
          <a:lstStyle/>
          <a:p>
            <a:pPr marL="0" indent="0">
              <a:buNone/>
            </a:pPr>
            <a:r>
              <a:rPr lang="en-US" sz="3600" b="1" dirty="0" smtClean="0">
                <a:latin typeface="Times New Roman" pitchFamily="18" charset="0"/>
                <a:cs typeface="Times New Roman" pitchFamily="18" charset="0"/>
              </a:rPr>
              <a:t>I. </a:t>
            </a:r>
            <a:r>
              <a:rPr lang="en-US" sz="3600" b="1" dirty="0" err="1" smtClean="0">
                <a:latin typeface="Times New Roman" pitchFamily="18" charset="0"/>
                <a:cs typeface="Times New Roman" pitchFamily="18" charset="0"/>
              </a:rPr>
              <a:t>Nhận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xét</a:t>
            </a:r>
            <a:endParaRPr lang="en-US" dirty="0" smtClean="0">
              <a:latin typeface="Times New Roman" pitchFamily="18" charset="0"/>
              <a:cs typeface="Times New Roman" pitchFamily="18" charset="0"/>
            </a:endParaRPr>
          </a:p>
          <a:p>
            <a:pPr marL="0" indent="0">
              <a:buNone/>
            </a:pPr>
            <a:r>
              <a:rPr lang="en-US" dirty="0" smtClean="0">
                <a:solidFill>
                  <a:srgbClr val="FF0000"/>
                </a:solidFill>
                <a:latin typeface="Times New Roman" pitchFamily="18" charset="0"/>
                <a:cs typeface="Times New Roman" pitchFamily="18" charset="0"/>
              </a:rPr>
              <a:t>2. Theo </a:t>
            </a:r>
            <a:r>
              <a:rPr lang="en-US" dirty="0" err="1" smtClean="0">
                <a:solidFill>
                  <a:srgbClr val="FF0000"/>
                </a:solidFill>
                <a:latin typeface="Times New Roman" pitchFamily="18" charset="0"/>
                <a:cs typeface="Times New Roman" pitchFamily="18" charset="0"/>
              </a:rPr>
              <a:t>em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mỗi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đoạn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văn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trên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dấu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gạch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ngang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có</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tác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dụng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gì</a:t>
            </a:r>
            <a:r>
              <a:rPr lang="en-US" dirty="0" smtClean="0">
                <a:solidFill>
                  <a:srgbClr val="FF0000"/>
                </a:solidFill>
                <a:latin typeface="Times New Roman" pitchFamily="18" charset="0"/>
                <a:cs typeface="Times New Roman" pitchFamily="18" charset="0"/>
              </a:rPr>
              <a:t>?</a:t>
            </a:r>
            <a:endParaRPr lang="vi-VN"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77248904"/>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528" y="620688"/>
            <a:ext cx="6660232" cy="1143000"/>
          </a:xfrm>
        </p:spPr>
        <p:txBody>
          <a:bodyPr>
            <a:noAutofit/>
          </a:bodyPr>
          <a:lstStyle/>
          <a:p>
            <a:r>
              <a:rPr lang="en-US" sz="2800" dirty="0" smtClean="0">
                <a:solidFill>
                  <a:srgbClr val="00B0F0"/>
                </a:solidFill>
                <a:latin typeface="Times New Roman" pitchFamily="18" charset="0"/>
                <a:cs typeface="Times New Roman" pitchFamily="18" charset="0"/>
              </a:rPr>
              <a:t>2. </a:t>
            </a:r>
            <a:r>
              <a:rPr lang="en-US" sz="2800" dirty="0">
                <a:solidFill>
                  <a:srgbClr val="00B0F0"/>
                </a:solidFill>
                <a:latin typeface="Times New Roman" pitchFamily="18" charset="0"/>
                <a:cs typeface="Times New Roman" pitchFamily="18" charset="0"/>
              </a:rPr>
              <a:t>Theo </a:t>
            </a:r>
            <a:r>
              <a:rPr lang="en-US" sz="2800" dirty="0" err="1">
                <a:solidFill>
                  <a:srgbClr val="00B0F0"/>
                </a:solidFill>
                <a:latin typeface="Times New Roman" pitchFamily="18" charset="0"/>
                <a:cs typeface="Times New Roman" pitchFamily="18" charset="0"/>
              </a:rPr>
              <a:t>em</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trong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mỗi</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đoạn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văn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trên</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dấu</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gạch</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ngang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có</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tác</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dụng</a:t>
            </a:r>
            <a:r>
              <a:rPr lang="en-US" sz="2800" dirty="0">
                <a:solidFill>
                  <a:srgbClr val="00B0F0"/>
                </a:solidFill>
                <a:latin typeface="Times New Roman" pitchFamily="18" charset="0"/>
                <a:cs typeface="Times New Roman" pitchFamily="18" charset="0"/>
              </a:rPr>
              <a:t> </a:t>
            </a:r>
            <a:r>
              <a:rPr lang="en-US" sz="2800" dirty="0" err="1">
                <a:solidFill>
                  <a:srgbClr val="00B0F0"/>
                </a:solidFill>
                <a:latin typeface="Times New Roman" pitchFamily="18" charset="0"/>
                <a:cs typeface="Times New Roman" pitchFamily="18" charset="0"/>
              </a:rPr>
              <a:t>gì</a:t>
            </a:r>
            <a:r>
              <a:rPr lang="en-US" sz="2800" dirty="0">
                <a:solidFill>
                  <a:srgbClr val="00B0F0"/>
                </a:solidFill>
                <a:latin typeface="Times New Roman" pitchFamily="18" charset="0"/>
                <a:cs typeface="Times New Roman" pitchFamily="18" charset="0"/>
              </a:rPr>
              <a:t>?</a:t>
            </a:r>
            <a:r>
              <a:rPr lang="vi-VN" sz="2800" dirty="0">
                <a:solidFill>
                  <a:srgbClr val="00B0F0"/>
                </a:solidFill>
                <a:latin typeface="Times New Roman" pitchFamily="18" charset="0"/>
                <a:cs typeface="Times New Roman" pitchFamily="18" charset="0"/>
              </a:rPr>
              <a:t/>
            </a:r>
            <a:br>
              <a:rPr lang="vi-VN" sz="2800" dirty="0">
                <a:solidFill>
                  <a:srgbClr val="00B0F0"/>
                </a:solidFill>
                <a:latin typeface="Times New Roman" pitchFamily="18" charset="0"/>
                <a:cs typeface="Times New Roman" pitchFamily="18" charset="0"/>
              </a:rPr>
            </a:br>
            <a:endParaRPr lang="vi-VN" sz="2800" dirty="0">
              <a:solidFill>
                <a:srgbClr val="00B0F0"/>
              </a:solidFill>
            </a:endParaRPr>
          </a:p>
        </p:txBody>
      </p:sp>
      <p:sp>
        <p:nvSpPr>
          <p:cNvPr id="3" name="Content Placeholder 2"/>
          <p:cNvSpPr>
            <a:spLocks noGrp="1"/>
          </p:cNvSpPr>
          <p:nvPr>
            <p:ph idx="1"/>
          </p:nvPr>
        </p:nvSpPr>
        <p:spPr>
          <a:xfrm>
            <a:off x="899592" y="1628800"/>
            <a:ext cx="7869560" cy="4525963"/>
          </a:xfrm>
        </p:spPr>
        <p:txBody>
          <a:bodyPr/>
          <a:lstStyle/>
          <a:p>
            <a:pPr marL="514350" indent="-514350" algn="just">
              <a:buAutoNum type="alphaLcParenR"/>
            </a:pP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p>
          <a:p>
            <a:pPr algn="just">
              <a:buFontTx/>
              <a:buChar char="-"/>
            </a:pP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ai</a:t>
            </a:r>
            <a:r>
              <a:rPr lang="en-US" dirty="0">
                <a:latin typeface="Times New Roman" pitchFamily="18" charset="0"/>
                <a:cs typeface="Times New Roman" pitchFamily="18" charset="0"/>
              </a:rPr>
              <a:t>?</a:t>
            </a:r>
          </a:p>
          <a:p>
            <a:pPr algn="just">
              <a:buFontTx/>
              <a:buChar char="-"/>
            </a:pPr>
            <a:r>
              <a:rPr lang="en-US" dirty="0" err="1">
                <a:latin typeface="Times New Roman" pitchFamily="18" charset="0"/>
                <a:cs typeface="Times New Roman" pitchFamily="18" charset="0"/>
              </a:rPr>
              <a:t>Thưa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Duy</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Khán</a:t>
            </a:r>
            <a:endParaRPr lang="en-US" b="1" dirty="0" smtClean="0">
              <a:latin typeface="Times New Roman" pitchFamily="18" charset="0"/>
              <a:cs typeface="Times New Roman" pitchFamily="18" charset="0"/>
            </a:endParaRPr>
          </a:p>
          <a:p>
            <a:pPr marL="0" indent="0" algn="just">
              <a:buNone/>
            </a:pP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 </a:t>
            </a:r>
            <a:r>
              <a:rPr lang="en-US" dirty="0" err="1" smtClean="0">
                <a:solidFill>
                  <a:srgbClr val="E6591A"/>
                </a:solidFill>
                <a:latin typeface="Times New Roman" pitchFamily="18" charset="0"/>
                <a:cs typeface="Times New Roman" pitchFamily="18" charset="0"/>
              </a:rPr>
              <a:t>dùng</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để</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đánh</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dấu</a:t>
            </a:r>
            <a:r>
              <a:rPr lang="en-US"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chỗ</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bắt</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đầu</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lời</a:t>
            </a:r>
            <a:r>
              <a:rPr lang="en-US" u="sng" dirty="0" smtClean="0">
                <a:solidFill>
                  <a:srgbClr val="E6591A"/>
                </a:solidFill>
                <a:latin typeface="Times New Roman" pitchFamily="18" charset="0"/>
                <a:cs typeface="Times New Roman" pitchFamily="18" charset="0"/>
              </a:rPr>
              <a:t> </a:t>
            </a:r>
            <a:r>
              <a:rPr lang="en-US" u="sng" dirty="0" err="1" smtClean="0">
                <a:solidFill>
                  <a:srgbClr val="E6591A"/>
                </a:solidFill>
                <a:latin typeface="Times New Roman" pitchFamily="18" charset="0"/>
                <a:cs typeface="Times New Roman" pitchFamily="18" charset="0"/>
              </a:rPr>
              <a:t>nói</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của</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nhân</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vật</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trong</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đối</a:t>
            </a:r>
            <a:r>
              <a:rPr lang="en-US" dirty="0" smtClean="0">
                <a:solidFill>
                  <a:srgbClr val="E6591A"/>
                </a:solidFill>
                <a:latin typeface="Times New Roman" pitchFamily="18" charset="0"/>
                <a:cs typeface="Times New Roman" pitchFamily="18" charset="0"/>
              </a:rPr>
              <a:t> </a:t>
            </a:r>
            <a:r>
              <a:rPr lang="en-US" dirty="0" err="1" smtClean="0">
                <a:solidFill>
                  <a:srgbClr val="E6591A"/>
                </a:solidFill>
                <a:latin typeface="Times New Roman" pitchFamily="18" charset="0"/>
                <a:cs typeface="Times New Roman" pitchFamily="18" charset="0"/>
              </a:rPr>
              <a:t>thoại</a:t>
            </a:r>
            <a:r>
              <a:rPr lang="en-US" dirty="0" smtClean="0">
                <a:solidFill>
                  <a:srgbClr val="E6591A"/>
                </a:solidFill>
                <a:latin typeface="Times New Roman" pitchFamily="18" charset="0"/>
                <a:cs typeface="Times New Roman" pitchFamily="18" charset="0"/>
              </a:rPr>
              <a:t>.</a:t>
            </a:r>
            <a:endParaRPr lang="vi-VN" dirty="0">
              <a:solidFill>
                <a:srgbClr val="E6591A"/>
              </a:solidFill>
              <a:latin typeface="Times New Roman" pitchFamily="18" charset="0"/>
              <a:cs typeface="Times New Roman" pitchFamily="18" charset="0"/>
            </a:endParaRPr>
          </a:p>
        </p:txBody>
      </p:sp>
      <p:sp>
        <p:nvSpPr>
          <p:cNvPr id="4" name="Right Arrow 3"/>
          <p:cNvSpPr/>
          <p:nvPr/>
        </p:nvSpPr>
        <p:spPr>
          <a:xfrm>
            <a:off x="1043608" y="4081809"/>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5" name="Group 4"/>
          <p:cNvGrpSpPr/>
          <p:nvPr/>
        </p:nvGrpSpPr>
        <p:grpSpPr>
          <a:xfrm>
            <a:off x="856425" y="2243365"/>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8" name="Group 7"/>
          <p:cNvGrpSpPr/>
          <p:nvPr/>
        </p:nvGrpSpPr>
        <p:grpSpPr>
          <a:xfrm>
            <a:off x="870754" y="2828141"/>
            <a:ext cx="374369" cy="584775"/>
            <a:chOff x="3333535" y="4869160"/>
            <a:chExt cx="374369" cy="584775"/>
          </a:xfrm>
        </p:grpSpPr>
        <p:sp>
          <p:nvSpPr>
            <p:cNvPr id="9" name="Flowchart: Connector 8"/>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Tree>
    <p:extLst>
      <p:ext uri="{BB962C8B-B14F-4D97-AF65-F5344CB8AC3E}">
        <p14:creationId xmlns:p14="http://schemas.microsoft.com/office/powerpoint/2010/main" val="38588980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804</Words>
  <Application>Microsoft Office PowerPoint</Application>
  <PresentationFormat>On-screen Show (4:3)</PresentationFormat>
  <Paragraphs>116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Luyện từ và câu  </vt:lpstr>
      <vt:lpstr>PowerPoint Presentation</vt:lpstr>
      <vt:lpstr>  Luyện từ và câu  </vt:lpstr>
      <vt:lpstr>1. Tìm những câu có chứa dấu gạch ngang (dấu -) trong các đoạn văn sau. </vt:lpstr>
      <vt:lpstr>Giải nghĩa từ</vt:lpstr>
      <vt:lpstr>1. Tìm những câu có chứa dấu gạch ngang (dấu -) trong các đoạn văn sau. </vt:lpstr>
      <vt:lpstr>1. Tìm những câu có chứa dấu gạch ngang (dấu -) trong các đoạn văn sau. </vt:lpstr>
      <vt:lpstr>PowerPoint Presentation</vt:lpstr>
      <vt:lpstr>2. Theo em, trong mỗi đoạn văn trên, dấu gạch ngang có tác dụng gì? </vt:lpstr>
      <vt:lpstr>2. Theo em, trong mỗi đoạn văn trên, dấu gạch ngang có tác dụng gì? </vt:lpstr>
      <vt:lpstr>2. Theo em, trong mỗi đoạn văn trên, dấu gạch ngang có tác dụng gì? </vt:lpstr>
      <vt:lpstr>PowerPoint Presentation</vt:lpstr>
      <vt:lpstr>III. Luyện tập</vt:lpstr>
      <vt:lpstr>Quà tặng cha</vt:lpstr>
      <vt:lpstr>PowerPoint Presentation</vt:lpstr>
      <vt:lpstr>Đoạn 1</vt:lpstr>
      <vt:lpstr>Bài tập 1 : Tìm dấu gạch ngang trong mẩu chuyện dưới đây và nêu tác dụng của mỗi dấu.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PC</cp:lastModifiedBy>
  <cp:revision>127</cp:revision>
  <dcterms:created xsi:type="dcterms:W3CDTF">2017-02-15T14:11:23Z</dcterms:created>
  <dcterms:modified xsi:type="dcterms:W3CDTF">2022-02-21T10:07:49Z</dcterms:modified>
</cp:coreProperties>
</file>