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sldIdLst>
    <p:sldId id="281" r:id="rId2"/>
    <p:sldId id="276" r:id="rId3"/>
    <p:sldId id="274" r:id="rId4"/>
    <p:sldId id="256" r:id="rId5"/>
    <p:sldId id="258" r:id="rId6"/>
    <p:sldId id="259" r:id="rId7"/>
    <p:sldId id="261" r:id="rId8"/>
    <p:sldId id="264" r:id="rId9"/>
    <p:sldId id="265" r:id="rId10"/>
    <p:sldId id="266" r:id="rId11"/>
    <p:sldId id="278"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6699"/>
    <a:srgbClr val="FF6600"/>
    <a:srgbClr val="9900CC"/>
    <a:srgbClr val="00CC00"/>
    <a:srgbClr val="0000FF"/>
    <a:srgbClr val="FF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6" autoAdjust="0"/>
    <p:restoredTop sz="93543" autoAdjust="0"/>
  </p:normalViewPr>
  <p:slideViewPr>
    <p:cSldViewPr>
      <p:cViewPr>
        <p:scale>
          <a:sx n="86" d="100"/>
          <a:sy n="86" d="100"/>
        </p:scale>
        <p:origin x="-93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903C1A7-732F-4578-8D48-C95C93D8EC24}" type="datetimeFigureOut">
              <a:rPr lang="en-US"/>
              <a:pPr>
                <a:defRPr/>
              </a:pPr>
              <a:t>5/17/2022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C7B0145-4E4A-4F1C-A929-E242E2BF68BE}" type="slidenum">
              <a:rPr lang="en-US"/>
              <a:pPr>
                <a:defRPr/>
              </a:pPr>
              <a:t>‹#›</a:t>
            </a:fld>
            <a:endParaRPr lang="en-US"/>
          </a:p>
        </p:txBody>
      </p:sp>
    </p:spTree>
    <p:extLst>
      <p:ext uri="{BB962C8B-B14F-4D97-AF65-F5344CB8AC3E}">
        <p14:creationId xmlns:p14="http://schemas.microsoft.com/office/powerpoint/2010/main" val="3994361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9628823-AD25-48C2-8B43-9A318D7EA3CB}" type="slidenum">
              <a:rPr lang="en-US" smtClean="0"/>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EA3D6452-4F95-4384-BF84-ABF7D853392E}" type="slidenum">
              <a:rPr lang="en-US"/>
              <a:pPr>
                <a:defRPr/>
              </a:pPr>
              <a:t>‹#›</a:t>
            </a:fld>
            <a:endParaRPr lang="en-US"/>
          </a:p>
        </p:txBody>
      </p:sp>
    </p:spTree>
    <p:extLst>
      <p:ext uri="{BB962C8B-B14F-4D97-AF65-F5344CB8AC3E}">
        <p14:creationId xmlns:p14="http://schemas.microsoft.com/office/powerpoint/2010/main" val="159633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A7197810-729E-4A49-A7C9-3D5C7432731E}" type="slidenum">
              <a:rPr lang="en-US"/>
              <a:pPr>
                <a:defRPr/>
              </a:pPr>
              <a:t>‹#›</a:t>
            </a:fld>
            <a:endParaRPr lang="en-US"/>
          </a:p>
        </p:txBody>
      </p:sp>
    </p:spTree>
    <p:extLst>
      <p:ext uri="{BB962C8B-B14F-4D97-AF65-F5344CB8AC3E}">
        <p14:creationId xmlns:p14="http://schemas.microsoft.com/office/powerpoint/2010/main" val="187242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0BD923C8-6706-45B9-9899-46432C06FA63}" type="slidenum">
              <a:rPr lang="en-US"/>
              <a:pPr>
                <a:defRPr/>
              </a:pPr>
              <a:t>‹#›</a:t>
            </a:fld>
            <a:endParaRPr lang="en-US"/>
          </a:p>
        </p:txBody>
      </p:sp>
    </p:spTree>
    <p:extLst>
      <p:ext uri="{BB962C8B-B14F-4D97-AF65-F5344CB8AC3E}">
        <p14:creationId xmlns:p14="http://schemas.microsoft.com/office/powerpoint/2010/main" val="1428735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96DA39C7-F04D-4368-B0FF-9DD3F6649ADC}" type="slidenum">
              <a:rPr lang="en-US"/>
              <a:pPr>
                <a:defRPr/>
              </a:pPr>
              <a:t>‹#›</a:t>
            </a:fld>
            <a:endParaRPr lang="en-US"/>
          </a:p>
        </p:txBody>
      </p:sp>
    </p:spTree>
    <p:extLst>
      <p:ext uri="{BB962C8B-B14F-4D97-AF65-F5344CB8AC3E}">
        <p14:creationId xmlns:p14="http://schemas.microsoft.com/office/powerpoint/2010/main" val="321052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C5E7B310-7DA4-4C1B-A0D5-A13CDD630A89}" type="slidenum">
              <a:rPr lang="en-US"/>
              <a:pPr>
                <a:defRPr/>
              </a:pPr>
              <a:t>‹#›</a:t>
            </a:fld>
            <a:endParaRPr lang="en-US"/>
          </a:p>
        </p:txBody>
      </p:sp>
    </p:spTree>
    <p:extLst>
      <p:ext uri="{BB962C8B-B14F-4D97-AF65-F5344CB8AC3E}">
        <p14:creationId xmlns:p14="http://schemas.microsoft.com/office/powerpoint/2010/main" val="352169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FC3EE5E6-6B70-438A-821D-F80100F58775}" type="slidenum">
              <a:rPr lang="en-US"/>
              <a:pPr>
                <a:defRPr/>
              </a:pPr>
              <a:t>‹#›</a:t>
            </a:fld>
            <a:endParaRPr lang="en-US"/>
          </a:p>
        </p:txBody>
      </p:sp>
    </p:spTree>
    <p:extLst>
      <p:ext uri="{BB962C8B-B14F-4D97-AF65-F5344CB8AC3E}">
        <p14:creationId xmlns:p14="http://schemas.microsoft.com/office/powerpoint/2010/main" val="4234430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35D6FAF4-EC93-438F-A0D4-7CDE15C1BF42}" type="slidenum">
              <a:rPr lang="en-US"/>
              <a:pPr>
                <a:defRPr/>
              </a:pPr>
              <a:t>‹#›</a:t>
            </a:fld>
            <a:endParaRPr lang="en-US"/>
          </a:p>
        </p:txBody>
      </p:sp>
    </p:spTree>
    <p:extLst>
      <p:ext uri="{BB962C8B-B14F-4D97-AF65-F5344CB8AC3E}">
        <p14:creationId xmlns:p14="http://schemas.microsoft.com/office/powerpoint/2010/main" val="360140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A2854CA3-47DE-4437-A503-16EE9295D0B7}" type="slidenum">
              <a:rPr lang="en-US"/>
              <a:pPr>
                <a:defRPr/>
              </a:pPr>
              <a:t>‹#›</a:t>
            </a:fld>
            <a:endParaRPr lang="en-US"/>
          </a:p>
        </p:txBody>
      </p:sp>
    </p:spTree>
    <p:extLst>
      <p:ext uri="{BB962C8B-B14F-4D97-AF65-F5344CB8AC3E}">
        <p14:creationId xmlns:p14="http://schemas.microsoft.com/office/powerpoint/2010/main" val="222093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316477CE-F575-4EFD-BDE9-352DDA51E368}" type="slidenum">
              <a:rPr lang="en-US"/>
              <a:pPr>
                <a:defRPr/>
              </a:pPr>
              <a:t>‹#›</a:t>
            </a:fld>
            <a:endParaRPr lang="en-US"/>
          </a:p>
        </p:txBody>
      </p:sp>
    </p:spTree>
    <p:extLst>
      <p:ext uri="{BB962C8B-B14F-4D97-AF65-F5344CB8AC3E}">
        <p14:creationId xmlns:p14="http://schemas.microsoft.com/office/powerpoint/2010/main" val="396886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pPr>
              <a:defRPr/>
            </a:pPr>
            <a:fld id="{0A11D030-3F38-4518-A29A-B7A6994DC2D8}" type="slidenum">
              <a:rPr lang="en-US"/>
              <a:pPr>
                <a:defRPr/>
              </a:pPr>
              <a:t>‹#›</a:t>
            </a:fld>
            <a:endParaRPr lang="en-US"/>
          </a:p>
        </p:txBody>
      </p:sp>
    </p:spTree>
    <p:extLst>
      <p:ext uri="{BB962C8B-B14F-4D97-AF65-F5344CB8AC3E}">
        <p14:creationId xmlns:p14="http://schemas.microsoft.com/office/powerpoint/2010/main" val="65828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132D33EA-7A69-47D6-BF31-A336F18857E0}" type="slidenum">
              <a:rPr lang="en-US"/>
              <a:pPr>
                <a:defRPr/>
              </a:pPr>
              <a:t>‹#›</a:t>
            </a:fld>
            <a:endParaRPr lang="en-US"/>
          </a:p>
        </p:txBody>
      </p:sp>
    </p:spTree>
    <p:extLst>
      <p:ext uri="{BB962C8B-B14F-4D97-AF65-F5344CB8AC3E}">
        <p14:creationId xmlns:p14="http://schemas.microsoft.com/office/powerpoint/2010/main" val="187168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F5D565FE-4556-4AA1-9A41-C44043225E91}" type="slidenum">
              <a:rPr lang="en-US"/>
              <a:pPr>
                <a:defRPr/>
              </a:pPr>
              <a:t>‹#›</a:t>
            </a:fld>
            <a:endParaRPr lang="en-US"/>
          </a:p>
        </p:txBody>
      </p:sp>
    </p:spTree>
    <p:extLst>
      <p:ext uri="{BB962C8B-B14F-4D97-AF65-F5344CB8AC3E}">
        <p14:creationId xmlns:p14="http://schemas.microsoft.com/office/powerpoint/2010/main" val="225729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319A6A3-AFDE-4E9D-A000-B102D70653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hyperlink" Target="http://vi.wiktionary.org/wiki/T%E1%BA%ADp_tin:Cube_Animation.gif" TargetMode="Externa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457200" y="381000"/>
            <a:ext cx="8305800" cy="685800"/>
          </a:xfrm>
          <a:prstGeom prst="rect">
            <a:avLst/>
          </a:prstGeom>
        </p:spPr>
        <p:txBody>
          <a:bodyPr wrap="none" fromWordArt="1">
            <a:prstTxWarp prst="textPlain">
              <a:avLst>
                <a:gd name="adj" fmla="val 50000"/>
              </a:avLst>
            </a:prstTxWarp>
          </a:bodyPr>
          <a:lstStyle/>
          <a:p>
            <a:r>
              <a:rPr lang="vi-VN"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 ĐẠI ĐỒNG</a:t>
            </a:r>
            <a:endParaRPr lang="en-US"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2051" name="WordArt 20"/>
          <p:cNvSpPr>
            <a:spLocks noChangeArrowheads="1" noChangeShapeType="1" noTextEdit="1"/>
          </p:cNvSpPr>
          <p:nvPr/>
        </p:nvSpPr>
        <p:spPr bwMode="auto">
          <a:xfrm>
            <a:off x="2362200" y="1066800"/>
            <a:ext cx="5410200" cy="990600"/>
          </a:xfrm>
          <a:prstGeom prst="rect">
            <a:avLst/>
          </a:prstGeom>
        </p:spPr>
        <p:txBody>
          <a:bodyPr wrap="none" fromWordArt="1">
            <a:prstTxWarp prst="textPlain">
              <a:avLst>
                <a:gd name="adj" fmla="val 50000"/>
              </a:avLst>
            </a:prstTxWarp>
          </a:bodyPr>
          <a:lstStyle/>
          <a:p>
            <a:r>
              <a:rPr lang="en-US" b="1" kern="10">
                <a:ln w="9525">
                  <a:solidFill>
                    <a:srgbClr val="0000FF"/>
                  </a:solidFill>
                  <a:round/>
                  <a:headEnd/>
                  <a:tailEnd/>
                </a:ln>
                <a:effectLst>
                  <a:outerShdw dist="45791" dir="2021404" algn="ctr" rotWithShape="0">
                    <a:srgbClr val="B2B2B2">
                      <a:alpha val="79999"/>
                    </a:srgbClr>
                  </a:outerShdw>
                </a:effectLst>
                <a:latin typeface="Times New Roman"/>
                <a:cs typeface="Times New Roman"/>
              </a:rPr>
              <a:t> Toán – Lớp 5A</a:t>
            </a:r>
          </a:p>
        </p:txBody>
      </p:sp>
      <p:sp>
        <p:nvSpPr>
          <p:cNvPr id="2052" name="WordArt 21"/>
          <p:cNvSpPr>
            <a:spLocks noChangeArrowheads="1" noChangeShapeType="1" noTextEdit="1"/>
          </p:cNvSpPr>
          <p:nvPr/>
        </p:nvSpPr>
        <p:spPr bwMode="auto">
          <a:xfrm>
            <a:off x="457200" y="2262188"/>
            <a:ext cx="8458200" cy="5892800"/>
          </a:xfrm>
          <a:prstGeom prst="rect">
            <a:avLst/>
          </a:prstGeom>
        </p:spPr>
        <p:txBody>
          <a:bodyPr wrap="none" fromWordArt="1">
            <a:prstTxWarp prst="textPlain">
              <a:avLst>
                <a:gd name="adj" fmla="val 50000"/>
              </a:avLst>
            </a:prstTxWarp>
          </a:bodyPr>
          <a:lstStyle/>
          <a:p>
            <a:pPr algn="dist"/>
            <a:r>
              <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Diện tích Xq và diện tích TP</a:t>
            </a:r>
          </a:p>
          <a:p>
            <a:pPr algn="dist"/>
            <a:r>
              <a:rPr lang="vi-VN"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của hình lập phương .</a:t>
            </a:r>
          </a:p>
          <a:p>
            <a:pPr algn="dist"/>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053" name="Group 5"/>
          <p:cNvGrpSpPr>
            <a:grpSpLocks/>
          </p:cNvGrpSpPr>
          <p:nvPr/>
        </p:nvGrpSpPr>
        <p:grpSpPr bwMode="auto">
          <a:xfrm>
            <a:off x="0" y="0"/>
            <a:ext cx="9144000" cy="6858000"/>
            <a:chOff x="8" y="0"/>
            <a:chExt cx="5760" cy="4320"/>
          </a:xfrm>
        </p:grpSpPr>
        <p:pic>
          <p:nvPicPr>
            <p:cNvPr id="2055"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9"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1"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2054" name="Picture 10" descr="cartoon1%2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47800"/>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609600" y="2324100"/>
            <a:ext cx="8229600" cy="695325"/>
          </a:xfrm>
        </p:spPr>
        <p:txBody>
          <a:bodyPr/>
          <a:lstStyle/>
          <a:p>
            <a:pPr eaLnBrk="1" hangingPunct="1"/>
            <a:r>
              <a:rPr lang="en-US" sz="3600" u="sng" smtClean="0">
                <a:latin typeface="Times New Roman" pitchFamily="18" charset="0"/>
                <a:cs typeface="Times New Roman" pitchFamily="18" charset="0"/>
              </a:rPr>
              <a:t>Qui tắc</a:t>
            </a:r>
            <a:r>
              <a:rPr lang="en-US" sz="3600" smtClean="0">
                <a:latin typeface="Times New Roman" pitchFamily="18" charset="0"/>
                <a:cs typeface="Times New Roman" pitchFamily="18" charset="0"/>
              </a:rPr>
              <a:t>:</a:t>
            </a:r>
          </a:p>
        </p:txBody>
      </p:sp>
      <p:sp>
        <p:nvSpPr>
          <p:cNvPr id="27652" name="Rectangle 4"/>
          <p:cNvSpPr>
            <a:spLocks noChangeArrowheads="1"/>
          </p:cNvSpPr>
          <p:nvPr/>
        </p:nvSpPr>
        <p:spPr bwMode="auto">
          <a:xfrm>
            <a:off x="6350" y="3124200"/>
            <a:ext cx="9144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3600">
                <a:solidFill>
                  <a:schemeClr val="hlink"/>
                </a:solidFill>
              </a:rPr>
              <a:t> </a:t>
            </a:r>
            <a:r>
              <a:rPr lang="en-US" sz="3800">
                <a:solidFill>
                  <a:srgbClr val="0000FF"/>
                </a:solidFill>
              </a:rPr>
              <a:t>- Diện tích xung quanh của hình lập phương bằng diện tích một mặt nhân với 4.</a:t>
            </a:r>
            <a:br>
              <a:rPr lang="en-US" sz="3800">
                <a:solidFill>
                  <a:srgbClr val="0000FF"/>
                </a:solidFill>
              </a:rPr>
            </a:br>
            <a:r>
              <a:rPr lang="en-US" sz="3800">
                <a:solidFill>
                  <a:srgbClr val="0000FF"/>
                </a:solidFill>
              </a:rPr>
              <a:t> - Diện tích toàn phần của hình lập phương bằng diện tích một mặt nhân với 6.</a:t>
            </a:r>
          </a:p>
        </p:txBody>
      </p:sp>
      <p:sp>
        <p:nvSpPr>
          <p:cNvPr id="8" name="Rectangle 3"/>
          <p:cNvSpPr txBox="1">
            <a:spLocks noChangeArrowheads="1"/>
          </p:cNvSpPr>
          <p:nvPr/>
        </p:nvSpPr>
        <p:spPr bwMode="auto">
          <a:xfrm>
            <a:off x="0" y="228600"/>
            <a:ext cx="9144000" cy="1828800"/>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defRPr/>
            </a:pPr>
            <a:r>
              <a:rPr lang="en-US" sz="3600" b="1" u="sng" kern="0" smtClean="0">
                <a:latin typeface="Times New Roman" panose="02020603050405020304" pitchFamily="18" charset="0"/>
              </a:rPr>
              <a:t>Toán </a:t>
            </a:r>
          </a:p>
          <a:p>
            <a:pPr algn="ctr" eaLnBrk="1" hangingPunct="1">
              <a:buFontTx/>
              <a:buNone/>
              <a:defRPr/>
            </a:pPr>
            <a:r>
              <a:rPr lang="en-US" sz="3600" b="1" kern="0" smtClean="0">
                <a:solidFill>
                  <a:srgbClr val="FF0000"/>
                </a:solidFill>
                <a:latin typeface="Times New Roman" panose="02020603050405020304" pitchFamily="18" charset="0"/>
              </a:rPr>
              <a:t>Diện tích xung quanh và diện tích toàn phần của hình lập phương</a:t>
            </a:r>
            <a:r>
              <a:rPr lang="en-US" sz="3600" kern="0" smtClean="0">
                <a:solidFill>
                  <a:srgbClr val="FF0000"/>
                </a:solidFill>
                <a:latin typeface="Times New Roman" panose="02020603050405020304" pitchFamily="18" charset="0"/>
              </a:rPr>
              <a:t>.</a:t>
            </a:r>
            <a:endParaRPr lang="en-US" sz="3600" kern="0" dirty="0" smtClean="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anim calcmode="lin" valueType="num">
                                      <p:cBhvr>
                                        <p:cTn id="1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7651">
                                            <p:txEl>
                                              <p:pRg st="0" end="0"/>
                                            </p:txEl>
                                          </p:spTgt>
                                        </p:tgtEl>
                                        <p:attrNameLst>
                                          <p:attrName>style.visibility</p:attrName>
                                        </p:attrNameLst>
                                      </p:cBhvr>
                                      <p:to>
                                        <p:strVal val="visible"/>
                                      </p:to>
                                    </p:set>
                                    <p:animEffect transition="in" filter="box(in)">
                                      <p:cBhvr>
                                        <p:cTn id="23" dur="500"/>
                                        <p:tgtEl>
                                          <p:spTgt spid="27651">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7652"/>
                                        </p:tgtEl>
                                        <p:attrNameLst>
                                          <p:attrName>style.visibility</p:attrName>
                                        </p:attrNameLst>
                                      </p:cBhvr>
                                      <p:to>
                                        <p:strVal val="visible"/>
                                      </p:to>
                                    </p:set>
                                    <p:animEffect transition="in" filter="checkerboard(across)">
                                      <p:cBhvr>
                                        <p:cTn id="28"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êu đề 1"/>
          <p:cNvSpPr>
            <a:spLocks noGrp="1"/>
          </p:cNvSpPr>
          <p:nvPr>
            <p:ph type="title"/>
          </p:nvPr>
        </p:nvSpPr>
        <p:spPr/>
        <p:txBody>
          <a:bodyPr/>
          <a:lstStyle/>
          <a:p>
            <a:pPr eaLnBrk="1" hangingPunct="1"/>
            <a:endParaRPr lang="vi-VN" smtClean="0">
              <a:latin typeface="Calibri" pitchFamily="34" charset="0"/>
            </a:endParaRPr>
          </a:p>
        </p:txBody>
      </p:sp>
      <p:sp>
        <p:nvSpPr>
          <p:cNvPr id="12291" name="Nơi giữ chỗ cho Nội dung 2"/>
          <p:cNvSpPr>
            <a:spLocks noGrp="1"/>
          </p:cNvSpPr>
          <p:nvPr>
            <p:ph idx="1"/>
          </p:nvPr>
        </p:nvSpPr>
        <p:spPr/>
        <p:txBody>
          <a:bodyPr/>
          <a:lstStyle/>
          <a:p>
            <a:pPr eaLnBrk="1" hangingPunct="1"/>
            <a:endParaRPr lang="vi-VN" smtClean="0">
              <a:latin typeface="Calibri" pitchFamily="34" charset="0"/>
            </a:endParaRPr>
          </a:p>
        </p:txBody>
      </p:sp>
      <p:pic>
        <p:nvPicPr>
          <p:cNvPr id="12292" name="Picture 2" descr="C:\Users\admin\Downloads\Các loại lớp 5B\BÀI GIẢNG POI\Desktop\TEETS\82892521_496861217932738_616904887371825152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9916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wnloads\Các loại lớp 5B\BÀI GIẢNG POI\Desktop\TEETS\IMG_03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57175"/>
            <a:ext cx="95250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HÃ¬nh ná»n PowerPoint cá»±c dá» thÆ°Æ¡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flower7"/>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28600"/>
            <a:ext cx="381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flowe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048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WordArt 35"/>
          <p:cNvSpPr>
            <a:spLocks noChangeArrowheads="1" noChangeShapeType="1" noTextEdit="1"/>
          </p:cNvSpPr>
          <p:nvPr/>
        </p:nvSpPr>
        <p:spPr bwMode="auto">
          <a:xfrm>
            <a:off x="1143000" y="6019800"/>
            <a:ext cx="7124700" cy="523875"/>
          </a:xfrm>
          <a:prstGeom prst="rect">
            <a:avLst/>
          </a:prstGeom>
        </p:spPr>
        <p:txBody>
          <a:bodyPr wrap="none" fromWordArt="1">
            <a:prstTxWarp prst="textPlain">
              <a:avLst>
                <a:gd name="adj" fmla="val 50000"/>
              </a:avLst>
            </a:prstTxWarp>
          </a:bodyPr>
          <a:lstStyle/>
          <a:p>
            <a:pPr algn="ctr"/>
            <a:endParaRPr lang="en-US" sz="3600" b="1" kern="10">
              <a:ln w="9525">
                <a:solidFill>
                  <a:srgbClr val="800000"/>
                </a:solidFill>
                <a:round/>
                <a:headEnd/>
                <a:tailEnd/>
              </a:ln>
              <a:blipFill dpi="0" rotWithShape="1">
                <a:blip r:embed="rId5"/>
                <a:srcRect/>
                <a:stretch>
                  <a:fillRect/>
                </a:stretch>
              </a:blipFill>
              <a:effectLst>
                <a:outerShdw dist="45791" dir="2021404" algn="ctr" rotWithShape="0">
                  <a:srgbClr val="B2B2B2">
                    <a:alpha val="79999"/>
                  </a:srgbClr>
                </a:outerShdw>
              </a:effectLst>
              <a:latin typeface="Times New Roman"/>
              <a:cs typeface="Times New Roman"/>
            </a:endParaRPr>
          </a:p>
        </p:txBody>
      </p:sp>
      <p:sp>
        <p:nvSpPr>
          <p:cNvPr id="4102" name="WordArt 121"/>
          <p:cNvSpPr>
            <a:spLocks noChangeArrowheads="1" noChangeShapeType="1" noTextEdit="1"/>
          </p:cNvSpPr>
          <p:nvPr/>
        </p:nvSpPr>
        <p:spPr bwMode="auto">
          <a:xfrm>
            <a:off x="4724400" y="1143000"/>
            <a:ext cx="4038600" cy="152400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Toán </a:t>
            </a:r>
          </a:p>
        </p:txBody>
      </p:sp>
      <p:sp>
        <p:nvSpPr>
          <p:cNvPr id="4103" name="WordArt 122"/>
          <p:cNvSpPr>
            <a:spLocks noChangeArrowheads="1" noChangeShapeType="1" noTextEdit="1"/>
          </p:cNvSpPr>
          <p:nvPr/>
        </p:nvSpPr>
        <p:spPr bwMode="auto">
          <a:xfrm>
            <a:off x="468313" y="3141663"/>
            <a:ext cx="7924800" cy="1905000"/>
          </a:xfrm>
          <a:prstGeom prst="rect">
            <a:avLst/>
          </a:prstGeom>
        </p:spPr>
        <p:txBody>
          <a:bodyPr wrap="none" fromWordArt="1">
            <a:prstTxWarp prst="textPlain">
              <a:avLst>
                <a:gd name="adj" fmla="val 50000"/>
              </a:avLst>
            </a:prstTxWarp>
          </a:bodyPr>
          <a:lstStyle/>
          <a:p>
            <a:pPr algn="ctr"/>
            <a:r>
              <a:rPr lang="vi-VN" sz="3600" b="1" kern="10">
                <a:ln w="9525">
                  <a:solidFill>
                    <a:srgbClr val="FF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a:gradFill>
                <a:effectLst>
                  <a:outerShdw dist="45791" dir="2021404" algn="ctr" rotWithShape="0">
                    <a:srgbClr val="B2B2B2">
                      <a:alpha val="79999"/>
                    </a:srgbClr>
                  </a:outerShdw>
                </a:effectLst>
                <a:latin typeface="Times New Roman"/>
                <a:cs typeface="Times New Roman"/>
              </a:rPr>
              <a:t>Sxq và Stp của</a:t>
            </a:r>
          </a:p>
          <a:p>
            <a:pPr algn="ctr"/>
            <a:r>
              <a:rPr lang="vi-VN" sz="3600" b="1" kern="10">
                <a:ln w="9525">
                  <a:solidFill>
                    <a:srgbClr val="FF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a:gradFill>
                <a:effectLst>
                  <a:outerShdw dist="45791" dir="2021404" algn="ctr" rotWithShape="0">
                    <a:srgbClr val="B2B2B2">
                      <a:alpha val="79999"/>
                    </a:srgbClr>
                  </a:outerShdw>
                </a:effectLst>
                <a:latin typeface="Times New Roman"/>
                <a:cs typeface="Times New Roman"/>
              </a:rPr>
              <a:t>hình lập phương</a:t>
            </a:r>
            <a:endParaRPr lang="en-US" sz="3600" b="1" kern="10">
              <a:ln w="9525">
                <a:solidFill>
                  <a:srgbClr val="FF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a:gra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cstate="print">
            <a:lum/>
          </a:blip>
          <a:srcRect/>
          <a:stretch>
            <a:fillRect l="-23000" r="-23000"/>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93663" y="2895600"/>
            <a:ext cx="8963025" cy="1828800"/>
          </a:xfrm>
        </p:spPr>
        <p:txBody>
          <a:bodyPr rtlCol="0">
            <a:normAutofit/>
          </a:bodyPr>
          <a:lstStyle/>
          <a:p>
            <a:pPr eaLnBrk="1" fontAlgn="auto" hangingPunct="1">
              <a:spcAft>
                <a:spcPts val="0"/>
              </a:spcAft>
              <a:buFont typeface="Arial" pitchFamily="34" charset="0"/>
              <a:buNone/>
              <a:defRPr/>
            </a:pPr>
            <a:r>
              <a:rPr lang="en-US" u="sng" dirty="0" err="1" smtClean="0">
                <a:solidFill>
                  <a:schemeClr val="tx1"/>
                </a:solidFill>
                <a:latin typeface="Times New Roman" pitchFamily="18" charset="0"/>
                <a:cs typeface="Times New Roman" pitchFamily="18" charset="0"/>
              </a:rPr>
              <a:t>Câu</a:t>
            </a:r>
            <a:r>
              <a:rPr lang="en-US" u="sng" dirty="0" smtClean="0">
                <a:solidFill>
                  <a:schemeClr val="tx1"/>
                </a:solidFill>
                <a:latin typeface="Times New Roman" pitchFamily="18" charset="0"/>
                <a:cs typeface="Times New Roman" pitchFamily="18" charset="0"/>
              </a:rPr>
              <a:t> 1</a:t>
            </a:r>
            <a:r>
              <a:rPr lang="en-US" dirty="0" smtClean="0">
                <a:solidFill>
                  <a:schemeClr val="tx1"/>
                </a:solidFill>
                <a:latin typeface="Times New Roman" pitchFamily="18" charset="0"/>
                <a:cs typeface="Times New Roman" pitchFamily="18" charset="0"/>
              </a:rPr>
              <a:t>:</a:t>
            </a:r>
            <a:r>
              <a:rPr lang="en-US" sz="3600"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Em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hãy</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nêu</a:t>
            </a:r>
            <a:r>
              <a:rPr lang="en-US" dirty="0" smtClean="0">
                <a:solidFill>
                  <a:schemeClr val="tx1"/>
                </a:solidFill>
                <a:latin typeface="Times New Roman" pitchFamily="18" charset="0"/>
                <a:cs typeface="Times New Roman" pitchFamily="18" charset="0"/>
              </a:rPr>
              <a:t> qui t</a:t>
            </a:r>
            <a:r>
              <a:rPr lang="vi-VN" dirty="0" err="1" smtClean="0">
                <a:solidFill>
                  <a:schemeClr val="tx1"/>
                </a:solidFill>
                <a:latin typeface="Times New Roman" pitchFamily="18" charset="0"/>
                <a:cs typeface="Times New Roman" pitchFamily="18" charset="0"/>
              </a:rPr>
              <a:t>ắc</a:t>
            </a:r>
            <a:r>
              <a:rPr lang="vi-VN"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tính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diện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tích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xung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quanh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và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diện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tích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toàn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phần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của</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hình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hộp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chữ</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nhật</a:t>
            </a:r>
            <a:r>
              <a:rPr lang="en-US" dirty="0" smtClean="0">
                <a:solidFill>
                  <a:schemeClr val="tx1"/>
                </a:solidFill>
                <a:latin typeface="Times New Roman" pitchFamily="18" charset="0"/>
                <a:cs typeface="Times New Roman" pitchFamily="18" charset="0"/>
              </a:rPr>
              <a:t> </a:t>
            </a:r>
            <a:r>
              <a:rPr lang="en-US" dirty="0" smtClean="0">
                <a:latin typeface="Times New Roman" pitchFamily="18" charset="0"/>
                <a:cs typeface="Times New Roman" pitchFamily="18" charset="0"/>
              </a:rPr>
              <a:t>?</a:t>
            </a:r>
          </a:p>
        </p:txBody>
      </p:sp>
      <p:sp>
        <p:nvSpPr>
          <p:cNvPr id="2053" name="AutoShape 5"/>
          <p:cNvSpPr>
            <a:spLocks noChangeArrowheads="1"/>
          </p:cNvSpPr>
          <p:nvPr/>
        </p:nvSpPr>
        <p:spPr bwMode="auto">
          <a:xfrm>
            <a:off x="304800" y="457200"/>
            <a:ext cx="5410200" cy="1828800"/>
          </a:xfrm>
          <a:prstGeom prst="wedgeEllipseCallout">
            <a:avLst>
              <a:gd name="adj1" fmla="val -35741"/>
              <a:gd name="adj2" fmla="val 68750"/>
            </a:avLst>
          </a:prstGeom>
          <a:solidFill>
            <a:schemeClr val="accent1"/>
          </a:solidFill>
          <a:ln w="9525">
            <a:solidFill>
              <a:schemeClr val="tx1"/>
            </a:solidFill>
            <a:miter lim="800000"/>
            <a:headEnd/>
            <a:tailEnd/>
          </a:ln>
        </p:spPr>
        <p:txBody>
          <a:bodyPr/>
          <a:lstStyle/>
          <a:p>
            <a:pPr algn="ctr" eaLnBrk="1" hangingPunct="1"/>
            <a:r>
              <a:rPr lang="en-US" sz="4400" b="1">
                <a:solidFill>
                  <a:schemeClr val="bg1"/>
                </a:solidFill>
              </a:rPr>
              <a:t>KIỂM TRA BÀI CŨ</a:t>
            </a:r>
          </a:p>
        </p:txBody>
      </p:sp>
      <p:sp>
        <p:nvSpPr>
          <p:cNvPr id="7" name="Rectangle 2"/>
          <p:cNvSpPr txBox="1">
            <a:spLocks noChangeArrowheads="1"/>
          </p:cNvSpPr>
          <p:nvPr/>
        </p:nvSpPr>
        <p:spPr bwMode="auto">
          <a:xfrm>
            <a:off x="-244475" y="4071938"/>
            <a:ext cx="9070975" cy="19812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200" u="sng" kern="0" dirty="0" err="1" smtClean="0">
                <a:latin typeface="Times New Roman" panose="02020603050405020304" pitchFamily="18" charset="0"/>
                <a:cs typeface="Times New Roman" panose="02020603050405020304" pitchFamily="18" charset="0"/>
              </a:rPr>
              <a:t>Câu</a:t>
            </a:r>
            <a:r>
              <a:rPr lang="en-US" sz="3200" u="sng" kern="0" dirty="0" smtClean="0">
                <a:latin typeface="Times New Roman" panose="02020603050405020304" pitchFamily="18" charset="0"/>
                <a:cs typeface="Times New Roman" panose="02020603050405020304" pitchFamily="18" charset="0"/>
              </a:rPr>
              <a:t> 2</a:t>
            </a:r>
            <a:r>
              <a:rPr lang="en-US" sz="3200" kern="0" dirty="0" smtClean="0">
                <a:latin typeface="Times New Roman" panose="02020603050405020304" pitchFamily="18" charset="0"/>
                <a:cs typeface="Times New Roman" panose="02020603050405020304" pitchFamily="18" charset="0"/>
              </a:rPr>
              <a:t>:</a:t>
            </a:r>
            <a:r>
              <a:rPr lang="en-US" sz="3600" kern="0" dirty="0" smtClean="0">
                <a:latin typeface="Times New Roman" panose="02020603050405020304" pitchFamily="18" charset="0"/>
                <a:cs typeface="Times New Roman" panose="02020603050405020304" pitchFamily="18" charset="0"/>
              </a:rPr>
              <a:t> </a:t>
            </a:r>
            <a:r>
              <a:rPr lang="en-US" sz="3200" kern="0" dirty="0" err="1" smtClean="0">
                <a:latin typeface="Times New Roman" panose="02020603050405020304" pitchFamily="18" charset="0"/>
                <a:cs typeface="Times New Roman" panose="02020603050405020304" pitchFamily="18" charset="0"/>
              </a:rPr>
              <a:t>Em</a:t>
            </a:r>
            <a:r>
              <a:rPr lang="en-US" sz="3200" kern="0" dirty="0" smtClean="0">
                <a:latin typeface="Times New Roman" panose="02020603050405020304" pitchFamily="18" charset="0"/>
                <a:cs typeface="Times New Roman" panose="02020603050405020304" pitchFamily="18" charset="0"/>
              </a:rPr>
              <a:t> </a:t>
            </a:r>
            <a:r>
              <a:rPr lang="en-US" sz="3200" kern="0" dirty="0" err="1" smtClean="0">
                <a:latin typeface="Times New Roman" panose="02020603050405020304" pitchFamily="18" charset="0"/>
                <a:cs typeface="Times New Roman" panose="02020603050405020304" pitchFamily="18" charset="0"/>
              </a:rPr>
              <a:t>hãy</a:t>
            </a:r>
            <a:r>
              <a:rPr lang="en-US" sz="3200" kern="0" dirty="0" smtClean="0">
                <a:latin typeface="Times New Roman" panose="02020603050405020304" pitchFamily="18" charset="0"/>
                <a:cs typeface="Times New Roman" panose="02020603050405020304" pitchFamily="18" charset="0"/>
              </a:rPr>
              <a:t> </a:t>
            </a:r>
            <a:r>
              <a:rPr lang="en-US" sz="3200" kern="0" dirty="0" err="1" smtClean="0">
                <a:latin typeface="Times New Roman" panose="02020603050405020304" pitchFamily="18" charset="0"/>
                <a:cs typeface="Times New Roman" panose="02020603050405020304" pitchFamily="18" charset="0"/>
              </a:rPr>
              <a:t>nêu</a:t>
            </a:r>
            <a:r>
              <a:rPr lang="en-US" sz="3200" kern="0" dirty="0" smtClean="0">
                <a:latin typeface="Times New Roman" panose="02020603050405020304" pitchFamily="18" charset="0"/>
                <a:cs typeface="Times New Roman" panose="02020603050405020304" pitchFamily="18" charset="0"/>
              </a:rPr>
              <a:t> </a:t>
            </a:r>
            <a:r>
              <a:rPr lang="en-US" sz="3200" kern="0" dirty="0" err="1" smtClean="0">
                <a:latin typeface="Times New Roman" panose="02020603050405020304" pitchFamily="18" charset="0"/>
                <a:cs typeface="Times New Roman" panose="02020603050405020304" pitchFamily="18" charset="0"/>
              </a:rPr>
              <a:t>các</a:t>
            </a:r>
            <a:r>
              <a:rPr lang="en-US" sz="3200" kern="0" dirty="0" smtClean="0">
                <a:latin typeface="Times New Roman" panose="02020603050405020304" pitchFamily="18" charset="0"/>
                <a:cs typeface="Times New Roman" panose="02020603050405020304" pitchFamily="18" charset="0"/>
              </a:rPr>
              <a:t> </a:t>
            </a:r>
            <a:r>
              <a:rPr lang="en-US" sz="3200" kern="0" dirty="0" err="1" smtClean="0">
                <a:latin typeface="Times New Roman" panose="02020603050405020304" pitchFamily="18" charset="0"/>
                <a:cs typeface="Times New Roman" panose="02020603050405020304" pitchFamily="18" charset="0"/>
              </a:rPr>
              <a:t>đồ</a:t>
            </a:r>
            <a:r>
              <a:rPr lang="en-US" sz="3200" kern="0" dirty="0" smtClean="0">
                <a:latin typeface="Times New Roman" panose="02020603050405020304" pitchFamily="18" charset="0"/>
                <a:cs typeface="Times New Roman" panose="02020603050405020304" pitchFamily="18" charset="0"/>
              </a:rPr>
              <a:t> </a:t>
            </a:r>
            <a:r>
              <a:rPr lang="en-US" sz="3200" kern="0" dirty="0" err="1" smtClean="0">
                <a:latin typeface="Times New Roman" panose="02020603050405020304" pitchFamily="18" charset="0"/>
                <a:cs typeface="Times New Roman" panose="02020603050405020304" pitchFamily="18" charset="0"/>
              </a:rPr>
              <a:t>vật</a:t>
            </a:r>
            <a:r>
              <a:rPr lang="en-US" sz="3200" kern="0" dirty="0" smtClean="0">
                <a:latin typeface="Times New Roman" panose="02020603050405020304" pitchFamily="18" charset="0"/>
                <a:cs typeface="Times New Roman" panose="02020603050405020304" pitchFamily="18" charset="0"/>
              </a:rPr>
              <a:t> </a:t>
            </a:r>
            <a:r>
              <a:rPr lang="en-US" sz="3200" kern="0" dirty="0" err="1" smtClean="0">
                <a:latin typeface="Times New Roman" panose="02020603050405020304" pitchFamily="18" charset="0"/>
                <a:cs typeface="Times New Roman" panose="02020603050405020304" pitchFamily="18" charset="0"/>
              </a:rPr>
              <a:t>có</a:t>
            </a:r>
            <a:r>
              <a:rPr lang="en-US" sz="3200" kern="0" dirty="0" smtClean="0">
                <a:latin typeface="Times New Roman" panose="02020603050405020304" pitchFamily="18" charset="0"/>
                <a:cs typeface="Times New Roman" panose="02020603050405020304" pitchFamily="18" charset="0"/>
              </a:rPr>
              <a:t> </a:t>
            </a:r>
            <a:r>
              <a:rPr lang="en-US" sz="3200" kern="0" dirty="0" err="1" smtClean="0">
                <a:latin typeface="Times New Roman" panose="02020603050405020304" pitchFamily="18" charset="0"/>
                <a:cs typeface="Times New Roman" panose="02020603050405020304" pitchFamily="18" charset="0"/>
              </a:rPr>
              <a:t>dạng</a:t>
            </a:r>
            <a:r>
              <a:rPr lang="en-US" sz="3200" kern="0" dirty="0" smtClean="0">
                <a:latin typeface="Times New Roman" panose="02020603050405020304" pitchFamily="18" charset="0"/>
                <a:cs typeface="Times New Roman" panose="02020603050405020304" pitchFamily="18" charset="0"/>
              </a:rPr>
              <a:t> </a:t>
            </a:r>
            <a:r>
              <a:rPr lang="en-US" sz="3200" kern="0" dirty="0" err="1" smtClean="0">
                <a:latin typeface="Times New Roman" panose="02020603050405020304" pitchFamily="18" charset="0"/>
                <a:cs typeface="Times New Roman" panose="02020603050405020304" pitchFamily="18" charset="0"/>
              </a:rPr>
              <a:t>hình</a:t>
            </a:r>
            <a:r>
              <a:rPr lang="en-US" sz="3200" kern="0" dirty="0" smtClean="0">
                <a:latin typeface="Times New Roman" panose="02020603050405020304" pitchFamily="18" charset="0"/>
                <a:cs typeface="Times New Roman" panose="02020603050405020304" pitchFamily="18" charset="0"/>
              </a:rPr>
              <a:t> </a:t>
            </a:r>
            <a:r>
              <a:rPr lang="en-US" sz="3200" kern="0" dirty="0" err="1" smtClean="0">
                <a:latin typeface="Times New Roman" panose="02020603050405020304" pitchFamily="18" charset="0"/>
                <a:cs typeface="Times New Roman" panose="02020603050405020304" pitchFamily="18" charset="0"/>
              </a:rPr>
              <a:t>lập</a:t>
            </a:r>
            <a:r>
              <a:rPr lang="en-US" sz="3200" kern="0" dirty="0" smtClean="0">
                <a:latin typeface="Times New Roman" panose="02020603050405020304" pitchFamily="18" charset="0"/>
                <a:cs typeface="Times New Roman" panose="02020603050405020304" pitchFamily="18" charset="0"/>
              </a:rPr>
              <a:t> </a:t>
            </a:r>
            <a:r>
              <a:rPr lang="en-US" sz="3200" kern="0" dirty="0" err="1" smtClean="0">
                <a:latin typeface="Times New Roman" panose="02020603050405020304" pitchFamily="18" charset="0"/>
                <a:cs typeface="Times New Roman" panose="02020603050405020304" pitchFamily="18" charset="0"/>
              </a:rPr>
              <a:t>phương</a:t>
            </a:r>
            <a:r>
              <a:rPr lang="en-US" sz="3200" kern="0" dirty="0" smtClean="0">
                <a:latin typeface="Times New Roman" panose="02020603050405020304" pitchFamily="18" charset="0"/>
                <a:cs typeface="Times New Roman" panose="02020603050405020304" pitchFamily="18" charset="0"/>
              </a:rPr>
              <a:t> </a:t>
            </a:r>
            <a:r>
              <a:rPr lang="en-US" sz="3200" kern="0" dirty="0" err="1" smtClean="0">
                <a:latin typeface="Times New Roman" panose="02020603050405020304" pitchFamily="18" charset="0"/>
                <a:cs typeface="Times New Roman" panose="02020603050405020304" pitchFamily="18" charset="0"/>
              </a:rPr>
              <a:t>mà</a:t>
            </a:r>
            <a:r>
              <a:rPr lang="en-US" sz="3200" kern="0" dirty="0" smtClean="0">
                <a:latin typeface="Times New Roman" panose="02020603050405020304" pitchFamily="18" charset="0"/>
                <a:cs typeface="Times New Roman" panose="02020603050405020304" pitchFamily="18" charset="0"/>
              </a:rPr>
              <a:t> </a:t>
            </a:r>
            <a:r>
              <a:rPr lang="en-US" sz="3200" kern="0" dirty="0" err="1" smtClean="0">
                <a:latin typeface="Times New Roman" panose="02020603050405020304" pitchFamily="18" charset="0"/>
                <a:cs typeface="Times New Roman" panose="02020603050405020304" pitchFamily="18" charset="0"/>
              </a:rPr>
              <a:t>em</a:t>
            </a:r>
            <a:r>
              <a:rPr lang="en-US" sz="3200" kern="0" dirty="0" smtClean="0">
                <a:latin typeface="Times New Roman" panose="02020603050405020304" pitchFamily="18" charset="0"/>
                <a:cs typeface="Times New Roman" panose="02020603050405020304" pitchFamily="18" charset="0"/>
              </a:rPr>
              <a:t> </a:t>
            </a:r>
            <a:r>
              <a:rPr lang="en-US" sz="3200" kern="0" dirty="0" err="1" smtClean="0">
                <a:latin typeface="Times New Roman" panose="02020603050405020304" pitchFamily="18" charset="0"/>
                <a:cs typeface="Times New Roman" panose="02020603050405020304" pitchFamily="18" charset="0"/>
              </a:rPr>
              <a:t>biết</a:t>
            </a:r>
            <a:r>
              <a:rPr lang="en-US" sz="3200" kern="0" dirty="0" smtClean="0">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 calcmode="lin" valueType="num">
                                      <p:cBhvr additive="base">
                                        <p:cTn id="12"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3"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0" y="228600"/>
            <a:ext cx="9144000" cy="1828800"/>
          </a:xfrm>
        </p:spPr>
        <p:txBody>
          <a:bodyPr rtlCol="0">
            <a:normAutofit lnSpcReduction="10000"/>
          </a:bodyPr>
          <a:lstStyle/>
          <a:p>
            <a:pPr algn="ctr" eaLnBrk="1" fontAlgn="auto" hangingPunct="1">
              <a:spcAft>
                <a:spcPts val="0"/>
              </a:spcAft>
              <a:buFontTx/>
              <a:buNone/>
              <a:defRPr/>
            </a:pPr>
            <a:r>
              <a:rPr lang="en-US" sz="3600" b="1" u="sng" smtClean="0">
                <a:latin typeface="Times New Roman" pitchFamily="18" charset="0"/>
              </a:rPr>
              <a:t>Toán </a:t>
            </a:r>
          </a:p>
          <a:p>
            <a:pPr algn="ctr" eaLnBrk="1" fontAlgn="auto" hangingPunct="1">
              <a:spcAft>
                <a:spcPts val="0"/>
              </a:spcAft>
              <a:buFontTx/>
              <a:buNone/>
              <a:defRPr/>
            </a:pPr>
            <a:r>
              <a:rPr lang="en-US" sz="3600" b="1" smtClean="0">
                <a:solidFill>
                  <a:srgbClr val="FF0000"/>
                </a:solidFill>
                <a:latin typeface="Times New Roman" pitchFamily="18" charset="0"/>
              </a:rPr>
              <a:t>Diện tích xung quanh và diện tích toàn phần của hình lập phương</a:t>
            </a:r>
            <a:r>
              <a:rPr lang="en-US" sz="3600" smtClean="0">
                <a:solidFill>
                  <a:srgbClr val="FF0000"/>
                </a:solidFill>
                <a:latin typeface="Times New Roman" pitchFamily="18" charset="0"/>
              </a:rPr>
              <a:t>.</a:t>
            </a:r>
          </a:p>
        </p:txBody>
      </p:sp>
      <p:pic>
        <p:nvPicPr>
          <p:cNvPr id="6149" name="Picture 7" descr="Cube_Anima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200400"/>
            <a:ext cx="190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AutoShape 9"/>
          <p:cNvSpPr>
            <a:spLocks noChangeArrowheads="1"/>
          </p:cNvSpPr>
          <p:nvPr/>
        </p:nvSpPr>
        <p:spPr bwMode="auto">
          <a:xfrm>
            <a:off x="5791200" y="3048000"/>
            <a:ext cx="2895600" cy="2362200"/>
          </a:xfrm>
          <a:prstGeom prst="wedgeEllipseCallout">
            <a:avLst>
              <a:gd name="adj1" fmla="val -79991"/>
              <a:gd name="adj2" fmla="val -12231"/>
            </a:avLst>
          </a:prstGeom>
          <a:solidFill>
            <a:schemeClr val="accent1"/>
          </a:solidFill>
          <a:ln w="9525">
            <a:solidFill>
              <a:schemeClr val="tx1"/>
            </a:solidFill>
            <a:miter lim="800000"/>
            <a:headEnd/>
            <a:tailEnd/>
          </a:ln>
        </p:spPr>
        <p:txBody>
          <a:bodyPr/>
          <a:lstStyle/>
          <a:p>
            <a:pPr algn="ctr" eaLnBrk="1" hangingPunct="1"/>
            <a:r>
              <a:rPr lang="en-US" sz="3200"/>
              <a:t>Hình lập phương có đặc điểm gì?</a:t>
            </a:r>
          </a:p>
        </p:txBody>
      </p:sp>
      <p:sp>
        <p:nvSpPr>
          <p:cNvPr id="4111" name="AutoShape 15"/>
          <p:cNvSpPr>
            <a:spLocks noChangeArrowheads="1"/>
          </p:cNvSpPr>
          <p:nvPr/>
        </p:nvSpPr>
        <p:spPr bwMode="auto">
          <a:xfrm>
            <a:off x="228600" y="2743200"/>
            <a:ext cx="3048000" cy="2971800"/>
          </a:xfrm>
          <a:prstGeom prst="cloudCallout">
            <a:avLst>
              <a:gd name="adj1" fmla="val 19792"/>
              <a:gd name="adj2" fmla="val 55236"/>
            </a:avLst>
          </a:prstGeom>
          <a:solidFill>
            <a:schemeClr val="accent1"/>
          </a:solidFill>
          <a:ln w="9525">
            <a:solidFill>
              <a:schemeClr val="tx1"/>
            </a:solidFill>
            <a:round/>
            <a:headEnd/>
            <a:tailEnd/>
          </a:ln>
        </p:spPr>
        <p:txBody>
          <a:bodyPr/>
          <a:lstStyle/>
          <a:p>
            <a:pPr algn="ctr" eaLnBrk="1" hangingPunct="1"/>
            <a:r>
              <a:rPr lang="en-US" sz="3000"/>
              <a:t>Hình lập phương là </a:t>
            </a:r>
            <a:r>
              <a:rPr lang="en-US" sz="3000">
                <a:solidFill>
                  <a:schemeClr val="bg1"/>
                </a:solidFill>
              </a:rPr>
              <a:t>hình hộp chữ nhật đặc biệt!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40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0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anim calcmode="lin" valueType="num">
                                      <p:cBhvr additive="base">
                                        <p:cTn id="15" dur="500" fill="hold"/>
                                        <p:tgtEl>
                                          <p:spTgt spid="6149"/>
                                        </p:tgtEl>
                                        <p:attrNameLst>
                                          <p:attrName>ppt_x</p:attrName>
                                        </p:attrNameLst>
                                      </p:cBhvr>
                                      <p:tavLst>
                                        <p:tav tm="0">
                                          <p:val>
                                            <p:strVal val="#ppt_x"/>
                                          </p:val>
                                        </p:tav>
                                        <p:tav tm="100000">
                                          <p:val>
                                            <p:strVal val="#ppt_x"/>
                                          </p:val>
                                        </p:tav>
                                      </p:tavLst>
                                    </p:anim>
                                    <p:anim calcmode="lin" valueType="num">
                                      <p:cBhvr additive="base">
                                        <p:cTn id="16"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105"/>
                                        </p:tgtEl>
                                        <p:attrNameLst>
                                          <p:attrName>style.visibility</p:attrName>
                                        </p:attrNameLst>
                                      </p:cBhvr>
                                      <p:to>
                                        <p:strVal val="visible"/>
                                      </p:to>
                                    </p:set>
                                    <p:animEffect transition="in" filter="checkerboard(across)">
                                      <p:cBhvr>
                                        <p:cTn id="21" dur="500"/>
                                        <p:tgtEl>
                                          <p:spTgt spid="410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111"/>
                                        </p:tgtEl>
                                        <p:attrNameLst>
                                          <p:attrName>style.visibility</p:attrName>
                                        </p:attrNameLst>
                                      </p:cBhvr>
                                      <p:to>
                                        <p:strVal val="visible"/>
                                      </p:to>
                                    </p:set>
                                    <p:animEffect transition="in" filter="circle(in)">
                                      <p:cBhvr>
                                        <p:cTn id="26" dur="2000"/>
                                        <p:tgtEl>
                                          <p:spTgt spid="4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099">
                                            <p:txEl>
                                              <p:pRg st="1" end="1"/>
                                            </p:txEl>
                                          </p:spTgt>
                                        </p:tgtEl>
                                        <p:attrNameLst>
                                          <p:attrName>style.visibility</p:attrName>
                                        </p:attrNameLst>
                                      </p:cBhvr>
                                      <p:to>
                                        <p:strVal val="visible"/>
                                      </p:to>
                                    </p:set>
                                    <p:animEffect transition="in" filter="fade">
                                      <p:cBhvr>
                                        <p:cTn id="31" dur="1000"/>
                                        <p:tgtEl>
                                          <p:spTgt spid="4099">
                                            <p:txEl>
                                              <p:pRg st="1" end="1"/>
                                            </p:txEl>
                                          </p:spTgt>
                                        </p:tgtEl>
                                      </p:cBhvr>
                                    </p:animEffect>
                                    <p:anim calcmode="lin" valueType="num">
                                      <p:cBhvr>
                                        <p:cTn id="32"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099">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099">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105" grpId="0" animBg="1"/>
      <p:bldP spid="41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590800"/>
            <a:ext cx="8229600" cy="914400"/>
          </a:xfrm>
        </p:spPr>
        <p:txBody>
          <a:bodyPr rtlCol="0">
            <a:normAutofit fontScale="90000"/>
          </a:bodyPr>
          <a:lstStyle/>
          <a:p>
            <a:pPr eaLnBrk="1" fontAlgn="auto" hangingPunct="1">
              <a:spcAft>
                <a:spcPts val="0"/>
              </a:spcAft>
              <a:defRPr/>
            </a:pPr>
            <a:r>
              <a:rPr lang="en-US" sz="4000" u="sng" smtClean="0">
                <a:solidFill>
                  <a:schemeClr val="accent2"/>
                </a:solidFill>
                <a:latin typeface="Times New Roman" pitchFamily="18" charset="0"/>
              </a:rPr>
              <a:t>Ví dụ1</a:t>
            </a:r>
            <a:r>
              <a:rPr lang="en-US" sz="4000" smtClean="0">
                <a:solidFill>
                  <a:schemeClr val="accent2"/>
                </a:solidFill>
                <a:latin typeface="Times New Roman" pitchFamily="18" charset="0"/>
              </a:rPr>
              <a:t>: Tính diện tích xung quanh của hình lập phương có cạnh 5cm.</a:t>
            </a:r>
          </a:p>
        </p:txBody>
      </p:sp>
      <p:sp>
        <p:nvSpPr>
          <p:cNvPr id="5125" name="Rectangle 5"/>
          <p:cNvSpPr>
            <a:spLocks noChangeArrowheads="1"/>
          </p:cNvSpPr>
          <p:nvPr/>
        </p:nvSpPr>
        <p:spPr bwMode="auto">
          <a:xfrm>
            <a:off x="2743200" y="3657600"/>
            <a:ext cx="6400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500" b="1">
                <a:solidFill>
                  <a:schemeClr val="tx2"/>
                </a:solidFill>
              </a:rPr>
              <a:t>Diện tích xung quanh của hình lập phương là:</a:t>
            </a:r>
            <a:br>
              <a:rPr lang="en-US" sz="3500" b="1">
                <a:solidFill>
                  <a:schemeClr val="tx2"/>
                </a:solidFill>
              </a:rPr>
            </a:br>
            <a:r>
              <a:rPr lang="en-US" sz="4000" b="1">
                <a:solidFill>
                  <a:schemeClr val="tx2"/>
                </a:solidFill>
              </a:rPr>
              <a:t>(5 x 5) x 4 = 100 (cm</a:t>
            </a:r>
            <a:r>
              <a:rPr lang="en-US" sz="4000" b="1" baseline="30000">
                <a:solidFill>
                  <a:schemeClr val="tx2"/>
                </a:solidFill>
              </a:rPr>
              <a:t>2</a:t>
            </a:r>
            <a:r>
              <a:rPr lang="en-US" sz="4000" b="1">
                <a:solidFill>
                  <a:schemeClr val="tx2"/>
                </a:solidFill>
              </a:rPr>
              <a:t>)</a:t>
            </a:r>
          </a:p>
        </p:txBody>
      </p:sp>
      <p:sp>
        <p:nvSpPr>
          <p:cNvPr id="5127" name="AutoShape 7"/>
          <p:cNvSpPr>
            <a:spLocks noChangeArrowheads="1"/>
          </p:cNvSpPr>
          <p:nvPr/>
        </p:nvSpPr>
        <p:spPr bwMode="auto">
          <a:xfrm>
            <a:off x="762000" y="3962400"/>
            <a:ext cx="1447800" cy="1371600"/>
          </a:xfrm>
          <a:prstGeom prst="cube">
            <a:avLst>
              <a:gd name="adj" fmla="val 25000"/>
            </a:avLst>
          </a:prstGeom>
          <a:solidFill>
            <a:schemeClr val="accent1"/>
          </a:solidFill>
          <a:ln w="9525">
            <a:solidFill>
              <a:schemeClr val="tx1"/>
            </a:solidFill>
            <a:miter lim="800000"/>
            <a:headEnd/>
            <a:tailEnd/>
          </a:ln>
        </p:spPr>
        <p:txBody>
          <a:bodyPr wrap="none" anchor="ctr"/>
          <a:lstStyle/>
          <a:p>
            <a:pPr eaLnBrk="1" hangingPunct="1"/>
            <a:endParaRPr lang="en-GB"/>
          </a:p>
        </p:txBody>
      </p:sp>
      <p:sp>
        <p:nvSpPr>
          <p:cNvPr id="5128" name="AutoShape 8">
            <a:hlinkClick r:id="" action="ppaction://noaction" highlightClick="1"/>
          </p:cNvPr>
          <p:cNvSpPr>
            <a:spLocks noChangeArrowheads="1"/>
          </p:cNvSpPr>
          <p:nvPr/>
        </p:nvSpPr>
        <p:spPr bwMode="auto">
          <a:xfrm>
            <a:off x="2133600" y="5181600"/>
            <a:ext cx="304800" cy="2286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solidFill>
                  <a:srgbClr val="FF3300"/>
                </a:solidFill>
                <a:latin typeface="Arial" charset="0"/>
              </a:rPr>
              <a:t>5cm</a:t>
            </a:r>
          </a:p>
        </p:txBody>
      </p:sp>
      <p:sp>
        <p:nvSpPr>
          <p:cNvPr id="5129" name="AutoShape 9">
            <a:hlinkClick r:id="" action="ppaction://noaction" highlightClick="1"/>
          </p:cNvPr>
          <p:cNvSpPr>
            <a:spLocks noChangeArrowheads="1"/>
          </p:cNvSpPr>
          <p:nvPr/>
        </p:nvSpPr>
        <p:spPr bwMode="auto">
          <a:xfrm>
            <a:off x="1143000" y="5410200"/>
            <a:ext cx="304800" cy="2286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solidFill>
                  <a:srgbClr val="FF3300"/>
                </a:solidFill>
                <a:latin typeface="Arial" charset="0"/>
              </a:rPr>
              <a:t>5cm</a:t>
            </a:r>
          </a:p>
        </p:txBody>
      </p:sp>
      <p:sp>
        <p:nvSpPr>
          <p:cNvPr id="5130" name="AutoShape 10">
            <a:hlinkClick r:id="" action="ppaction://noaction" highlightClick="1"/>
          </p:cNvPr>
          <p:cNvSpPr>
            <a:spLocks noChangeArrowheads="1"/>
          </p:cNvSpPr>
          <p:nvPr/>
        </p:nvSpPr>
        <p:spPr bwMode="auto">
          <a:xfrm>
            <a:off x="2286000" y="4495800"/>
            <a:ext cx="381000" cy="1524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solidFill>
                  <a:srgbClr val="FF3300"/>
                </a:solidFill>
                <a:latin typeface="Arial" charset="0"/>
              </a:rPr>
              <a:t>5cm</a:t>
            </a:r>
          </a:p>
        </p:txBody>
      </p:sp>
      <p:sp>
        <p:nvSpPr>
          <p:cNvPr id="11" name="Rectangle 3"/>
          <p:cNvSpPr txBox="1">
            <a:spLocks noChangeArrowheads="1"/>
          </p:cNvSpPr>
          <p:nvPr/>
        </p:nvSpPr>
        <p:spPr bwMode="auto">
          <a:xfrm>
            <a:off x="0" y="396875"/>
            <a:ext cx="9144000" cy="1828800"/>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defRPr/>
            </a:pPr>
            <a:r>
              <a:rPr lang="en-US" sz="3600" b="1" u="sng" kern="0" dirty="0" err="1" smtClean="0">
                <a:latin typeface="Times New Roman" panose="02020603050405020304" pitchFamily="18" charset="0"/>
              </a:rPr>
              <a:t>Toán</a:t>
            </a:r>
            <a:r>
              <a:rPr lang="en-US" sz="3600" b="1" u="sng" kern="0" dirty="0" smtClean="0">
                <a:latin typeface="Times New Roman" panose="02020603050405020304" pitchFamily="18" charset="0"/>
              </a:rPr>
              <a:t> </a:t>
            </a:r>
          </a:p>
          <a:p>
            <a:pPr algn="ctr" eaLnBrk="1" hangingPunct="1">
              <a:buFontTx/>
              <a:buNone/>
              <a:defRPr/>
            </a:pPr>
            <a:r>
              <a:rPr lang="en-US" sz="3600" b="1" kern="0" dirty="0" err="1" smtClean="0">
                <a:solidFill>
                  <a:srgbClr val="FF0000"/>
                </a:solidFill>
                <a:latin typeface="Times New Roman" panose="02020603050405020304" pitchFamily="18" charset="0"/>
              </a:rPr>
              <a:t>Diện</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tích</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xung</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quanh</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và</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diện</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tích</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toàn</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phần</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của</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hình</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lập</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phương</a:t>
            </a:r>
            <a:r>
              <a:rPr lang="en-US" sz="3600" kern="0" dirty="0" smtClean="0">
                <a:solidFill>
                  <a:srgbClr val="FF0000"/>
                </a:solidFill>
                <a:latin typeface="Times New Roman" panose="02020603050405020304" pitchFamily="18"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wipe(down)">
                                      <p:cBhvr>
                                        <p:cTn id="19" dur="580">
                                          <p:stCondLst>
                                            <p:cond delay="0"/>
                                          </p:stCondLst>
                                        </p:cTn>
                                        <p:tgtEl>
                                          <p:spTgt spid="5127"/>
                                        </p:tgtEl>
                                      </p:cBhvr>
                                    </p:animEffect>
                                    <p:anim calcmode="lin" valueType="num">
                                      <p:cBhvr>
                                        <p:cTn id="20" dur="1822" tmFilter="0,0; 0.14,0.36; 0.43,0.73; 0.71,0.91; 1.0,1.0">
                                          <p:stCondLst>
                                            <p:cond delay="0"/>
                                          </p:stCondLst>
                                        </p:cTn>
                                        <p:tgtEl>
                                          <p:spTgt spid="512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12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12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12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127"/>
                                        </p:tgtEl>
                                        <p:attrNameLst>
                                          <p:attrName>ppt_y</p:attrName>
                                        </p:attrNameLst>
                                      </p:cBhvr>
                                      <p:tavLst>
                                        <p:tav tm="0" fmla="#ppt_y-sin(pi*$)/81">
                                          <p:val>
                                            <p:fltVal val="0"/>
                                          </p:val>
                                        </p:tav>
                                        <p:tav tm="100000">
                                          <p:val>
                                            <p:fltVal val="1"/>
                                          </p:val>
                                        </p:tav>
                                      </p:tavLst>
                                    </p:anim>
                                    <p:animScale>
                                      <p:cBhvr>
                                        <p:cTn id="25" dur="26">
                                          <p:stCondLst>
                                            <p:cond delay="650"/>
                                          </p:stCondLst>
                                        </p:cTn>
                                        <p:tgtEl>
                                          <p:spTgt spid="5127"/>
                                        </p:tgtEl>
                                      </p:cBhvr>
                                      <p:to x="100000" y="60000"/>
                                    </p:animScale>
                                    <p:animScale>
                                      <p:cBhvr>
                                        <p:cTn id="26" dur="166" decel="50000">
                                          <p:stCondLst>
                                            <p:cond delay="676"/>
                                          </p:stCondLst>
                                        </p:cTn>
                                        <p:tgtEl>
                                          <p:spTgt spid="5127"/>
                                        </p:tgtEl>
                                      </p:cBhvr>
                                      <p:to x="100000" y="100000"/>
                                    </p:animScale>
                                    <p:animScale>
                                      <p:cBhvr>
                                        <p:cTn id="27" dur="26">
                                          <p:stCondLst>
                                            <p:cond delay="1312"/>
                                          </p:stCondLst>
                                        </p:cTn>
                                        <p:tgtEl>
                                          <p:spTgt spid="5127"/>
                                        </p:tgtEl>
                                      </p:cBhvr>
                                      <p:to x="100000" y="80000"/>
                                    </p:animScale>
                                    <p:animScale>
                                      <p:cBhvr>
                                        <p:cTn id="28" dur="166" decel="50000">
                                          <p:stCondLst>
                                            <p:cond delay="1338"/>
                                          </p:stCondLst>
                                        </p:cTn>
                                        <p:tgtEl>
                                          <p:spTgt spid="5127"/>
                                        </p:tgtEl>
                                      </p:cBhvr>
                                      <p:to x="100000" y="100000"/>
                                    </p:animScale>
                                    <p:animScale>
                                      <p:cBhvr>
                                        <p:cTn id="29" dur="26">
                                          <p:stCondLst>
                                            <p:cond delay="1642"/>
                                          </p:stCondLst>
                                        </p:cTn>
                                        <p:tgtEl>
                                          <p:spTgt spid="5127"/>
                                        </p:tgtEl>
                                      </p:cBhvr>
                                      <p:to x="100000" y="90000"/>
                                    </p:animScale>
                                    <p:animScale>
                                      <p:cBhvr>
                                        <p:cTn id="30" dur="166" decel="50000">
                                          <p:stCondLst>
                                            <p:cond delay="1668"/>
                                          </p:stCondLst>
                                        </p:cTn>
                                        <p:tgtEl>
                                          <p:spTgt spid="5127"/>
                                        </p:tgtEl>
                                      </p:cBhvr>
                                      <p:to x="100000" y="100000"/>
                                    </p:animScale>
                                    <p:animScale>
                                      <p:cBhvr>
                                        <p:cTn id="31" dur="26">
                                          <p:stCondLst>
                                            <p:cond delay="1808"/>
                                          </p:stCondLst>
                                        </p:cTn>
                                        <p:tgtEl>
                                          <p:spTgt spid="5127"/>
                                        </p:tgtEl>
                                      </p:cBhvr>
                                      <p:to x="100000" y="95000"/>
                                    </p:animScale>
                                    <p:animScale>
                                      <p:cBhvr>
                                        <p:cTn id="32" dur="166" decel="50000">
                                          <p:stCondLst>
                                            <p:cond delay="1834"/>
                                          </p:stCondLst>
                                        </p:cTn>
                                        <p:tgtEl>
                                          <p:spTgt spid="5127"/>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8"/>
                                        </p:tgtEl>
                                        <p:attrNameLst>
                                          <p:attrName>style.visibility</p:attrName>
                                        </p:attrNameLst>
                                      </p:cBhvr>
                                      <p:to>
                                        <p:strVal val="visible"/>
                                      </p:to>
                                    </p:set>
                                    <p:anim calcmode="lin" valueType="num">
                                      <p:cBhvr additive="base">
                                        <p:cTn id="37" dur="500" fill="hold"/>
                                        <p:tgtEl>
                                          <p:spTgt spid="5128"/>
                                        </p:tgtEl>
                                        <p:attrNameLst>
                                          <p:attrName>ppt_x</p:attrName>
                                        </p:attrNameLst>
                                      </p:cBhvr>
                                      <p:tavLst>
                                        <p:tav tm="0">
                                          <p:val>
                                            <p:strVal val="#ppt_x"/>
                                          </p:val>
                                        </p:tav>
                                        <p:tav tm="100000">
                                          <p:val>
                                            <p:strVal val="#ppt_x"/>
                                          </p:val>
                                        </p:tav>
                                      </p:tavLst>
                                    </p:anim>
                                    <p:anim calcmode="lin" valueType="num">
                                      <p:cBhvr additive="base">
                                        <p:cTn id="38" dur="500" fill="hold"/>
                                        <p:tgtEl>
                                          <p:spTgt spid="51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129"/>
                                        </p:tgtEl>
                                        <p:attrNameLst>
                                          <p:attrName>style.visibility</p:attrName>
                                        </p:attrNameLst>
                                      </p:cBhvr>
                                      <p:to>
                                        <p:strVal val="visible"/>
                                      </p:to>
                                    </p:set>
                                    <p:anim calcmode="lin" valueType="num">
                                      <p:cBhvr additive="base">
                                        <p:cTn id="41" dur="500" fill="hold"/>
                                        <p:tgtEl>
                                          <p:spTgt spid="5129"/>
                                        </p:tgtEl>
                                        <p:attrNameLst>
                                          <p:attrName>ppt_x</p:attrName>
                                        </p:attrNameLst>
                                      </p:cBhvr>
                                      <p:tavLst>
                                        <p:tav tm="0">
                                          <p:val>
                                            <p:strVal val="#ppt_x"/>
                                          </p:val>
                                        </p:tav>
                                        <p:tav tm="100000">
                                          <p:val>
                                            <p:strVal val="#ppt_x"/>
                                          </p:val>
                                        </p:tav>
                                      </p:tavLst>
                                    </p:anim>
                                    <p:anim calcmode="lin" valueType="num">
                                      <p:cBhvr additive="base">
                                        <p:cTn id="42" dur="500" fill="hold"/>
                                        <p:tgtEl>
                                          <p:spTgt spid="512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130"/>
                                        </p:tgtEl>
                                        <p:attrNameLst>
                                          <p:attrName>style.visibility</p:attrName>
                                        </p:attrNameLst>
                                      </p:cBhvr>
                                      <p:to>
                                        <p:strVal val="visible"/>
                                      </p:to>
                                    </p:set>
                                    <p:anim calcmode="lin" valueType="num">
                                      <p:cBhvr additive="base">
                                        <p:cTn id="45" dur="500" fill="hold"/>
                                        <p:tgtEl>
                                          <p:spTgt spid="5130"/>
                                        </p:tgtEl>
                                        <p:attrNameLst>
                                          <p:attrName>ppt_x</p:attrName>
                                        </p:attrNameLst>
                                      </p:cBhvr>
                                      <p:tavLst>
                                        <p:tav tm="0">
                                          <p:val>
                                            <p:strVal val="#ppt_x"/>
                                          </p:val>
                                        </p:tav>
                                        <p:tav tm="100000">
                                          <p:val>
                                            <p:strVal val="#ppt_x"/>
                                          </p:val>
                                        </p:tav>
                                      </p:tavLst>
                                    </p:anim>
                                    <p:anim calcmode="lin" valueType="num">
                                      <p:cBhvr additive="base">
                                        <p:cTn id="46"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125"/>
                                        </p:tgtEl>
                                        <p:attrNameLst>
                                          <p:attrName>style.visibility</p:attrName>
                                        </p:attrNameLst>
                                      </p:cBhvr>
                                      <p:to>
                                        <p:strVal val="visible"/>
                                      </p:to>
                                    </p:set>
                                    <p:animEffect transition="in" filter="fade">
                                      <p:cBhvr>
                                        <p:cTn id="51" dur="1000"/>
                                        <p:tgtEl>
                                          <p:spTgt spid="5125"/>
                                        </p:tgtEl>
                                      </p:cBhvr>
                                    </p:animEffect>
                                    <p:anim calcmode="lin" valueType="num">
                                      <p:cBhvr>
                                        <p:cTn id="52" dur="1000" fill="hold"/>
                                        <p:tgtEl>
                                          <p:spTgt spid="5125"/>
                                        </p:tgtEl>
                                        <p:attrNameLst>
                                          <p:attrName>ppt_x</p:attrName>
                                        </p:attrNameLst>
                                      </p:cBhvr>
                                      <p:tavLst>
                                        <p:tav tm="0">
                                          <p:val>
                                            <p:strVal val="#ppt_x"/>
                                          </p:val>
                                        </p:tav>
                                        <p:tav tm="100000">
                                          <p:val>
                                            <p:strVal val="#ppt_x"/>
                                          </p:val>
                                        </p:tav>
                                      </p:tavLst>
                                    </p:anim>
                                    <p:anim calcmode="lin" valueType="num">
                                      <p:cBhvr>
                                        <p:cTn id="53"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5" grpId="0"/>
      <p:bldP spid="5127" grpId="0" animBg="1"/>
      <p:bldP spid="5128" grpId="0"/>
      <p:bldP spid="5129" grpId="0"/>
      <p:bldP spid="513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133600"/>
            <a:ext cx="8229600" cy="838200"/>
          </a:xfrm>
        </p:spPr>
        <p:txBody>
          <a:bodyPr rtlCol="0">
            <a:normAutofit fontScale="90000"/>
          </a:bodyPr>
          <a:lstStyle/>
          <a:p>
            <a:pPr eaLnBrk="1" fontAlgn="auto" hangingPunct="1">
              <a:spcAft>
                <a:spcPts val="0"/>
              </a:spcAft>
              <a:defRPr/>
            </a:pPr>
            <a:r>
              <a:rPr lang="en-US" sz="3200" b="1" u="sng" smtClean="0">
                <a:latin typeface="Times New Roman" pitchFamily="18" charset="0"/>
              </a:rPr>
              <a:t/>
            </a:r>
            <a:br>
              <a:rPr lang="en-US" sz="3200" b="1" u="sng" smtClean="0">
                <a:latin typeface="Times New Roman" pitchFamily="18" charset="0"/>
              </a:rPr>
            </a:br>
            <a:r>
              <a:rPr lang="en-US" sz="3200" b="1" u="sng" smtClean="0">
                <a:latin typeface="Times New Roman" pitchFamily="18" charset="0"/>
              </a:rPr>
              <a:t>Ví dụ 2</a:t>
            </a:r>
            <a:r>
              <a:rPr lang="en-US" sz="3200" b="1" smtClean="0">
                <a:latin typeface="Times New Roman" pitchFamily="18" charset="0"/>
              </a:rPr>
              <a:t>: Tính diện tích toàn phần của hình lập phương có cạnh 5cm</a:t>
            </a:r>
            <a:r>
              <a:rPr lang="en-US" sz="3200" smtClean="0"/>
              <a:t>.</a:t>
            </a:r>
          </a:p>
        </p:txBody>
      </p:sp>
      <p:sp>
        <p:nvSpPr>
          <p:cNvPr id="21507" name="Rectangle 3"/>
          <p:cNvSpPr>
            <a:spLocks noGrp="1" noChangeArrowheads="1"/>
          </p:cNvSpPr>
          <p:nvPr>
            <p:ph idx="1"/>
          </p:nvPr>
        </p:nvSpPr>
        <p:spPr>
          <a:xfrm>
            <a:off x="3048000" y="3352800"/>
            <a:ext cx="5791200" cy="2438400"/>
          </a:xfrm>
        </p:spPr>
        <p:txBody>
          <a:bodyPr/>
          <a:lstStyle/>
          <a:p>
            <a:pPr eaLnBrk="1" hangingPunct="1"/>
            <a:endParaRPr lang="en-US" sz="1400" smtClean="0"/>
          </a:p>
          <a:p>
            <a:pPr eaLnBrk="1" hangingPunct="1">
              <a:buFontTx/>
              <a:buNone/>
            </a:pPr>
            <a:r>
              <a:rPr lang="en-US" sz="1400" smtClean="0"/>
              <a:t>   </a:t>
            </a:r>
            <a:r>
              <a:rPr lang="en-US" smtClean="0">
                <a:latin typeface="Times New Roman" pitchFamily="18" charset="0"/>
              </a:rPr>
              <a:t> </a:t>
            </a:r>
            <a:r>
              <a:rPr lang="en-US" b="1" smtClean="0">
                <a:latin typeface="Times New Roman" pitchFamily="18" charset="0"/>
              </a:rPr>
              <a:t>Diện tích toàn phần của hình </a:t>
            </a:r>
          </a:p>
          <a:p>
            <a:pPr eaLnBrk="1" hangingPunct="1">
              <a:buFontTx/>
              <a:buNone/>
            </a:pPr>
            <a:r>
              <a:rPr lang="en-US" b="1" smtClean="0">
                <a:latin typeface="Times New Roman" pitchFamily="18" charset="0"/>
              </a:rPr>
              <a:t> lập phương là:</a:t>
            </a:r>
          </a:p>
          <a:p>
            <a:pPr eaLnBrk="1" hangingPunct="1">
              <a:buFontTx/>
              <a:buNone/>
            </a:pPr>
            <a:r>
              <a:rPr lang="en-US" sz="2800" b="1" smtClean="0">
                <a:latin typeface="Times New Roman" pitchFamily="18" charset="0"/>
              </a:rPr>
              <a:t>               </a:t>
            </a:r>
            <a:r>
              <a:rPr lang="en-US" b="1" smtClean="0">
                <a:latin typeface="Times New Roman" pitchFamily="18" charset="0"/>
              </a:rPr>
              <a:t>( 5 x 5 ) x 6 = 150 (cm</a:t>
            </a:r>
            <a:r>
              <a:rPr lang="en-US" b="1" baseline="30000" smtClean="0">
                <a:latin typeface="Times New Roman" pitchFamily="18" charset="0"/>
              </a:rPr>
              <a:t>2</a:t>
            </a:r>
            <a:r>
              <a:rPr lang="en-US" b="1" smtClean="0">
                <a:latin typeface="Times New Roman" pitchFamily="18" charset="0"/>
              </a:rPr>
              <a:t>)</a:t>
            </a:r>
          </a:p>
        </p:txBody>
      </p:sp>
      <p:sp>
        <p:nvSpPr>
          <p:cNvPr id="21508" name="AutoShape 4"/>
          <p:cNvSpPr>
            <a:spLocks noChangeArrowheads="1"/>
          </p:cNvSpPr>
          <p:nvPr/>
        </p:nvSpPr>
        <p:spPr bwMode="auto">
          <a:xfrm>
            <a:off x="762000" y="3505200"/>
            <a:ext cx="1447800" cy="1447800"/>
          </a:xfrm>
          <a:prstGeom prst="cube">
            <a:avLst>
              <a:gd name="adj" fmla="val 25000"/>
            </a:avLst>
          </a:prstGeom>
          <a:solidFill>
            <a:schemeClr val="accent1"/>
          </a:solidFill>
          <a:ln w="9525">
            <a:solidFill>
              <a:schemeClr val="tx1"/>
            </a:solidFill>
            <a:miter lim="800000"/>
            <a:headEnd/>
            <a:tailEnd/>
          </a:ln>
        </p:spPr>
        <p:txBody>
          <a:bodyPr wrap="none" anchor="ctr"/>
          <a:lstStyle/>
          <a:p>
            <a:pPr eaLnBrk="1" hangingPunct="1"/>
            <a:endParaRPr lang="en-GB"/>
          </a:p>
        </p:txBody>
      </p:sp>
      <p:sp>
        <p:nvSpPr>
          <p:cNvPr id="21509" name="AutoShape 5">
            <a:hlinkClick r:id="" action="ppaction://noaction" highlightClick="1"/>
          </p:cNvPr>
          <p:cNvSpPr>
            <a:spLocks noChangeArrowheads="1"/>
          </p:cNvSpPr>
          <p:nvPr/>
        </p:nvSpPr>
        <p:spPr bwMode="auto">
          <a:xfrm>
            <a:off x="1066800" y="5105400"/>
            <a:ext cx="533400" cy="304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atin typeface="Arial" charset="0"/>
              </a:rPr>
              <a:t>5cm</a:t>
            </a:r>
          </a:p>
        </p:txBody>
      </p:sp>
      <p:sp>
        <p:nvSpPr>
          <p:cNvPr id="21510" name="AutoShape 6">
            <a:hlinkClick r:id="" action="ppaction://noaction" highlightClick="1"/>
          </p:cNvPr>
          <p:cNvSpPr>
            <a:spLocks noChangeArrowheads="1"/>
          </p:cNvSpPr>
          <p:nvPr/>
        </p:nvSpPr>
        <p:spPr bwMode="auto">
          <a:xfrm>
            <a:off x="2133600" y="4724400"/>
            <a:ext cx="457200" cy="304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atin typeface="Arial" charset="0"/>
              </a:rPr>
              <a:t>5cm</a:t>
            </a:r>
          </a:p>
        </p:txBody>
      </p:sp>
      <p:sp>
        <p:nvSpPr>
          <p:cNvPr id="21511" name="AutoShape 7">
            <a:hlinkClick r:id="" action="ppaction://noaction" highlightClick="1"/>
          </p:cNvPr>
          <p:cNvSpPr>
            <a:spLocks noChangeArrowheads="1"/>
          </p:cNvSpPr>
          <p:nvPr/>
        </p:nvSpPr>
        <p:spPr bwMode="auto">
          <a:xfrm>
            <a:off x="2286000" y="3962400"/>
            <a:ext cx="457200" cy="3810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atin typeface="Arial" charset="0"/>
              </a:rPr>
              <a:t>5cm</a:t>
            </a:r>
          </a:p>
        </p:txBody>
      </p:sp>
      <p:sp>
        <p:nvSpPr>
          <p:cNvPr id="9227" name="Line 11"/>
          <p:cNvSpPr>
            <a:spLocks noChangeShapeType="1"/>
          </p:cNvSpPr>
          <p:nvPr/>
        </p:nvSpPr>
        <p:spPr bwMode="auto">
          <a:xfrm>
            <a:off x="2971800" y="3352800"/>
            <a:ext cx="0" cy="2438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3"/>
          <p:cNvSpPr txBox="1">
            <a:spLocks noChangeArrowheads="1"/>
          </p:cNvSpPr>
          <p:nvPr/>
        </p:nvSpPr>
        <p:spPr bwMode="auto">
          <a:xfrm>
            <a:off x="0" y="228600"/>
            <a:ext cx="9144000" cy="1828800"/>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defRPr/>
            </a:pPr>
            <a:r>
              <a:rPr lang="en-US" sz="3600" b="1" u="sng" kern="0" dirty="0" err="1" smtClean="0">
                <a:latin typeface="Times New Roman" panose="02020603050405020304" pitchFamily="18" charset="0"/>
              </a:rPr>
              <a:t>Toán</a:t>
            </a:r>
            <a:r>
              <a:rPr lang="en-US" sz="3600" b="1" u="sng" kern="0" dirty="0" smtClean="0">
                <a:latin typeface="Times New Roman" panose="02020603050405020304" pitchFamily="18" charset="0"/>
              </a:rPr>
              <a:t> </a:t>
            </a:r>
          </a:p>
          <a:p>
            <a:pPr algn="ctr" eaLnBrk="1" hangingPunct="1">
              <a:buFontTx/>
              <a:buNone/>
              <a:defRPr/>
            </a:pPr>
            <a:r>
              <a:rPr lang="en-US" sz="3600" b="1" kern="0" dirty="0" err="1" smtClean="0">
                <a:solidFill>
                  <a:srgbClr val="FF0000"/>
                </a:solidFill>
                <a:latin typeface="Times New Roman" panose="02020603050405020304" pitchFamily="18" charset="0"/>
              </a:rPr>
              <a:t>Diện</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tích</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xung</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quanh</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và</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diện</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tích</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toàn</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phần</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của</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hình</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lập</a:t>
            </a:r>
            <a:r>
              <a:rPr lang="en-US" sz="3600" b="1" kern="0" dirty="0" smtClean="0">
                <a:solidFill>
                  <a:srgbClr val="FF0000"/>
                </a:solidFill>
                <a:latin typeface="Times New Roman" panose="02020603050405020304" pitchFamily="18" charset="0"/>
              </a:rPr>
              <a:t> </a:t>
            </a:r>
            <a:r>
              <a:rPr lang="en-US" sz="3600" b="1" kern="0" dirty="0" err="1" smtClean="0">
                <a:solidFill>
                  <a:srgbClr val="FF0000"/>
                </a:solidFill>
                <a:latin typeface="Times New Roman" panose="02020603050405020304" pitchFamily="18" charset="0"/>
              </a:rPr>
              <a:t>phương</a:t>
            </a:r>
            <a:r>
              <a:rPr lang="en-US" sz="3600" kern="0" dirty="0" smtClean="0">
                <a:solidFill>
                  <a:srgbClr val="FF0000"/>
                </a:solidFill>
                <a:latin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506"/>
                                        </p:tgtEl>
                                        <p:attrNameLst>
                                          <p:attrName>style.visibility</p:attrName>
                                        </p:attrNameLst>
                                      </p:cBhvr>
                                      <p:to>
                                        <p:strVal val="visible"/>
                                      </p:to>
                                    </p:set>
                                    <p:animEffect transition="in" filter="barn(inVertical)">
                                      <p:cBhvr>
                                        <p:cTn id="14" dur="500"/>
                                        <p:tgtEl>
                                          <p:spTgt spid="215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anim calcmode="lin" valueType="num">
                                      <p:cBhvr additive="base">
                                        <p:cTn id="19" dur="500" fill="hold"/>
                                        <p:tgtEl>
                                          <p:spTgt spid="21508"/>
                                        </p:tgtEl>
                                        <p:attrNameLst>
                                          <p:attrName>ppt_x</p:attrName>
                                        </p:attrNameLst>
                                      </p:cBhvr>
                                      <p:tavLst>
                                        <p:tav tm="0">
                                          <p:val>
                                            <p:strVal val="#ppt_x"/>
                                          </p:val>
                                        </p:tav>
                                        <p:tav tm="100000">
                                          <p:val>
                                            <p:strVal val="#ppt_x"/>
                                          </p:val>
                                        </p:tav>
                                      </p:tavLst>
                                    </p:anim>
                                    <p:anim calcmode="lin" valueType="num">
                                      <p:cBhvr additive="base">
                                        <p:cTn id="20" dur="500" fill="hold"/>
                                        <p:tgtEl>
                                          <p:spTgt spid="2150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509"/>
                                        </p:tgtEl>
                                        <p:attrNameLst>
                                          <p:attrName>style.visibility</p:attrName>
                                        </p:attrNameLst>
                                      </p:cBhvr>
                                      <p:to>
                                        <p:strVal val="visible"/>
                                      </p:to>
                                    </p:set>
                                    <p:anim calcmode="lin" valueType="num">
                                      <p:cBhvr additive="base">
                                        <p:cTn id="23" dur="500" fill="hold"/>
                                        <p:tgtEl>
                                          <p:spTgt spid="21509"/>
                                        </p:tgtEl>
                                        <p:attrNameLst>
                                          <p:attrName>ppt_x</p:attrName>
                                        </p:attrNameLst>
                                      </p:cBhvr>
                                      <p:tavLst>
                                        <p:tav tm="0">
                                          <p:val>
                                            <p:strVal val="#ppt_x"/>
                                          </p:val>
                                        </p:tav>
                                        <p:tav tm="100000">
                                          <p:val>
                                            <p:strVal val="#ppt_x"/>
                                          </p:val>
                                        </p:tav>
                                      </p:tavLst>
                                    </p:anim>
                                    <p:anim calcmode="lin" valueType="num">
                                      <p:cBhvr additive="base">
                                        <p:cTn id="24" dur="500" fill="hold"/>
                                        <p:tgtEl>
                                          <p:spTgt spid="2150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510"/>
                                        </p:tgtEl>
                                        <p:attrNameLst>
                                          <p:attrName>style.visibility</p:attrName>
                                        </p:attrNameLst>
                                      </p:cBhvr>
                                      <p:to>
                                        <p:strVal val="visible"/>
                                      </p:to>
                                    </p:set>
                                    <p:anim calcmode="lin" valueType="num">
                                      <p:cBhvr additive="base">
                                        <p:cTn id="27" dur="500" fill="hold"/>
                                        <p:tgtEl>
                                          <p:spTgt spid="21510"/>
                                        </p:tgtEl>
                                        <p:attrNameLst>
                                          <p:attrName>ppt_x</p:attrName>
                                        </p:attrNameLst>
                                      </p:cBhvr>
                                      <p:tavLst>
                                        <p:tav tm="0">
                                          <p:val>
                                            <p:strVal val="#ppt_x"/>
                                          </p:val>
                                        </p:tav>
                                        <p:tav tm="100000">
                                          <p:val>
                                            <p:strVal val="#ppt_x"/>
                                          </p:val>
                                        </p:tav>
                                      </p:tavLst>
                                    </p:anim>
                                    <p:anim calcmode="lin" valueType="num">
                                      <p:cBhvr additive="base">
                                        <p:cTn id="28" dur="500" fill="hold"/>
                                        <p:tgtEl>
                                          <p:spTgt spid="215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511"/>
                                        </p:tgtEl>
                                        <p:attrNameLst>
                                          <p:attrName>style.visibility</p:attrName>
                                        </p:attrNameLst>
                                      </p:cBhvr>
                                      <p:to>
                                        <p:strVal val="visible"/>
                                      </p:to>
                                    </p:set>
                                    <p:anim calcmode="lin" valueType="num">
                                      <p:cBhvr additive="base">
                                        <p:cTn id="31" dur="500" fill="hold"/>
                                        <p:tgtEl>
                                          <p:spTgt spid="21511"/>
                                        </p:tgtEl>
                                        <p:attrNameLst>
                                          <p:attrName>ppt_x</p:attrName>
                                        </p:attrNameLst>
                                      </p:cBhvr>
                                      <p:tavLst>
                                        <p:tav tm="0">
                                          <p:val>
                                            <p:strVal val="#ppt_x"/>
                                          </p:val>
                                        </p:tav>
                                        <p:tav tm="100000">
                                          <p:val>
                                            <p:strVal val="#ppt_x"/>
                                          </p:val>
                                        </p:tav>
                                      </p:tavLst>
                                    </p:anim>
                                    <p:anim calcmode="lin" valueType="num">
                                      <p:cBhvr additive="base">
                                        <p:cTn id="32"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1507">
                                            <p:txEl>
                                              <p:pRg st="1" end="1"/>
                                            </p:txEl>
                                          </p:spTgt>
                                        </p:tgtEl>
                                        <p:attrNameLst>
                                          <p:attrName>style.visibility</p:attrName>
                                        </p:attrNameLst>
                                      </p:cBhvr>
                                      <p:to>
                                        <p:strVal val="visible"/>
                                      </p:to>
                                    </p:set>
                                    <p:animEffect transition="in" filter="fade">
                                      <p:cBhvr>
                                        <p:cTn id="37" dur="1000"/>
                                        <p:tgtEl>
                                          <p:spTgt spid="21507">
                                            <p:txEl>
                                              <p:pRg st="1" end="1"/>
                                            </p:txEl>
                                          </p:spTgt>
                                        </p:tgtEl>
                                      </p:cBhvr>
                                    </p:animEffect>
                                    <p:anim calcmode="lin" valueType="num">
                                      <p:cBhvr>
                                        <p:cTn id="38"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1507">
                                            <p:txEl>
                                              <p:pRg st="2" end="2"/>
                                            </p:txEl>
                                          </p:spTgt>
                                        </p:tgtEl>
                                        <p:attrNameLst>
                                          <p:attrName>style.visibility</p:attrName>
                                        </p:attrNameLst>
                                      </p:cBhvr>
                                      <p:to>
                                        <p:strVal val="visible"/>
                                      </p:to>
                                    </p:set>
                                    <p:animEffect transition="in" filter="fade">
                                      <p:cBhvr>
                                        <p:cTn id="44" dur="1000"/>
                                        <p:tgtEl>
                                          <p:spTgt spid="21507">
                                            <p:txEl>
                                              <p:pRg st="2" end="2"/>
                                            </p:txEl>
                                          </p:spTgt>
                                        </p:tgtEl>
                                      </p:cBhvr>
                                    </p:animEffect>
                                    <p:anim calcmode="lin" valueType="num">
                                      <p:cBhvr>
                                        <p:cTn id="45"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1507">
                                            <p:txEl>
                                              <p:pRg st="3" end="3"/>
                                            </p:txEl>
                                          </p:spTgt>
                                        </p:tgtEl>
                                        <p:attrNameLst>
                                          <p:attrName>style.visibility</p:attrName>
                                        </p:attrNameLst>
                                      </p:cBhvr>
                                      <p:to>
                                        <p:strVal val="visible"/>
                                      </p:to>
                                    </p:set>
                                    <p:animEffect transition="in" filter="fade">
                                      <p:cBhvr>
                                        <p:cTn id="51" dur="1000"/>
                                        <p:tgtEl>
                                          <p:spTgt spid="21507">
                                            <p:txEl>
                                              <p:pRg st="3" end="3"/>
                                            </p:txEl>
                                          </p:spTgt>
                                        </p:tgtEl>
                                      </p:cBhvr>
                                    </p:animEffect>
                                    <p:anim calcmode="lin" valueType="num">
                                      <p:cBhvr>
                                        <p:cTn id="52"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21507">
                                            <p:txEl>
                                              <p:pRg st="3" end="3"/>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227"/>
                                        </p:tgtEl>
                                        <p:attrNameLst>
                                          <p:attrName>style.visibility</p:attrName>
                                        </p:attrNameLst>
                                      </p:cBhvr>
                                      <p:to>
                                        <p:strVal val="visible"/>
                                      </p:to>
                                    </p:set>
                                    <p:animEffect transition="in" filter="fade">
                                      <p:cBhvr>
                                        <p:cTn id="56" dur="1000"/>
                                        <p:tgtEl>
                                          <p:spTgt spid="9227"/>
                                        </p:tgtEl>
                                      </p:cBhvr>
                                    </p:animEffect>
                                    <p:anim calcmode="lin" valueType="num">
                                      <p:cBhvr>
                                        <p:cTn id="57" dur="1000" fill="hold"/>
                                        <p:tgtEl>
                                          <p:spTgt spid="9227"/>
                                        </p:tgtEl>
                                        <p:attrNameLst>
                                          <p:attrName>ppt_x</p:attrName>
                                        </p:attrNameLst>
                                      </p:cBhvr>
                                      <p:tavLst>
                                        <p:tav tm="0">
                                          <p:val>
                                            <p:strVal val="#ppt_x"/>
                                          </p:val>
                                        </p:tav>
                                        <p:tav tm="100000">
                                          <p:val>
                                            <p:strVal val="#ppt_x"/>
                                          </p:val>
                                        </p:tav>
                                      </p:tavLst>
                                    </p:anim>
                                    <p:anim calcmode="lin" valueType="num">
                                      <p:cBhvr>
                                        <p:cTn id="58" dur="1000" fill="hold"/>
                                        <p:tgtEl>
                                          <p:spTgt spid="9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P spid="21508" grpId="0" animBg="1"/>
      <p:bldP spid="21509" grpId="0"/>
      <p:bldP spid="21510" grpId="0"/>
      <p:bldP spid="21511" grpId="0"/>
      <p:bldP spid="9227"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AutoShape 4"/>
          <p:cNvSpPr>
            <a:spLocks noChangeArrowheads="1"/>
          </p:cNvSpPr>
          <p:nvPr/>
        </p:nvSpPr>
        <p:spPr bwMode="auto">
          <a:xfrm>
            <a:off x="0" y="3200400"/>
            <a:ext cx="9144000" cy="2971800"/>
          </a:xfrm>
          <a:prstGeom prst="plaque">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sz="2800" b="1" u="sng">
                <a:solidFill>
                  <a:schemeClr val="accent2"/>
                </a:solidFill>
              </a:rPr>
              <a:t>Bài giải</a:t>
            </a:r>
            <a:r>
              <a:rPr lang="en-US" sz="2800" b="1">
                <a:solidFill>
                  <a:schemeClr val="accent2"/>
                </a:solidFill>
              </a:rPr>
              <a:t>:</a:t>
            </a:r>
          </a:p>
          <a:p>
            <a:pPr algn="ctr" eaLnBrk="1" hangingPunct="1"/>
            <a:r>
              <a:rPr lang="en-US" sz="2800" b="1">
                <a:solidFill>
                  <a:schemeClr val="accent2"/>
                </a:solidFill>
              </a:rPr>
              <a:t>Diện tích xung quanh của hình lập phương là:</a:t>
            </a:r>
          </a:p>
          <a:p>
            <a:pPr algn="ctr" eaLnBrk="1" hangingPunct="1"/>
            <a:r>
              <a:rPr lang="en-US" sz="2800" b="1">
                <a:solidFill>
                  <a:schemeClr val="accent2"/>
                </a:solidFill>
              </a:rPr>
              <a:t>(1,5 x 1,5) x 4 = 9 (m</a:t>
            </a:r>
            <a:r>
              <a:rPr lang="en-US" sz="2800" b="1" baseline="30000">
                <a:solidFill>
                  <a:schemeClr val="accent2"/>
                </a:solidFill>
              </a:rPr>
              <a:t>2</a:t>
            </a:r>
            <a:r>
              <a:rPr lang="en-US" sz="2800" b="1">
                <a:solidFill>
                  <a:schemeClr val="accent2"/>
                </a:solidFill>
              </a:rPr>
              <a:t>)</a:t>
            </a:r>
          </a:p>
          <a:p>
            <a:pPr algn="ctr" eaLnBrk="1" hangingPunct="1"/>
            <a:r>
              <a:rPr lang="en-US" sz="2800" b="1">
                <a:solidFill>
                  <a:schemeClr val="accent2"/>
                </a:solidFill>
              </a:rPr>
              <a:t>Diện tích toàn phần của hình lập phương là:</a:t>
            </a:r>
          </a:p>
          <a:p>
            <a:pPr algn="ctr" eaLnBrk="1" hangingPunct="1"/>
            <a:r>
              <a:rPr lang="en-US" sz="2800" b="1">
                <a:solidFill>
                  <a:schemeClr val="accent2"/>
                </a:solidFill>
              </a:rPr>
              <a:t>(1,5 x 1,5) x 6 = 13,5 (m</a:t>
            </a:r>
            <a:r>
              <a:rPr lang="en-US" sz="2800" b="1" baseline="30000">
                <a:solidFill>
                  <a:schemeClr val="accent2"/>
                </a:solidFill>
              </a:rPr>
              <a:t>2</a:t>
            </a:r>
            <a:r>
              <a:rPr lang="en-US" sz="2800" b="1">
                <a:solidFill>
                  <a:schemeClr val="accent2"/>
                </a:solidFill>
              </a:rPr>
              <a:t>)</a:t>
            </a:r>
          </a:p>
          <a:p>
            <a:pPr algn="ctr" eaLnBrk="1" hangingPunct="1"/>
            <a:r>
              <a:rPr lang="en-US" sz="2800" b="1" u="sng">
                <a:solidFill>
                  <a:schemeClr val="accent2"/>
                </a:solidFill>
              </a:rPr>
              <a:t>Đáp số</a:t>
            </a:r>
            <a:r>
              <a:rPr lang="en-US" sz="2800" b="1">
                <a:solidFill>
                  <a:schemeClr val="accent2"/>
                </a:solidFill>
              </a:rPr>
              <a:t>:  9 m</a:t>
            </a:r>
            <a:r>
              <a:rPr lang="en-US" sz="2800" b="1" baseline="30000">
                <a:solidFill>
                  <a:schemeClr val="accent2"/>
                </a:solidFill>
              </a:rPr>
              <a:t>2</a:t>
            </a:r>
          </a:p>
          <a:p>
            <a:pPr algn="ctr" eaLnBrk="1" hangingPunct="1"/>
            <a:r>
              <a:rPr lang="en-US" sz="2800" b="1">
                <a:solidFill>
                  <a:schemeClr val="accent2"/>
                </a:solidFill>
              </a:rPr>
              <a:t>                 13,5 m</a:t>
            </a:r>
            <a:r>
              <a:rPr lang="en-US" sz="2800" b="1" baseline="30000">
                <a:solidFill>
                  <a:schemeClr val="accent2"/>
                </a:solidFill>
              </a:rPr>
              <a:t>2</a:t>
            </a:r>
          </a:p>
        </p:txBody>
      </p:sp>
      <p:sp>
        <p:nvSpPr>
          <p:cNvPr id="24583" name="AutoShape 7"/>
          <p:cNvSpPr>
            <a:spLocks noChangeArrowheads="1"/>
          </p:cNvSpPr>
          <p:nvPr/>
        </p:nvSpPr>
        <p:spPr bwMode="auto">
          <a:xfrm>
            <a:off x="0" y="685800"/>
            <a:ext cx="9372600" cy="32004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sz="3200" b="1" u="sng"/>
              <a:t>Bài tập 1</a:t>
            </a:r>
            <a:r>
              <a:rPr lang="en-US" sz="3200" b="1"/>
              <a:t>: Tính diện tích xung quanh và diện</a:t>
            </a:r>
          </a:p>
          <a:p>
            <a:pPr eaLnBrk="1" hangingPunct="1"/>
            <a:r>
              <a:rPr lang="en-US" sz="3200" b="1"/>
              <a:t>tích toàn phần của hình lập phương có cạnh 1,5m.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ox(in)">
                                      <p:cBhvr>
                                        <p:cTn id="7" dur="500"/>
                                        <p:tgtEl>
                                          <p:spTgt spid="245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checkerboard(across)">
                                      <p:cBhvr>
                                        <p:cTn id="12"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350" y="685800"/>
            <a:ext cx="9144000" cy="1981200"/>
          </a:xfrm>
        </p:spPr>
        <p:txBody>
          <a:bodyPr/>
          <a:lstStyle/>
          <a:p>
            <a:pPr eaLnBrk="1" hangingPunct="1"/>
            <a:r>
              <a:rPr lang="en-US" sz="2800" b="1" u="sng" smtClean="0">
                <a:latin typeface="Times New Roman" pitchFamily="18" charset="0"/>
              </a:rPr>
              <a:t>Bài tập 2</a:t>
            </a:r>
            <a:r>
              <a:rPr lang="en-US" sz="2800" b="1" smtClean="0">
                <a:latin typeface="Times New Roman" pitchFamily="18" charset="0"/>
              </a:rPr>
              <a:t>: Người ta làm một cái hộp không có nắp bằng bìa cứng dạng hình lập phương có cạnh 2,5 dm. Tính diện tích bìa cần dùng để làm hộp (không tính mép dán).</a:t>
            </a:r>
          </a:p>
        </p:txBody>
      </p:sp>
      <p:sp>
        <p:nvSpPr>
          <p:cNvPr id="26627" name="Rectangle 3"/>
          <p:cNvSpPr>
            <a:spLocks noGrp="1" noChangeArrowheads="1"/>
          </p:cNvSpPr>
          <p:nvPr>
            <p:ph idx="1"/>
          </p:nvPr>
        </p:nvSpPr>
        <p:spPr>
          <a:xfrm>
            <a:off x="0" y="3048000"/>
            <a:ext cx="9144000" cy="2819400"/>
          </a:xfrm>
          <a:ln>
            <a:solidFill>
              <a:schemeClr val="accent1"/>
            </a:solidFill>
            <a:miter lim="800000"/>
            <a:headEnd/>
            <a:tailEnd/>
          </a:ln>
        </p:spPr>
        <p:txBody>
          <a:bodyPr/>
          <a:lstStyle/>
          <a:p>
            <a:pPr algn="ctr" eaLnBrk="1" hangingPunct="1">
              <a:lnSpc>
                <a:spcPct val="80000"/>
              </a:lnSpc>
              <a:buFontTx/>
              <a:buNone/>
            </a:pPr>
            <a:r>
              <a:rPr lang="en-US" sz="1400" smtClean="0"/>
              <a:t>  </a:t>
            </a:r>
            <a:r>
              <a:rPr lang="en-US" sz="3600" b="1" u="sng" smtClean="0">
                <a:solidFill>
                  <a:schemeClr val="accent2"/>
                </a:solidFill>
                <a:latin typeface="Times New Roman" pitchFamily="18" charset="0"/>
              </a:rPr>
              <a:t>Bài giải</a:t>
            </a:r>
            <a:r>
              <a:rPr lang="en-US" sz="3600" b="1" smtClean="0">
                <a:solidFill>
                  <a:schemeClr val="accent2"/>
                </a:solidFill>
                <a:latin typeface="Times New Roman" pitchFamily="18" charset="0"/>
              </a:rPr>
              <a:t>: </a:t>
            </a:r>
          </a:p>
          <a:p>
            <a:pPr eaLnBrk="1" hangingPunct="1">
              <a:lnSpc>
                <a:spcPct val="80000"/>
              </a:lnSpc>
              <a:buFontTx/>
              <a:buNone/>
            </a:pPr>
            <a:r>
              <a:rPr lang="en-US" sz="3600" b="1" smtClean="0">
                <a:solidFill>
                  <a:schemeClr val="accent2"/>
                </a:solidFill>
                <a:latin typeface="Times New Roman" pitchFamily="18" charset="0"/>
              </a:rPr>
              <a:t>         Diện tích bìa cần dùng để làm hộp là:</a:t>
            </a:r>
          </a:p>
          <a:p>
            <a:pPr eaLnBrk="1" hangingPunct="1">
              <a:lnSpc>
                <a:spcPct val="80000"/>
              </a:lnSpc>
              <a:buFontTx/>
              <a:buNone/>
            </a:pPr>
            <a:r>
              <a:rPr lang="en-US" sz="3600" b="1" smtClean="0">
                <a:solidFill>
                  <a:schemeClr val="accent2"/>
                </a:solidFill>
                <a:latin typeface="Times New Roman" pitchFamily="18" charset="0"/>
              </a:rPr>
              <a:t>                     (2,5 x 2,5) x 5 = 31,25 (dm</a:t>
            </a:r>
            <a:r>
              <a:rPr lang="en-US" sz="3600" b="1" baseline="30000" smtClean="0">
                <a:solidFill>
                  <a:schemeClr val="accent2"/>
                </a:solidFill>
                <a:latin typeface="Times New Roman" pitchFamily="18" charset="0"/>
              </a:rPr>
              <a:t>2</a:t>
            </a:r>
            <a:r>
              <a:rPr lang="en-US" sz="3600" b="1" smtClean="0">
                <a:solidFill>
                  <a:schemeClr val="accent2"/>
                </a:solidFill>
                <a:latin typeface="Times New Roman" pitchFamily="18" charset="0"/>
              </a:rPr>
              <a:t>)</a:t>
            </a:r>
          </a:p>
          <a:p>
            <a:pPr eaLnBrk="1" hangingPunct="1">
              <a:lnSpc>
                <a:spcPct val="80000"/>
              </a:lnSpc>
              <a:buFontTx/>
              <a:buNone/>
            </a:pPr>
            <a:r>
              <a:rPr lang="en-US" sz="3600" b="1" smtClean="0">
                <a:solidFill>
                  <a:schemeClr val="accent2"/>
                </a:solidFill>
                <a:latin typeface="Times New Roman" pitchFamily="18" charset="0"/>
              </a:rPr>
              <a:t>                                    </a:t>
            </a:r>
            <a:r>
              <a:rPr lang="en-US" sz="3600" b="1" u="sng" smtClean="0">
                <a:solidFill>
                  <a:schemeClr val="accent2"/>
                </a:solidFill>
                <a:latin typeface="Times New Roman" pitchFamily="18" charset="0"/>
              </a:rPr>
              <a:t>Đáp số</a:t>
            </a:r>
            <a:r>
              <a:rPr lang="en-US" sz="3600" b="1" smtClean="0">
                <a:solidFill>
                  <a:schemeClr val="accent2"/>
                </a:solidFill>
                <a:latin typeface="Times New Roman" pitchFamily="18" charset="0"/>
              </a:rPr>
              <a:t>: 31,25 dm</a:t>
            </a:r>
            <a:r>
              <a:rPr lang="en-US" sz="3600" b="1" baseline="30000" smtClean="0">
                <a:solidFill>
                  <a:schemeClr val="accent2"/>
                </a:solidFill>
                <a:latin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bg/>
                                          </p:spTgt>
                                        </p:tgtEl>
                                        <p:attrNameLst>
                                          <p:attrName>style.visibility</p:attrName>
                                        </p:attrNameLst>
                                      </p:cBhvr>
                                      <p:to>
                                        <p:strVal val="visible"/>
                                      </p:to>
                                    </p:set>
                                    <p:animEffect transition="in" filter="fade">
                                      <p:cBhvr>
                                        <p:cTn id="12" dur="2000"/>
                                        <p:tgtEl>
                                          <p:spTgt spid="26627">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0" end="0"/>
                                            </p:txEl>
                                          </p:spTgt>
                                        </p:tgtEl>
                                        <p:attrNameLst>
                                          <p:attrName>style.visibility</p:attrName>
                                        </p:attrNameLst>
                                      </p:cBhvr>
                                      <p:to>
                                        <p:strVal val="visible"/>
                                      </p:to>
                                    </p:set>
                                    <p:animEffect transition="in" filter="fade">
                                      <p:cBhvr>
                                        <p:cTn id="17" dur="2000"/>
                                        <p:tgtEl>
                                          <p:spTgt spid="266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1" end="1"/>
                                            </p:txEl>
                                          </p:spTgt>
                                        </p:tgtEl>
                                        <p:attrNameLst>
                                          <p:attrName>style.visibility</p:attrName>
                                        </p:attrNameLst>
                                      </p:cBhvr>
                                      <p:to>
                                        <p:strVal val="visible"/>
                                      </p:to>
                                    </p:set>
                                    <p:animEffect transition="in" filter="fade">
                                      <p:cBhvr>
                                        <p:cTn id="22" dur="2000"/>
                                        <p:tgtEl>
                                          <p:spTgt spid="2662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7">
                                            <p:txEl>
                                              <p:pRg st="2" end="2"/>
                                            </p:txEl>
                                          </p:spTgt>
                                        </p:tgtEl>
                                        <p:attrNameLst>
                                          <p:attrName>style.visibility</p:attrName>
                                        </p:attrNameLst>
                                      </p:cBhvr>
                                      <p:to>
                                        <p:strVal val="visible"/>
                                      </p:to>
                                    </p:set>
                                    <p:animEffect transition="in" filter="fade">
                                      <p:cBhvr>
                                        <p:cTn id="27" dur="2000"/>
                                        <p:tgtEl>
                                          <p:spTgt spid="2662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7">
                                            <p:txEl>
                                              <p:pRg st="3" end="3"/>
                                            </p:txEl>
                                          </p:spTgt>
                                        </p:tgtEl>
                                        <p:attrNameLst>
                                          <p:attrName>style.visibility</p:attrName>
                                        </p:attrNameLst>
                                      </p:cBhvr>
                                      <p:to>
                                        <p:strVal val="visible"/>
                                      </p:to>
                                    </p:set>
                                    <p:animEffect transition="in" filter="fade">
                                      <p:cBhvr>
                                        <p:cTn id="32" dur="2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1.1|0.8"/>
</p:tagLst>
</file>

<file path=ppt/tags/tag2.xml><?xml version="1.0" encoding="utf-8"?>
<p:tagLst xmlns:a="http://schemas.openxmlformats.org/drawingml/2006/main" xmlns:r="http://schemas.openxmlformats.org/officeDocument/2006/relationships" xmlns:p="http://schemas.openxmlformats.org/presentationml/2006/main">
  <p:tag name="TIMING" val="|0.6|1.3|0.7|0.7"/>
</p:tagLst>
</file>

<file path=ppt/tags/tag3.xml><?xml version="1.0" encoding="utf-8"?>
<p:tagLst xmlns:a="http://schemas.openxmlformats.org/drawingml/2006/main" xmlns:r="http://schemas.openxmlformats.org/officeDocument/2006/relationships" xmlns:p="http://schemas.openxmlformats.org/presentationml/2006/main">
  <p:tag name="TIMING" val="|0.9|1.2|0.9|0.8|1|2.2|1"/>
</p:tagLst>
</file>

<file path=ppt/tags/tag4.xml><?xml version="1.0" encoding="utf-8"?>
<p:tagLst xmlns:a="http://schemas.openxmlformats.org/drawingml/2006/main" xmlns:r="http://schemas.openxmlformats.org/officeDocument/2006/relationships" xmlns:p="http://schemas.openxmlformats.org/presentationml/2006/main">
  <p:tag name="TIMING" val="|0.6|0.9|0.7|0.6|1|0.6"/>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829</TotalTime>
  <Words>388</Words>
  <Application>Microsoft Office PowerPoint</Application>
  <PresentationFormat>On-screen Show (4:3)</PresentationFormat>
  <Paragraphs>50</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Times New Roman</vt:lpstr>
      <vt:lpstr>Arial</vt:lpstr>
      <vt:lpstr>Calibri</vt:lpstr>
      <vt:lpstr>Chủ đề của Office</vt:lpstr>
      <vt:lpstr>PowerPoint Presentation</vt:lpstr>
      <vt:lpstr>PowerPoint Presentation</vt:lpstr>
      <vt:lpstr>PowerPoint Presentation</vt:lpstr>
      <vt:lpstr>PowerPoint Presentation</vt:lpstr>
      <vt:lpstr>PowerPoint Presentation</vt:lpstr>
      <vt:lpstr>Ví dụ1: Tính diện tích xung quanh của hình lập phương có cạnh 5cm.</vt:lpstr>
      <vt:lpstr> Ví dụ 2: Tính diện tích toàn phần của hình lập phương có cạnh 5cm.</vt:lpstr>
      <vt:lpstr>PowerPoint Presentation</vt:lpstr>
      <vt:lpstr>Bài tập 2: Người ta làm một cái hộp không có nắp bằng bìa cứng dạng hình lập phương có cạnh 2,5 dm. Tính diện tích bìa cần dùng để làm hộp (không tính mép dán).</vt:lpstr>
      <vt:lpstr>PowerPoint Presentation</vt:lpstr>
      <vt:lpstr>PowerPoint Presentation</vt:lpstr>
    </vt:vector>
  </TitlesOfParts>
  <Company>&lt;arabianhorse&gt;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ngày  tháng 2 năm 2012 Toán</dc:title>
  <dc:creator>HH Tran</dc:creator>
  <cp:lastModifiedBy>Nguyen </cp:lastModifiedBy>
  <cp:revision>124</cp:revision>
  <dcterms:created xsi:type="dcterms:W3CDTF">2012-02-01T03:53:25Z</dcterms:created>
  <dcterms:modified xsi:type="dcterms:W3CDTF">2022-05-17T11:56:30Z</dcterms:modified>
</cp:coreProperties>
</file>