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1158-C6C9-4C8B-98F8-2A3843A26F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3B86-F86B-4B44-AFA2-B420E8E1B8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5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8BD7-F007-4071-8654-FCC49C5A3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9FBA-A367-4F61-8C73-C482691BE3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9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AB59-D17E-421F-BD4F-9E7A33110C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BF24-1B56-42F1-859A-585EBE08A67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0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8788" y="273050"/>
            <a:ext cx="8226425" cy="58547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defRPr sz="1400" noProof="1"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defRPr sz="1400" noProof="1"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defRPr sz="1400" noProof="1">
                <a:latin typeface="Arial" pitchFamily="34" charset="0"/>
                <a:ea typeface="Arial" charset="0"/>
                <a:cs typeface="+mn-ea"/>
              </a:defRPr>
            </a:lvl1pPr>
          </a:lstStyle>
          <a:p>
            <a:pPr>
              <a:defRPr/>
            </a:pPr>
            <a:fld id="{D634E161-587B-4919-8277-A55305CAC67C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995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8B7D-4070-45C9-A423-716B87B29C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14B9-92C8-49E8-ABF7-BEE71EA964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09EC-2082-482E-9D0F-E1602D324B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95161-6209-4922-AFF3-7D10155468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7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D1BD-F60A-4FDF-B303-2FB329E8AB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C45E-0A13-4143-97CF-16C094EF95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32FE-7A28-4048-AEF1-EA430E89D4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243F-2AA8-45C5-9724-D25906D97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7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5D16-7707-407D-B315-723851C8D8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F988-1E88-4DE5-87E4-C3E7072B58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2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6754-1136-4196-B5EB-2EE383BDF2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CA4F-3411-43C2-975C-99A0FC612C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7362-D3A5-4B3B-8295-CA14A3A571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94AA-9984-4EC5-BD7D-5E79F6DC2E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1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481A-A0EA-4D5C-9CFF-D6819F7ED7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599F-B01A-4EAB-8D4B-2FBB11815C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3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8D7947-DF59-442E-91F7-537A5EA1CA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1917D5-1553-4F3E-B699-1B35792038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0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20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541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Toán – Lớp </a:t>
            </a:r>
            <a:r>
              <a:rPr lang="en-US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5A</a:t>
            </a:r>
            <a:endParaRPr lang="en-US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2" name="WordArt 21"/>
          <p:cNvSpPr>
            <a:spLocks noChangeArrowheads="1" noChangeShapeType="1" noTextEdit="1"/>
          </p:cNvSpPr>
          <p:nvPr/>
        </p:nvSpPr>
        <p:spPr bwMode="auto">
          <a:xfrm>
            <a:off x="-228600" y="2262188"/>
            <a:ext cx="83058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Luyện tập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( Trang 110 ).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536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6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6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536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447803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658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157163" y="87316"/>
            <a:ext cx="7886700" cy="6365875"/>
          </a:xfrm>
        </p:spPr>
        <p:txBody>
          <a:bodyPr/>
          <a:lstStyle/>
          <a:p>
            <a:pPr marL="838200" indent="-838200"/>
            <a:r>
              <a:rPr lang="en-US" sz="2400" b="1" smtClean="0">
                <a:latin typeface="Times New Roman" pitchFamily="18" charset="0"/>
              </a:rPr>
              <a:t/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</a:rPr>
              <a:t>Hình hộp chữ nhật</a:t>
            </a:r>
            <a:br>
              <a:rPr lang="en-US" sz="2800" b="1" smtClean="0">
                <a:latin typeface="Times New Roman" pitchFamily="18" charset="0"/>
              </a:rPr>
            </a:br>
            <a:r>
              <a:rPr lang="en-US" sz="2000" b="1" smtClean="0">
                <a:solidFill>
                  <a:schemeClr val="hlink"/>
                </a:solidFill>
                <a:latin typeface="Times New Roman" pitchFamily="18" charset="0"/>
              </a:rPr>
              <a:t>* Diện tích xung quanh</a:t>
            </a:r>
            <a:r>
              <a:rPr lang="en-US" sz="2000" b="1" smtClean="0">
                <a:latin typeface="Times New Roman" pitchFamily="18" charset="0"/>
              </a:rPr>
              <a:t> = chu vi mặt đáy x chiều cao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                                        =   (chiều dài + chiều rộng) x 2 x chiều cao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solidFill>
                  <a:schemeClr val="hlink"/>
                </a:solidFill>
                <a:latin typeface="Times New Roman" pitchFamily="18" charset="0"/>
              </a:rPr>
              <a:t>* Diện tích toàn phần</a:t>
            </a:r>
            <a:r>
              <a:rPr lang="en-US" sz="2000" b="1" smtClean="0">
                <a:latin typeface="Times New Roman" pitchFamily="18" charset="0"/>
              </a:rPr>
              <a:t> = diện tích xung quanh + diện tích 2 mặt đáy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                         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                                      = diện tích xung quanh + (chiều dài x chiều rộng x 2)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solidFill>
                  <a:schemeClr val="hlink"/>
                </a:solidFill>
                <a:latin typeface="Times New Roman" pitchFamily="18" charset="0"/>
              </a:rPr>
              <a:t>* Các phép tính để tìm diện tích toàn phần của HHCN</a:t>
            </a:r>
            <a:br>
              <a:rPr lang="en-US" sz="20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Diện tích hai mặt đáy: chiều dài x chiều rộng x 2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Diện tích toàn phần: diện tích xung quanh + diện tích 2 mặt đáy.</a:t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</a:rPr>
            </a:br>
            <a:r>
              <a:rPr lang="en-US" sz="2000" b="1" smtClean="0">
                <a:solidFill>
                  <a:schemeClr val="hlink"/>
                </a:solidFill>
                <a:latin typeface="Times New Roman" pitchFamily="18" charset="0"/>
              </a:rPr>
              <a:t>*Hình nào không có nắp thì chỉ cần tìm diện tích 1 mặt đáy.</a:t>
            </a:r>
            <a:endParaRPr lang="en-US" sz="20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 descr="Parchment"/>
          <p:cNvSpPr txBox="1">
            <a:spLocks noChangeArrowheads="1"/>
          </p:cNvSpPr>
          <p:nvPr/>
        </p:nvSpPr>
        <p:spPr bwMode="auto">
          <a:xfrm>
            <a:off x="0" y="3"/>
            <a:ext cx="9185672" cy="6970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79849" y="4595815"/>
            <a:ext cx="8251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1,5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091928" y="4200527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0,6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345531" y="2743202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8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881313" y="2155827"/>
            <a:ext cx="3344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Diện tích xung quanh của thùn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g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là: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326607" y="2808289"/>
            <a:ext cx="2731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1,5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+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0,6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) x 2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x 0,8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 =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3,36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(m</a:t>
            </a:r>
            <a:r>
              <a:rPr lang="en-US" sz="2000" b="1" baseline="3000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809876" y="3182939"/>
            <a:ext cx="3281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Arial" charset="0"/>
                <a:cs typeface="Arial" charset="0"/>
              </a:rPr>
              <a:t>   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426619" y="3670300"/>
            <a:ext cx="234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1,5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x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0,6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=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0,9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(m</a:t>
            </a:r>
            <a:r>
              <a:rPr lang="en-US" sz="2000" b="1" baseline="3000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2901555" y="3987802"/>
            <a:ext cx="25646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   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Diện tích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quét sơn là 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400426" y="4524376"/>
            <a:ext cx="2080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3,36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+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0,9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= </a:t>
            </a:r>
            <a:r>
              <a:rPr lang="vi-VN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4,26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 (m</a:t>
            </a:r>
            <a:r>
              <a:rPr lang="en-US" sz="2000" b="1" baseline="30000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sz="2000" b="1">
                <a:solidFill>
                  <a:srgbClr val="003300"/>
                </a:solidFill>
                <a:latin typeface="Times New Roman" pitchFamily="18" charset="0"/>
                <a:cs typeface="Arial" charset="0"/>
              </a:rPr>
              <a:t>)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4019551" y="4921251"/>
            <a:ext cx="14751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Đáp số: </a:t>
            </a:r>
            <a:r>
              <a:rPr lang="vi-VN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4,26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m</a:t>
            </a:r>
            <a:r>
              <a:rPr lang="en-US" sz="2000" b="1" baseline="300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3820" y="2181228"/>
            <a:ext cx="2283619" cy="2492375"/>
            <a:chOff x="240" y="960"/>
            <a:chExt cx="1440" cy="1872"/>
          </a:xfrm>
        </p:grpSpPr>
        <p:grpSp>
          <p:nvGrpSpPr>
            <p:cNvPr id="17423" name="Group 15"/>
            <p:cNvGrpSpPr>
              <a:grpSpLocks/>
            </p:cNvGrpSpPr>
            <p:nvPr/>
          </p:nvGrpSpPr>
          <p:grpSpPr bwMode="auto"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17427" name="AutoShape 16"/>
              <p:cNvSpPr>
                <a:spLocks noChangeArrowheads="1"/>
              </p:cNvSpPr>
              <p:nvPr/>
            </p:nvSpPr>
            <p:spPr bwMode="auto"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17428" name="AutoShape 17"/>
              <p:cNvSpPr>
                <a:spLocks noChangeArrowheads="1"/>
              </p:cNvSpPr>
              <p:nvPr/>
            </p:nvSpPr>
            <p:spPr bwMode="auto">
              <a:xfrm>
                <a:off x="288" y="819"/>
                <a:ext cx="1484" cy="490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  <p:sp>
          <p:nvSpPr>
            <p:cNvPr id="17424" name="Line 18"/>
            <p:cNvSpPr>
              <a:spLocks noChangeShapeType="1"/>
            </p:cNvSpPr>
            <p:nvPr/>
          </p:nvSpPr>
          <p:spPr bwMode="auto">
            <a:xfrm flipH="1">
              <a:off x="240" y="244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>
              <a:off x="624" y="960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426" name="Line 20"/>
            <p:cNvSpPr>
              <a:spLocks noChangeShapeType="1"/>
            </p:cNvSpPr>
            <p:nvPr/>
          </p:nvSpPr>
          <p:spPr bwMode="auto">
            <a:xfrm>
              <a:off x="624" y="244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288133" y="223839"/>
            <a:ext cx="458390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 thùng </a:t>
            </a:r>
            <a:r>
              <a:rPr lang="vi-VN" sz="2000" b="1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 nắp</a:t>
            </a:r>
            <a:r>
              <a:rPr lang="vi-VN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hình hộp chữ nhật có </a:t>
            </a:r>
            <a:endParaRPr lang="en-US" sz="20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chiều dài 1,5 m, chiều rộng 0,6 m chiều cao 8 dm </a:t>
            </a:r>
            <a:endParaRPr lang="en-US" sz="20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 ta đặt sơn mặt ngoài của thùng. Hỏi diện tích </a:t>
            </a:r>
            <a:endParaRPr lang="en-US" sz="20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quét sơn là bao nhiêu mét vuông?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44491" y="1698625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  <a:r>
              <a:rPr lang="vi-VN" sz="2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Đổi 8dm = 0,8 m</a:t>
            </a:r>
          </a:p>
        </p:txBody>
      </p:sp>
    </p:spTree>
    <p:extLst>
      <p:ext uri="{BB962C8B-B14F-4D97-AF65-F5344CB8AC3E}">
        <p14:creationId xmlns:p14="http://schemas.microsoft.com/office/powerpoint/2010/main" val="30295901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>
            <a:spLocks noChangeArrowheads="1"/>
          </p:cNvSpPr>
          <p:nvPr/>
        </p:nvSpPr>
        <p:spPr bwMode="auto">
          <a:xfrm>
            <a:off x="59531" y="5697539"/>
            <a:ext cx="5743575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srgbClr val="548235"/>
                </a:solidFill>
                <a:latin typeface="Times New Roman" pitchFamily="18" charset="0"/>
                <a:cs typeface="Arial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38162" y="3194052"/>
            <a:ext cx="1100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2,5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75272" y="2657477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1,5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306241" y="1474790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1,2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59533" y="4452939"/>
            <a:ext cx="56126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548235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vi-VN" sz="2000" b="1">
                <a:solidFill>
                  <a:srgbClr val="548235"/>
                </a:solidFill>
                <a:latin typeface="Times New Roman" pitchFamily="18" charset="0"/>
                <a:cs typeface="Arial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8101" y="5067301"/>
            <a:ext cx="53185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000" b="1">
                <a:solidFill>
                  <a:srgbClr val="548235"/>
                </a:solidFill>
                <a:latin typeface="Times New Roman" pitchFamily="18" charset="0"/>
                <a:cs typeface="Arial" charset="0"/>
              </a:rPr>
              <a:t> c. Diện tích xung quanh của 2 hình hộp chữ nhật bằng nhau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5686426" y="5746750"/>
            <a:ext cx="66794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003300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Đ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907" y="738191"/>
            <a:ext cx="2339579" cy="2384425"/>
            <a:chOff x="240" y="960"/>
            <a:chExt cx="1440" cy="1872"/>
          </a:xfrm>
        </p:grpSpPr>
        <p:sp>
          <p:nvSpPr>
            <p:cNvPr id="18454" name="AutoShape 16"/>
            <p:cNvSpPr>
              <a:spLocks noChangeArrowheads="1"/>
            </p:cNvSpPr>
            <p:nvPr/>
          </p:nvSpPr>
          <p:spPr bwMode="auto"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8455" name="Line 18"/>
            <p:cNvSpPr>
              <a:spLocks noChangeShapeType="1"/>
            </p:cNvSpPr>
            <p:nvPr/>
          </p:nvSpPr>
          <p:spPr bwMode="auto">
            <a:xfrm flipH="1">
              <a:off x="240" y="244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456" name="Line 19"/>
            <p:cNvSpPr>
              <a:spLocks noChangeShapeType="1"/>
            </p:cNvSpPr>
            <p:nvPr/>
          </p:nvSpPr>
          <p:spPr bwMode="auto">
            <a:xfrm>
              <a:off x="624" y="960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457" name="Line 20"/>
            <p:cNvSpPr>
              <a:spLocks noChangeShapeType="1"/>
            </p:cNvSpPr>
            <p:nvPr/>
          </p:nvSpPr>
          <p:spPr bwMode="auto">
            <a:xfrm>
              <a:off x="624" y="244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288131" y="223840"/>
            <a:ext cx="662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6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26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102394" y="3733802"/>
            <a:ext cx="5237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548235"/>
                </a:solidFill>
                <a:latin typeface="Times New Roman" pitchFamily="18" charset="0"/>
                <a:cs typeface="Arial" charset="0"/>
              </a:rPr>
              <a:t>   </a:t>
            </a:r>
            <a:r>
              <a:rPr lang="vi-VN" sz="2000" b="1">
                <a:solidFill>
                  <a:srgbClr val="548235"/>
                </a:solidFill>
                <a:latin typeface="Times New Roman" pitchFamily="18" charset="0"/>
                <a:cs typeface="Arial" charset="0"/>
              </a:rPr>
              <a:t>a. Diện tích toàn phần của 2 hình hộp chữ nhật bằng nhau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561410" y="3787775"/>
            <a:ext cx="6679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003300"/>
                </a:solidFill>
                <a:latin typeface="Times New Roman" pitchFamily="18" charset="0"/>
                <a:ea typeface="Arial" charset="0"/>
                <a:cs typeface="Times New Roman" pitchFamily="18" charset="0"/>
              </a:rPr>
              <a:t>Đ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637610" y="4470403"/>
            <a:ext cx="66794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800" b="1">
                <a:solidFill>
                  <a:srgbClr val="003300"/>
                </a:solidFill>
                <a:cs typeface="Arial" charset="0"/>
              </a:rPr>
              <a:t>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626895" y="5078414"/>
            <a:ext cx="667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800" b="1">
                <a:solidFill>
                  <a:srgbClr val="003300"/>
                </a:solidFill>
                <a:cs typeface="Arial" charset="0"/>
              </a:rPr>
              <a:t>s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098008" y="971553"/>
            <a:ext cx="1608535" cy="2384425"/>
            <a:chOff x="240" y="960"/>
            <a:chExt cx="1440" cy="1872"/>
          </a:xfrm>
        </p:grpSpPr>
        <p:sp>
          <p:nvSpPr>
            <p:cNvPr id="18450" name="AutoShape 16"/>
            <p:cNvSpPr>
              <a:spLocks noChangeArrowheads="1"/>
            </p:cNvSpPr>
            <p:nvPr/>
          </p:nvSpPr>
          <p:spPr bwMode="auto"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8451" name="Line 18"/>
            <p:cNvSpPr>
              <a:spLocks noChangeShapeType="1"/>
            </p:cNvSpPr>
            <p:nvPr/>
          </p:nvSpPr>
          <p:spPr bwMode="auto">
            <a:xfrm flipH="1">
              <a:off x="240" y="244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>
              <a:off x="624" y="960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>
              <a:off x="624" y="244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714876" y="15621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2,5 d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305175" y="3348040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1,5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70797" y="2959102"/>
            <a:ext cx="80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1,2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dm</a:t>
            </a:r>
          </a:p>
        </p:txBody>
      </p:sp>
    </p:spTree>
    <p:extLst>
      <p:ext uri="{BB962C8B-B14F-4D97-AF65-F5344CB8AC3E}">
        <p14:creationId xmlns:p14="http://schemas.microsoft.com/office/powerpoint/2010/main" val="1201399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92164" grpId="0"/>
      <p:bldP spid="92165" grpId="0"/>
      <p:bldP spid="92166" grpId="0"/>
      <p:bldP spid="92167" grpId="0"/>
      <p:bldP spid="92168" grpId="0"/>
      <p:bldP spid="92169" grpId="0"/>
      <p:bldP spid="92181" grpId="0"/>
      <p:bldP spid="4" grpId="0"/>
      <p:bldP spid="3" grpId="0"/>
      <p:bldP spid="5" grpId="0"/>
      <p:bldP spid="6" grpId="0"/>
      <p:bldP spid="1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 Hình hộp chữ nhật * Diện tích xung quanh = chu vi mặt đáy x chiều cao                                          =   (chiều dài + chiều rộng) x 2 x chiều cao  * Diện tích toàn phần = diện tích xung quanh + diện tích 2 mặt đáy                                                                 = diện tích xung quanh + (chiều dài x chiều rộng x 2)  * Các phép tính để tìm diện tích toàn phần của HHCN  Diện tích hai mặt đáy: chiều dài x chiều rộng x 2  Diện tích toàn phần: diện tích xung quanh + diện tích 2 mặt đáy.  *Hình nào không có nắp thì chỉ cần tìm diện tích 1 mặt đáy.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Nguyen </cp:lastModifiedBy>
  <cp:revision>2</cp:revision>
  <dcterms:created xsi:type="dcterms:W3CDTF">2022-02-03T02:26:00Z</dcterms:created>
  <dcterms:modified xsi:type="dcterms:W3CDTF">2022-05-17T11:46:51Z</dcterms:modified>
</cp:coreProperties>
</file>