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40" r:id="rId2"/>
    <p:sldId id="319" r:id="rId3"/>
    <p:sldId id="320" r:id="rId4"/>
    <p:sldId id="262" r:id="rId5"/>
    <p:sldId id="266" r:id="rId6"/>
    <p:sldId id="328" r:id="rId7"/>
    <p:sldId id="338" r:id="rId8"/>
    <p:sldId id="335" r:id="rId9"/>
    <p:sldId id="281" r:id="rId10"/>
    <p:sldId id="283" r:id="rId11"/>
    <p:sldId id="285" r:id="rId12"/>
    <p:sldId id="287" r:id="rId13"/>
    <p:sldId id="267" r:id="rId14"/>
    <p:sldId id="268" r:id="rId15"/>
    <p:sldId id="318" r:id="rId16"/>
    <p:sldId id="327" r:id="rId17"/>
    <p:sldId id="303" r:id="rId18"/>
    <p:sldId id="277" r:id="rId19"/>
    <p:sldId id="334" r:id="rId20"/>
    <p:sldId id="308" r:id="rId21"/>
    <p:sldId id="309" r:id="rId22"/>
    <p:sldId id="305" r:id="rId23"/>
    <p:sldId id="337"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F99FF"/>
    <a:srgbClr val="B4FBA3"/>
    <a:srgbClr val="FF3300"/>
    <a:srgbClr val="A4FABF"/>
    <a:srgbClr val="FFFFFF"/>
    <a:srgbClr val="ADEBF1"/>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07" autoAdjust="0"/>
    <p:restoredTop sz="93357" autoAdjust="0"/>
  </p:normalViewPr>
  <p:slideViewPr>
    <p:cSldViewPr>
      <p:cViewPr>
        <p:scale>
          <a:sx n="98" d="100"/>
          <a:sy n="98" d="100"/>
        </p:scale>
        <p:origin x="-396" y="4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074B705-D21F-4540-991F-B973DB545A97}" type="datetimeFigureOut">
              <a:rPr lang="en-US"/>
              <a:pPr>
                <a:defRPr/>
              </a:pPr>
              <a:t>5/17/2022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C62E40F-6738-4279-8D05-EA41EDA64DA3}" type="slidenum">
              <a:rPr lang="en-US"/>
              <a:pPr>
                <a:defRPr/>
              </a:pPr>
              <a:t>‹#›</a:t>
            </a:fld>
            <a:endParaRPr lang="en-US"/>
          </a:p>
        </p:txBody>
      </p:sp>
    </p:spTree>
    <p:extLst>
      <p:ext uri="{BB962C8B-B14F-4D97-AF65-F5344CB8AC3E}">
        <p14:creationId xmlns:p14="http://schemas.microsoft.com/office/powerpoint/2010/main" val="8262351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A5962E6-CC31-44EE-8DEA-88AE0574148D}" type="slidenum">
              <a:rPr lang="en-US" altLang="en-US"/>
              <a:pPr>
                <a:defRPr/>
              </a:pPr>
              <a:t>‹#›</a:t>
            </a:fld>
            <a:endParaRPr lang="en-US" altLang="en-US"/>
          </a:p>
        </p:txBody>
      </p:sp>
    </p:spTree>
    <p:extLst>
      <p:ext uri="{BB962C8B-B14F-4D97-AF65-F5344CB8AC3E}">
        <p14:creationId xmlns:p14="http://schemas.microsoft.com/office/powerpoint/2010/main" val="1044336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A774D55-91A2-4436-AF6B-49144DE0410B}" type="slidenum">
              <a:rPr lang="en-US" altLang="en-US"/>
              <a:pPr>
                <a:defRPr/>
              </a:pPr>
              <a:t>‹#›</a:t>
            </a:fld>
            <a:endParaRPr lang="en-US" altLang="en-US"/>
          </a:p>
        </p:txBody>
      </p:sp>
    </p:spTree>
    <p:extLst>
      <p:ext uri="{BB962C8B-B14F-4D97-AF65-F5344CB8AC3E}">
        <p14:creationId xmlns:p14="http://schemas.microsoft.com/office/powerpoint/2010/main" val="2701820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36F70AB-EA69-4931-9444-54C5968C590E}" type="slidenum">
              <a:rPr lang="en-US" altLang="en-US"/>
              <a:pPr>
                <a:defRPr/>
              </a:pPr>
              <a:t>‹#›</a:t>
            </a:fld>
            <a:endParaRPr lang="en-US" altLang="en-US"/>
          </a:p>
        </p:txBody>
      </p:sp>
    </p:spTree>
    <p:extLst>
      <p:ext uri="{BB962C8B-B14F-4D97-AF65-F5344CB8AC3E}">
        <p14:creationId xmlns:p14="http://schemas.microsoft.com/office/powerpoint/2010/main" val="63601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AA58EA1-E09F-4D6D-9FC5-CF6144A3F146}" type="slidenum">
              <a:rPr lang="en-US" altLang="en-US"/>
              <a:pPr>
                <a:defRPr/>
              </a:pPr>
              <a:t>‹#›</a:t>
            </a:fld>
            <a:endParaRPr lang="en-US" altLang="en-US"/>
          </a:p>
        </p:txBody>
      </p:sp>
    </p:spTree>
    <p:extLst>
      <p:ext uri="{BB962C8B-B14F-4D97-AF65-F5344CB8AC3E}">
        <p14:creationId xmlns:p14="http://schemas.microsoft.com/office/powerpoint/2010/main" val="1477546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014929B-EEED-4E51-B468-ED91066BC3AE}" type="slidenum">
              <a:rPr lang="en-US" altLang="en-US"/>
              <a:pPr>
                <a:defRPr/>
              </a:pPr>
              <a:t>‹#›</a:t>
            </a:fld>
            <a:endParaRPr lang="en-US" altLang="en-US"/>
          </a:p>
        </p:txBody>
      </p:sp>
    </p:spTree>
    <p:extLst>
      <p:ext uri="{BB962C8B-B14F-4D97-AF65-F5344CB8AC3E}">
        <p14:creationId xmlns:p14="http://schemas.microsoft.com/office/powerpoint/2010/main" val="937596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53C2017-55E9-476E-BBE0-2986015107FB}" type="slidenum">
              <a:rPr lang="en-US" altLang="en-US"/>
              <a:pPr>
                <a:defRPr/>
              </a:pPr>
              <a:t>‹#›</a:t>
            </a:fld>
            <a:endParaRPr lang="en-US" altLang="en-US"/>
          </a:p>
        </p:txBody>
      </p:sp>
    </p:spTree>
    <p:extLst>
      <p:ext uri="{BB962C8B-B14F-4D97-AF65-F5344CB8AC3E}">
        <p14:creationId xmlns:p14="http://schemas.microsoft.com/office/powerpoint/2010/main" val="2831590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30761F31-3155-4747-97E8-DEDC7D32B586}" type="slidenum">
              <a:rPr lang="en-US" altLang="en-US"/>
              <a:pPr>
                <a:defRPr/>
              </a:pPr>
              <a:t>‹#›</a:t>
            </a:fld>
            <a:endParaRPr lang="en-US" altLang="en-US"/>
          </a:p>
        </p:txBody>
      </p:sp>
    </p:spTree>
    <p:extLst>
      <p:ext uri="{BB962C8B-B14F-4D97-AF65-F5344CB8AC3E}">
        <p14:creationId xmlns:p14="http://schemas.microsoft.com/office/powerpoint/2010/main" val="2209631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3DA9180-77A1-4A33-A84E-31632926B61C}" type="slidenum">
              <a:rPr lang="en-US" altLang="en-US"/>
              <a:pPr>
                <a:defRPr/>
              </a:pPr>
              <a:t>‹#›</a:t>
            </a:fld>
            <a:endParaRPr lang="en-US" altLang="en-US"/>
          </a:p>
        </p:txBody>
      </p:sp>
    </p:spTree>
    <p:extLst>
      <p:ext uri="{BB962C8B-B14F-4D97-AF65-F5344CB8AC3E}">
        <p14:creationId xmlns:p14="http://schemas.microsoft.com/office/powerpoint/2010/main" val="1261631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36A44A78-E406-4EEE-895C-AB3B1AFC4714}" type="slidenum">
              <a:rPr lang="en-US" altLang="en-US"/>
              <a:pPr>
                <a:defRPr/>
              </a:pPr>
              <a:t>‹#›</a:t>
            </a:fld>
            <a:endParaRPr lang="en-US" altLang="en-US"/>
          </a:p>
        </p:txBody>
      </p:sp>
    </p:spTree>
    <p:extLst>
      <p:ext uri="{BB962C8B-B14F-4D97-AF65-F5344CB8AC3E}">
        <p14:creationId xmlns:p14="http://schemas.microsoft.com/office/powerpoint/2010/main" val="2551646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7454884-2DC0-412A-ADDB-6D05EDDFF674}" type="slidenum">
              <a:rPr lang="en-US" altLang="en-US"/>
              <a:pPr>
                <a:defRPr/>
              </a:pPr>
              <a:t>‹#›</a:t>
            </a:fld>
            <a:endParaRPr lang="en-US" altLang="en-US"/>
          </a:p>
        </p:txBody>
      </p:sp>
    </p:spTree>
    <p:extLst>
      <p:ext uri="{BB962C8B-B14F-4D97-AF65-F5344CB8AC3E}">
        <p14:creationId xmlns:p14="http://schemas.microsoft.com/office/powerpoint/2010/main" val="1376130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3A40979-81DF-4D44-B7FB-383CC0D79060}" type="slidenum">
              <a:rPr lang="en-US" altLang="en-US"/>
              <a:pPr>
                <a:defRPr/>
              </a:pPr>
              <a:t>‹#›</a:t>
            </a:fld>
            <a:endParaRPr lang="en-US" altLang="en-US"/>
          </a:p>
        </p:txBody>
      </p:sp>
    </p:spTree>
    <p:extLst>
      <p:ext uri="{BB962C8B-B14F-4D97-AF65-F5344CB8AC3E}">
        <p14:creationId xmlns:p14="http://schemas.microsoft.com/office/powerpoint/2010/main" val="1533676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pPr>
              <a:defRPr/>
            </a:pPr>
            <a:fld id="{2B984F18-9C2E-4AB5-998D-96158FD526A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6" Type="http://schemas.openxmlformats.org/officeDocument/2006/relationships/image" Target="../media/image4.gif"/><Relationship Id="rId5" Type="http://schemas.openxmlformats.org/officeDocument/2006/relationships/slide" Target="slide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 Id="rId5" Type="http://schemas.openxmlformats.org/officeDocument/2006/relationships/image" Target="../media/image18.jpeg"/><Relationship Id="rId4" Type="http://schemas.openxmlformats.org/officeDocument/2006/relationships/image" Target="../media/image17.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7" name="WordArt 19"/>
          <p:cNvSpPr>
            <a:spLocks noChangeArrowheads="1" noChangeShapeType="1" noTextEdit="1"/>
          </p:cNvSpPr>
          <p:nvPr/>
        </p:nvSpPr>
        <p:spPr bwMode="auto">
          <a:xfrm>
            <a:off x="457200" y="381000"/>
            <a:ext cx="8305800" cy="685800"/>
          </a:xfrm>
          <a:prstGeom prst="rect">
            <a:avLst/>
          </a:prstGeom>
        </p:spPr>
        <p:txBody>
          <a:bodyPr wrap="none" fromWordArt="1">
            <a:prstTxWarp prst="textPlain">
              <a:avLst>
                <a:gd name="adj" fmla="val 50000"/>
              </a:avLst>
            </a:prstTxWarp>
          </a:bodyPr>
          <a:lstStyle/>
          <a:p>
            <a:r>
              <a:rPr lang="vi-VN" b="1" kern="1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TRƯỜNG TIỂU HỌC ĐẠI ĐỒNG </a:t>
            </a:r>
            <a:endParaRPr lang="en-US" b="1" kern="1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endParaRPr>
          </a:p>
        </p:txBody>
      </p:sp>
      <p:sp>
        <p:nvSpPr>
          <p:cNvPr id="2051" name="WordArt 20"/>
          <p:cNvSpPr>
            <a:spLocks noChangeArrowheads="1" noChangeShapeType="1" noTextEdit="1"/>
          </p:cNvSpPr>
          <p:nvPr/>
        </p:nvSpPr>
        <p:spPr bwMode="auto">
          <a:xfrm>
            <a:off x="2362200" y="1066800"/>
            <a:ext cx="5410200" cy="990600"/>
          </a:xfrm>
          <a:prstGeom prst="rect">
            <a:avLst/>
          </a:prstGeom>
        </p:spPr>
        <p:txBody>
          <a:bodyPr wrap="none" fromWordArt="1">
            <a:prstTxWarp prst="textPlain">
              <a:avLst>
                <a:gd name="adj" fmla="val 50000"/>
              </a:avLst>
            </a:prstTxWarp>
          </a:bodyPr>
          <a:lstStyle/>
          <a:p>
            <a:r>
              <a:rPr lang="vi-VN" b="1" kern="10">
                <a:ln w="9525">
                  <a:solidFill>
                    <a:srgbClr val="0000FF"/>
                  </a:solidFill>
                  <a:round/>
                  <a:headEnd/>
                  <a:tailEnd/>
                </a:ln>
                <a:effectLst>
                  <a:outerShdw dist="45791" dir="2021404" algn="ctr" rotWithShape="0">
                    <a:srgbClr val="B2B2B2">
                      <a:alpha val="79999"/>
                    </a:srgbClr>
                  </a:outerShdw>
                </a:effectLst>
                <a:latin typeface="Times New Roman"/>
                <a:cs typeface="Times New Roman"/>
              </a:rPr>
              <a:t> Tập đọc  – Lớp 5A</a:t>
            </a:r>
            <a:endParaRPr lang="en-US" b="1" kern="10">
              <a:ln w="9525">
                <a:solidFill>
                  <a:srgbClr val="0000FF"/>
                </a:solidFill>
                <a:round/>
                <a:headEnd/>
                <a:tailEnd/>
              </a:ln>
              <a:effectLst>
                <a:outerShdw dist="45791" dir="2021404" algn="ctr" rotWithShape="0">
                  <a:srgbClr val="B2B2B2">
                    <a:alpha val="79999"/>
                  </a:srgbClr>
                </a:outerShdw>
              </a:effectLst>
              <a:latin typeface="Times New Roman"/>
              <a:cs typeface="Times New Roman"/>
            </a:endParaRPr>
          </a:p>
        </p:txBody>
      </p:sp>
      <p:grpSp>
        <p:nvGrpSpPr>
          <p:cNvPr id="2052" name="Group 5"/>
          <p:cNvGrpSpPr>
            <a:grpSpLocks/>
          </p:cNvGrpSpPr>
          <p:nvPr/>
        </p:nvGrpSpPr>
        <p:grpSpPr bwMode="auto">
          <a:xfrm>
            <a:off x="0" y="0"/>
            <a:ext cx="9144000" cy="6858000"/>
            <a:chOff x="8" y="0"/>
            <a:chExt cx="5760" cy="4320"/>
          </a:xfrm>
        </p:grpSpPr>
        <p:pic>
          <p:nvPicPr>
            <p:cNvPr id="2055" name="Picture 6"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31882" flipH="1">
              <a:off x="4848" y="3394"/>
              <a:ext cx="912"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7"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65066">
              <a:off x="96" y="3394"/>
              <a:ext cx="961"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7" name="Group 8"/>
            <p:cNvGrpSpPr>
              <a:grpSpLocks/>
            </p:cNvGrpSpPr>
            <p:nvPr/>
          </p:nvGrpSpPr>
          <p:grpSpPr bwMode="auto">
            <a:xfrm>
              <a:off x="8" y="0"/>
              <a:ext cx="5760" cy="4320"/>
              <a:chOff x="672" y="0"/>
              <a:chExt cx="5760" cy="4320"/>
            </a:xfrm>
          </p:grpSpPr>
          <p:pic>
            <p:nvPicPr>
              <p:cNvPr id="2058" name="Picture 9"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9" name="Picture 10"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60" name="Picture 11"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61" name="Picture 12"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grpSp>
      </p:grpSp>
      <p:pic>
        <p:nvPicPr>
          <p:cNvPr id="2053" name="Picture 10" descr="cartoon1%20(1)">
            <a:hlinkClick r:id="rId5" action="ppaction://hlinksldjump"/>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609600" y="1447800"/>
            <a:ext cx="1600200" cy="142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WordArt 21"/>
          <p:cNvSpPr>
            <a:spLocks noChangeArrowheads="1" noChangeShapeType="1" noTextEdit="1"/>
          </p:cNvSpPr>
          <p:nvPr/>
        </p:nvSpPr>
        <p:spPr bwMode="auto">
          <a:xfrm>
            <a:off x="457200" y="2344738"/>
            <a:ext cx="8305800" cy="5892800"/>
          </a:xfrm>
          <a:prstGeom prst="rect">
            <a:avLst/>
          </a:prstGeom>
        </p:spPr>
        <p:txBody>
          <a:bodyPr wrap="none" fromWordArt="1">
            <a:prstTxWarp prst="textPlain">
              <a:avLst>
                <a:gd name="adj" fmla="val 50000"/>
              </a:avLst>
            </a:prstTxWarp>
          </a:bodyPr>
          <a:lstStyle/>
          <a:p>
            <a:r>
              <a:rPr lang="en-US" b="1" kern="1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Lập làng giữ biển.</a:t>
            </a:r>
          </a:p>
          <a:p>
            <a:endParaRPr lang="en-US" b="1" kern="1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067"/>
                                        </p:tgtEl>
                                        <p:attrNameLst>
                                          <p:attrName>style.visibility</p:attrName>
                                        </p:attrNameLst>
                                      </p:cBhvr>
                                      <p:to>
                                        <p:strVal val="visible"/>
                                      </p:to>
                                    </p:set>
                                    <p:anim calcmode="lin" valueType="num">
                                      <p:cBhvr additive="base">
                                        <p:cTn id="7" dur="3000" fill="hold"/>
                                        <p:tgtEl>
                                          <p:spTgt spid="2067"/>
                                        </p:tgtEl>
                                        <p:attrNameLst>
                                          <p:attrName>ppt_x</p:attrName>
                                        </p:attrNameLst>
                                      </p:cBhvr>
                                      <p:tavLst>
                                        <p:tav tm="0">
                                          <p:val>
                                            <p:strVal val="0-#ppt_w/2"/>
                                          </p:val>
                                        </p:tav>
                                        <p:tav tm="100000">
                                          <p:val>
                                            <p:strVal val="#ppt_x"/>
                                          </p:val>
                                        </p:tav>
                                      </p:tavLst>
                                    </p:anim>
                                    <p:anim calcmode="lin" valueType="num">
                                      <p:cBhvr additive="base">
                                        <p:cTn id="8" dur="3000" fill="hold"/>
                                        <p:tgtEl>
                                          <p:spTgt spid="20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8"/>
          <p:cNvSpPr txBox="1">
            <a:spLocks noChangeArrowheads="1"/>
          </p:cNvSpPr>
          <p:nvPr/>
        </p:nvSpPr>
        <p:spPr bwMode="auto">
          <a:xfrm>
            <a:off x="838200" y="6096000"/>
            <a:ext cx="7620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altLang="en-US" sz="4400">
                <a:solidFill>
                  <a:srgbClr val="FF0000"/>
                </a:solidFill>
                <a:latin typeface="VNI-Bodon-Poster" pitchFamily="2" charset="0"/>
              </a:rPr>
              <a:t>LAØNG BIEÅN</a:t>
            </a:r>
          </a:p>
        </p:txBody>
      </p:sp>
      <p:pic>
        <p:nvPicPr>
          <p:cNvPr id="11267" name="Picture 10" descr="làng bi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89154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blind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luoi va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943600"/>
          </a:xfrm>
          <a:prstGeom prst="rect">
            <a:avLst/>
          </a:prstGeom>
          <a:noFill/>
          <a:ln w="38100">
            <a:solidFill>
              <a:srgbClr val="0000FF"/>
            </a:solidFill>
            <a:miter lim="800000"/>
            <a:headEnd/>
            <a:tailEnd/>
          </a:ln>
          <a:extLst>
            <a:ext uri="{909E8E84-426E-40DD-AFC4-6F175D3DCCD1}">
              <a14:hiddenFill xmlns:a14="http://schemas.microsoft.com/office/drawing/2010/main">
                <a:solidFill>
                  <a:srgbClr val="FFFFFF"/>
                </a:solidFill>
              </a14:hiddenFill>
            </a:ext>
          </a:extLst>
        </p:spPr>
      </p:pic>
      <p:sp>
        <p:nvSpPr>
          <p:cNvPr id="12291" name="Text Box 8"/>
          <p:cNvSpPr txBox="1">
            <a:spLocks noChangeArrowheads="1"/>
          </p:cNvSpPr>
          <p:nvPr/>
        </p:nvSpPr>
        <p:spPr bwMode="auto">
          <a:xfrm>
            <a:off x="1905000" y="5999163"/>
            <a:ext cx="46482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altLang="en-US" sz="4800" b="1"/>
              <a:t>Vàng lưới</a:t>
            </a:r>
          </a:p>
        </p:txBody>
      </p:sp>
    </p:spTree>
  </p:cSld>
  <p:clrMapOvr>
    <a:masterClrMapping/>
  </p:clrMapOvr>
  <p:transition spd="med">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7"/>
          <p:cNvSpPr txBox="1">
            <a:spLocks noChangeArrowheads="1"/>
          </p:cNvSpPr>
          <p:nvPr/>
        </p:nvSpPr>
        <p:spPr bwMode="auto">
          <a:xfrm>
            <a:off x="3200400" y="5791200"/>
            <a:ext cx="36576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altLang="en-US" sz="5400"/>
              <a:t>Lưới đáy</a:t>
            </a:r>
          </a:p>
        </p:txBody>
      </p:sp>
      <p:pic>
        <p:nvPicPr>
          <p:cNvPr id="13315"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590800" y="6248400"/>
            <a:ext cx="190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r" eaLnBrk="1" hangingPunct="1">
              <a:spcBef>
                <a:spcPct val="50000"/>
              </a:spcBef>
            </a:pPr>
            <a:endParaRPr lang="en-US" altLang="en-US">
              <a:latin typeface=".VnTime" pitchFamily="34" charset="0"/>
            </a:endParaRPr>
          </a:p>
        </p:txBody>
      </p:sp>
      <p:sp>
        <p:nvSpPr>
          <p:cNvPr id="13315" name="Text Box 3"/>
          <p:cNvSpPr txBox="1">
            <a:spLocks noChangeArrowheads="1"/>
          </p:cNvSpPr>
          <p:nvPr/>
        </p:nvSpPr>
        <p:spPr bwMode="auto">
          <a:xfrm>
            <a:off x="2971800" y="6096000"/>
            <a:ext cx="4343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altLang="en-US" sz="4400">
                <a:latin typeface="VNI-Bodon-Poster" pitchFamily="2" charset="0"/>
              </a:rPr>
              <a:t>DAÂN CHAØI</a:t>
            </a:r>
          </a:p>
        </p:txBody>
      </p:sp>
      <p:pic>
        <p:nvPicPr>
          <p:cNvPr id="13316" name="Picture 4" descr="lang bi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4267200" cy="281940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pic>
      <p:pic>
        <p:nvPicPr>
          <p:cNvPr id="13317" name="Picture 5" descr="dan chai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200400"/>
            <a:ext cx="4114800" cy="2895600"/>
          </a:xfrm>
          <a:prstGeom prst="rect">
            <a:avLst/>
          </a:prstGeom>
          <a:solidFill>
            <a:srgbClr val="0000FF"/>
          </a:solidFill>
          <a:ln w="9525">
            <a:solidFill>
              <a:srgbClr val="0000FF"/>
            </a:solidFill>
            <a:miter lim="800000"/>
            <a:headEnd/>
            <a:tailEnd/>
          </a:ln>
        </p:spPr>
      </p:pic>
      <p:pic>
        <p:nvPicPr>
          <p:cNvPr id="13318" name="Picture 6" descr="dan chai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3200400"/>
            <a:ext cx="4419600" cy="297180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pic>
      <p:pic>
        <p:nvPicPr>
          <p:cNvPr id="13319" name="Picture 7" descr="dan chai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152400"/>
            <a:ext cx="4343400" cy="289560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diamond(in)">
                                      <p:cBhvr>
                                        <p:cTn id="7" dur="2000"/>
                                        <p:tgtEl>
                                          <p:spTgt spid="13316"/>
                                        </p:tgtEl>
                                      </p:cBhvr>
                                    </p:animEffect>
                                  </p:childTnLst>
                                </p:cTn>
                              </p:par>
                              <p:par>
                                <p:cTn id="8" presetID="8" presetClass="entr" presetSubtype="16" fill="hold" nodeType="withEffect">
                                  <p:stCondLst>
                                    <p:cond delay="0"/>
                                  </p:stCondLst>
                                  <p:childTnLst>
                                    <p:set>
                                      <p:cBhvr>
                                        <p:cTn id="9" dur="1" fill="hold">
                                          <p:stCondLst>
                                            <p:cond delay="0"/>
                                          </p:stCondLst>
                                        </p:cTn>
                                        <p:tgtEl>
                                          <p:spTgt spid="13319"/>
                                        </p:tgtEl>
                                        <p:attrNameLst>
                                          <p:attrName>style.visibility</p:attrName>
                                        </p:attrNameLst>
                                      </p:cBhvr>
                                      <p:to>
                                        <p:strVal val="visible"/>
                                      </p:to>
                                    </p:set>
                                    <p:animEffect transition="in" filter="diamond(in)">
                                      <p:cBhvr>
                                        <p:cTn id="10" dur="2000"/>
                                        <p:tgtEl>
                                          <p:spTgt spid="13319"/>
                                        </p:tgtEl>
                                      </p:cBhvr>
                                    </p:animEffect>
                                  </p:childTnLst>
                                </p:cTn>
                              </p:par>
                              <p:par>
                                <p:cTn id="11" presetID="8" presetClass="entr" presetSubtype="16" fill="hold" nodeType="withEffect">
                                  <p:stCondLst>
                                    <p:cond delay="0"/>
                                  </p:stCondLst>
                                  <p:childTnLst>
                                    <p:set>
                                      <p:cBhvr>
                                        <p:cTn id="12" dur="1" fill="hold">
                                          <p:stCondLst>
                                            <p:cond delay="0"/>
                                          </p:stCondLst>
                                        </p:cTn>
                                        <p:tgtEl>
                                          <p:spTgt spid="13317"/>
                                        </p:tgtEl>
                                        <p:attrNameLst>
                                          <p:attrName>style.visibility</p:attrName>
                                        </p:attrNameLst>
                                      </p:cBhvr>
                                      <p:to>
                                        <p:strVal val="visible"/>
                                      </p:to>
                                    </p:set>
                                    <p:animEffect transition="in" filter="diamond(in)">
                                      <p:cBhvr>
                                        <p:cTn id="13" dur="2000"/>
                                        <p:tgtEl>
                                          <p:spTgt spid="13317"/>
                                        </p:tgtEl>
                                      </p:cBhvr>
                                    </p:animEffect>
                                  </p:childTnLst>
                                </p:cTn>
                              </p:par>
                              <p:par>
                                <p:cTn id="14" presetID="8" presetClass="entr" presetSubtype="16" fill="hold" nodeType="withEffect">
                                  <p:stCondLst>
                                    <p:cond delay="0"/>
                                  </p:stCondLst>
                                  <p:childTnLst>
                                    <p:set>
                                      <p:cBhvr>
                                        <p:cTn id="15" dur="1" fill="hold">
                                          <p:stCondLst>
                                            <p:cond delay="0"/>
                                          </p:stCondLst>
                                        </p:cTn>
                                        <p:tgtEl>
                                          <p:spTgt spid="13318"/>
                                        </p:tgtEl>
                                        <p:attrNameLst>
                                          <p:attrName>style.visibility</p:attrName>
                                        </p:attrNameLst>
                                      </p:cBhvr>
                                      <p:to>
                                        <p:strVal val="visible"/>
                                      </p:to>
                                    </p:set>
                                    <p:animEffect transition="in" filter="diamond(in)">
                                      <p:cBhvr>
                                        <p:cTn id="16" dur="2000"/>
                                        <p:tgtEl>
                                          <p:spTgt spid="13318"/>
                                        </p:tgtEl>
                                      </p:cBhvr>
                                    </p:animEffect>
                                  </p:childTnLst>
                                </p:cTn>
                              </p:par>
                              <p:par>
                                <p:cTn id="17" presetID="8" presetClass="entr" presetSubtype="16" fill="hold" grpId="0" nodeType="withEffect">
                                  <p:stCondLst>
                                    <p:cond delay="0"/>
                                  </p:stCondLst>
                                  <p:childTnLst>
                                    <p:set>
                                      <p:cBhvr>
                                        <p:cTn id="18" dur="1" fill="hold">
                                          <p:stCondLst>
                                            <p:cond delay="0"/>
                                          </p:stCondLst>
                                        </p:cTn>
                                        <p:tgtEl>
                                          <p:spTgt spid="13315"/>
                                        </p:tgtEl>
                                        <p:attrNameLst>
                                          <p:attrName>style.visibility</p:attrName>
                                        </p:attrNameLst>
                                      </p:cBhvr>
                                      <p:to>
                                        <p:strVal val="visible"/>
                                      </p:to>
                                    </p:set>
                                    <p:animEffect transition="in" filter="diamond(in)">
                                      <p:cBhvr>
                                        <p:cTn id="19" dur="2000"/>
                                        <p:tgtEl>
                                          <p:spTgt spid="13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76200" y="457200"/>
            <a:ext cx="9144000" cy="1508125"/>
          </a:xfrm>
          <a:prstGeom prst="rect">
            <a:avLst/>
          </a:prstGeom>
          <a:solidFill>
            <a:srgbClr val="A4FAB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en-US" sz="4800">
                <a:solidFill>
                  <a:schemeClr val="bg1"/>
                </a:solidFill>
                <a:latin typeface=".VnTime" pitchFamily="34" charset="0"/>
              </a:rPr>
              <a:t> </a:t>
            </a:r>
            <a:r>
              <a:rPr lang="en-US" altLang="en-US" sz="4400" b="1">
                <a:solidFill>
                  <a:srgbClr val="FF0000"/>
                </a:solidFill>
                <a:latin typeface="Arial" charset="0"/>
                <a:cs typeface="Arial" charset="0"/>
              </a:rPr>
              <a:t>Bố và ông Nhụ bàn với nhau việc gì?</a:t>
            </a:r>
          </a:p>
        </p:txBody>
      </p:sp>
      <p:sp>
        <p:nvSpPr>
          <p:cNvPr id="14354" name="Text Box 18"/>
          <p:cNvSpPr txBox="1">
            <a:spLocks noChangeArrowheads="1"/>
          </p:cNvSpPr>
          <p:nvPr/>
        </p:nvSpPr>
        <p:spPr bwMode="auto">
          <a:xfrm>
            <a:off x="457200" y="2514600"/>
            <a:ext cx="83058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en-US" sz="4800">
                <a:solidFill>
                  <a:schemeClr val="bg1"/>
                </a:solidFill>
                <a:latin typeface=".VnTime" pitchFamily="34" charset="0"/>
              </a:rPr>
              <a:t>   </a:t>
            </a:r>
            <a:r>
              <a:rPr lang="en-US" altLang="en-US" sz="4400">
                <a:solidFill>
                  <a:srgbClr val="0000FF"/>
                </a:solidFill>
                <a:latin typeface="Arial" charset="0"/>
                <a:cs typeface="Arial" charset="0"/>
              </a:rPr>
              <a:t>Bố và ông Nhụ bàn với nhau việc họp làng để đưa cả làng ra đảo và đưa dần cả nhà Nhụ ra đảo.</a:t>
            </a: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354"/>
                                        </p:tgtEl>
                                        <p:attrNameLst>
                                          <p:attrName>style.visibility</p:attrName>
                                        </p:attrNameLst>
                                      </p:cBhvr>
                                      <p:to>
                                        <p:strVal val="visible"/>
                                      </p:to>
                                    </p:set>
                                    <p:animEffect transition="in" filter="checkerboard(across)">
                                      <p:cBhvr>
                                        <p:cTn id="7" dur="1000"/>
                                        <p:tgtEl>
                                          <p:spTgt spid="14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8"/>
          <p:cNvSpPr txBox="1">
            <a:spLocks noChangeArrowheads="1"/>
          </p:cNvSpPr>
          <p:nvPr/>
        </p:nvSpPr>
        <p:spPr bwMode="auto">
          <a:xfrm>
            <a:off x="304800" y="457200"/>
            <a:ext cx="83058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en-US" sz="4400" b="1">
                <a:solidFill>
                  <a:srgbClr val="FF0000"/>
                </a:solidFill>
                <a:latin typeface="Arial" charset="0"/>
                <a:cs typeface="Arial" charset="0"/>
              </a:rPr>
              <a:t>Việc lập làng mới ngoài đảo có lợi gì?</a:t>
            </a:r>
          </a:p>
        </p:txBody>
      </p:sp>
      <p:sp>
        <p:nvSpPr>
          <p:cNvPr id="21507" name="Text Box 9"/>
          <p:cNvSpPr txBox="1">
            <a:spLocks noChangeArrowheads="1"/>
          </p:cNvSpPr>
          <p:nvPr/>
        </p:nvSpPr>
        <p:spPr bwMode="auto">
          <a:xfrm>
            <a:off x="228600" y="2286000"/>
            <a:ext cx="8912225"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en-US" sz="4400">
                <a:solidFill>
                  <a:srgbClr val="0000FF"/>
                </a:solidFill>
                <a:latin typeface="Arial" charset="0"/>
                <a:cs typeface="Arial" charset="0"/>
              </a:rPr>
              <a:t>  </a:t>
            </a:r>
            <a:r>
              <a:rPr lang="en-US" altLang="en-US" sz="4400" b="1">
                <a:solidFill>
                  <a:srgbClr val="0000FF"/>
                </a:solidFill>
                <a:latin typeface="Arial" charset="0"/>
                <a:cs typeface="Arial" charset="0"/>
              </a:rPr>
              <a:t>Việc lập làng mới ngoài đảo có lợi mang đến cho bà con dân chài nơi sinh sống mới có điều kiện thuận lợi hơn và còn là để giữ đất nước của mình.</a:t>
            </a: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animEffect transition="in" filter="box(in)">
                                      <p:cBhvr>
                                        <p:cTn id="7" dur="10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Text Box 10"/>
          <p:cNvSpPr txBox="1">
            <a:spLocks noChangeArrowheads="1"/>
          </p:cNvSpPr>
          <p:nvPr/>
        </p:nvSpPr>
        <p:spPr bwMode="auto">
          <a:xfrm>
            <a:off x="304800" y="533400"/>
            <a:ext cx="8382000" cy="3478213"/>
          </a:xfrm>
          <a:prstGeom prst="rect">
            <a:avLst/>
          </a:prstGeom>
          <a:noFill/>
          <a:ln w="9525">
            <a:noFill/>
            <a:miter lim="800000"/>
            <a:headEnd/>
            <a:tailEnd/>
          </a:ln>
        </p:spPr>
        <p:txBody>
          <a:bodyPr>
            <a:spAutoFit/>
          </a:bodyPr>
          <a:lstStyle/>
          <a:p>
            <a:pPr eaLnBrk="1" hangingPunct="1">
              <a:defRPr/>
            </a:pPr>
            <a:r>
              <a:rPr lang="en-US" altLang="en-US" sz="4000" b="1" i="1"/>
              <a:t>   </a:t>
            </a:r>
            <a:r>
              <a:rPr lang="en-US" altLang="en-US" sz="4400" b="1" i="1" spc="-80">
                <a:solidFill>
                  <a:srgbClr val="FF0000"/>
                </a:solidFill>
                <a:latin typeface="Arial" charset="0"/>
                <a:cs typeface="Arial" charset="0"/>
              </a:rPr>
              <a:t>Tìm những chi tiết cho thấy  ông của Nhụ suy nghĩ rất kĩ  và cuối cùng đã đồng tình  với kế hoạch lập làng giữ  biển của bố Nhụ?</a:t>
            </a:r>
            <a:endParaRPr lang="en-US" altLang="en-US" sz="4400" spc="-80">
              <a:solidFill>
                <a:srgbClr val="FF0000"/>
              </a:solidFill>
              <a:latin typeface="Arial" charset="0"/>
              <a:cs typeface="Arial" charset="0"/>
            </a:endParaRPr>
          </a:p>
        </p:txBody>
      </p:sp>
    </p:spTree>
  </p:cSld>
  <p:clrMapOvr>
    <a:masterClrMapping/>
  </p:clrMapOvr>
  <p:transition spd="slow">
    <p:cover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1"/>
          <p:cNvSpPr txBox="1">
            <a:spLocks noChangeArrowheads="1"/>
          </p:cNvSpPr>
          <p:nvPr/>
        </p:nvSpPr>
        <p:spPr bwMode="auto">
          <a:xfrm>
            <a:off x="381000" y="381000"/>
            <a:ext cx="86106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en-US" sz="4000" b="1" i="1"/>
              <a:t>   </a:t>
            </a:r>
            <a:r>
              <a:rPr lang="en-US" altLang="en-US" sz="4000" b="1">
                <a:solidFill>
                  <a:srgbClr val="0000FF"/>
                </a:solidFill>
              </a:rPr>
              <a:t>Những chi tiết cho thấy ông của Nhụ suy nghĩ rất kĩ và cuối cùng đã đồng tình với kế  hoạch lập làng giữ biển của bố Nhụ</a:t>
            </a:r>
            <a:r>
              <a:rPr lang="en-US" altLang="en-US" sz="4000" b="1">
                <a:solidFill>
                  <a:srgbClr val="FF3300"/>
                </a:solidFill>
              </a:rPr>
              <a:t>: </a:t>
            </a:r>
            <a:r>
              <a:rPr lang="en-US" altLang="en-US" sz="4000" b="1" i="1">
                <a:solidFill>
                  <a:srgbClr val="FF3300"/>
                </a:solidFill>
              </a:rPr>
              <a:t>Ông  bước ra võng, ngồi xuống võng,vặn mình, hai má phập phồng như người mới súc miệng  khan. Ông đã hiểu những ý tưởng hình thành trong suy tính của con trai ông quan trọng nhường nào</a:t>
            </a:r>
            <a:r>
              <a:rPr lang="en-US" altLang="en-US" sz="4000" b="1" i="1">
                <a:solidFill>
                  <a:srgbClr val="0000FF"/>
                </a:solidFill>
              </a:rPr>
              <a:t>.</a:t>
            </a:r>
          </a:p>
        </p:txBody>
      </p:sp>
    </p:spTree>
  </p:cSld>
  <p:clrMapOvr>
    <a:masterClrMapping/>
  </p:clrMapOvr>
  <p:transition spd="med">
    <p:blind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304800" y="2286000"/>
            <a:ext cx="9158288"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en-US" sz="4400" b="1">
                <a:solidFill>
                  <a:srgbClr val="0000FF"/>
                </a:solidFill>
              </a:rPr>
              <a:t>   Bố con ông Nhụ dũng cảm lập làng giữ biển.</a:t>
            </a:r>
          </a:p>
        </p:txBody>
      </p:sp>
      <p:sp>
        <p:nvSpPr>
          <p:cNvPr id="2" name="Rectangle 1"/>
          <p:cNvSpPr>
            <a:spLocks noChangeArrowheads="1"/>
          </p:cNvSpPr>
          <p:nvPr/>
        </p:nvSpPr>
        <p:spPr bwMode="auto">
          <a:xfrm>
            <a:off x="304800" y="544513"/>
            <a:ext cx="8382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en-US" altLang="en-US" sz="4000" b="1" i="1"/>
              <a:t>Việc lập làng giữ biển cho thấy bố con ông Nhụ thế nào?</a:t>
            </a:r>
          </a:p>
        </p:txBody>
      </p:sp>
    </p:spTree>
  </p:cSld>
  <p:clrMapOvr>
    <a:masterClrMapping/>
  </p:clrMapOvr>
  <p:transition spd="med">
    <p:plu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4578"/>
                                        </p:tgtEl>
                                        <p:attrNameLst>
                                          <p:attrName>style.visibility</p:attrName>
                                        </p:attrNameLst>
                                      </p:cBhvr>
                                      <p:to>
                                        <p:strVal val="visible"/>
                                      </p:to>
                                    </p:set>
                                    <p:animEffect transition="in" filter="wipe(down)">
                                      <p:cBhvr>
                                        <p:cTn id="12" dur="580">
                                          <p:stCondLst>
                                            <p:cond delay="0"/>
                                          </p:stCondLst>
                                        </p:cTn>
                                        <p:tgtEl>
                                          <p:spTgt spid="24578"/>
                                        </p:tgtEl>
                                      </p:cBhvr>
                                    </p:animEffect>
                                    <p:anim calcmode="lin" valueType="num">
                                      <p:cBhvr>
                                        <p:cTn id="13" dur="1822" tmFilter="0,0; 0.14,0.36; 0.43,0.73; 0.71,0.91; 1.0,1.0">
                                          <p:stCondLst>
                                            <p:cond delay="0"/>
                                          </p:stCondLst>
                                        </p:cTn>
                                        <p:tgtEl>
                                          <p:spTgt spid="24578"/>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4578"/>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4578"/>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4578"/>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4578"/>
                                        </p:tgtEl>
                                        <p:attrNameLst>
                                          <p:attrName>ppt_y</p:attrName>
                                        </p:attrNameLst>
                                      </p:cBhvr>
                                      <p:tavLst>
                                        <p:tav tm="0" fmla="#ppt_y-sin(pi*$)/81">
                                          <p:val>
                                            <p:fltVal val="0"/>
                                          </p:val>
                                        </p:tav>
                                        <p:tav tm="100000">
                                          <p:val>
                                            <p:fltVal val="1"/>
                                          </p:val>
                                        </p:tav>
                                      </p:tavLst>
                                    </p:anim>
                                    <p:animScale>
                                      <p:cBhvr>
                                        <p:cTn id="18" dur="26">
                                          <p:stCondLst>
                                            <p:cond delay="650"/>
                                          </p:stCondLst>
                                        </p:cTn>
                                        <p:tgtEl>
                                          <p:spTgt spid="24578"/>
                                        </p:tgtEl>
                                      </p:cBhvr>
                                      <p:to x="100000" y="60000"/>
                                    </p:animScale>
                                    <p:animScale>
                                      <p:cBhvr>
                                        <p:cTn id="19" dur="166" decel="50000">
                                          <p:stCondLst>
                                            <p:cond delay="676"/>
                                          </p:stCondLst>
                                        </p:cTn>
                                        <p:tgtEl>
                                          <p:spTgt spid="24578"/>
                                        </p:tgtEl>
                                      </p:cBhvr>
                                      <p:to x="100000" y="100000"/>
                                    </p:animScale>
                                    <p:animScale>
                                      <p:cBhvr>
                                        <p:cTn id="20" dur="26">
                                          <p:stCondLst>
                                            <p:cond delay="1312"/>
                                          </p:stCondLst>
                                        </p:cTn>
                                        <p:tgtEl>
                                          <p:spTgt spid="24578"/>
                                        </p:tgtEl>
                                      </p:cBhvr>
                                      <p:to x="100000" y="80000"/>
                                    </p:animScale>
                                    <p:animScale>
                                      <p:cBhvr>
                                        <p:cTn id="21" dur="166" decel="50000">
                                          <p:stCondLst>
                                            <p:cond delay="1338"/>
                                          </p:stCondLst>
                                        </p:cTn>
                                        <p:tgtEl>
                                          <p:spTgt spid="24578"/>
                                        </p:tgtEl>
                                      </p:cBhvr>
                                      <p:to x="100000" y="100000"/>
                                    </p:animScale>
                                    <p:animScale>
                                      <p:cBhvr>
                                        <p:cTn id="22" dur="26">
                                          <p:stCondLst>
                                            <p:cond delay="1642"/>
                                          </p:stCondLst>
                                        </p:cTn>
                                        <p:tgtEl>
                                          <p:spTgt spid="24578"/>
                                        </p:tgtEl>
                                      </p:cBhvr>
                                      <p:to x="100000" y="90000"/>
                                    </p:animScale>
                                    <p:animScale>
                                      <p:cBhvr>
                                        <p:cTn id="23" dur="166" decel="50000">
                                          <p:stCondLst>
                                            <p:cond delay="1668"/>
                                          </p:stCondLst>
                                        </p:cTn>
                                        <p:tgtEl>
                                          <p:spTgt spid="24578"/>
                                        </p:tgtEl>
                                      </p:cBhvr>
                                      <p:to x="100000" y="100000"/>
                                    </p:animScale>
                                    <p:animScale>
                                      <p:cBhvr>
                                        <p:cTn id="24" dur="26">
                                          <p:stCondLst>
                                            <p:cond delay="1808"/>
                                          </p:stCondLst>
                                        </p:cTn>
                                        <p:tgtEl>
                                          <p:spTgt spid="24578"/>
                                        </p:tgtEl>
                                      </p:cBhvr>
                                      <p:to x="100000" y="95000"/>
                                    </p:animScale>
                                    <p:animScale>
                                      <p:cBhvr>
                                        <p:cTn id="25" dur="166" decel="50000">
                                          <p:stCondLst>
                                            <p:cond delay="1834"/>
                                          </p:stCondLst>
                                        </p:cTn>
                                        <p:tgtEl>
                                          <p:spTgt spid="2457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457200" y="-304800"/>
            <a:ext cx="8229600" cy="2362200"/>
          </a:xfrm>
        </p:spPr>
        <p:txBody>
          <a:bodyPr/>
          <a:lstStyle/>
          <a:p>
            <a:pPr algn="ctr">
              <a:buFontTx/>
              <a:buNone/>
            </a:pPr>
            <a:endParaRPr lang="en-US" b="1" smtClean="0">
              <a:solidFill>
                <a:srgbClr val="3333FF"/>
              </a:solidFill>
            </a:endParaRPr>
          </a:p>
          <a:p>
            <a:pPr algn="ctr">
              <a:buFontTx/>
              <a:buNone/>
            </a:pPr>
            <a:r>
              <a:rPr lang="en-US" b="1" u="sng" smtClean="0">
                <a:solidFill>
                  <a:srgbClr val="3333FF"/>
                </a:solidFill>
              </a:rPr>
              <a:t>Tập đọc</a:t>
            </a:r>
          </a:p>
          <a:p>
            <a:pPr algn="ctr">
              <a:buFontTx/>
              <a:buNone/>
            </a:pPr>
            <a:r>
              <a:rPr lang="en-US" sz="6000" b="1" smtClean="0">
                <a:solidFill>
                  <a:srgbClr val="FF0000"/>
                </a:solidFill>
              </a:rPr>
              <a:t>Lập làng giữ biển</a:t>
            </a:r>
          </a:p>
          <a:p>
            <a:pPr algn="ctr">
              <a:buFontTx/>
              <a:buNone/>
            </a:pPr>
            <a:endParaRPr lang="en-US" sz="5400" smtClean="0">
              <a:solidFill>
                <a:srgbClr val="3333FF"/>
              </a:solidFill>
            </a:endParaRPr>
          </a:p>
        </p:txBody>
      </p:sp>
      <p:sp>
        <p:nvSpPr>
          <p:cNvPr id="3" name="Text Box 10"/>
          <p:cNvSpPr txBox="1">
            <a:spLocks noChangeArrowheads="1"/>
          </p:cNvSpPr>
          <p:nvPr/>
        </p:nvSpPr>
        <p:spPr bwMode="auto">
          <a:xfrm>
            <a:off x="228600" y="2514600"/>
            <a:ext cx="86106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en-US" sz="4400" b="1">
                <a:solidFill>
                  <a:srgbClr val="0000FF"/>
                </a:solidFill>
              </a:rPr>
              <a:t>   </a:t>
            </a:r>
            <a:r>
              <a:rPr lang="en-US" altLang="en-US" sz="4400" b="1" u="sng">
                <a:solidFill>
                  <a:schemeClr val="accent2"/>
                </a:solidFill>
              </a:rPr>
              <a:t>Nội dung</a:t>
            </a:r>
            <a:r>
              <a:rPr lang="en-US" altLang="en-US" sz="4400" b="1">
                <a:solidFill>
                  <a:srgbClr val="0000FF"/>
                </a:solidFill>
              </a:rPr>
              <a:t>:</a:t>
            </a:r>
          </a:p>
          <a:p>
            <a:pPr algn="just" eaLnBrk="1" hangingPunct="1"/>
            <a:r>
              <a:rPr lang="en-US" altLang="en-US" sz="4400" b="1">
                <a:solidFill>
                  <a:srgbClr val="0000FF"/>
                </a:solidFill>
              </a:rPr>
              <a:t>       </a:t>
            </a:r>
            <a:r>
              <a:rPr lang="en-US" altLang="en-US" sz="4400" b="1">
                <a:solidFill>
                  <a:schemeClr val="accent2"/>
                </a:solidFill>
                <a:latin typeface="Arial" charset="0"/>
                <a:cs typeface="Arial" charset="0"/>
              </a:rPr>
              <a:t>Bố con ông Nhụ</a:t>
            </a:r>
            <a:r>
              <a:rPr lang="en-US" sz="4400" b="1">
                <a:solidFill>
                  <a:schemeClr val="accent2"/>
                </a:solidFill>
                <a:latin typeface="Arial" charset="0"/>
                <a:cs typeface="Arial" charset="0"/>
              </a:rPr>
              <a:t> dũng cảm lập làng giữ biển.</a:t>
            </a:r>
            <a:endParaRPr lang="en-US" altLang="en-US" sz="4400" b="1">
              <a:solidFill>
                <a:srgbClr val="0000FF"/>
              </a:solidFill>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IMG0156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04800"/>
            <a:ext cx="8534400" cy="6477000"/>
          </a:xfrm>
          <a:prstGeom prst="rect">
            <a:avLst/>
          </a:prstGeom>
          <a:solidFill>
            <a:schemeClr val="accent2"/>
          </a:solidFill>
          <a:ln w="57150">
            <a:solidFill>
              <a:srgbClr val="0000FF"/>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wedge">
                                      <p:cBhvr>
                                        <p:cTn id="7" dur="20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3338"/>
            <a:ext cx="9144000" cy="68246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 name="Freeform 3"/>
          <p:cNvSpPr/>
          <p:nvPr/>
        </p:nvSpPr>
        <p:spPr>
          <a:xfrm>
            <a:off x="6183313" y="4919663"/>
            <a:ext cx="2974975" cy="1916112"/>
          </a:xfrm>
          <a:custGeom>
            <a:avLst/>
            <a:gdLst>
              <a:gd name="connsiteX0" fmla="*/ 333828 w 2975428"/>
              <a:gd name="connsiteY0" fmla="*/ 1915886 h 1915886"/>
              <a:gd name="connsiteX1" fmla="*/ 290285 w 2975428"/>
              <a:gd name="connsiteY1" fmla="*/ 1828800 h 1915886"/>
              <a:gd name="connsiteX2" fmla="*/ 217714 w 2975428"/>
              <a:gd name="connsiteY2" fmla="*/ 1727200 h 1915886"/>
              <a:gd name="connsiteX3" fmla="*/ 203200 w 2975428"/>
              <a:gd name="connsiteY3" fmla="*/ 1669143 h 1915886"/>
              <a:gd name="connsiteX4" fmla="*/ 188685 w 2975428"/>
              <a:gd name="connsiteY4" fmla="*/ 1712686 h 1915886"/>
              <a:gd name="connsiteX5" fmla="*/ 174171 w 2975428"/>
              <a:gd name="connsiteY5" fmla="*/ 1669143 h 1915886"/>
              <a:gd name="connsiteX6" fmla="*/ 145143 w 2975428"/>
              <a:gd name="connsiteY6" fmla="*/ 1625600 h 1915886"/>
              <a:gd name="connsiteX7" fmla="*/ 87085 w 2975428"/>
              <a:gd name="connsiteY7" fmla="*/ 1553028 h 1915886"/>
              <a:gd name="connsiteX8" fmla="*/ 58057 w 2975428"/>
              <a:gd name="connsiteY8" fmla="*/ 1509486 h 1915886"/>
              <a:gd name="connsiteX9" fmla="*/ 14514 w 2975428"/>
              <a:gd name="connsiteY9" fmla="*/ 1451428 h 1915886"/>
              <a:gd name="connsiteX10" fmla="*/ 0 w 2975428"/>
              <a:gd name="connsiteY10" fmla="*/ 1407886 h 1915886"/>
              <a:gd name="connsiteX11" fmla="*/ 14514 w 2975428"/>
              <a:gd name="connsiteY11" fmla="*/ 1364343 h 1915886"/>
              <a:gd name="connsiteX12" fmla="*/ 72571 w 2975428"/>
              <a:gd name="connsiteY12" fmla="*/ 1262743 h 1915886"/>
              <a:gd name="connsiteX13" fmla="*/ 116114 w 2975428"/>
              <a:gd name="connsiteY13" fmla="*/ 1117600 h 1915886"/>
              <a:gd name="connsiteX14" fmla="*/ 232228 w 2975428"/>
              <a:gd name="connsiteY14" fmla="*/ 740228 h 1915886"/>
              <a:gd name="connsiteX15" fmla="*/ 246743 w 2975428"/>
              <a:gd name="connsiteY15" fmla="*/ 696686 h 1915886"/>
              <a:gd name="connsiteX16" fmla="*/ 304800 w 2975428"/>
              <a:gd name="connsiteY16" fmla="*/ 711200 h 1915886"/>
              <a:gd name="connsiteX17" fmla="*/ 406400 w 2975428"/>
              <a:gd name="connsiteY17" fmla="*/ 696686 h 1915886"/>
              <a:gd name="connsiteX18" fmla="*/ 537028 w 2975428"/>
              <a:gd name="connsiteY18" fmla="*/ 653143 h 1915886"/>
              <a:gd name="connsiteX19" fmla="*/ 638628 w 2975428"/>
              <a:gd name="connsiteY19" fmla="*/ 624114 h 1915886"/>
              <a:gd name="connsiteX20" fmla="*/ 740228 w 2975428"/>
              <a:gd name="connsiteY20" fmla="*/ 580571 h 1915886"/>
              <a:gd name="connsiteX21" fmla="*/ 885371 w 2975428"/>
              <a:gd name="connsiteY21" fmla="*/ 537028 h 1915886"/>
              <a:gd name="connsiteX22" fmla="*/ 943428 w 2975428"/>
              <a:gd name="connsiteY22" fmla="*/ 508000 h 1915886"/>
              <a:gd name="connsiteX23" fmla="*/ 986971 w 2975428"/>
              <a:gd name="connsiteY23" fmla="*/ 478971 h 1915886"/>
              <a:gd name="connsiteX24" fmla="*/ 1030514 w 2975428"/>
              <a:gd name="connsiteY24" fmla="*/ 464457 h 1915886"/>
              <a:gd name="connsiteX25" fmla="*/ 1117600 w 2975428"/>
              <a:gd name="connsiteY25" fmla="*/ 377371 h 1915886"/>
              <a:gd name="connsiteX26" fmla="*/ 1204685 w 2975428"/>
              <a:gd name="connsiteY26" fmla="*/ 348343 h 1915886"/>
              <a:gd name="connsiteX27" fmla="*/ 1248228 w 2975428"/>
              <a:gd name="connsiteY27" fmla="*/ 333828 h 1915886"/>
              <a:gd name="connsiteX28" fmla="*/ 1364343 w 2975428"/>
              <a:gd name="connsiteY28" fmla="*/ 304800 h 1915886"/>
              <a:gd name="connsiteX29" fmla="*/ 1407885 w 2975428"/>
              <a:gd name="connsiteY29" fmla="*/ 290286 h 1915886"/>
              <a:gd name="connsiteX30" fmla="*/ 1494971 w 2975428"/>
              <a:gd name="connsiteY30" fmla="*/ 275771 h 1915886"/>
              <a:gd name="connsiteX31" fmla="*/ 1582057 w 2975428"/>
              <a:gd name="connsiteY31" fmla="*/ 246743 h 1915886"/>
              <a:gd name="connsiteX32" fmla="*/ 1669143 w 2975428"/>
              <a:gd name="connsiteY32" fmla="*/ 217714 h 1915886"/>
              <a:gd name="connsiteX33" fmla="*/ 1959428 w 2975428"/>
              <a:gd name="connsiteY33" fmla="*/ 203200 h 1915886"/>
              <a:gd name="connsiteX34" fmla="*/ 2002971 w 2975428"/>
              <a:gd name="connsiteY34" fmla="*/ 188686 h 1915886"/>
              <a:gd name="connsiteX35" fmla="*/ 2046514 w 2975428"/>
              <a:gd name="connsiteY35" fmla="*/ 159657 h 1915886"/>
              <a:gd name="connsiteX36" fmla="*/ 2264228 w 2975428"/>
              <a:gd name="connsiteY36" fmla="*/ 116114 h 1915886"/>
              <a:gd name="connsiteX37" fmla="*/ 2365828 w 2975428"/>
              <a:gd name="connsiteY37" fmla="*/ 87086 h 1915886"/>
              <a:gd name="connsiteX38" fmla="*/ 2452914 w 2975428"/>
              <a:gd name="connsiteY38" fmla="*/ 58057 h 1915886"/>
              <a:gd name="connsiteX39" fmla="*/ 2496457 w 2975428"/>
              <a:gd name="connsiteY39" fmla="*/ 29028 h 1915886"/>
              <a:gd name="connsiteX40" fmla="*/ 2569028 w 2975428"/>
              <a:gd name="connsiteY40" fmla="*/ 14514 h 1915886"/>
              <a:gd name="connsiteX41" fmla="*/ 2612571 w 2975428"/>
              <a:gd name="connsiteY41" fmla="*/ 0 h 1915886"/>
              <a:gd name="connsiteX42" fmla="*/ 2888343 w 2975428"/>
              <a:gd name="connsiteY42" fmla="*/ 29028 h 1915886"/>
              <a:gd name="connsiteX43" fmla="*/ 2975428 w 2975428"/>
              <a:gd name="connsiteY43" fmla="*/ 72571 h 1915886"/>
              <a:gd name="connsiteX44" fmla="*/ 2975428 w 2975428"/>
              <a:gd name="connsiteY44" fmla="*/ 87086 h 1915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75428" h="1915886">
                <a:moveTo>
                  <a:pt x="333828" y="1915886"/>
                </a:moveTo>
                <a:cubicBezTo>
                  <a:pt x="319314" y="1886857"/>
                  <a:pt x="306046" y="1857171"/>
                  <a:pt x="290285" y="1828800"/>
                </a:cubicBezTo>
                <a:cubicBezTo>
                  <a:pt x="275123" y="1801507"/>
                  <a:pt x="233887" y="1748764"/>
                  <a:pt x="217714" y="1727200"/>
                </a:cubicBezTo>
                <a:cubicBezTo>
                  <a:pt x="212876" y="1707848"/>
                  <a:pt x="221042" y="1678064"/>
                  <a:pt x="203200" y="1669143"/>
                </a:cubicBezTo>
                <a:cubicBezTo>
                  <a:pt x="189516" y="1662301"/>
                  <a:pt x="203985" y="1712686"/>
                  <a:pt x="188685" y="1712686"/>
                </a:cubicBezTo>
                <a:cubicBezTo>
                  <a:pt x="173386" y="1712686"/>
                  <a:pt x="181013" y="1682827"/>
                  <a:pt x="174171" y="1669143"/>
                </a:cubicBezTo>
                <a:cubicBezTo>
                  <a:pt x="166370" y="1653541"/>
                  <a:pt x="155609" y="1639555"/>
                  <a:pt x="145143" y="1625600"/>
                </a:cubicBezTo>
                <a:cubicBezTo>
                  <a:pt x="126555" y="1600817"/>
                  <a:pt x="105673" y="1577811"/>
                  <a:pt x="87085" y="1553028"/>
                </a:cubicBezTo>
                <a:cubicBezTo>
                  <a:pt x="76619" y="1539073"/>
                  <a:pt x="68196" y="1523681"/>
                  <a:pt x="58057" y="1509486"/>
                </a:cubicBezTo>
                <a:cubicBezTo>
                  <a:pt x="43996" y="1489801"/>
                  <a:pt x="29028" y="1470781"/>
                  <a:pt x="14514" y="1451428"/>
                </a:cubicBezTo>
                <a:cubicBezTo>
                  <a:pt x="9676" y="1436914"/>
                  <a:pt x="0" y="1423185"/>
                  <a:pt x="0" y="1407886"/>
                </a:cubicBezTo>
                <a:cubicBezTo>
                  <a:pt x="0" y="1392587"/>
                  <a:pt x="7672" y="1378027"/>
                  <a:pt x="14514" y="1364343"/>
                </a:cubicBezTo>
                <a:cubicBezTo>
                  <a:pt x="31958" y="1329455"/>
                  <a:pt x="56225" y="1298159"/>
                  <a:pt x="72571" y="1262743"/>
                </a:cubicBezTo>
                <a:cubicBezTo>
                  <a:pt x="101897" y="1199204"/>
                  <a:pt x="98098" y="1177655"/>
                  <a:pt x="116114" y="1117600"/>
                </a:cubicBezTo>
                <a:cubicBezTo>
                  <a:pt x="153932" y="991540"/>
                  <a:pt x="193219" y="865924"/>
                  <a:pt x="232228" y="740228"/>
                </a:cubicBezTo>
                <a:cubicBezTo>
                  <a:pt x="236763" y="725616"/>
                  <a:pt x="246743" y="696686"/>
                  <a:pt x="246743" y="696686"/>
                </a:cubicBezTo>
                <a:cubicBezTo>
                  <a:pt x="266095" y="701524"/>
                  <a:pt x="284852" y="711200"/>
                  <a:pt x="304800" y="711200"/>
                </a:cubicBezTo>
                <a:cubicBezTo>
                  <a:pt x="339010" y="711200"/>
                  <a:pt x="373066" y="704379"/>
                  <a:pt x="406400" y="696686"/>
                </a:cubicBezTo>
                <a:cubicBezTo>
                  <a:pt x="594847" y="653198"/>
                  <a:pt x="421032" y="682143"/>
                  <a:pt x="537028" y="653143"/>
                </a:cubicBezTo>
                <a:cubicBezTo>
                  <a:pt x="566484" y="645779"/>
                  <a:pt x="609480" y="636606"/>
                  <a:pt x="638628" y="624114"/>
                </a:cubicBezTo>
                <a:cubicBezTo>
                  <a:pt x="716031" y="590942"/>
                  <a:pt x="672155" y="600021"/>
                  <a:pt x="740228" y="580571"/>
                </a:cubicBezTo>
                <a:cubicBezTo>
                  <a:pt x="788847" y="566680"/>
                  <a:pt x="839373" y="560026"/>
                  <a:pt x="885371" y="537028"/>
                </a:cubicBezTo>
                <a:cubicBezTo>
                  <a:pt x="904723" y="527352"/>
                  <a:pt x="924642" y="518735"/>
                  <a:pt x="943428" y="508000"/>
                </a:cubicBezTo>
                <a:cubicBezTo>
                  <a:pt x="958574" y="499345"/>
                  <a:pt x="971369" y="486772"/>
                  <a:pt x="986971" y="478971"/>
                </a:cubicBezTo>
                <a:cubicBezTo>
                  <a:pt x="1000655" y="472129"/>
                  <a:pt x="1016000" y="469295"/>
                  <a:pt x="1030514" y="464457"/>
                </a:cubicBezTo>
                <a:cubicBezTo>
                  <a:pt x="1059543" y="435428"/>
                  <a:pt x="1078654" y="390353"/>
                  <a:pt x="1117600" y="377371"/>
                </a:cubicBezTo>
                <a:lnTo>
                  <a:pt x="1204685" y="348343"/>
                </a:lnTo>
                <a:cubicBezTo>
                  <a:pt x="1219199" y="343505"/>
                  <a:pt x="1233385" y="337539"/>
                  <a:pt x="1248228" y="333828"/>
                </a:cubicBezTo>
                <a:cubicBezTo>
                  <a:pt x="1286933" y="324152"/>
                  <a:pt x="1326494" y="317416"/>
                  <a:pt x="1364343" y="304800"/>
                </a:cubicBezTo>
                <a:cubicBezTo>
                  <a:pt x="1378857" y="299962"/>
                  <a:pt x="1392950" y="293605"/>
                  <a:pt x="1407885" y="290286"/>
                </a:cubicBezTo>
                <a:cubicBezTo>
                  <a:pt x="1436613" y="283902"/>
                  <a:pt x="1466421" y="282909"/>
                  <a:pt x="1494971" y="275771"/>
                </a:cubicBezTo>
                <a:cubicBezTo>
                  <a:pt x="1524656" y="268350"/>
                  <a:pt x="1553028" y="256419"/>
                  <a:pt x="1582057" y="246743"/>
                </a:cubicBezTo>
                <a:cubicBezTo>
                  <a:pt x="1611086" y="237067"/>
                  <a:pt x="1638582" y="219242"/>
                  <a:pt x="1669143" y="217714"/>
                </a:cubicBezTo>
                <a:lnTo>
                  <a:pt x="1959428" y="203200"/>
                </a:lnTo>
                <a:cubicBezTo>
                  <a:pt x="1973942" y="198362"/>
                  <a:pt x="1989287" y="195528"/>
                  <a:pt x="2002971" y="188686"/>
                </a:cubicBezTo>
                <a:cubicBezTo>
                  <a:pt x="2018573" y="180885"/>
                  <a:pt x="2029706" y="164326"/>
                  <a:pt x="2046514" y="159657"/>
                </a:cubicBezTo>
                <a:cubicBezTo>
                  <a:pt x="2117823" y="139849"/>
                  <a:pt x="2194017" y="139517"/>
                  <a:pt x="2264228" y="116114"/>
                </a:cubicBezTo>
                <a:cubicBezTo>
                  <a:pt x="2410592" y="67327"/>
                  <a:pt x="2183541" y="141772"/>
                  <a:pt x="2365828" y="87086"/>
                </a:cubicBezTo>
                <a:cubicBezTo>
                  <a:pt x="2395136" y="78293"/>
                  <a:pt x="2452914" y="58057"/>
                  <a:pt x="2452914" y="58057"/>
                </a:cubicBezTo>
                <a:cubicBezTo>
                  <a:pt x="2467428" y="48381"/>
                  <a:pt x="2480124" y="35153"/>
                  <a:pt x="2496457" y="29028"/>
                </a:cubicBezTo>
                <a:cubicBezTo>
                  <a:pt x="2519556" y="20366"/>
                  <a:pt x="2545095" y="20497"/>
                  <a:pt x="2569028" y="14514"/>
                </a:cubicBezTo>
                <a:cubicBezTo>
                  <a:pt x="2583871" y="10803"/>
                  <a:pt x="2598057" y="4838"/>
                  <a:pt x="2612571" y="0"/>
                </a:cubicBezTo>
                <a:cubicBezTo>
                  <a:pt x="2704495" y="9676"/>
                  <a:pt x="2796759" y="16539"/>
                  <a:pt x="2888343" y="29028"/>
                </a:cubicBezTo>
                <a:cubicBezTo>
                  <a:pt x="2915677" y="32755"/>
                  <a:pt x="2956503" y="53646"/>
                  <a:pt x="2975428" y="72571"/>
                </a:cubicBezTo>
                <a:lnTo>
                  <a:pt x="2975428" y="87086"/>
                </a:ln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transition spd="med">
    <p:strips/>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84288" y="6022975"/>
            <a:ext cx="7696200" cy="769938"/>
          </a:xfrm>
          <a:prstGeom prst="rect">
            <a:avLst/>
          </a:prstGeom>
          <a:noFill/>
        </p:spPr>
        <p:txBody>
          <a:bodyPr>
            <a:spAutoFit/>
          </a:bodyPr>
          <a:lstStyle/>
          <a:p>
            <a:pPr>
              <a:defRPr/>
            </a:pPr>
            <a:r>
              <a:rPr lang="en-GB" sz="4400" b="1" dirty="0" err="1">
                <a:solidFill>
                  <a:schemeClr val="tx1">
                    <a:lumMod val="95000"/>
                    <a:lumOff val="5000"/>
                  </a:schemeClr>
                </a:solidFill>
              </a:rPr>
              <a:t>Đảo</a:t>
            </a:r>
            <a:r>
              <a:rPr lang="en-GB" sz="4400" b="1" dirty="0">
                <a:solidFill>
                  <a:schemeClr val="tx1">
                    <a:lumMod val="95000"/>
                    <a:lumOff val="5000"/>
                  </a:schemeClr>
                </a:solidFill>
              </a:rPr>
              <a:t> </a:t>
            </a:r>
            <a:r>
              <a:rPr lang="en-GB" sz="4400" b="1" dirty="0" err="1">
                <a:solidFill>
                  <a:schemeClr val="tx1">
                    <a:lumMod val="95000"/>
                    <a:lumOff val="5000"/>
                  </a:schemeClr>
                </a:solidFill>
              </a:rPr>
              <a:t>Trường</a:t>
            </a:r>
            <a:r>
              <a:rPr lang="en-GB" sz="4400" b="1" dirty="0">
                <a:solidFill>
                  <a:schemeClr val="tx1">
                    <a:lumMod val="95000"/>
                    <a:lumOff val="5000"/>
                  </a:schemeClr>
                </a:solidFill>
              </a:rPr>
              <a:t> Sa </a:t>
            </a:r>
            <a:r>
              <a:rPr lang="en-GB" sz="4400" b="1" dirty="0" err="1">
                <a:solidFill>
                  <a:schemeClr val="tx1">
                    <a:lumMod val="95000"/>
                    <a:lumOff val="5000"/>
                  </a:schemeClr>
                </a:solidFill>
              </a:rPr>
              <a:t>ngày</a:t>
            </a:r>
            <a:r>
              <a:rPr lang="en-GB" sz="4400" b="1" dirty="0">
                <a:solidFill>
                  <a:schemeClr val="tx1">
                    <a:lumMod val="95000"/>
                    <a:lumOff val="5000"/>
                  </a:schemeClr>
                </a:solidFill>
              </a:rPr>
              <a:t> nay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75" y="46038"/>
            <a:ext cx="9128125" cy="582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 y="152400"/>
            <a:ext cx="9064625"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7313" y="152400"/>
            <a:ext cx="9056687"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46038"/>
            <a:ext cx="9144000" cy="582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 presetClass="exit" presetSubtype="10" fill="hold" nodeType="clickEffect">
                                  <p:stCondLst>
                                    <p:cond delay="0"/>
                                  </p:stCondLst>
                                  <p:childTnLst>
                                    <p:animEffect transition="out" filter="blinds(horizontal)">
                                      <p:cBhvr>
                                        <p:cTn id="13" dur="500"/>
                                        <p:tgtEl>
                                          <p:spTgt spid="4"/>
                                        </p:tgtEl>
                                      </p:cBhvr>
                                    </p:animEffect>
                                    <p:set>
                                      <p:cBhvr>
                                        <p:cTn id="14" dur="1" fill="hold">
                                          <p:stCondLst>
                                            <p:cond delay="499"/>
                                          </p:stCondLst>
                                        </p:cTn>
                                        <p:tgtEl>
                                          <p:spTgt spid="4"/>
                                        </p:tgtEl>
                                        <p:attrNameLst>
                                          <p:attrName>style.visibility</p:attrName>
                                        </p:attrNameLst>
                                      </p:cBhvr>
                                      <p:to>
                                        <p:strVal val="hidden"/>
                                      </p:to>
                                    </p:set>
                                  </p:childTnLst>
                                </p:cTn>
                              </p:par>
                              <p:par>
                                <p:cTn id="15" presetID="6" presetClass="entr" presetSubtype="16"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xit" presetSubtype="12" fill="hold" nodeType="clickEffect">
                                  <p:stCondLst>
                                    <p:cond delay="0"/>
                                  </p:stCondLst>
                                  <p:childTnLst>
                                    <p:animEffect transition="out" filter="strips(downLeft)">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par>
                                <p:cTn id="23" presetID="26"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80">
                                          <p:stCondLst>
                                            <p:cond delay="0"/>
                                          </p:stCondLst>
                                        </p:cTn>
                                        <p:tgtEl>
                                          <p:spTgt spid="6"/>
                                        </p:tgtEl>
                                      </p:cBhvr>
                                    </p:animEffect>
                                    <p:anim calcmode="lin" valueType="num">
                                      <p:cBhvr>
                                        <p:cTn id="2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gtEl>
                                      </p:cBhvr>
                                      <p:to x="100000" y="60000"/>
                                    </p:animScale>
                                    <p:animScale>
                                      <p:cBhvr>
                                        <p:cTn id="32" dur="166" decel="50000">
                                          <p:stCondLst>
                                            <p:cond delay="676"/>
                                          </p:stCondLst>
                                        </p:cTn>
                                        <p:tgtEl>
                                          <p:spTgt spid="6"/>
                                        </p:tgtEl>
                                      </p:cBhvr>
                                      <p:to x="100000" y="100000"/>
                                    </p:animScale>
                                    <p:animScale>
                                      <p:cBhvr>
                                        <p:cTn id="33" dur="26">
                                          <p:stCondLst>
                                            <p:cond delay="1312"/>
                                          </p:stCondLst>
                                        </p:cTn>
                                        <p:tgtEl>
                                          <p:spTgt spid="6"/>
                                        </p:tgtEl>
                                      </p:cBhvr>
                                      <p:to x="100000" y="80000"/>
                                    </p:animScale>
                                    <p:animScale>
                                      <p:cBhvr>
                                        <p:cTn id="34" dur="166" decel="50000">
                                          <p:stCondLst>
                                            <p:cond delay="1338"/>
                                          </p:stCondLst>
                                        </p:cTn>
                                        <p:tgtEl>
                                          <p:spTgt spid="6"/>
                                        </p:tgtEl>
                                      </p:cBhvr>
                                      <p:to x="100000" y="100000"/>
                                    </p:animScale>
                                    <p:animScale>
                                      <p:cBhvr>
                                        <p:cTn id="35" dur="26">
                                          <p:stCondLst>
                                            <p:cond delay="1642"/>
                                          </p:stCondLst>
                                        </p:cTn>
                                        <p:tgtEl>
                                          <p:spTgt spid="6"/>
                                        </p:tgtEl>
                                      </p:cBhvr>
                                      <p:to x="100000" y="90000"/>
                                    </p:animScale>
                                    <p:animScale>
                                      <p:cBhvr>
                                        <p:cTn id="36" dur="166" decel="50000">
                                          <p:stCondLst>
                                            <p:cond delay="1668"/>
                                          </p:stCondLst>
                                        </p:cTn>
                                        <p:tgtEl>
                                          <p:spTgt spid="6"/>
                                        </p:tgtEl>
                                      </p:cBhvr>
                                      <p:to x="100000" y="100000"/>
                                    </p:animScale>
                                    <p:animScale>
                                      <p:cBhvr>
                                        <p:cTn id="37" dur="26">
                                          <p:stCondLst>
                                            <p:cond delay="1808"/>
                                          </p:stCondLst>
                                        </p:cTn>
                                        <p:tgtEl>
                                          <p:spTgt spid="6"/>
                                        </p:tgtEl>
                                      </p:cBhvr>
                                      <p:to x="100000" y="95000"/>
                                    </p:animScale>
                                    <p:animScale>
                                      <p:cBhvr>
                                        <p:cTn id="38" dur="166" decel="50000">
                                          <p:stCondLst>
                                            <p:cond delay="1834"/>
                                          </p:stCondLst>
                                        </p:cTn>
                                        <p:tgtEl>
                                          <p:spTgt spid="6"/>
                                        </p:tgtEl>
                                      </p:cBhvr>
                                      <p:to x="100000" y="100000"/>
                                    </p:animScale>
                                  </p:childTnLst>
                                </p:cTn>
                              </p:par>
                            </p:childTnLst>
                          </p:cTn>
                        </p:par>
                      </p:childTnLst>
                    </p:cTn>
                  </p:par>
                  <p:par>
                    <p:cTn id="39" fill="hold" nodeType="clickPar">
                      <p:stCondLst>
                        <p:cond delay="indefinite"/>
                      </p:stCondLst>
                      <p:childTnLst>
                        <p:par>
                          <p:cTn id="40" fill="hold" nodeType="withGroup">
                            <p:stCondLst>
                              <p:cond delay="0"/>
                            </p:stCondLst>
                            <p:childTnLst>
                              <p:par>
                                <p:cTn id="41" presetID="21" presetClass="exit" presetSubtype="1" fill="hold" nodeType="clickEffect">
                                  <p:stCondLst>
                                    <p:cond delay="0"/>
                                  </p:stCondLst>
                                  <p:childTnLst>
                                    <p:animEffect transition="out" filter="wheel(1)">
                                      <p:cBhvr>
                                        <p:cTn id="42" dur="2000"/>
                                        <p:tgtEl>
                                          <p:spTgt spid="6"/>
                                        </p:tgtEl>
                                      </p:cBhvr>
                                    </p:animEffect>
                                    <p:set>
                                      <p:cBhvr>
                                        <p:cTn id="43" dur="1" fill="hold">
                                          <p:stCondLst>
                                            <p:cond delay="1999"/>
                                          </p:stCondLst>
                                        </p:cTn>
                                        <p:tgtEl>
                                          <p:spTgt spid="6"/>
                                        </p:tgtEl>
                                        <p:attrNameLst>
                                          <p:attrName>style.visibility</p:attrName>
                                        </p:attrNameLst>
                                      </p:cBhvr>
                                      <p:to>
                                        <p:strVal val="hidden"/>
                                      </p:to>
                                    </p:set>
                                  </p:childTnLst>
                                </p:cTn>
                              </p:par>
                              <p:par>
                                <p:cTn id="44" presetID="16" presetClass="entr" presetSubtype="21" fill="hold" nodeType="with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barn(inVertical)">
                                      <p:cBhvr>
                                        <p:cTn id="4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9"/>
          <p:cNvSpPr txBox="1">
            <a:spLocks noChangeArrowheads="1"/>
          </p:cNvSpPr>
          <p:nvPr/>
        </p:nvSpPr>
        <p:spPr bwMode="auto">
          <a:xfrm>
            <a:off x="76200" y="609600"/>
            <a:ext cx="91440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en-US" sz="4400" b="1">
                <a:solidFill>
                  <a:srgbClr val="FF0000"/>
                </a:solidFill>
              </a:rPr>
              <a:t>   Để cuộc sống của người dân sống ở ven biển và trên các đảo được thanh bình và phát triển thì chúng ta cần:</a:t>
            </a:r>
          </a:p>
        </p:txBody>
      </p:sp>
      <p:sp>
        <p:nvSpPr>
          <p:cNvPr id="73738" name="Text Box 10"/>
          <p:cNvSpPr txBox="1">
            <a:spLocks noChangeArrowheads="1"/>
          </p:cNvSpPr>
          <p:nvPr/>
        </p:nvSpPr>
        <p:spPr bwMode="auto">
          <a:xfrm>
            <a:off x="228600" y="3581400"/>
            <a:ext cx="89154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en-US" sz="4400">
                <a:solidFill>
                  <a:srgbClr val="0000FF"/>
                </a:solidFill>
              </a:rPr>
              <a:t>   - </a:t>
            </a:r>
            <a:r>
              <a:rPr lang="en-US" altLang="en-US" sz="4400" b="1">
                <a:solidFill>
                  <a:srgbClr val="0000FF"/>
                </a:solidFill>
              </a:rPr>
              <a:t>Trồng cây chắn gió.</a:t>
            </a:r>
          </a:p>
          <a:p>
            <a:pPr eaLnBrk="1" hangingPunct="1"/>
            <a:r>
              <a:rPr lang="en-US" altLang="en-US" sz="4400" b="1">
                <a:solidFill>
                  <a:srgbClr val="0000FF"/>
                </a:solidFill>
              </a:rPr>
              <a:t>   - Luôn luôn giữ vệ sinh sạch.</a:t>
            </a:r>
          </a:p>
          <a:p>
            <a:pPr eaLnBrk="1" hangingPunct="1"/>
            <a:r>
              <a:rPr lang="en-US" altLang="en-US" sz="4400" b="1">
                <a:solidFill>
                  <a:srgbClr val="0000FF"/>
                </a:solidFill>
              </a:rPr>
              <a:t>   - Không đánh bắt bừa bãi…</a:t>
            </a: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3738"/>
                                        </p:tgtEl>
                                        <p:attrNameLst>
                                          <p:attrName>style.visibility</p:attrName>
                                        </p:attrNameLst>
                                      </p:cBhvr>
                                      <p:to>
                                        <p:strVal val="visible"/>
                                      </p:to>
                                    </p:set>
                                    <p:anim calcmode="lin" valueType="num">
                                      <p:cBhvr>
                                        <p:cTn id="7" dur="500" fill="hold"/>
                                        <p:tgtEl>
                                          <p:spTgt spid="73738"/>
                                        </p:tgtEl>
                                        <p:attrNameLst>
                                          <p:attrName>ppt_w</p:attrName>
                                        </p:attrNameLst>
                                      </p:cBhvr>
                                      <p:tavLst>
                                        <p:tav tm="0">
                                          <p:val>
                                            <p:fltVal val="0"/>
                                          </p:val>
                                        </p:tav>
                                        <p:tav tm="100000">
                                          <p:val>
                                            <p:strVal val="#ppt_w"/>
                                          </p:val>
                                        </p:tav>
                                      </p:tavLst>
                                    </p:anim>
                                    <p:anim calcmode="lin" valueType="num">
                                      <p:cBhvr>
                                        <p:cTn id="8" dur="500" fill="hold"/>
                                        <p:tgtEl>
                                          <p:spTgt spid="7373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Dặn dò</a:t>
            </a:r>
            <a:endParaRPr lang="vi-VN" smtClean="0"/>
          </a:p>
        </p:txBody>
      </p:sp>
      <p:sp>
        <p:nvSpPr>
          <p:cNvPr id="24579" name="Content Placeholder 2"/>
          <p:cNvSpPr>
            <a:spLocks noGrp="1"/>
          </p:cNvSpPr>
          <p:nvPr>
            <p:ph idx="1"/>
          </p:nvPr>
        </p:nvSpPr>
        <p:spPr/>
        <p:txBody>
          <a:bodyPr/>
          <a:lstStyle/>
          <a:p>
            <a:r>
              <a:rPr lang="en-US" smtClean="0"/>
              <a:t>Đọc lại toàn bài 10 lần.</a:t>
            </a:r>
          </a:p>
          <a:p>
            <a:r>
              <a:rPr lang="en-US" smtClean="0"/>
              <a:t>Tập trả lời câu hỏi 1, 2 ,  3.</a:t>
            </a:r>
          </a:p>
          <a:p>
            <a:r>
              <a:rPr lang="en-US" smtClean="0"/>
              <a:t>Học thuộc nội dung bài.</a:t>
            </a:r>
          </a:p>
          <a:p>
            <a:endParaRPr lang="vi-VN"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457200"/>
            <a:ext cx="8229600" cy="2362200"/>
          </a:xfrm>
        </p:spPr>
        <p:txBody>
          <a:bodyPr/>
          <a:lstStyle/>
          <a:p>
            <a:pPr algn="ctr">
              <a:buFontTx/>
              <a:buNone/>
            </a:pPr>
            <a:endParaRPr lang="en-US" b="1" smtClean="0">
              <a:solidFill>
                <a:srgbClr val="3333FF"/>
              </a:solidFill>
            </a:endParaRPr>
          </a:p>
          <a:p>
            <a:pPr algn="ctr">
              <a:buFontTx/>
              <a:buNone/>
            </a:pPr>
            <a:r>
              <a:rPr lang="en-US" b="1" u="sng" smtClean="0">
                <a:solidFill>
                  <a:srgbClr val="3333FF"/>
                </a:solidFill>
              </a:rPr>
              <a:t>Tập đọc</a:t>
            </a:r>
          </a:p>
          <a:p>
            <a:pPr algn="ctr">
              <a:buFontTx/>
              <a:buNone/>
            </a:pPr>
            <a:r>
              <a:rPr lang="en-US" sz="6000" b="1" smtClean="0">
                <a:solidFill>
                  <a:srgbClr val="FF0000"/>
                </a:solidFill>
              </a:rPr>
              <a:t>Lập làng giữ biển</a:t>
            </a:r>
          </a:p>
          <a:p>
            <a:pPr algn="ctr">
              <a:buFontTx/>
              <a:buNone/>
            </a:pPr>
            <a:endParaRPr lang="en-US" sz="5400" smtClean="0">
              <a:solidFill>
                <a:srgbClr val="3333F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 Box 5"/>
          <p:cNvSpPr txBox="1">
            <a:spLocks noChangeArrowheads="1"/>
          </p:cNvSpPr>
          <p:nvPr/>
        </p:nvSpPr>
        <p:spPr bwMode="auto">
          <a:xfrm>
            <a:off x="304800" y="457200"/>
            <a:ext cx="8610600" cy="278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ts val="600"/>
              </a:spcBef>
            </a:pPr>
            <a:r>
              <a:rPr lang="en-US" altLang="en-US" sz="3200" i="1">
                <a:solidFill>
                  <a:srgbClr val="0000FF"/>
                </a:solidFill>
                <a:latin typeface="Arial" charset="0"/>
                <a:cs typeface="Arial" charset="0"/>
              </a:rPr>
              <a:t>Đoạn 1</a:t>
            </a:r>
            <a:r>
              <a:rPr lang="en-US" altLang="en-US" sz="3200">
                <a:solidFill>
                  <a:srgbClr val="0000FF"/>
                </a:solidFill>
                <a:latin typeface="Arial" charset="0"/>
                <a:cs typeface="Arial" charset="0"/>
              </a:rPr>
              <a:t>:</a:t>
            </a:r>
            <a:r>
              <a:rPr lang="en-US" altLang="en-US" sz="3200">
                <a:latin typeface="Arial" charset="0"/>
                <a:cs typeface="Arial" charset="0"/>
              </a:rPr>
              <a:t>  </a:t>
            </a:r>
            <a:r>
              <a:rPr lang="en-US" altLang="en-US" sz="3200" b="1">
                <a:latin typeface="Arial" charset="0"/>
                <a:ea typeface="Script" pitchFamily="2" charset="-93"/>
                <a:cs typeface="Script" pitchFamily="2" charset="-93"/>
              </a:rPr>
              <a:t>Từ đầu……… toả ra hơi muối.</a:t>
            </a:r>
          </a:p>
          <a:p>
            <a:pPr eaLnBrk="1" hangingPunct="1">
              <a:spcBef>
                <a:spcPts val="600"/>
              </a:spcBef>
            </a:pPr>
            <a:r>
              <a:rPr lang="en-US" altLang="en-US" sz="3200" i="1">
                <a:solidFill>
                  <a:srgbClr val="0000FF"/>
                </a:solidFill>
                <a:latin typeface="Arial" charset="0"/>
                <a:cs typeface="Arial" charset="0"/>
              </a:rPr>
              <a:t>Đoạn 2</a:t>
            </a:r>
            <a:r>
              <a:rPr lang="en-US" altLang="en-US" sz="3200">
                <a:solidFill>
                  <a:srgbClr val="0000FF"/>
                </a:solidFill>
                <a:latin typeface="Arial" charset="0"/>
                <a:cs typeface="Arial" charset="0"/>
              </a:rPr>
              <a:t>:</a:t>
            </a:r>
            <a:r>
              <a:rPr lang="en-US" altLang="en-US" sz="3200">
                <a:latin typeface="Arial" charset="0"/>
                <a:cs typeface="Arial" charset="0"/>
              </a:rPr>
              <a:t>  </a:t>
            </a:r>
            <a:r>
              <a:rPr lang="en-US" altLang="en-US" sz="3200" b="1">
                <a:latin typeface="Arial" charset="0"/>
                <a:ea typeface="Script" pitchFamily="2" charset="-93"/>
                <a:cs typeface="Script" pitchFamily="2" charset="-93"/>
              </a:rPr>
              <a:t>Bố Nhụ vẫn nói …thì để cho ai.</a:t>
            </a:r>
          </a:p>
          <a:p>
            <a:pPr eaLnBrk="1" hangingPunct="1">
              <a:spcBef>
                <a:spcPts val="600"/>
              </a:spcBef>
            </a:pPr>
            <a:r>
              <a:rPr lang="en-US" altLang="en-US" sz="3200" i="1">
                <a:solidFill>
                  <a:srgbClr val="0000FF"/>
                </a:solidFill>
                <a:latin typeface="Arial" charset="0"/>
                <a:ea typeface="Script" pitchFamily="2" charset="-93"/>
                <a:cs typeface="Script" pitchFamily="2" charset="-93"/>
              </a:rPr>
              <a:t>Đoạn 3: </a:t>
            </a:r>
            <a:r>
              <a:rPr lang="en-US" altLang="en-US" sz="3200" b="1">
                <a:latin typeface="Arial" charset="0"/>
                <a:ea typeface="Script" pitchFamily="2" charset="-93"/>
                <a:cs typeface="Script" pitchFamily="2" charset="-93"/>
              </a:rPr>
              <a:t>Ông Nhụ bước ra…quan trọng nhường nào.</a:t>
            </a:r>
          </a:p>
          <a:p>
            <a:pPr eaLnBrk="1" hangingPunct="1">
              <a:spcBef>
                <a:spcPts val="600"/>
              </a:spcBef>
            </a:pPr>
            <a:r>
              <a:rPr lang="en-US" altLang="en-US" sz="3200" i="1">
                <a:solidFill>
                  <a:srgbClr val="0000FF"/>
                </a:solidFill>
                <a:latin typeface="Arial" charset="0"/>
                <a:cs typeface="Arial" charset="0"/>
              </a:rPr>
              <a:t>Đoạn 4:</a:t>
            </a:r>
            <a:r>
              <a:rPr lang="en-US" altLang="en-US" sz="3200" b="1" i="1">
                <a:solidFill>
                  <a:srgbClr val="0000FF"/>
                </a:solidFill>
                <a:latin typeface="Arial" charset="0"/>
                <a:cs typeface="Arial" charset="0"/>
              </a:rPr>
              <a:t> </a:t>
            </a:r>
            <a:r>
              <a:rPr lang="en-US" altLang="en-US" sz="3200" b="1">
                <a:latin typeface="Arial" charset="0"/>
                <a:ea typeface="Script" pitchFamily="2" charset="-93"/>
                <a:cs typeface="Script" pitchFamily="2" charset="-93"/>
              </a:rPr>
              <a:t>Để có một … ở mãi phía chân</a:t>
            </a:r>
            <a:r>
              <a:rPr lang="en-US" altLang="en-US" sz="3200">
                <a:latin typeface="Arial" charset="0"/>
                <a:ea typeface="Script" pitchFamily="2" charset="-93"/>
                <a:cs typeface="Script" pitchFamily="2" charset="-93"/>
              </a:rPr>
              <a:t> </a:t>
            </a:r>
            <a:r>
              <a:rPr lang="en-US" altLang="en-US" sz="3200" b="1">
                <a:latin typeface="Arial" charset="0"/>
                <a:ea typeface="Script" pitchFamily="2" charset="-93"/>
                <a:cs typeface="Script" pitchFamily="2" charset="-93"/>
              </a:rPr>
              <a:t>trời.</a:t>
            </a:r>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checkerboard(across)">
                                      <p:cBhvr>
                                        <p:cTn id="7" dur="500"/>
                                        <p:tgtEl>
                                          <p:spTgt spid="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2209800" y="304800"/>
            <a:ext cx="51816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en-US" sz="4400" b="1" u="sng">
                <a:solidFill>
                  <a:srgbClr val="002060"/>
                </a:solidFill>
                <a:latin typeface="Arial" charset="0"/>
                <a:cs typeface="Arial" charset="0"/>
              </a:rPr>
              <a:t>Luyện đọc từ </a:t>
            </a:r>
          </a:p>
        </p:txBody>
      </p:sp>
      <p:sp>
        <p:nvSpPr>
          <p:cNvPr id="12294" name="Text Box 6"/>
          <p:cNvSpPr txBox="1">
            <a:spLocks noChangeArrowheads="1"/>
          </p:cNvSpPr>
          <p:nvPr/>
        </p:nvSpPr>
        <p:spPr bwMode="auto">
          <a:xfrm>
            <a:off x="381000" y="3886200"/>
            <a:ext cx="3886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en-US" sz="4400" b="1">
                <a:solidFill>
                  <a:schemeClr val="accent2"/>
                </a:solidFill>
                <a:latin typeface="Arial" charset="0"/>
                <a:cs typeface="Arial" charset="0"/>
              </a:rPr>
              <a:t> </a:t>
            </a:r>
            <a:r>
              <a:rPr lang="en-US" altLang="en-US" sz="4400" b="1">
                <a:latin typeface="Arial" charset="0"/>
                <a:cs typeface="Arial" charset="0"/>
              </a:rPr>
              <a:t>phập phồng</a:t>
            </a:r>
          </a:p>
        </p:txBody>
      </p:sp>
      <p:sp>
        <p:nvSpPr>
          <p:cNvPr id="12299" name="Text Box 11"/>
          <p:cNvSpPr txBox="1">
            <a:spLocks noChangeArrowheads="1"/>
          </p:cNvSpPr>
          <p:nvPr/>
        </p:nvSpPr>
        <p:spPr bwMode="auto">
          <a:xfrm>
            <a:off x="609600" y="2209800"/>
            <a:ext cx="25908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en-US" sz="4400" b="1">
                <a:latin typeface="Arial" charset="0"/>
                <a:cs typeface="Arial" charset="0"/>
              </a:rPr>
              <a:t>bãi dài</a:t>
            </a:r>
          </a:p>
        </p:txBody>
      </p:sp>
      <p:sp>
        <p:nvSpPr>
          <p:cNvPr id="12300" name="Text Box 12"/>
          <p:cNvSpPr txBox="1">
            <a:spLocks noChangeArrowheads="1"/>
          </p:cNvSpPr>
          <p:nvPr/>
        </p:nvSpPr>
        <p:spPr bwMode="auto">
          <a:xfrm>
            <a:off x="4953000" y="2362200"/>
            <a:ext cx="48006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en-US" sz="4400" b="1">
                <a:latin typeface="Arial" charset="0"/>
                <a:cs typeface="Arial" charset="0"/>
              </a:rPr>
              <a:t>Mõm Cá Sấu</a:t>
            </a:r>
          </a:p>
        </p:txBody>
      </p:sp>
      <p:sp>
        <p:nvSpPr>
          <p:cNvPr id="11270" name="Hình Chữ nhật 11"/>
          <p:cNvSpPr>
            <a:spLocks noChangeArrowheads="1"/>
          </p:cNvSpPr>
          <p:nvPr/>
        </p:nvSpPr>
        <p:spPr bwMode="auto">
          <a:xfrm>
            <a:off x="457200" y="4953000"/>
            <a:ext cx="5046663"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4400" b="1">
                <a:latin typeface="Arial" charset="0"/>
                <a:cs typeface="Arial" charset="0"/>
              </a:rPr>
              <a:t>Bạch Đằng Giang </a:t>
            </a:r>
            <a:endParaRPr lang="en-US" sz="4400" b="1">
              <a:latin typeface="Arial" charset="0"/>
              <a:cs typeface="Arial" charset="0"/>
            </a:endParaRPr>
          </a:p>
        </p:txBody>
      </p:sp>
      <p:sp>
        <p:nvSpPr>
          <p:cNvPr id="7" name="Hình Chữ nhật 6"/>
          <p:cNvSpPr>
            <a:spLocks noChangeArrowheads="1"/>
          </p:cNvSpPr>
          <p:nvPr/>
        </p:nvSpPr>
        <p:spPr bwMode="auto">
          <a:xfrm>
            <a:off x="5029200" y="3200400"/>
            <a:ext cx="32258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4400" b="1">
                <a:latin typeface="Arial" charset="0"/>
                <a:cs typeface="Arial" charset="0"/>
              </a:rPr>
              <a:t>bồng bềnh </a:t>
            </a:r>
            <a:endParaRPr lang="en-US" sz="4400">
              <a:latin typeface="Arial" charset="0"/>
              <a:cs typeface="Arial" charset="0"/>
            </a:endParaRPr>
          </a:p>
        </p:txBody>
      </p:sp>
      <p:sp>
        <p:nvSpPr>
          <p:cNvPr id="8" name="Hình Chữ nhật 7"/>
          <p:cNvSpPr>
            <a:spLocks noChangeArrowheads="1"/>
          </p:cNvSpPr>
          <p:nvPr/>
        </p:nvSpPr>
        <p:spPr bwMode="auto">
          <a:xfrm>
            <a:off x="609600" y="1295400"/>
            <a:ext cx="2379663"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4400" b="1">
                <a:latin typeface="Arial" charset="0"/>
                <a:cs typeface="Arial" charset="0"/>
              </a:rPr>
              <a:t>hổn hển</a:t>
            </a:r>
            <a:endParaRPr lang="en-US" sz="4400">
              <a:latin typeface="Arial" charset="0"/>
              <a:cs typeface="Arial" charset="0"/>
            </a:endParaRPr>
          </a:p>
        </p:txBody>
      </p:sp>
      <p:sp>
        <p:nvSpPr>
          <p:cNvPr id="9" name="Text Box 6"/>
          <p:cNvSpPr txBox="1">
            <a:spLocks noChangeArrowheads="1"/>
          </p:cNvSpPr>
          <p:nvPr/>
        </p:nvSpPr>
        <p:spPr bwMode="auto">
          <a:xfrm>
            <a:off x="304800" y="2971800"/>
            <a:ext cx="2743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en-US" sz="4400" b="1">
                <a:solidFill>
                  <a:schemeClr val="accent2"/>
                </a:solidFill>
                <a:latin typeface="Arial" charset="0"/>
                <a:cs typeface="Arial" charset="0"/>
              </a:rPr>
              <a:t> </a:t>
            </a:r>
            <a:r>
              <a:rPr lang="en-US" altLang="en-US" sz="4400" b="1">
                <a:latin typeface="Arial" charset="0"/>
                <a:cs typeface="Arial" charset="0"/>
              </a:rPr>
              <a:t>lưu cữu</a:t>
            </a:r>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2299"/>
                                        </p:tgtEl>
                                        <p:attrNameLst>
                                          <p:attrName>style.visibility</p:attrName>
                                        </p:attrNameLst>
                                      </p:cBhvr>
                                      <p:to>
                                        <p:strVal val="visible"/>
                                      </p:to>
                                    </p:set>
                                    <p:animEffect transition="in" filter="diamond(in)">
                                      <p:cBhvr>
                                        <p:cTn id="12" dur="2000"/>
                                        <p:tgtEl>
                                          <p:spTgt spid="1229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amond(in)">
                                      <p:cBhvr>
                                        <p:cTn id="17" dur="20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2294"/>
                                        </p:tgtEl>
                                        <p:attrNameLst>
                                          <p:attrName>style.visibility</p:attrName>
                                        </p:attrNameLst>
                                      </p:cBhvr>
                                      <p:to>
                                        <p:strVal val="visible"/>
                                      </p:to>
                                    </p:set>
                                    <p:animEffect transition="in" filter="diamond(in)">
                                      <p:cBhvr>
                                        <p:cTn id="22" dur="2000"/>
                                        <p:tgtEl>
                                          <p:spTgt spid="1229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1270"/>
                                        </p:tgtEl>
                                        <p:attrNameLst>
                                          <p:attrName>style.visibility</p:attrName>
                                        </p:attrNameLst>
                                      </p:cBhvr>
                                      <p:to>
                                        <p:strVal val="visible"/>
                                      </p:to>
                                    </p:set>
                                    <p:animEffect transition="in" filter="checkerboard(across)">
                                      <p:cBhvr>
                                        <p:cTn id="27" dur="500"/>
                                        <p:tgtEl>
                                          <p:spTgt spid="1127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9" presetClass="entr" presetSubtype="0" fill="hold" grpId="0" nodeType="clickEffect">
                                  <p:stCondLst>
                                    <p:cond delay="0"/>
                                  </p:stCondLst>
                                  <p:childTnLst>
                                    <p:set>
                                      <p:cBhvr>
                                        <p:cTn id="31" dur="1" fill="hold">
                                          <p:stCondLst>
                                            <p:cond delay="0"/>
                                          </p:stCondLst>
                                        </p:cTn>
                                        <p:tgtEl>
                                          <p:spTgt spid="12300"/>
                                        </p:tgtEl>
                                        <p:attrNameLst>
                                          <p:attrName>style.visibility</p:attrName>
                                        </p:attrNameLst>
                                      </p:cBhvr>
                                      <p:to>
                                        <p:strVal val="visible"/>
                                      </p:to>
                                    </p:set>
                                    <p:anim calcmode="lin" valueType="num">
                                      <p:cBhvr>
                                        <p:cTn id="32" dur="1000" fill="hold"/>
                                        <p:tgtEl>
                                          <p:spTgt spid="12300"/>
                                        </p:tgtEl>
                                        <p:attrNameLst>
                                          <p:attrName>ppt_x</p:attrName>
                                        </p:attrNameLst>
                                      </p:cBhvr>
                                      <p:tavLst>
                                        <p:tav tm="0">
                                          <p:val>
                                            <p:strVal val="#ppt_x-.2"/>
                                          </p:val>
                                        </p:tav>
                                        <p:tav tm="100000">
                                          <p:val>
                                            <p:strVal val="#ppt_x"/>
                                          </p:val>
                                        </p:tav>
                                      </p:tavLst>
                                    </p:anim>
                                    <p:anim calcmode="lin" valueType="num">
                                      <p:cBhvr>
                                        <p:cTn id="33" dur="1000" fill="hold"/>
                                        <p:tgtEl>
                                          <p:spTgt spid="12300"/>
                                        </p:tgtEl>
                                        <p:attrNameLst>
                                          <p:attrName>ppt_y</p:attrName>
                                        </p:attrNameLst>
                                      </p:cBhvr>
                                      <p:tavLst>
                                        <p:tav tm="0">
                                          <p:val>
                                            <p:strVal val="#ppt_y"/>
                                          </p:val>
                                        </p:tav>
                                        <p:tav tm="100000">
                                          <p:val>
                                            <p:strVal val="#ppt_y"/>
                                          </p:val>
                                        </p:tav>
                                      </p:tavLst>
                                    </p:anim>
                                    <p:animEffect transition="in" filter="wipe(right)" prLst="gradientSize: 0.1">
                                      <p:cBhvr>
                                        <p:cTn id="34" dur="1000"/>
                                        <p:tgtEl>
                                          <p:spTgt spid="1230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box(in)">
                                      <p:cBhvr>
                                        <p:cTn id="3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p:bldP spid="12299" grpId="0"/>
      <p:bldP spid="12300" grpId="0"/>
      <p:bldP spid="11270"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1"/>
          <p:cNvSpPr txBox="1">
            <a:spLocks noChangeArrowheads="1"/>
          </p:cNvSpPr>
          <p:nvPr/>
        </p:nvSpPr>
        <p:spPr bwMode="auto">
          <a:xfrm>
            <a:off x="152400" y="1600200"/>
            <a:ext cx="845820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eaLnBrk="1" hangingPunct="1">
              <a:spcBef>
                <a:spcPct val="50000"/>
              </a:spcBef>
            </a:pPr>
            <a:r>
              <a:rPr lang="en-US" sz="2800" b="1">
                <a:cs typeface="Times New Roman" pitchFamily="18" charset="0"/>
              </a:rPr>
              <a:t> </a:t>
            </a:r>
            <a:r>
              <a:rPr lang="en-US" sz="4400" b="1">
                <a:latin typeface="Arial" charset="0"/>
                <a:cs typeface="Arial" charset="0"/>
              </a:rPr>
              <a:t>Ông đã hiểu những ý tưởng hình thành trong suy tính của người con trai ông quan trọng nhường nào.</a:t>
            </a:r>
          </a:p>
        </p:txBody>
      </p:sp>
      <p:sp>
        <p:nvSpPr>
          <p:cNvPr id="22" name="Line 12"/>
          <p:cNvSpPr>
            <a:spLocks noChangeShapeType="1"/>
          </p:cNvSpPr>
          <p:nvPr/>
        </p:nvSpPr>
        <p:spPr bwMode="auto">
          <a:xfrm flipH="1">
            <a:off x="3886200" y="1828800"/>
            <a:ext cx="228600" cy="5334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13"/>
          <p:cNvSpPr>
            <a:spLocks noChangeShapeType="1"/>
          </p:cNvSpPr>
          <p:nvPr/>
        </p:nvSpPr>
        <p:spPr bwMode="auto">
          <a:xfrm flipH="1">
            <a:off x="5410200" y="3124200"/>
            <a:ext cx="152400" cy="5334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3" name="Text Box 4"/>
          <p:cNvSpPr txBox="1">
            <a:spLocks noChangeArrowheads="1"/>
          </p:cNvSpPr>
          <p:nvPr/>
        </p:nvSpPr>
        <p:spPr bwMode="auto">
          <a:xfrm>
            <a:off x="2209800" y="304800"/>
            <a:ext cx="3657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en-US" sz="4000" b="1" u="sng">
                <a:solidFill>
                  <a:srgbClr val="002060"/>
                </a:solidFill>
              </a:rPr>
              <a:t>Luyện đọc câu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linds(horizontal)">
                                      <p:cBhvr>
                                        <p:cTn id="7" dur="500"/>
                                        <p:tgtEl>
                                          <p:spTgt spid="2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blinds(horizontal)">
                                      <p:cBhvr>
                                        <p:cTn id="1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Tập đọc</a:t>
            </a:r>
            <a:endParaRPr lang="vi-VN" smtClean="0"/>
          </a:p>
        </p:txBody>
      </p:sp>
      <p:sp>
        <p:nvSpPr>
          <p:cNvPr id="8195" name="Content Placeholder 2"/>
          <p:cNvSpPr>
            <a:spLocks noGrp="1"/>
          </p:cNvSpPr>
          <p:nvPr>
            <p:ph idx="1"/>
          </p:nvPr>
        </p:nvSpPr>
        <p:spPr/>
        <p:txBody>
          <a:bodyPr/>
          <a:lstStyle/>
          <a:p>
            <a:endParaRPr lang="vi-VN" smtClean="0"/>
          </a:p>
        </p:txBody>
      </p:sp>
      <p:sp>
        <p:nvSpPr>
          <p:cNvPr id="5" name="Rectangle 4"/>
          <p:cNvSpPr/>
          <p:nvPr/>
        </p:nvSpPr>
        <p:spPr>
          <a:xfrm>
            <a:off x="1370013" y="1295400"/>
            <a:ext cx="67818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6000" dirty="0" err="1">
                <a:solidFill>
                  <a:srgbClr val="FF0000"/>
                </a:solidFill>
              </a:rPr>
              <a:t>Lập</a:t>
            </a:r>
            <a:r>
              <a:rPr lang="en-US" sz="6000" dirty="0">
                <a:solidFill>
                  <a:srgbClr val="FF0000"/>
                </a:solidFill>
              </a:rPr>
              <a:t> </a:t>
            </a:r>
            <a:r>
              <a:rPr lang="en-US" sz="6000" dirty="0" err="1">
                <a:solidFill>
                  <a:srgbClr val="FF0000"/>
                </a:solidFill>
              </a:rPr>
              <a:t>làng</a:t>
            </a:r>
            <a:r>
              <a:rPr lang="en-US" sz="6000" dirty="0">
                <a:solidFill>
                  <a:srgbClr val="FF0000"/>
                </a:solidFill>
              </a:rPr>
              <a:t> </a:t>
            </a:r>
            <a:r>
              <a:rPr lang="en-US" sz="6000" dirty="0" err="1">
                <a:solidFill>
                  <a:srgbClr val="FF0000"/>
                </a:solidFill>
              </a:rPr>
              <a:t>giữ</a:t>
            </a:r>
            <a:r>
              <a:rPr lang="en-US" sz="6000" dirty="0">
                <a:solidFill>
                  <a:srgbClr val="FF0000"/>
                </a:solidFill>
              </a:rPr>
              <a:t> </a:t>
            </a:r>
            <a:r>
              <a:rPr lang="en-US" sz="6000" dirty="0" err="1">
                <a:solidFill>
                  <a:srgbClr val="FF0000"/>
                </a:solidFill>
              </a:rPr>
              <a:t>biển</a:t>
            </a:r>
            <a:endParaRPr lang="en-US" sz="6000" dirty="0">
              <a:solidFill>
                <a:srgbClr val="FF0000"/>
              </a:solidFill>
            </a:endParaRPr>
          </a:p>
          <a:p>
            <a:pPr algn="ctr">
              <a:defRPr/>
            </a:pPr>
            <a:r>
              <a:rPr lang="en-US" sz="2400" dirty="0">
                <a:solidFill>
                  <a:schemeClr val="tx1"/>
                </a:solidFill>
              </a:rPr>
              <a:t>                        </a:t>
            </a:r>
            <a:r>
              <a:rPr lang="en-US" sz="2400" dirty="0" err="1">
                <a:solidFill>
                  <a:schemeClr val="tx1"/>
                </a:solidFill>
              </a:rPr>
              <a:t>Trần</a:t>
            </a:r>
            <a:r>
              <a:rPr lang="en-US" sz="2400" dirty="0">
                <a:solidFill>
                  <a:schemeClr val="tx1"/>
                </a:solidFill>
              </a:rPr>
              <a:t> </a:t>
            </a:r>
            <a:r>
              <a:rPr lang="en-US" sz="2400" dirty="0" err="1">
                <a:solidFill>
                  <a:schemeClr val="tx1"/>
                </a:solidFill>
              </a:rPr>
              <a:t>Nhuận</a:t>
            </a:r>
            <a:r>
              <a:rPr lang="en-US" sz="2400" dirty="0">
                <a:solidFill>
                  <a:schemeClr val="tx1"/>
                </a:solidFill>
              </a:rPr>
              <a:t> Minh</a:t>
            </a:r>
            <a:endParaRPr lang="vi-VN" sz="2400"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Giải nghĩa từ</a:t>
            </a:r>
            <a:endParaRPr lang="vi-VN" smtClean="0"/>
          </a:p>
        </p:txBody>
      </p:sp>
      <p:sp>
        <p:nvSpPr>
          <p:cNvPr id="9219" name="Content Placeholder 2"/>
          <p:cNvSpPr>
            <a:spLocks noGrp="1"/>
          </p:cNvSpPr>
          <p:nvPr>
            <p:ph idx="1"/>
          </p:nvPr>
        </p:nvSpPr>
        <p:spPr/>
        <p:txBody>
          <a:bodyPr/>
          <a:lstStyle/>
          <a:p>
            <a:r>
              <a:rPr lang="en-US" smtClean="0"/>
              <a:t>Ngư trường</a:t>
            </a:r>
          </a:p>
          <a:p>
            <a:r>
              <a:rPr lang="en-US" smtClean="0"/>
              <a:t>Lưu cữu</a:t>
            </a:r>
          </a:p>
          <a:p>
            <a:r>
              <a:rPr lang="en-US" smtClean="0"/>
              <a:t>- họp làng</a:t>
            </a:r>
          </a:p>
          <a:p>
            <a:r>
              <a:rPr lang="en-US" smtClean="0"/>
              <a:t>- Làng biển</a:t>
            </a:r>
          </a:p>
          <a:p>
            <a:r>
              <a:rPr lang="en-US" smtClean="0"/>
              <a:t>-vàng lưới</a:t>
            </a:r>
          </a:p>
          <a:p>
            <a:r>
              <a:rPr lang="en-US" smtClean="0"/>
              <a:t>-Lưới đáy</a:t>
            </a:r>
          </a:p>
          <a:p>
            <a:r>
              <a:rPr lang="en-US" smtClean="0"/>
              <a:t>Dân chài</a:t>
            </a:r>
          </a:p>
          <a:p>
            <a:endParaRPr lang="vi-VN"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hop la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167438"/>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pic>
      <p:sp>
        <p:nvSpPr>
          <p:cNvPr id="10243" name="Text Box 6"/>
          <p:cNvSpPr txBox="1">
            <a:spLocks noChangeArrowheads="1"/>
          </p:cNvSpPr>
          <p:nvPr/>
        </p:nvSpPr>
        <p:spPr bwMode="auto">
          <a:xfrm>
            <a:off x="1066800" y="6491288"/>
            <a:ext cx="7086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endParaRPr lang="en-US" altLang="en-US"/>
          </a:p>
        </p:txBody>
      </p:sp>
      <p:sp>
        <p:nvSpPr>
          <p:cNvPr id="10244" name="Text Box 7"/>
          <p:cNvSpPr txBox="1">
            <a:spLocks noChangeArrowheads="1"/>
          </p:cNvSpPr>
          <p:nvPr/>
        </p:nvSpPr>
        <p:spPr bwMode="auto">
          <a:xfrm>
            <a:off x="838200" y="6156325"/>
            <a:ext cx="7239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altLang="en-US" sz="4000" b="1" i="1">
                <a:cs typeface="Times New Roman" pitchFamily="18" charset="0"/>
              </a:rPr>
              <a:t>CẢNH HỌP LÀNG</a:t>
            </a:r>
          </a:p>
        </p:txBody>
      </p:sp>
    </p:spTree>
  </p:cSld>
  <p:clrMapOvr>
    <a:masterClrMapping/>
  </p:clrMapOvr>
  <p:transition spd="slow">
    <p:wheel spokes="2"/>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Communicating Bad News</Template>
  <TotalTime>1092</TotalTime>
  <Words>472</Words>
  <Application>Microsoft Office PowerPoint</Application>
  <PresentationFormat>On-screen Show (4:3)</PresentationFormat>
  <Paragraphs>58</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Times New Roman</vt:lpstr>
      <vt:lpstr>Arial</vt:lpstr>
      <vt:lpstr>Calibri</vt:lpstr>
      <vt:lpstr>Script</vt:lpstr>
      <vt:lpstr>VNI-Bodon-Poster</vt:lpstr>
      <vt:lpstr>.VnTime</vt:lpstr>
      <vt:lpstr>Default Design</vt:lpstr>
      <vt:lpstr>PowerPoint Presentation</vt:lpstr>
      <vt:lpstr>PowerPoint Presentation</vt:lpstr>
      <vt:lpstr>PowerPoint Presentation</vt:lpstr>
      <vt:lpstr>PowerPoint Presentation</vt:lpstr>
      <vt:lpstr>PowerPoint Presentation</vt:lpstr>
      <vt:lpstr>PowerPoint Presentation</vt:lpstr>
      <vt:lpstr>Tập đọc</vt:lpstr>
      <vt:lpstr>Giải nghĩa từ</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Dặn dò</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trytythgv</dc:title>
  <dc:creator>OWNER</dc:creator>
  <cp:lastModifiedBy>Nguyen </cp:lastModifiedBy>
  <cp:revision>161</cp:revision>
  <dcterms:created xsi:type="dcterms:W3CDTF">2009-10-07T12:49:00Z</dcterms:created>
  <dcterms:modified xsi:type="dcterms:W3CDTF">2022-05-17T11:50:36Z</dcterms:modified>
</cp:coreProperties>
</file>