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0" r:id="rId2"/>
  </p:sldMasterIdLst>
  <p:notesMasterIdLst>
    <p:notesMasterId r:id="rId26"/>
  </p:notesMasterIdLst>
  <p:sldIdLst>
    <p:sldId id="339" r:id="rId3"/>
    <p:sldId id="331" r:id="rId4"/>
    <p:sldId id="257" r:id="rId5"/>
    <p:sldId id="264" r:id="rId6"/>
    <p:sldId id="316" r:id="rId7"/>
    <p:sldId id="295" r:id="rId8"/>
    <p:sldId id="297" r:id="rId9"/>
    <p:sldId id="319" r:id="rId10"/>
    <p:sldId id="269" r:id="rId11"/>
    <p:sldId id="332" r:id="rId12"/>
    <p:sldId id="333" r:id="rId13"/>
    <p:sldId id="335" r:id="rId14"/>
    <p:sldId id="336" r:id="rId15"/>
    <p:sldId id="338" r:id="rId16"/>
    <p:sldId id="323" r:id="rId17"/>
    <p:sldId id="311" r:id="rId18"/>
    <p:sldId id="340" r:id="rId19"/>
    <p:sldId id="313" r:id="rId20"/>
    <p:sldId id="325" r:id="rId21"/>
    <p:sldId id="286" r:id="rId22"/>
    <p:sldId id="328" r:id="rId23"/>
    <p:sldId id="288" r:id="rId24"/>
    <p:sldId id="33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B4E4"/>
    <a:srgbClr val="FDA1EB"/>
    <a:srgbClr val="BD2F03"/>
    <a:srgbClr val="FFCCCC"/>
    <a:srgbClr val="FFFF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3740" autoAdjust="0"/>
  </p:normalViewPr>
  <p:slideViewPr>
    <p:cSldViewPr>
      <p:cViewPr>
        <p:scale>
          <a:sx n="63" d="100"/>
          <a:sy n="63" d="100"/>
        </p:scale>
        <p:origin x="-15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8BBE82E-52A9-48D1-85AF-69BCFFFB7A3B}" type="datetimeFigureOut">
              <a:rPr lang="en-US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C4037-E3EA-4B9C-896B-5B5FEF10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D9B9-65DA-460E-B4BC-C6A26778D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119-170C-4918-A958-AFF71FE3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5885-4E78-426E-90D3-43920A7F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D616-DA19-4F6E-909A-7661AE0B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9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02A6-1607-4ADD-A8F1-4EF5B26E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EB54-AD90-4ED7-9712-327FDA7D5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2B27-3136-4FE4-B805-655BFF20E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EC12-394D-458F-BF34-4CED1C13F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4121-1F0B-4463-93D6-6ECFD1AF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239E-0E4B-4C62-98B2-C83553B01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6FC1-1512-4838-A2CB-48FD524B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054D-03CA-4D06-807E-BF80CAA7A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8A9C-63D2-424C-B35E-D094A5FC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A10C235-4A8F-40F6-8156-1979A8B8A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997DB99-C5DF-4E91-AEFB-E78C13C4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304800" y="3200400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Âu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9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124200"/>
            <a:ext cx="41910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5303838"/>
            <a:ext cx="3733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4148138" cy="835025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13317" name="Rectangle 11"/>
          <p:cNvSpPr txBox="1">
            <a:spLocks noChangeArrowheads="1"/>
          </p:cNvSpPr>
          <p:nvPr/>
        </p:nvSpPr>
        <p:spPr bwMode="auto">
          <a:xfrm>
            <a:off x="228600" y="19050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pic>
        <p:nvPicPr>
          <p:cNvPr id="13318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38100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152400" y="2667000"/>
            <a:ext cx="44196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Đồng bằng chiếm 2/3 diện tích, kéo dài từ tây sang đông.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Đồi núi chiếm 1/3 diện tích, hệ thống núi cao tập trung ở phía nam.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4838700"/>
            <a:ext cx="41148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sym typeface="Wingdings" pitchFamily="2" charset="2"/>
              </a:rPr>
              <a:t> Khí hậu: 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itchFamily="18" charset="0"/>
                <a:sym typeface="Wingdings" pitchFamily="2" charset="2"/>
              </a:rPr>
              <a:t>- Châu Âu có khí hậu ôn hòa.</a:t>
            </a:r>
          </a:p>
        </p:txBody>
      </p:sp>
      <p:sp>
        <p:nvSpPr>
          <p:cNvPr id="13322" name="Rectangle 2"/>
          <p:cNvSpPr txBox="1">
            <a:spLocks noChangeArrowheads="1"/>
          </p:cNvSpPr>
          <p:nvPr/>
        </p:nvSpPr>
        <p:spPr bwMode="auto">
          <a:xfrm>
            <a:off x="442913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3687763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60198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imes New Roman" pitchFamily="18" charset="0"/>
              </a:rPr>
              <a:t>(Vì toàn bộ Châu Âu nằm ở vùng ôn đới, có nhiều biển ăn sâu vào đất liền.)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 flipV="1">
            <a:off x="2286000" y="4495800"/>
            <a:ext cx="38862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 flipV="1">
            <a:off x="2971800" y="3505200"/>
            <a:ext cx="3048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819400" y="685800"/>
            <a:ext cx="32766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 flipV="1">
            <a:off x="4038600" y="2286000"/>
            <a:ext cx="20574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6096000" y="12700"/>
            <a:ext cx="3048000" cy="1708150"/>
            <a:chOff x="3840" y="0"/>
            <a:chExt cx="1920" cy="1076"/>
          </a:xfrm>
        </p:grpSpPr>
        <p:pic>
          <p:nvPicPr>
            <p:cNvPr id="14353" name="Picture 14" descr="day nui am p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89"/>
            <a:stretch>
              <a:fillRect/>
            </a:stretch>
          </p:blipFill>
          <p:spPr bwMode="auto">
            <a:xfrm>
              <a:off x="3840" y="0"/>
              <a:ext cx="192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16"/>
            <p:cNvSpPr txBox="1">
              <a:spLocks noChangeArrowheads="1"/>
            </p:cNvSpPr>
            <p:nvPr/>
          </p:nvSpPr>
          <p:spPr bwMode="auto">
            <a:xfrm>
              <a:off x="3984" y="864"/>
              <a:ext cx="1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a) Dãy núi cao (An-pơ)</a:t>
              </a:r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6096000" y="1676400"/>
            <a:ext cx="3048000" cy="1708150"/>
            <a:chOff x="3840" y="1056"/>
            <a:chExt cx="1920" cy="1076"/>
          </a:xfrm>
        </p:grpSpPr>
        <p:pic>
          <p:nvPicPr>
            <p:cNvPr id="14351" name="Picture 3" descr="DSC03249"/>
            <p:cNvPicPr>
              <a:picLocks noChangeAspect="1" noChangeArrowheads="1"/>
            </p:cNvPicPr>
            <p:nvPr/>
          </p:nvPicPr>
          <p:blipFill>
            <a:blip r:embed="rId4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3"/>
            <a:stretch>
              <a:fillRect/>
            </a:stretch>
          </p:blipFill>
          <p:spPr bwMode="auto">
            <a:xfrm>
              <a:off x="3840" y="1056"/>
              <a:ext cx="192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17"/>
            <p:cNvSpPr txBox="1">
              <a:spLocks noChangeArrowheads="1"/>
            </p:cNvSpPr>
            <p:nvPr/>
          </p:nvSpPr>
          <p:spPr bwMode="auto">
            <a:xfrm>
              <a:off x="3888" y="1920"/>
              <a:ext cx="18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b) Đồng bằng (Trung Âu)</a:t>
              </a:r>
            </a:p>
          </p:txBody>
        </p:sp>
      </p:grp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5943600" y="3378200"/>
            <a:ext cx="3352800" cy="1784350"/>
            <a:chOff x="3744" y="2112"/>
            <a:chExt cx="2112" cy="1124"/>
          </a:xfrm>
        </p:grpSpPr>
        <p:pic>
          <p:nvPicPr>
            <p:cNvPr id="14349" name="Picture 13" descr="ban dao Xcan-di-na-v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2112"/>
              <a:ext cx="192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3744" y="3024"/>
              <a:ext cx="21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c) Phi-o(bán đảo Xcan-đi-na-vơ)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5486400" y="5213350"/>
            <a:ext cx="3733800" cy="1720850"/>
            <a:chOff x="3408" y="3216"/>
            <a:chExt cx="2352" cy="1084"/>
          </a:xfrm>
        </p:grpSpPr>
        <p:pic>
          <p:nvPicPr>
            <p:cNvPr id="14347" name="Picture 15" descr="rung la ki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3216"/>
              <a:ext cx="1920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20"/>
            <p:cNvSpPr txBox="1">
              <a:spLocks noChangeArrowheads="1"/>
            </p:cNvSpPr>
            <p:nvPr/>
          </p:nvSpPr>
          <p:spPr bwMode="auto">
            <a:xfrm>
              <a:off x="3408" y="4108"/>
              <a:ext cx="23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          d) Rừng lá kim(đồng bằng Đông Âu)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7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0139 -0.5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5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139 0.2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49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6" grpId="0" animBg="1"/>
      <p:bldP spid="50187" grpId="0" animBg="1"/>
      <p:bldP spid="501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wow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3925"/>
            <a:ext cx="84582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Dãy núi An- pơ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Đồng bằng Trung Âu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7" name="Picture 5" descr="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6500"/>
            <a:ext cx="8305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Rừng Lá Kim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6324" name="Picture 4" descr="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181600"/>
            <a:ext cx="4191000" cy="1431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65" name="Rectangle 2"/>
          <p:cNvSpPr>
            <a:spLocks noChangeArrowheads="1"/>
          </p:cNvSpPr>
          <p:nvPr/>
        </p:nvSpPr>
        <p:spPr bwMode="auto">
          <a:xfrm>
            <a:off x="304800" y="914400"/>
            <a:ext cx="41481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22566" name="Rectangle 11"/>
          <p:cNvSpPr txBox="1">
            <a:spLocks noChangeArrowheads="1"/>
          </p:cNvSpPr>
          <p:nvPr/>
        </p:nvSpPr>
        <p:spPr bwMode="auto">
          <a:xfrm>
            <a:off x="228600" y="16383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pic>
        <p:nvPicPr>
          <p:cNvPr id="22567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Rectangle 2"/>
          <p:cNvSpPr>
            <a:spLocks noChangeArrowheads="1"/>
          </p:cNvSpPr>
          <p:nvPr/>
        </p:nvSpPr>
        <p:spPr bwMode="auto">
          <a:xfrm>
            <a:off x="368300" y="13335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200">
                <a:solidFill>
                  <a:schemeClr val="tx2"/>
                </a:solidFill>
                <a:latin typeface="Times New Roman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22569" name="Text Box 4"/>
          <p:cNvSpPr txBox="1">
            <a:spLocks noChangeArrowheads="1"/>
          </p:cNvSpPr>
          <p:nvPr/>
        </p:nvSpPr>
        <p:spPr bwMode="auto">
          <a:xfrm>
            <a:off x="241300" y="32766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Đồi núi chiếm 1/3 diện tích , hệ thống núi cao tập trung ở phía nam .</a:t>
            </a:r>
          </a:p>
        </p:txBody>
      </p:sp>
      <p:sp>
        <p:nvSpPr>
          <p:cNvPr id="22570" name="Text Box 3"/>
          <p:cNvSpPr txBox="1">
            <a:spLocks noChangeArrowheads="1"/>
          </p:cNvSpPr>
          <p:nvPr/>
        </p:nvSpPr>
        <p:spPr bwMode="auto">
          <a:xfrm>
            <a:off x="304800" y="40259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sym typeface="Wingdings" pitchFamily="2" charset="2"/>
              </a:rPr>
              <a:t> Khí hậu: Châu Âu có khí hậu ôn hòa .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04800" y="5181600"/>
            <a:ext cx="4343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200">
                <a:latin typeface="Times New Roman" pitchFamily="18" charset="0"/>
              </a:rPr>
              <a:t>- Rừng lá kim ở phía Bắc, núi cao. Rừng lá rộng ở Tây Âu.</a:t>
            </a:r>
          </a:p>
          <a:p>
            <a:pPr eaLnBrk="1" hangingPunct="1"/>
            <a:r>
              <a:rPr lang="vi-VN" altLang="en-US" sz="2200">
                <a:latin typeface="Times New Roman" pitchFamily="18" charset="0"/>
              </a:rPr>
              <a:t>- Mùa đông tuyết phủ trắng gần hết châu Âu.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47752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sym typeface="Wingdings" pitchFamily="2" charset="2"/>
              </a:rPr>
              <a:t>Thiên nhiên:</a:t>
            </a:r>
          </a:p>
        </p:txBody>
      </p:sp>
      <p:sp>
        <p:nvSpPr>
          <p:cNvPr id="22573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Địa hình </a:t>
            </a:r>
          </a:p>
        </p:txBody>
      </p:sp>
      <p:sp>
        <p:nvSpPr>
          <p:cNvPr id="22574" name="Text Box 4"/>
          <p:cNvSpPr txBox="1">
            <a:spLocks noChangeArrowheads="1"/>
          </p:cNvSpPr>
          <p:nvPr/>
        </p:nvSpPr>
        <p:spPr bwMode="auto">
          <a:xfrm>
            <a:off x="304800" y="25654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Đồng bằng chiếm 2/3 diện tích, kéo dài từ tây sang đông.</a:t>
            </a:r>
          </a:p>
        </p:txBody>
      </p:sp>
      <p:sp>
        <p:nvSpPr>
          <p:cNvPr id="18445" name="Rectangle 2"/>
          <p:cNvSpPr txBox="1">
            <a:spLocks noChangeArrowheads="1"/>
          </p:cNvSpPr>
          <p:nvPr/>
        </p:nvSpPr>
        <p:spPr bwMode="auto">
          <a:xfrm>
            <a:off x="442913" y="-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3687763" y="3810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0" name="Group 3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875086"/>
        </p:xfrm>
        <a:graphic>
          <a:graphicData uri="http://schemas.openxmlformats.org/drawingml/2006/table">
            <a:tbl>
              <a:tblPr/>
              <a:tblGrid>
                <a:gridCol w="3989388"/>
                <a:gridCol w="4240212"/>
              </a:tblGrid>
              <a:tr h="520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2012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Mĩ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Nam Cực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-309563" y="1066800"/>
            <a:ext cx="694690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3. Dân cư và hoạt động kinh tế ở châu Âu:</a:t>
            </a:r>
          </a:p>
        </p:txBody>
      </p:sp>
      <p:sp>
        <p:nvSpPr>
          <p:cNvPr id="16" name="Oval 52"/>
          <p:cNvSpPr>
            <a:spLocks noChangeArrowheads="1"/>
          </p:cNvSpPr>
          <p:nvPr/>
        </p:nvSpPr>
        <p:spPr bwMode="auto">
          <a:xfrm>
            <a:off x="5989638" y="4114800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86" name="Rectangle 2"/>
          <p:cNvSpPr txBox="1">
            <a:spLocks noChangeArrowheads="1"/>
          </p:cNvSpPr>
          <p:nvPr/>
        </p:nvSpPr>
        <p:spPr bwMode="auto">
          <a:xfrm>
            <a:off x="442913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19487" name="Rectangle 12"/>
          <p:cNvSpPr>
            <a:spLocks noChangeArrowheads="1"/>
          </p:cNvSpPr>
          <p:nvPr/>
        </p:nvSpPr>
        <p:spPr bwMode="auto">
          <a:xfrm>
            <a:off x="3687763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9488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807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Theo số liệu từ Liên Hợp Quốc(07/04/2020, dân số hiện tại của các nước Châu Âu là 747.268.345 người</a:t>
            </a:r>
          </a:p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Tổng dân số các nước Châu Âu hiện chiếm 9,61% dân số thế giới. Châu Âu hiện đang đứng thứ 3 trên thế giới về dân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441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Da trắng , mũi cao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Tóc vàng hoặc nâu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Mắt thường có màu xanh hoặc nâu .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105400" y="44196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Da vàng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Mắt đen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Tóc đen .</a:t>
            </a:r>
          </a:p>
        </p:txBody>
      </p:sp>
      <p:sp>
        <p:nvSpPr>
          <p:cNvPr id="21508" name="Line 14"/>
          <p:cNvSpPr>
            <a:spLocks noChangeShapeType="1"/>
          </p:cNvSpPr>
          <p:nvPr/>
        </p:nvSpPr>
        <p:spPr bwMode="auto">
          <a:xfrm>
            <a:off x="4648200" y="3581400"/>
            <a:ext cx="0" cy="3276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9" name="Picture 13" descr="h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Trường-anh-ngữ-Cella-là-địa-điểm-được-nhiều-sinh-viên-châu-Á-chọn-lựa-khi-du-học-Philipp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16"/>
          <p:cNvSpPr>
            <a:spLocks noChangeArrowheads="1" noChangeShapeType="1" noTextEdit="1"/>
          </p:cNvSpPr>
          <p:nvPr/>
        </p:nvSpPr>
        <p:spPr bwMode="auto">
          <a:xfrm>
            <a:off x="5029200" y="3505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Người Châu Á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2" name="WordArt 18"/>
          <p:cNvSpPr>
            <a:spLocks noChangeArrowheads="1" noChangeShapeType="1" noTextEdit="1"/>
          </p:cNvSpPr>
          <p:nvPr/>
        </p:nvSpPr>
        <p:spPr bwMode="auto">
          <a:xfrm>
            <a:off x="762000" y="35052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Người Châu ÂU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200400"/>
            <a:ext cx="7086600" cy="8397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Rectangle 11"/>
          <p:cNvSpPr txBox="1">
            <a:spLocks noChangeArrowheads="1"/>
          </p:cNvSpPr>
          <p:nvPr/>
        </p:nvSpPr>
        <p:spPr bwMode="auto">
          <a:xfrm>
            <a:off x="-228600" y="2133600"/>
            <a:ext cx="6946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3. Dân cư và hoạt động kinh tế ở châu Âu:</a:t>
            </a:r>
          </a:p>
        </p:txBody>
      </p:sp>
      <p:sp>
        <p:nvSpPr>
          <p:cNvPr id="22532" name="Rectangle 11"/>
          <p:cNvSpPr txBox="1">
            <a:spLocks noChangeArrowheads="1"/>
          </p:cNvSpPr>
          <p:nvPr/>
        </p:nvSpPr>
        <p:spPr bwMode="auto">
          <a:xfrm>
            <a:off x="-533400" y="25146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* Dân cư: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2971800"/>
            <a:ext cx="6413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-  Dân cư châu Âu chủ yếu là người da trắng.</a:t>
            </a:r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381000" y="3579813"/>
            <a:ext cx="67643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en-US" sz="2400">
                <a:latin typeface="Times New Roman" pitchFamily="18" charset="0"/>
              </a:rPr>
              <a:t>- Phần lớn sống ở các thành phố và phân bố khá đều. </a:t>
            </a: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609600" y="4038600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2400" b="1">
                <a:latin typeface="Times New Roman" pitchFamily="18" charset="0"/>
              </a:rPr>
              <a:t>* Kinh tế:</a:t>
            </a:r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381000" y="1219200"/>
            <a:ext cx="41481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22537" name="Rectangle 11"/>
          <p:cNvSpPr txBox="1">
            <a:spLocks noChangeArrowheads="1"/>
          </p:cNvSpPr>
          <p:nvPr/>
        </p:nvSpPr>
        <p:spPr bwMode="auto">
          <a:xfrm>
            <a:off x="304800" y="16764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sp>
        <p:nvSpPr>
          <p:cNvPr id="22538" name="Rectangle 2"/>
          <p:cNvSpPr txBox="1">
            <a:spLocks noChangeArrowheads="1"/>
          </p:cNvSpPr>
          <p:nvPr/>
        </p:nvSpPr>
        <p:spPr bwMode="auto">
          <a:xfrm>
            <a:off x="442913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687763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2254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523" grpId="0"/>
      <p:bldP spid="63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1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256" r="2499" b="10991"/>
          <a:stretch>
            <a:fillRect/>
          </a:stretch>
        </p:blipFill>
        <p:spPr bwMode="auto">
          <a:xfrm>
            <a:off x="0" y="6096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6"/>
          <p:cNvSpPr>
            <a:spLocks/>
          </p:cNvSpPr>
          <p:nvPr/>
        </p:nvSpPr>
        <p:spPr bwMode="auto">
          <a:xfrm>
            <a:off x="4357688" y="1138238"/>
            <a:ext cx="1514475" cy="1265237"/>
          </a:xfrm>
          <a:custGeom>
            <a:avLst/>
            <a:gdLst>
              <a:gd name="T0" fmla="*/ 2147483647 w 954"/>
              <a:gd name="T1" fmla="*/ 2147483647 h 797"/>
              <a:gd name="T2" fmla="*/ 2147483647 w 954"/>
              <a:gd name="T3" fmla="*/ 2147483647 h 797"/>
              <a:gd name="T4" fmla="*/ 2147483647 w 954"/>
              <a:gd name="T5" fmla="*/ 2147483647 h 797"/>
              <a:gd name="T6" fmla="*/ 2147483647 w 954"/>
              <a:gd name="T7" fmla="*/ 2147483647 h 797"/>
              <a:gd name="T8" fmla="*/ 2147483647 w 954"/>
              <a:gd name="T9" fmla="*/ 0 h 797"/>
              <a:gd name="T10" fmla="*/ 2147483647 w 954"/>
              <a:gd name="T11" fmla="*/ 2147483647 h 797"/>
              <a:gd name="T12" fmla="*/ 2147483647 w 954"/>
              <a:gd name="T13" fmla="*/ 2147483647 h 797"/>
              <a:gd name="T14" fmla="*/ 2147483647 w 954"/>
              <a:gd name="T15" fmla="*/ 2147483647 h 797"/>
              <a:gd name="T16" fmla="*/ 2147483647 w 954"/>
              <a:gd name="T17" fmla="*/ 2147483647 h 797"/>
              <a:gd name="T18" fmla="*/ 2147483647 w 954"/>
              <a:gd name="T19" fmla="*/ 2147483647 h 797"/>
              <a:gd name="T20" fmla="*/ 2147483647 w 954"/>
              <a:gd name="T21" fmla="*/ 2147483647 h 797"/>
              <a:gd name="T22" fmla="*/ 2147483647 w 954"/>
              <a:gd name="T23" fmla="*/ 2147483647 h 797"/>
              <a:gd name="T24" fmla="*/ 2147483647 w 954"/>
              <a:gd name="T25" fmla="*/ 2147483647 h 797"/>
              <a:gd name="T26" fmla="*/ 2147483647 w 954"/>
              <a:gd name="T27" fmla="*/ 2147483647 h 797"/>
              <a:gd name="T28" fmla="*/ 2147483647 w 954"/>
              <a:gd name="T29" fmla="*/ 2147483647 h 797"/>
              <a:gd name="T30" fmla="*/ 2147483647 w 954"/>
              <a:gd name="T31" fmla="*/ 2147483647 h 797"/>
              <a:gd name="T32" fmla="*/ 2147483647 w 954"/>
              <a:gd name="T33" fmla="*/ 2147483647 h 797"/>
              <a:gd name="T34" fmla="*/ 2147483647 w 954"/>
              <a:gd name="T35" fmla="*/ 2147483647 h 797"/>
              <a:gd name="T36" fmla="*/ 2147483647 w 954"/>
              <a:gd name="T37" fmla="*/ 2147483647 h 797"/>
              <a:gd name="T38" fmla="*/ 2147483647 w 954"/>
              <a:gd name="T39" fmla="*/ 2147483647 h 797"/>
              <a:gd name="T40" fmla="*/ 2147483647 w 954"/>
              <a:gd name="T41" fmla="*/ 2147483647 h 797"/>
              <a:gd name="T42" fmla="*/ 2147483647 w 954"/>
              <a:gd name="T43" fmla="*/ 2147483647 h 797"/>
              <a:gd name="T44" fmla="*/ 2147483647 w 954"/>
              <a:gd name="T45" fmla="*/ 2147483647 h 797"/>
              <a:gd name="T46" fmla="*/ 2147483647 w 954"/>
              <a:gd name="T47" fmla="*/ 2147483647 h 797"/>
              <a:gd name="T48" fmla="*/ 2147483647 w 954"/>
              <a:gd name="T49" fmla="*/ 2147483647 h 797"/>
              <a:gd name="T50" fmla="*/ 2147483647 w 954"/>
              <a:gd name="T51" fmla="*/ 2147483647 h 797"/>
              <a:gd name="T52" fmla="*/ 2147483647 w 954"/>
              <a:gd name="T53" fmla="*/ 2147483647 h 797"/>
              <a:gd name="T54" fmla="*/ 2147483647 w 954"/>
              <a:gd name="T55" fmla="*/ 2147483647 h 797"/>
              <a:gd name="T56" fmla="*/ 2147483647 w 954"/>
              <a:gd name="T57" fmla="*/ 2147483647 h 797"/>
              <a:gd name="T58" fmla="*/ 2147483647 w 954"/>
              <a:gd name="T59" fmla="*/ 2147483647 h 797"/>
              <a:gd name="T60" fmla="*/ 2147483647 w 954"/>
              <a:gd name="T61" fmla="*/ 2147483647 h 797"/>
              <a:gd name="T62" fmla="*/ 2147483647 w 954"/>
              <a:gd name="T63" fmla="*/ 2147483647 h 797"/>
              <a:gd name="T64" fmla="*/ 2147483647 w 954"/>
              <a:gd name="T65" fmla="*/ 2147483647 h 797"/>
              <a:gd name="T66" fmla="*/ 2147483647 w 954"/>
              <a:gd name="T67" fmla="*/ 2147483647 h 797"/>
              <a:gd name="T68" fmla="*/ 2147483647 w 954"/>
              <a:gd name="T69" fmla="*/ 2147483647 h 797"/>
              <a:gd name="T70" fmla="*/ 2147483647 w 954"/>
              <a:gd name="T71" fmla="*/ 2147483647 h 797"/>
              <a:gd name="T72" fmla="*/ 2147483647 w 954"/>
              <a:gd name="T73" fmla="*/ 2147483647 h 797"/>
              <a:gd name="T74" fmla="*/ 2147483647 w 954"/>
              <a:gd name="T75" fmla="*/ 2147483647 h 797"/>
              <a:gd name="T76" fmla="*/ 2147483647 w 954"/>
              <a:gd name="T77" fmla="*/ 2147483647 h 797"/>
              <a:gd name="T78" fmla="*/ 2147483647 w 954"/>
              <a:gd name="T79" fmla="*/ 2147483647 h 797"/>
              <a:gd name="T80" fmla="*/ 2147483647 w 954"/>
              <a:gd name="T81" fmla="*/ 2147483647 h 797"/>
              <a:gd name="T82" fmla="*/ 2147483647 w 954"/>
              <a:gd name="T83" fmla="*/ 2147483647 h 797"/>
              <a:gd name="T84" fmla="*/ 2147483647 w 954"/>
              <a:gd name="T85" fmla="*/ 2147483647 h 797"/>
              <a:gd name="T86" fmla="*/ 2147483647 w 954"/>
              <a:gd name="T87" fmla="*/ 2147483647 h 797"/>
              <a:gd name="T88" fmla="*/ 2147483647 w 954"/>
              <a:gd name="T89" fmla="*/ 2147483647 h 797"/>
              <a:gd name="T90" fmla="*/ 2147483647 w 954"/>
              <a:gd name="T91" fmla="*/ 2147483647 h 797"/>
              <a:gd name="T92" fmla="*/ 2147483647 w 954"/>
              <a:gd name="T93" fmla="*/ 2147483647 h 797"/>
              <a:gd name="T94" fmla="*/ 2147483647 w 954"/>
              <a:gd name="T95" fmla="*/ 2147483647 h 797"/>
              <a:gd name="T96" fmla="*/ 2147483647 w 954"/>
              <a:gd name="T97" fmla="*/ 2147483647 h 797"/>
              <a:gd name="T98" fmla="*/ 2147483647 w 954"/>
              <a:gd name="T99" fmla="*/ 2147483647 h 797"/>
              <a:gd name="T100" fmla="*/ 2147483647 w 954"/>
              <a:gd name="T101" fmla="*/ 2147483647 h 7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54" h="797">
                <a:moveTo>
                  <a:pt x="213" y="288"/>
                </a:moveTo>
                <a:cubicBezTo>
                  <a:pt x="210" y="264"/>
                  <a:pt x="194" y="213"/>
                  <a:pt x="222" y="204"/>
                </a:cubicBezTo>
                <a:cubicBezTo>
                  <a:pt x="226" y="187"/>
                  <a:pt x="237" y="182"/>
                  <a:pt x="252" y="177"/>
                </a:cubicBezTo>
                <a:cubicBezTo>
                  <a:pt x="259" y="166"/>
                  <a:pt x="264" y="167"/>
                  <a:pt x="270" y="156"/>
                </a:cubicBezTo>
                <a:cubicBezTo>
                  <a:pt x="274" y="150"/>
                  <a:pt x="282" y="138"/>
                  <a:pt x="282" y="138"/>
                </a:cubicBezTo>
                <a:cubicBezTo>
                  <a:pt x="283" y="131"/>
                  <a:pt x="281" y="123"/>
                  <a:pt x="285" y="117"/>
                </a:cubicBezTo>
                <a:cubicBezTo>
                  <a:pt x="289" y="112"/>
                  <a:pt x="303" y="111"/>
                  <a:pt x="303" y="111"/>
                </a:cubicBezTo>
                <a:cubicBezTo>
                  <a:pt x="314" y="95"/>
                  <a:pt x="301" y="60"/>
                  <a:pt x="324" y="57"/>
                </a:cubicBezTo>
                <a:cubicBezTo>
                  <a:pt x="335" y="55"/>
                  <a:pt x="337" y="63"/>
                  <a:pt x="357" y="54"/>
                </a:cubicBezTo>
                <a:cubicBezTo>
                  <a:pt x="377" y="45"/>
                  <a:pt x="414" y="6"/>
                  <a:pt x="441" y="3"/>
                </a:cubicBezTo>
                <a:cubicBezTo>
                  <a:pt x="468" y="0"/>
                  <a:pt x="498" y="21"/>
                  <a:pt x="522" y="33"/>
                </a:cubicBezTo>
                <a:cubicBezTo>
                  <a:pt x="546" y="45"/>
                  <a:pt x="579" y="66"/>
                  <a:pt x="588" y="78"/>
                </a:cubicBezTo>
                <a:cubicBezTo>
                  <a:pt x="597" y="90"/>
                  <a:pt x="573" y="105"/>
                  <a:pt x="573" y="105"/>
                </a:cubicBezTo>
                <a:cubicBezTo>
                  <a:pt x="569" y="122"/>
                  <a:pt x="567" y="126"/>
                  <a:pt x="570" y="144"/>
                </a:cubicBezTo>
                <a:cubicBezTo>
                  <a:pt x="586" y="140"/>
                  <a:pt x="594" y="135"/>
                  <a:pt x="612" y="132"/>
                </a:cubicBezTo>
                <a:cubicBezTo>
                  <a:pt x="614" y="114"/>
                  <a:pt x="612" y="91"/>
                  <a:pt x="633" y="105"/>
                </a:cubicBezTo>
                <a:cubicBezTo>
                  <a:pt x="663" y="102"/>
                  <a:pt x="666" y="103"/>
                  <a:pt x="651" y="81"/>
                </a:cubicBezTo>
                <a:cubicBezTo>
                  <a:pt x="663" y="73"/>
                  <a:pt x="666" y="76"/>
                  <a:pt x="678" y="84"/>
                </a:cubicBezTo>
                <a:cubicBezTo>
                  <a:pt x="685" y="105"/>
                  <a:pt x="733" y="95"/>
                  <a:pt x="702" y="75"/>
                </a:cubicBezTo>
                <a:cubicBezTo>
                  <a:pt x="701" y="71"/>
                  <a:pt x="694" y="58"/>
                  <a:pt x="702" y="54"/>
                </a:cubicBezTo>
                <a:cubicBezTo>
                  <a:pt x="705" y="52"/>
                  <a:pt x="708" y="59"/>
                  <a:pt x="711" y="60"/>
                </a:cubicBezTo>
                <a:cubicBezTo>
                  <a:pt x="717" y="63"/>
                  <a:pt x="729" y="66"/>
                  <a:pt x="729" y="66"/>
                </a:cubicBezTo>
                <a:cubicBezTo>
                  <a:pt x="736" y="65"/>
                  <a:pt x="743" y="65"/>
                  <a:pt x="750" y="63"/>
                </a:cubicBezTo>
                <a:cubicBezTo>
                  <a:pt x="753" y="62"/>
                  <a:pt x="756" y="56"/>
                  <a:pt x="759" y="57"/>
                </a:cubicBezTo>
                <a:cubicBezTo>
                  <a:pt x="762" y="58"/>
                  <a:pt x="760" y="64"/>
                  <a:pt x="762" y="66"/>
                </a:cubicBezTo>
                <a:cubicBezTo>
                  <a:pt x="764" y="68"/>
                  <a:pt x="768" y="68"/>
                  <a:pt x="771" y="69"/>
                </a:cubicBezTo>
                <a:cubicBezTo>
                  <a:pt x="808" y="64"/>
                  <a:pt x="790" y="56"/>
                  <a:pt x="831" y="60"/>
                </a:cubicBezTo>
                <a:cubicBezTo>
                  <a:pt x="834" y="75"/>
                  <a:pt x="843" y="88"/>
                  <a:pt x="858" y="93"/>
                </a:cubicBezTo>
                <a:cubicBezTo>
                  <a:pt x="861" y="103"/>
                  <a:pt x="873" y="120"/>
                  <a:pt x="873" y="120"/>
                </a:cubicBezTo>
                <a:cubicBezTo>
                  <a:pt x="875" y="172"/>
                  <a:pt x="878" y="219"/>
                  <a:pt x="882" y="270"/>
                </a:cubicBezTo>
                <a:cubicBezTo>
                  <a:pt x="885" y="306"/>
                  <a:pt x="877" y="328"/>
                  <a:pt x="906" y="348"/>
                </a:cubicBezTo>
                <a:cubicBezTo>
                  <a:pt x="912" y="366"/>
                  <a:pt x="919" y="377"/>
                  <a:pt x="930" y="393"/>
                </a:cubicBezTo>
                <a:cubicBezTo>
                  <a:pt x="934" y="398"/>
                  <a:pt x="932" y="406"/>
                  <a:pt x="936" y="411"/>
                </a:cubicBezTo>
                <a:cubicBezTo>
                  <a:pt x="941" y="419"/>
                  <a:pt x="948" y="438"/>
                  <a:pt x="948" y="438"/>
                </a:cubicBezTo>
                <a:cubicBezTo>
                  <a:pt x="942" y="487"/>
                  <a:pt x="954" y="452"/>
                  <a:pt x="882" y="465"/>
                </a:cubicBezTo>
                <a:cubicBezTo>
                  <a:pt x="876" y="466"/>
                  <a:pt x="875" y="475"/>
                  <a:pt x="870" y="477"/>
                </a:cubicBezTo>
                <a:cubicBezTo>
                  <a:pt x="863" y="467"/>
                  <a:pt x="858" y="463"/>
                  <a:pt x="846" y="459"/>
                </a:cubicBezTo>
                <a:cubicBezTo>
                  <a:pt x="834" y="460"/>
                  <a:pt x="822" y="458"/>
                  <a:pt x="810" y="462"/>
                </a:cubicBezTo>
                <a:cubicBezTo>
                  <a:pt x="807" y="463"/>
                  <a:pt x="809" y="468"/>
                  <a:pt x="807" y="471"/>
                </a:cubicBezTo>
                <a:cubicBezTo>
                  <a:pt x="801" y="482"/>
                  <a:pt x="792" y="498"/>
                  <a:pt x="783" y="507"/>
                </a:cubicBezTo>
                <a:cubicBezTo>
                  <a:pt x="789" y="546"/>
                  <a:pt x="777" y="516"/>
                  <a:pt x="807" y="531"/>
                </a:cubicBezTo>
                <a:cubicBezTo>
                  <a:pt x="810" y="532"/>
                  <a:pt x="808" y="538"/>
                  <a:pt x="810" y="540"/>
                </a:cubicBezTo>
                <a:cubicBezTo>
                  <a:pt x="815" y="545"/>
                  <a:pt x="828" y="552"/>
                  <a:pt x="828" y="552"/>
                </a:cubicBezTo>
                <a:cubicBezTo>
                  <a:pt x="824" y="576"/>
                  <a:pt x="814" y="573"/>
                  <a:pt x="807" y="594"/>
                </a:cubicBezTo>
                <a:cubicBezTo>
                  <a:pt x="808" y="606"/>
                  <a:pt x="816" y="658"/>
                  <a:pt x="810" y="681"/>
                </a:cubicBezTo>
                <a:cubicBezTo>
                  <a:pt x="799" y="680"/>
                  <a:pt x="786" y="682"/>
                  <a:pt x="777" y="675"/>
                </a:cubicBezTo>
                <a:cubicBezTo>
                  <a:pt x="772" y="671"/>
                  <a:pt x="773" y="661"/>
                  <a:pt x="768" y="657"/>
                </a:cubicBezTo>
                <a:cubicBezTo>
                  <a:pt x="757" y="649"/>
                  <a:pt x="743" y="646"/>
                  <a:pt x="732" y="639"/>
                </a:cubicBezTo>
                <a:cubicBezTo>
                  <a:pt x="718" y="629"/>
                  <a:pt x="726" y="634"/>
                  <a:pt x="705" y="627"/>
                </a:cubicBezTo>
                <a:cubicBezTo>
                  <a:pt x="702" y="626"/>
                  <a:pt x="696" y="624"/>
                  <a:pt x="696" y="624"/>
                </a:cubicBezTo>
                <a:cubicBezTo>
                  <a:pt x="671" y="599"/>
                  <a:pt x="686" y="570"/>
                  <a:pt x="654" y="549"/>
                </a:cubicBezTo>
                <a:cubicBezTo>
                  <a:pt x="643" y="550"/>
                  <a:pt x="632" y="549"/>
                  <a:pt x="621" y="552"/>
                </a:cubicBezTo>
                <a:cubicBezTo>
                  <a:pt x="618" y="553"/>
                  <a:pt x="618" y="558"/>
                  <a:pt x="615" y="561"/>
                </a:cubicBezTo>
                <a:cubicBezTo>
                  <a:pt x="612" y="564"/>
                  <a:pt x="609" y="566"/>
                  <a:pt x="606" y="567"/>
                </a:cubicBezTo>
                <a:cubicBezTo>
                  <a:pt x="597" y="569"/>
                  <a:pt x="588" y="569"/>
                  <a:pt x="579" y="570"/>
                </a:cubicBezTo>
                <a:cubicBezTo>
                  <a:pt x="567" y="588"/>
                  <a:pt x="563" y="607"/>
                  <a:pt x="552" y="624"/>
                </a:cubicBezTo>
                <a:cubicBezTo>
                  <a:pt x="549" y="657"/>
                  <a:pt x="547" y="681"/>
                  <a:pt x="513" y="687"/>
                </a:cubicBezTo>
                <a:cubicBezTo>
                  <a:pt x="506" y="697"/>
                  <a:pt x="501" y="701"/>
                  <a:pt x="489" y="705"/>
                </a:cubicBezTo>
                <a:cubicBezTo>
                  <a:pt x="497" y="718"/>
                  <a:pt x="494" y="723"/>
                  <a:pt x="486" y="735"/>
                </a:cubicBezTo>
                <a:cubicBezTo>
                  <a:pt x="483" y="759"/>
                  <a:pt x="482" y="769"/>
                  <a:pt x="459" y="777"/>
                </a:cubicBezTo>
                <a:cubicBezTo>
                  <a:pt x="450" y="749"/>
                  <a:pt x="440" y="721"/>
                  <a:pt x="423" y="696"/>
                </a:cubicBezTo>
                <a:cubicBezTo>
                  <a:pt x="419" y="691"/>
                  <a:pt x="419" y="684"/>
                  <a:pt x="417" y="678"/>
                </a:cubicBezTo>
                <a:cubicBezTo>
                  <a:pt x="410" y="657"/>
                  <a:pt x="392" y="642"/>
                  <a:pt x="375" y="630"/>
                </a:cubicBezTo>
                <a:cubicBezTo>
                  <a:pt x="359" y="620"/>
                  <a:pt x="356" y="606"/>
                  <a:pt x="339" y="600"/>
                </a:cubicBezTo>
                <a:cubicBezTo>
                  <a:pt x="310" y="610"/>
                  <a:pt x="344" y="642"/>
                  <a:pt x="357" y="651"/>
                </a:cubicBezTo>
                <a:cubicBezTo>
                  <a:pt x="361" y="663"/>
                  <a:pt x="369" y="666"/>
                  <a:pt x="378" y="675"/>
                </a:cubicBezTo>
                <a:cubicBezTo>
                  <a:pt x="375" y="734"/>
                  <a:pt x="387" y="746"/>
                  <a:pt x="339" y="762"/>
                </a:cubicBezTo>
                <a:cubicBezTo>
                  <a:pt x="346" y="752"/>
                  <a:pt x="353" y="748"/>
                  <a:pt x="360" y="738"/>
                </a:cubicBezTo>
                <a:cubicBezTo>
                  <a:pt x="359" y="729"/>
                  <a:pt x="361" y="719"/>
                  <a:pt x="357" y="711"/>
                </a:cubicBezTo>
                <a:cubicBezTo>
                  <a:pt x="351" y="700"/>
                  <a:pt x="330" y="698"/>
                  <a:pt x="321" y="690"/>
                </a:cubicBezTo>
                <a:cubicBezTo>
                  <a:pt x="309" y="680"/>
                  <a:pt x="304" y="666"/>
                  <a:pt x="291" y="657"/>
                </a:cubicBezTo>
                <a:cubicBezTo>
                  <a:pt x="286" y="642"/>
                  <a:pt x="286" y="629"/>
                  <a:pt x="270" y="624"/>
                </a:cubicBezTo>
                <a:cubicBezTo>
                  <a:pt x="257" y="625"/>
                  <a:pt x="244" y="624"/>
                  <a:pt x="231" y="627"/>
                </a:cubicBezTo>
                <a:cubicBezTo>
                  <a:pt x="224" y="629"/>
                  <a:pt x="213" y="639"/>
                  <a:pt x="213" y="639"/>
                </a:cubicBezTo>
                <a:cubicBezTo>
                  <a:pt x="203" y="654"/>
                  <a:pt x="198" y="662"/>
                  <a:pt x="183" y="672"/>
                </a:cubicBezTo>
                <a:cubicBezTo>
                  <a:pt x="177" y="689"/>
                  <a:pt x="158" y="697"/>
                  <a:pt x="150" y="714"/>
                </a:cubicBezTo>
                <a:cubicBezTo>
                  <a:pt x="136" y="745"/>
                  <a:pt x="129" y="772"/>
                  <a:pt x="99" y="792"/>
                </a:cubicBezTo>
                <a:cubicBezTo>
                  <a:pt x="17" y="788"/>
                  <a:pt x="49" y="797"/>
                  <a:pt x="9" y="771"/>
                </a:cubicBezTo>
                <a:cubicBezTo>
                  <a:pt x="7" y="765"/>
                  <a:pt x="5" y="759"/>
                  <a:pt x="3" y="753"/>
                </a:cubicBezTo>
                <a:cubicBezTo>
                  <a:pt x="2" y="750"/>
                  <a:pt x="0" y="744"/>
                  <a:pt x="0" y="744"/>
                </a:cubicBezTo>
                <a:cubicBezTo>
                  <a:pt x="3" y="701"/>
                  <a:pt x="3" y="711"/>
                  <a:pt x="12" y="684"/>
                </a:cubicBezTo>
                <a:cubicBezTo>
                  <a:pt x="13" y="667"/>
                  <a:pt x="9" y="649"/>
                  <a:pt x="15" y="633"/>
                </a:cubicBezTo>
                <a:cubicBezTo>
                  <a:pt x="17" y="627"/>
                  <a:pt x="33" y="627"/>
                  <a:pt x="33" y="627"/>
                </a:cubicBezTo>
                <a:cubicBezTo>
                  <a:pt x="61" y="629"/>
                  <a:pt x="76" y="634"/>
                  <a:pt x="102" y="630"/>
                </a:cubicBezTo>
                <a:cubicBezTo>
                  <a:pt x="115" y="592"/>
                  <a:pt x="119" y="638"/>
                  <a:pt x="111" y="561"/>
                </a:cubicBezTo>
                <a:cubicBezTo>
                  <a:pt x="110" y="548"/>
                  <a:pt x="101" y="548"/>
                  <a:pt x="96" y="534"/>
                </a:cubicBezTo>
                <a:cubicBezTo>
                  <a:pt x="94" y="528"/>
                  <a:pt x="90" y="516"/>
                  <a:pt x="90" y="516"/>
                </a:cubicBezTo>
                <a:cubicBezTo>
                  <a:pt x="91" y="513"/>
                  <a:pt x="90" y="509"/>
                  <a:pt x="93" y="507"/>
                </a:cubicBezTo>
                <a:cubicBezTo>
                  <a:pt x="98" y="503"/>
                  <a:pt x="111" y="501"/>
                  <a:pt x="111" y="501"/>
                </a:cubicBezTo>
                <a:cubicBezTo>
                  <a:pt x="119" y="488"/>
                  <a:pt x="147" y="470"/>
                  <a:pt x="162" y="465"/>
                </a:cubicBezTo>
                <a:cubicBezTo>
                  <a:pt x="166" y="459"/>
                  <a:pt x="170" y="453"/>
                  <a:pt x="174" y="447"/>
                </a:cubicBezTo>
                <a:cubicBezTo>
                  <a:pt x="176" y="444"/>
                  <a:pt x="180" y="438"/>
                  <a:pt x="180" y="438"/>
                </a:cubicBezTo>
                <a:cubicBezTo>
                  <a:pt x="181" y="430"/>
                  <a:pt x="180" y="422"/>
                  <a:pt x="183" y="414"/>
                </a:cubicBezTo>
                <a:cubicBezTo>
                  <a:pt x="185" y="407"/>
                  <a:pt x="195" y="396"/>
                  <a:pt x="195" y="396"/>
                </a:cubicBezTo>
                <a:cubicBezTo>
                  <a:pt x="200" y="368"/>
                  <a:pt x="206" y="379"/>
                  <a:pt x="225" y="366"/>
                </a:cubicBezTo>
                <a:cubicBezTo>
                  <a:pt x="233" y="354"/>
                  <a:pt x="235" y="342"/>
                  <a:pt x="243" y="330"/>
                </a:cubicBezTo>
                <a:cubicBezTo>
                  <a:pt x="272" y="336"/>
                  <a:pt x="259" y="354"/>
                  <a:pt x="291" y="360"/>
                </a:cubicBezTo>
                <a:cubicBezTo>
                  <a:pt x="321" y="350"/>
                  <a:pt x="289" y="292"/>
                  <a:pt x="270" y="279"/>
                </a:cubicBezTo>
                <a:cubicBezTo>
                  <a:pt x="261" y="280"/>
                  <a:pt x="252" y="280"/>
                  <a:pt x="243" y="282"/>
                </a:cubicBezTo>
                <a:cubicBezTo>
                  <a:pt x="232" y="285"/>
                  <a:pt x="230" y="296"/>
                  <a:pt x="219" y="300"/>
                </a:cubicBezTo>
                <a:cubicBezTo>
                  <a:pt x="212" y="280"/>
                  <a:pt x="213" y="276"/>
                  <a:pt x="213" y="288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4452938" y="1581150"/>
            <a:ext cx="142875" cy="273050"/>
          </a:xfrm>
          <a:custGeom>
            <a:avLst/>
            <a:gdLst>
              <a:gd name="T0" fmla="*/ 2147483647 w 90"/>
              <a:gd name="T1" fmla="*/ 0 h 172"/>
              <a:gd name="T2" fmla="*/ 2147483647 w 90"/>
              <a:gd name="T3" fmla="*/ 2147483647 h 172"/>
              <a:gd name="T4" fmla="*/ 2147483647 w 90"/>
              <a:gd name="T5" fmla="*/ 2147483647 h 172"/>
              <a:gd name="T6" fmla="*/ 2147483647 w 90"/>
              <a:gd name="T7" fmla="*/ 2147483647 h 172"/>
              <a:gd name="T8" fmla="*/ 2147483647 w 90"/>
              <a:gd name="T9" fmla="*/ 2147483647 h 172"/>
              <a:gd name="T10" fmla="*/ 2147483647 w 90"/>
              <a:gd name="T11" fmla="*/ 2147483647 h 172"/>
              <a:gd name="T12" fmla="*/ 2147483647 w 90"/>
              <a:gd name="T13" fmla="*/ 2147483647 h 172"/>
              <a:gd name="T14" fmla="*/ 2147483647 w 90"/>
              <a:gd name="T15" fmla="*/ 2147483647 h 172"/>
              <a:gd name="T16" fmla="*/ 2147483647 w 90"/>
              <a:gd name="T17" fmla="*/ 2147483647 h 172"/>
              <a:gd name="T18" fmla="*/ 2147483647 w 90"/>
              <a:gd name="T19" fmla="*/ 2147483647 h 172"/>
              <a:gd name="T20" fmla="*/ 2147483647 w 90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4360863" y="1685925"/>
            <a:ext cx="106362" cy="161925"/>
          </a:xfrm>
          <a:custGeom>
            <a:avLst/>
            <a:gdLst>
              <a:gd name="T0" fmla="*/ 2147483647 w 67"/>
              <a:gd name="T1" fmla="*/ 0 h 102"/>
              <a:gd name="T2" fmla="*/ 2147483647 w 67"/>
              <a:gd name="T3" fmla="*/ 2147483647 h 102"/>
              <a:gd name="T4" fmla="*/ 2147483647 w 67"/>
              <a:gd name="T5" fmla="*/ 2147483647 h 102"/>
              <a:gd name="T6" fmla="*/ 2147483647 w 67"/>
              <a:gd name="T7" fmla="*/ 2147483647 h 102"/>
              <a:gd name="T8" fmla="*/ 2147483647 w 67"/>
              <a:gd name="T9" fmla="*/ 2147483647 h 102"/>
              <a:gd name="T10" fmla="*/ 2147483647 w 67"/>
              <a:gd name="T11" fmla="*/ 2147483647 h 102"/>
              <a:gd name="T12" fmla="*/ 2147483647 w 67"/>
              <a:gd name="T13" fmla="*/ 2147483647 h 102"/>
              <a:gd name="T14" fmla="*/ 2147483647 w 67"/>
              <a:gd name="T15" fmla="*/ 2147483647 h 102"/>
              <a:gd name="T16" fmla="*/ 2147483647 w 67"/>
              <a:gd name="T17" fmla="*/ 2147483647 h 102"/>
              <a:gd name="T18" fmla="*/ 2147483647 w 67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4152900" y="1316038"/>
            <a:ext cx="171450" cy="104775"/>
          </a:xfrm>
          <a:custGeom>
            <a:avLst/>
            <a:gdLst>
              <a:gd name="T0" fmla="*/ 2147483647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2147483647 h 66"/>
              <a:gd name="T6" fmla="*/ 2147483647 w 108"/>
              <a:gd name="T7" fmla="*/ 2147483647 h 66"/>
              <a:gd name="T8" fmla="*/ 0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" h="66">
                <a:moveTo>
                  <a:pt x="108" y="26"/>
                </a:moveTo>
                <a:cubicBezTo>
                  <a:pt x="91" y="20"/>
                  <a:pt x="75" y="14"/>
                  <a:pt x="57" y="8"/>
                </a:cubicBezTo>
                <a:cubicBezTo>
                  <a:pt x="51" y="6"/>
                  <a:pt x="39" y="2"/>
                  <a:pt x="39" y="2"/>
                </a:cubicBezTo>
                <a:cubicBezTo>
                  <a:pt x="31" y="3"/>
                  <a:pt x="22" y="0"/>
                  <a:pt x="15" y="5"/>
                </a:cubicBezTo>
                <a:cubicBezTo>
                  <a:pt x="15" y="5"/>
                  <a:pt x="1" y="38"/>
                  <a:pt x="0" y="41"/>
                </a:cubicBezTo>
                <a:cubicBezTo>
                  <a:pt x="9" y="50"/>
                  <a:pt x="17" y="52"/>
                  <a:pt x="27" y="59"/>
                </a:cubicBezTo>
                <a:cubicBezTo>
                  <a:pt x="68" y="57"/>
                  <a:pt x="101" y="66"/>
                  <a:pt x="108" y="26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748213" y="2195513"/>
            <a:ext cx="53975" cy="95250"/>
          </a:xfrm>
          <a:custGeom>
            <a:avLst/>
            <a:gdLst>
              <a:gd name="T0" fmla="*/ 2147483647 w 34"/>
              <a:gd name="T1" fmla="*/ 0 h 60"/>
              <a:gd name="T2" fmla="*/ 0 w 34"/>
              <a:gd name="T3" fmla="*/ 2147483647 h 60"/>
              <a:gd name="T4" fmla="*/ 2147483647 w 34"/>
              <a:gd name="T5" fmla="*/ 2147483647 h 60"/>
              <a:gd name="T6" fmla="*/ 2147483647 w 34"/>
              <a:gd name="T7" fmla="*/ 2147483647 h 60"/>
              <a:gd name="T8" fmla="*/ 2147483647 w 34"/>
              <a:gd name="T9" fmla="*/ 2147483647 h 60"/>
              <a:gd name="T10" fmla="*/ 2147483647 w 34"/>
              <a:gd name="T11" fmla="*/ 2147483647 h 60"/>
              <a:gd name="T12" fmla="*/ 2147483647 w 34"/>
              <a:gd name="T13" fmla="*/ 0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60">
                <a:moveTo>
                  <a:pt x="18" y="0"/>
                </a:moveTo>
                <a:cubicBezTo>
                  <a:pt x="11" y="11"/>
                  <a:pt x="4" y="24"/>
                  <a:pt x="0" y="36"/>
                </a:cubicBezTo>
                <a:cubicBezTo>
                  <a:pt x="1" y="40"/>
                  <a:pt x="0" y="45"/>
                  <a:pt x="3" y="48"/>
                </a:cubicBezTo>
                <a:cubicBezTo>
                  <a:pt x="8" y="53"/>
                  <a:pt x="21" y="60"/>
                  <a:pt x="21" y="60"/>
                </a:cubicBezTo>
                <a:cubicBezTo>
                  <a:pt x="28" y="39"/>
                  <a:pt x="23" y="47"/>
                  <a:pt x="33" y="33"/>
                </a:cubicBezTo>
                <a:cubicBezTo>
                  <a:pt x="32" y="23"/>
                  <a:pt x="34" y="10"/>
                  <a:pt x="27" y="3"/>
                </a:cubicBezTo>
                <a:cubicBezTo>
                  <a:pt x="25" y="1"/>
                  <a:pt x="18" y="0"/>
                  <a:pt x="18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5478463" y="1004888"/>
            <a:ext cx="182562" cy="195262"/>
          </a:xfrm>
          <a:custGeom>
            <a:avLst/>
            <a:gdLst>
              <a:gd name="T0" fmla="*/ 2147483647 w 115"/>
              <a:gd name="T1" fmla="*/ 0 h 123"/>
              <a:gd name="T2" fmla="*/ 2147483647 w 115"/>
              <a:gd name="T3" fmla="*/ 2147483647 h 123"/>
              <a:gd name="T4" fmla="*/ 2147483647 w 115"/>
              <a:gd name="T5" fmla="*/ 2147483647 h 123"/>
              <a:gd name="T6" fmla="*/ 2147483647 w 115"/>
              <a:gd name="T7" fmla="*/ 2147483647 h 123"/>
              <a:gd name="T8" fmla="*/ 2147483647 w 115"/>
              <a:gd name="T9" fmla="*/ 2147483647 h 123"/>
              <a:gd name="T10" fmla="*/ 2147483647 w 115"/>
              <a:gd name="T11" fmla="*/ 2147483647 h 123"/>
              <a:gd name="T12" fmla="*/ 2147483647 w 115"/>
              <a:gd name="T13" fmla="*/ 2147483647 h 123"/>
              <a:gd name="T14" fmla="*/ 2147483647 w 115"/>
              <a:gd name="T15" fmla="*/ 2147483647 h 123"/>
              <a:gd name="T16" fmla="*/ 2147483647 w 115"/>
              <a:gd name="T17" fmla="*/ 2147483647 h 123"/>
              <a:gd name="T18" fmla="*/ 2147483647 w 115"/>
              <a:gd name="T19" fmla="*/ 2147483647 h 123"/>
              <a:gd name="T20" fmla="*/ 2147483647 w 115"/>
              <a:gd name="T21" fmla="*/ 2147483647 h 123"/>
              <a:gd name="T22" fmla="*/ 2147483647 w 115"/>
              <a:gd name="T23" fmla="*/ 0 h 1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23">
                <a:moveTo>
                  <a:pt x="107" y="0"/>
                </a:moveTo>
                <a:cubicBezTo>
                  <a:pt x="85" y="5"/>
                  <a:pt x="70" y="9"/>
                  <a:pt x="47" y="12"/>
                </a:cubicBezTo>
                <a:cubicBezTo>
                  <a:pt x="33" y="26"/>
                  <a:pt x="33" y="46"/>
                  <a:pt x="14" y="51"/>
                </a:cubicBezTo>
                <a:cubicBezTo>
                  <a:pt x="9" y="67"/>
                  <a:pt x="0" y="85"/>
                  <a:pt x="11" y="102"/>
                </a:cubicBezTo>
                <a:cubicBezTo>
                  <a:pt x="15" y="108"/>
                  <a:pt x="25" y="104"/>
                  <a:pt x="32" y="105"/>
                </a:cubicBezTo>
                <a:cubicBezTo>
                  <a:pt x="46" y="119"/>
                  <a:pt x="46" y="123"/>
                  <a:pt x="77" y="111"/>
                </a:cubicBezTo>
                <a:cubicBezTo>
                  <a:pt x="80" y="110"/>
                  <a:pt x="74" y="105"/>
                  <a:pt x="71" y="102"/>
                </a:cubicBezTo>
                <a:cubicBezTo>
                  <a:pt x="64" y="95"/>
                  <a:pt x="44" y="90"/>
                  <a:pt x="44" y="90"/>
                </a:cubicBezTo>
                <a:cubicBezTo>
                  <a:pt x="45" y="80"/>
                  <a:pt x="44" y="70"/>
                  <a:pt x="47" y="60"/>
                </a:cubicBezTo>
                <a:cubicBezTo>
                  <a:pt x="50" y="52"/>
                  <a:pt x="74" y="48"/>
                  <a:pt x="83" y="42"/>
                </a:cubicBezTo>
                <a:cubicBezTo>
                  <a:pt x="88" y="28"/>
                  <a:pt x="97" y="31"/>
                  <a:pt x="110" y="27"/>
                </a:cubicBezTo>
                <a:cubicBezTo>
                  <a:pt x="113" y="17"/>
                  <a:pt x="115" y="8"/>
                  <a:pt x="107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4976813" y="2274888"/>
            <a:ext cx="42862" cy="60325"/>
          </a:xfrm>
          <a:custGeom>
            <a:avLst/>
            <a:gdLst>
              <a:gd name="T0" fmla="*/ 2147483647 w 27"/>
              <a:gd name="T1" fmla="*/ 2147483647 h 38"/>
              <a:gd name="T2" fmla="*/ 2147483647 w 27"/>
              <a:gd name="T3" fmla="*/ 2147483647 h 38"/>
              <a:gd name="T4" fmla="*/ 0 w 27"/>
              <a:gd name="T5" fmla="*/ 2147483647 h 38"/>
              <a:gd name="T6" fmla="*/ 2147483647 w 27"/>
              <a:gd name="T7" fmla="*/ 2147483647 h 38"/>
              <a:gd name="T8" fmla="*/ 2147483647 w 27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38">
                <a:moveTo>
                  <a:pt x="21" y="1"/>
                </a:moveTo>
                <a:cubicBezTo>
                  <a:pt x="16" y="2"/>
                  <a:pt x="10" y="0"/>
                  <a:pt x="6" y="4"/>
                </a:cubicBezTo>
                <a:cubicBezTo>
                  <a:pt x="2" y="8"/>
                  <a:pt x="0" y="22"/>
                  <a:pt x="0" y="22"/>
                </a:cubicBezTo>
                <a:cubicBezTo>
                  <a:pt x="5" y="38"/>
                  <a:pt x="11" y="37"/>
                  <a:pt x="27" y="34"/>
                </a:cubicBezTo>
                <a:cubicBezTo>
                  <a:pt x="24" y="7"/>
                  <a:pt x="27" y="18"/>
                  <a:pt x="21" y="1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0325" y="3856038"/>
            <a:ext cx="8991600" cy="3016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4"/>
          <p:cNvSpPr txBox="1">
            <a:spLocks noChangeArrowheads="1"/>
          </p:cNvSpPr>
          <p:nvPr/>
        </p:nvSpPr>
        <p:spPr bwMode="auto">
          <a:xfrm>
            <a:off x="609600" y="35163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đạo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280988" y="0"/>
            <a:ext cx="3886200" cy="3276600"/>
            <a:chOff x="0" y="912"/>
            <a:chExt cx="2832" cy="3408"/>
          </a:xfrm>
        </p:grpSpPr>
        <p:pic>
          <p:nvPicPr>
            <p:cNvPr id="23564" name="Picture 6" descr="DSC03254"/>
            <p:cNvPicPr>
              <a:picLocks noChangeAspect="1" noChangeArrowheads="1"/>
            </p:cNvPicPr>
            <p:nvPr/>
          </p:nvPicPr>
          <p:blipFill>
            <a:blip r:embed="rId2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Rectangle 7"/>
            <p:cNvSpPr>
              <a:spLocks noChangeArrowheads="1"/>
            </p:cNvSpPr>
            <p:nvPr/>
          </p:nvSpPr>
          <p:spPr bwMode="auto">
            <a:xfrm>
              <a:off x="0" y="3936"/>
              <a:ext cx="2832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Thu hoạch lúa mì</a:t>
              </a:r>
            </a:p>
          </p:txBody>
        </p:sp>
      </p:grp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4724400" y="0"/>
            <a:ext cx="4267200" cy="3276600"/>
            <a:chOff x="2832" y="912"/>
            <a:chExt cx="2928" cy="3408"/>
          </a:xfrm>
        </p:grpSpPr>
        <p:pic>
          <p:nvPicPr>
            <p:cNvPr id="23562" name="Picture 9" descr="DSC03255"/>
            <p:cNvPicPr>
              <a:picLocks noChangeAspect="1" noChangeArrowheads="1"/>
            </p:cNvPicPr>
            <p:nvPr/>
          </p:nvPicPr>
          <p:blipFill>
            <a:blip r:embed="rId3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12"/>
              <a:ext cx="2928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2832" y="3936"/>
              <a:ext cx="2928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Nhà máy hóa chất</a:t>
              </a:r>
            </a:p>
          </p:txBody>
        </p:sp>
      </p:grpSp>
      <p:grpSp>
        <p:nvGrpSpPr>
          <p:cNvPr id="23556" name="Group 11"/>
          <p:cNvGrpSpPr>
            <a:grpSpLocks/>
          </p:cNvGrpSpPr>
          <p:nvPr/>
        </p:nvGrpSpPr>
        <p:grpSpPr bwMode="auto">
          <a:xfrm>
            <a:off x="304800" y="3429000"/>
            <a:ext cx="3962400" cy="3281363"/>
            <a:chOff x="0" y="936"/>
            <a:chExt cx="2832" cy="3432"/>
          </a:xfrm>
        </p:grpSpPr>
        <p:pic>
          <p:nvPicPr>
            <p:cNvPr id="23560" name="Picture 12" descr="DSC03274"/>
            <p:cNvPicPr>
              <a:picLocks noChangeAspect="1" noChangeArrowheads="1"/>
            </p:cNvPicPr>
            <p:nvPr/>
          </p:nvPicPr>
          <p:blipFill>
            <a:blip r:embed="rId4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6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13"/>
            <p:cNvSpPr>
              <a:spLocks noChangeArrowheads="1"/>
            </p:cNvSpPr>
            <p:nvPr/>
          </p:nvSpPr>
          <p:spPr bwMode="auto">
            <a:xfrm>
              <a:off x="0" y="3960"/>
              <a:ext cx="2832" cy="40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solidFill>
                    <a:srgbClr val="0033CC"/>
                  </a:solidFill>
                  <a:latin typeface="Times New Roman" pitchFamily="18" charset="0"/>
                </a:rPr>
                <a:t>Sơ chế cá trên tàu</a:t>
              </a:r>
            </a:p>
          </p:txBody>
        </p:sp>
      </p:grp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4724400" y="3429000"/>
            <a:ext cx="4267200" cy="3257550"/>
            <a:chOff x="2832" y="936"/>
            <a:chExt cx="2928" cy="3420"/>
          </a:xfrm>
        </p:grpSpPr>
        <p:pic>
          <p:nvPicPr>
            <p:cNvPr id="23558" name="Picture 15" descr="DSC03273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36"/>
              <a:ext cx="2928" cy="303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16"/>
            <p:cNvSpPr>
              <a:spLocks noChangeArrowheads="1"/>
            </p:cNvSpPr>
            <p:nvPr/>
          </p:nvSpPr>
          <p:spPr bwMode="auto">
            <a:xfrm>
              <a:off x="2832" y="3960"/>
              <a:ext cx="2928" cy="3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solidFill>
                    <a:srgbClr val="0033CC"/>
                  </a:solidFill>
                  <a:latin typeface="Times New Roman" pitchFamily="18" charset="0"/>
                </a:rPr>
                <a:t>Khu công nghiệp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 txBox="1">
            <a:spLocks noChangeArrowheads="1"/>
          </p:cNvSpPr>
          <p:nvPr/>
        </p:nvSpPr>
        <p:spPr bwMode="auto">
          <a:xfrm>
            <a:off x="-228600" y="2133600"/>
            <a:ext cx="6946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3. Dân cư và hoạt động kinh tế ở châu Âu:</a:t>
            </a:r>
          </a:p>
        </p:txBody>
      </p:sp>
      <p:sp>
        <p:nvSpPr>
          <p:cNvPr id="24579" name="Rectangle 11"/>
          <p:cNvSpPr txBox="1">
            <a:spLocks noChangeArrowheads="1"/>
          </p:cNvSpPr>
          <p:nvPr/>
        </p:nvSpPr>
        <p:spPr bwMode="auto">
          <a:xfrm>
            <a:off x="-533400" y="25146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* Dân cư:</a:t>
            </a:r>
          </a:p>
        </p:txBody>
      </p:sp>
      <p:sp>
        <p:nvSpPr>
          <p:cNvPr id="24580" name="Rectangle 11"/>
          <p:cNvSpPr txBox="1">
            <a:spLocks noChangeArrowheads="1"/>
          </p:cNvSpPr>
          <p:nvPr/>
        </p:nvSpPr>
        <p:spPr bwMode="auto">
          <a:xfrm>
            <a:off x="0" y="2971800"/>
            <a:ext cx="6413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-  Dân cư châu Âu chủ yếu là người da trắng.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1000" y="3581400"/>
            <a:ext cx="670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en-US" sz="2400">
                <a:latin typeface="Times New Roman" pitchFamily="18" charset="0"/>
              </a:rPr>
              <a:t>- Phần lớn sống ở các thành phố và phân bố khá đều. 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609600" y="39624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2400">
                <a:latin typeface="Times New Roman" pitchFamily="18" charset="0"/>
              </a:rPr>
              <a:t>* Kinh tế:</a:t>
            </a: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381000" y="1219200"/>
            <a:ext cx="41481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24584" name="Rectangle 11"/>
          <p:cNvSpPr txBox="1">
            <a:spLocks noChangeArrowheads="1"/>
          </p:cNvSpPr>
          <p:nvPr/>
        </p:nvSpPr>
        <p:spPr bwMode="auto">
          <a:xfrm>
            <a:off x="304800" y="16764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57200" y="4419600"/>
            <a:ext cx="7889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vi-VN" altLang="en-US" sz="2400">
                <a:latin typeface="Times New Roman" pitchFamily="18" charset="0"/>
              </a:rPr>
              <a:t>– Nhiều nước có nền kinh tế phát triển,họ liên kết khá chặt chẽ với nhau.</a:t>
            </a:r>
            <a:br>
              <a:rPr lang="vi-VN" altLang="en-US" sz="2400">
                <a:latin typeface="Times New Roman" pitchFamily="18" charset="0"/>
              </a:rPr>
            </a:br>
            <a:r>
              <a:rPr lang="vi-VN" altLang="en-US" sz="2400">
                <a:latin typeface="Times New Roman" pitchFamily="18" charset="0"/>
              </a:rPr>
              <a:t>– Sản phẩm công nghiệp nổi tiếng: máy bay, ô tô, thiết bị, hàng điện tử, len dạ, dược phẩm, mĩ phẩm…</a:t>
            </a:r>
          </a:p>
        </p:txBody>
      </p:sp>
      <p:sp>
        <p:nvSpPr>
          <p:cNvPr id="24586" name="Rectangle 2"/>
          <p:cNvSpPr txBox="1">
            <a:spLocks noChangeArrowheads="1"/>
          </p:cNvSpPr>
          <p:nvPr/>
        </p:nvSpPr>
        <p:spPr bwMode="auto">
          <a:xfrm>
            <a:off x="442913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3687763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24588" name="Picture 2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7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57800" cy="103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  <a:noFill/>
        </p:spPr>
        <p:txBody>
          <a:bodyPr/>
          <a:lstStyle/>
          <a:p>
            <a:pPr eaLnBrk="1" hangingPunct="1"/>
            <a:endParaRPr lang="en-US" altLang="en-US" u="sng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 		</a:t>
            </a:r>
            <a:r>
              <a:rPr lang="en-US" altLang="en-US" sz="3600" b="1" smtClean="0">
                <a:latin typeface="Times New Roman" pitchFamily="18" charset="0"/>
              </a:rPr>
              <a:t>Châu Âu nằm ở phía tây châu Á, có khí hậu ôn hoà. Đa số dân cư châu Âu là người da trắng. Nhiều nước châu Âu có nền kinh tế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371600"/>
            <a:ext cx="3276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chia quả đất làm hai bán cầu.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2057400"/>
            <a:ext cx="3276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Châu Âu thuộc đới khí hậu.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2743200"/>
            <a:ext cx="3276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Loại rừng tập trung chủ yếu ở phía bắc.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11850" y="3429000"/>
            <a:ext cx="3232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Châu lục tiếp giáp với châu Âu là..?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1850" y="4114800"/>
            <a:ext cx="3232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Hiện tượng thời tiết của châu Âu vào mùa đông.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3600" y="4800600"/>
            <a:ext cx="3200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6/ Hệ thống núi tập trung chủ yếu ở nơi này? </a:t>
            </a:r>
          </a:p>
        </p:txBody>
      </p:sp>
      <p:graphicFrame>
        <p:nvGraphicFramePr>
          <p:cNvPr id="68616" name="Group 8"/>
          <p:cNvGraphicFramePr>
            <a:graphicFrameLocks noGrp="1"/>
          </p:cNvGraphicFramePr>
          <p:nvPr>
            <p:ph idx="4294967295"/>
          </p:nvPr>
        </p:nvGraphicFramePr>
        <p:xfrm>
          <a:off x="1752600" y="2235200"/>
          <a:ext cx="2501900" cy="365125"/>
        </p:xfrm>
        <a:graphic>
          <a:graphicData uri="http://schemas.openxmlformats.org/drawingml/2006/table">
            <a:tbl>
              <a:tblPr/>
              <a:tblGrid>
                <a:gridCol w="357188"/>
                <a:gridCol w="357187"/>
                <a:gridCol w="358775"/>
                <a:gridCol w="357188"/>
                <a:gridCol w="357187"/>
                <a:gridCol w="357188"/>
                <a:gridCol w="357187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Í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34" name="Group 26"/>
          <p:cNvGraphicFramePr>
            <a:graphicFrameLocks noGrp="1"/>
          </p:cNvGraphicFramePr>
          <p:nvPr/>
        </p:nvGraphicFramePr>
        <p:xfrm>
          <a:off x="1757363" y="2590800"/>
          <a:ext cx="1828800" cy="381000"/>
        </p:xfrm>
        <a:graphic>
          <a:graphicData uri="http://schemas.openxmlformats.org/drawingml/2006/table">
            <a:tbl>
              <a:tblPr/>
              <a:tblGrid>
                <a:gridCol w="365125"/>
                <a:gridCol w="366712"/>
                <a:gridCol w="365125"/>
                <a:gridCol w="366713"/>
                <a:gridCol w="365125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48" name="Group 40"/>
          <p:cNvGraphicFramePr>
            <a:graphicFrameLocks noGrp="1"/>
          </p:cNvGraphicFramePr>
          <p:nvPr/>
        </p:nvGraphicFramePr>
        <p:xfrm>
          <a:off x="2519363" y="2971800"/>
          <a:ext cx="3200400" cy="381000"/>
        </p:xfrm>
        <a:graphic>
          <a:graphicData uri="http://schemas.openxmlformats.org/drawingml/2006/table">
            <a:tbl>
              <a:tblPr/>
              <a:tblGrid>
                <a:gridCol w="354012"/>
                <a:gridCol w="357188"/>
                <a:gridCol w="355600"/>
                <a:gridCol w="354012"/>
                <a:gridCol w="357188"/>
                <a:gridCol w="355600"/>
                <a:gridCol w="354012"/>
                <a:gridCol w="357188"/>
                <a:gridCol w="355600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70" name="Group 62"/>
          <p:cNvGraphicFramePr>
            <a:graphicFrameLocks noGrp="1"/>
          </p:cNvGraphicFramePr>
          <p:nvPr/>
        </p:nvGraphicFramePr>
        <p:xfrm>
          <a:off x="2519363" y="3733800"/>
          <a:ext cx="2819400" cy="441325"/>
        </p:xfrm>
        <a:graphic>
          <a:graphicData uri="http://schemas.openxmlformats.org/drawingml/2006/table">
            <a:tbl>
              <a:tblPr/>
              <a:tblGrid>
                <a:gridCol w="352425"/>
                <a:gridCol w="352425"/>
                <a:gridCol w="317500"/>
                <a:gridCol w="387350"/>
                <a:gridCol w="352425"/>
                <a:gridCol w="352425"/>
                <a:gridCol w="352425"/>
                <a:gridCol w="352425"/>
              </a:tblGrid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90" name="Group 82"/>
          <p:cNvGraphicFramePr>
            <a:graphicFrameLocks noGrp="1"/>
          </p:cNvGraphicFramePr>
          <p:nvPr/>
        </p:nvGraphicFramePr>
        <p:xfrm>
          <a:off x="3205163" y="4191000"/>
          <a:ext cx="2514600" cy="381000"/>
        </p:xfrm>
        <a:graphic>
          <a:graphicData uri="http://schemas.openxmlformats.org/drawingml/2006/table">
            <a:tbl>
              <a:tblPr/>
              <a:tblGrid>
                <a:gridCol w="304800"/>
                <a:gridCol w="358775"/>
                <a:gridCol w="403225"/>
                <a:gridCol w="360362"/>
                <a:gridCol w="325438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08" name="Group 100"/>
          <p:cNvGraphicFramePr>
            <a:graphicFrameLocks noGrp="1"/>
          </p:cNvGraphicFramePr>
          <p:nvPr/>
        </p:nvGraphicFramePr>
        <p:xfrm>
          <a:off x="2138363" y="3352800"/>
          <a:ext cx="1828800" cy="365125"/>
        </p:xfrm>
        <a:graphic>
          <a:graphicData uri="http://schemas.openxmlformats.org/drawingml/2006/table">
            <a:tbl>
              <a:tblPr/>
              <a:tblGrid>
                <a:gridCol w="365125"/>
                <a:gridCol w="366712"/>
                <a:gridCol w="365125"/>
                <a:gridCol w="366713"/>
                <a:gridCol w="365125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22" name="Group 114"/>
          <p:cNvGraphicFramePr>
            <a:graphicFrameLocks noGrp="1"/>
          </p:cNvGraphicFramePr>
          <p:nvPr/>
        </p:nvGraphicFramePr>
        <p:xfrm>
          <a:off x="1752600" y="2209800"/>
          <a:ext cx="2503488" cy="381000"/>
        </p:xfrm>
        <a:graphic>
          <a:graphicData uri="http://schemas.openxmlformats.org/drawingml/2006/table">
            <a:tbl>
              <a:tblPr/>
              <a:tblGrid>
                <a:gridCol w="357188"/>
                <a:gridCol w="358775"/>
                <a:gridCol w="357187"/>
                <a:gridCol w="357188"/>
                <a:gridCol w="357187"/>
                <a:gridCol w="358775"/>
                <a:gridCol w="357188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40" name="Group 132"/>
          <p:cNvGraphicFramePr>
            <a:graphicFrameLocks noGrp="1"/>
          </p:cNvGraphicFramePr>
          <p:nvPr/>
        </p:nvGraphicFramePr>
        <p:xfrm>
          <a:off x="1752600" y="2590800"/>
          <a:ext cx="1828800" cy="381000"/>
        </p:xfrm>
        <a:graphic>
          <a:graphicData uri="http://schemas.openxmlformats.org/drawingml/2006/table">
            <a:tbl>
              <a:tblPr/>
              <a:tblGrid>
                <a:gridCol w="366713"/>
                <a:gridCol w="365125"/>
                <a:gridCol w="365125"/>
                <a:gridCol w="366712"/>
                <a:gridCol w="365125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54" name="Group 146"/>
          <p:cNvGraphicFramePr>
            <a:graphicFrameLocks noGrp="1"/>
          </p:cNvGraphicFramePr>
          <p:nvPr/>
        </p:nvGraphicFramePr>
        <p:xfrm>
          <a:off x="2514600" y="2971800"/>
          <a:ext cx="3200400" cy="38100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76" name="Group 168"/>
          <p:cNvGraphicFramePr>
            <a:graphicFrameLocks noGrp="1"/>
          </p:cNvGraphicFramePr>
          <p:nvPr/>
        </p:nvGraphicFramePr>
        <p:xfrm>
          <a:off x="2514600" y="3733800"/>
          <a:ext cx="2819400" cy="457200"/>
        </p:xfrm>
        <a:graphic>
          <a:graphicData uri="http://schemas.openxmlformats.org/drawingml/2006/table">
            <a:tbl>
              <a:tblPr/>
              <a:tblGrid>
                <a:gridCol w="352425"/>
                <a:gridCol w="350838"/>
                <a:gridCol w="317500"/>
                <a:gridCol w="350837"/>
                <a:gridCol w="390525"/>
                <a:gridCol w="350838"/>
                <a:gridCol w="352425"/>
                <a:gridCol w="354012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96" name="Group 188"/>
          <p:cNvGraphicFramePr>
            <a:graphicFrameLocks noGrp="1"/>
          </p:cNvGraphicFramePr>
          <p:nvPr/>
        </p:nvGraphicFramePr>
        <p:xfrm>
          <a:off x="3200400" y="4191000"/>
          <a:ext cx="2514600" cy="381000"/>
        </p:xfrm>
        <a:graphic>
          <a:graphicData uri="http://schemas.openxmlformats.org/drawingml/2006/table">
            <a:tbl>
              <a:tblPr/>
              <a:tblGrid>
                <a:gridCol w="304800"/>
                <a:gridCol w="457200"/>
                <a:gridCol w="352425"/>
                <a:gridCol w="496888"/>
                <a:gridCol w="450850"/>
                <a:gridCol w="452437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812" name="Group 204"/>
          <p:cNvGraphicFramePr>
            <a:graphicFrameLocks noGrp="1"/>
          </p:cNvGraphicFramePr>
          <p:nvPr/>
        </p:nvGraphicFramePr>
        <p:xfrm>
          <a:off x="2108200" y="3352800"/>
          <a:ext cx="1854200" cy="365125"/>
        </p:xfrm>
        <a:graphic>
          <a:graphicData uri="http://schemas.openxmlformats.org/drawingml/2006/table">
            <a:tbl>
              <a:tblPr/>
              <a:tblGrid>
                <a:gridCol w="371475"/>
                <a:gridCol w="369888"/>
                <a:gridCol w="385762"/>
                <a:gridCol w="355600"/>
                <a:gridCol w="371475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2209800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  <a:latin typeface=".VnAristote" pitchFamily="34" charset="0"/>
              </a:rPr>
              <a:t>1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2590800"/>
            <a:ext cx="3238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  <a:latin typeface=".VnAristote" pitchFamily="34" charset="0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28638" y="2971800"/>
            <a:ext cx="314325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99"/>
                </a:solidFill>
                <a:latin typeface=".VnAristote" pitchFamily="34" charset="0"/>
              </a:rPr>
              <a:t>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0700" y="3365500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  <a:latin typeface=".VnAristote" pitchFamily="34" charset="0"/>
              </a:rPr>
              <a:t>4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08000" y="3771900"/>
            <a:ext cx="3302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99"/>
                </a:solidFill>
                <a:latin typeface=".VnAristote" pitchFamily="34" charset="0"/>
              </a:rPr>
              <a:t>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8163" y="4178300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  <a:latin typeface=".VnAristote" pitchFamily="34" charset="0"/>
              </a:rPr>
              <a:t>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4638" y="142875"/>
            <a:ext cx="8534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Trò chơi: Ô chữ kì diệu</a:t>
            </a:r>
          </a:p>
        </p:txBody>
      </p:sp>
      <p:sp>
        <p:nvSpPr>
          <p:cNvPr id="47" name="Half Frame 46"/>
          <p:cNvSpPr/>
          <p:nvPr/>
        </p:nvSpPr>
        <p:spPr>
          <a:xfrm rot="10800000">
            <a:off x="0" y="914400"/>
            <a:ext cx="7848600" cy="304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vi-VN" smtClean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6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68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3" grpId="0" animBg="1"/>
      <p:bldP spid="1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066800"/>
            <a:ext cx="4148137" cy="836613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63575" y="152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 sz="2800">
              <a:latin typeface="Times New Roman" pitchFamily="18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324600" y="3581400"/>
            <a:ext cx="2819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latin typeface="Times New Roman" pitchFamily="18" charset="0"/>
              </a:rPr>
              <a:t>1) Châu Âu nằm ở bán cầu nào?</a:t>
            </a:r>
          </a:p>
        </p:txBody>
      </p:sp>
      <p:sp>
        <p:nvSpPr>
          <p:cNvPr id="51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4572000"/>
            <a:ext cx="2895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latin typeface="Times New Roman" pitchFamily="18" charset="0"/>
              </a:rPr>
              <a:t>2) Châu Âu tiếp giáp với những châu lục, biển, đại dương nào?</a:t>
            </a:r>
            <a:endParaRPr lang="en-US" altLang="en-US" sz="2400">
              <a:latin typeface="Times New Roman" pitchFamily="18" charset="0"/>
              <a:hlinkClick r:id="rId2" action="ppaction://hlinksldjump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657600" y="1066800"/>
            <a:ext cx="229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" name="Picture 3" descr="Untitle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943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40" grpId="0"/>
      <p:bldP spid="5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838200"/>
            <a:ext cx="7924800" cy="4343400"/>
            <a:chOff x="0" y="432"/>
            <a:chExt cx="5760" cy="3888"/>
          </a:xfrm>
        </p:grpSpPr>
        <p:pic>
          <p:nvPicPr>
            <p:cNvPr id="7176" name="Picture 3" descr="a1"/>
            <p:cNvPicPr>
              <a:picLocks noChangeAspect="1" noChangeArrowheads="1"/>
            </p:cNvPicPr>
            <p:nvPr/>
          </p:nvPicPr>
          <p:blipFill>
            <a:blip r:embed="rId2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256" r="2499" b="10991"/>
            <a:stretch>
              <a:fillRect/>
            </a:stretch>
          </p:blipFill>
          <p:spPr bwMode="auto">
            <a:xfrm>
              <a:off x="0" y="432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Freeform 4"/>
            <p:cNvSpPr>
              <a:spLocks/>
            </p:cNvSpPr>
            <p:nvPr/>
          </p:nvSpPr>
          <p:spPr bwMode="auto">
            <a:xfrm>
              <a:off x="2748" y="741"/>
              <a:ext cx="954" cy="767"/>
            </a:xfrm>
            <a:custGeom>
              <a:avLst/>
              <a:gdLst>
                <a:gd name="T0" fmla="*/ 222 w 954"/>
                <a:gd name="T1" fmla="*/ 174 h 767"/>
                <a:gd name="T2" fmla="*/ 270 w 954"/>
                <a:gd name="T3" fmla="*/ 126 h 767"/>
                <a:gd name="T4" fmla="*/ 285 w 954"/>
                <a:gd name="T5" fmla="*/ 87 h 767"/>
                <a:gd name="T6" fmla="*/ 324 w 954"/>
                <a:gd name="T7" fmla="*/ 27 h 767"/>
                <a:gd name="T8" fmla="*/ 411 w 954"/>
                <a:gd name="T9" fmla="*/ 0 h 767"/>
                <a:gd name="T10" fmla="*/ 570 w 954"/>
                <a:gd name="T11" fmla="*/ 21 h 767"/>
                <a:gd name="T12" fmla="*/ 573 w 954"/>
                <a:gd name="T13" fmla="*/ 75 h 767"/>
                <a:gd name="T14" fmla="*/ 612 w 954"/>
                <a:gd name="T15" fmla="*/ 102 h 767"/>
                <a:gd name="T16" fmla="*/ 651 w 954"/>
                <a:gd name="T17" fmla="*/ 51 h 767"/>
                <a:gd name="T18" fmla="*/ 702 w 954"/>
                <a:gd name="T19" fmla="*/ 45 h 767"/>
                <a:gd name="T20" fmla="*/ 711 w 954"/>
                <a:gd name="T21" fmla="*/ 30 h 767"/>
                <a:gd name="T22" fmla="*/ 750 w 954"/>
                <a:gd name="T23" fmla="*/ 33 h 767"/>
                <a:gd name="T24" fmla="*/ 762 w 954"/>
                <a:gd name="T25" fmla="*/ 36 h 767"/>
                <a:gd name="T26" fmla="*/ 831 w 954"/>
                <a:gd name="T27" fmla="*/ 30 h 767"/>
                <a:gd name="T28" fmla="*/ 873 w 954"/>
                <a:gd name="T29" fmla="*/ 90 h 767"/>
                <a:gd name="T30" fmla="*/ 906 w 954"/>
                <a:gd name="T31" fmla="*/ 318 h 767"/>
                <a:gd name="T32" fmla="*/ 936 w 954"/>
                <a:gd name="T33" fmla="*/ 381 h 767"/>
                <a:gd name="T34" fmla="*/ 882 w 954"/>
                <a:gd name="T35" fmla="*/ 435 h 767"/>
                <a:gd name="T36" fmla="*/ 846 w 954"/>
                <a:gd name="T37" fmla="*/ 429 h 767"/>
                <a:gd name="T38" fmla="*/ 807 w 954"/>
                <a:gd name="T39" fmla="*/ 441 h 767"/>
                <a:gd name="T40" fmla="*/ 807 w 954"/>
                <a:gd name="T41" fmla="*/ 501 h 767"/>
                <a:gd name="T42" fmla="*/ 828 w 954"/>
                <a:gd name="T43" fmla="*/ 522 h 767"/>
                <a:gd name="T44" fmla="*/ 810 w 954"/>
                <a:gd name="T45" fmla="*/ 651 h 767"/>
                <a:gd name="T46" fmla="*/ 768 w 954"/>
                <a:gd name="T47" fmla="*/ 627 h 767"/>
                <a:gd name="T48" fmla="*/ 705 w 954"/>
                <a:gd name="T49" fmla="*/ 597 h 767"/>
                <a:gd name="T50" fmla="*/ 654 w 954"/>
                <a:gd name="T51" fmla="*/ 519 h 767"/>
                <a:gd name="T52" fmla="*/ 615 w 954"/>
                <a:gd name="T53" fmla="*/ 531 h 767"/>
                <a:gd name="T54" fmla="*/ 579 w 954"/>
                <a:gd name="T55" fmla="*/ 540 h 767"/>
                <a:gd name="T56" fmla="*/ 513 w 954"/>
                <a:gd name="T57" fmla="*/ 657 h 767"/>
                <a:gd name="T58" fmla="*/ 486 w 954"/>
                <a:gd name="T59" fmla="*/ 705 h 767"/>
                <a:gd name="T60" fmla="*/ 423 w 954"/>
                <a:gd name="T61" fmla="*/ 666 h 767"/>
                <a:gd name="T62" fmla="*/ 375 w 954"/>
                <a:gd name="T63" fmla="*/ 600 h 767"/>
                <a:gd name="T64" fmla="*/ 357 w 954"/>
                <a:gd name="T65" fmla="*/ 621 h 767"/>
                <a:gd name="T66" fmla="*/ 339 w 954"/>
                <a:gd name="T67" fmla="*/ 732 h 767"/>
                <a:gd name="T68" fmla="*/ 357 w 954"/>
                <a:gd name="T69" fmla="*/ 681 h 767"/>
                <a:gd name="T70" fmla="*/ 291 w 954"/>
                <a:gd name="T71" fmla="*/ 627 h 767"/>
                <a:gd name="T72" fmla="*/ 231 w 954"/>
                <a:gd name="T73" fmla="*/ 597 h 767"/>
                <a:gd name="T74" fmla="*/ 183 w 954"/>
                <a:gd name="T75" fmla="*/ 642 h 767"/>
                <a:gd name="T76" fmla="*/ 99 w 954"/>
                <a:gd name="T77" fmla="*/ 762 h 767"/>
                <a:gd name="T78" fmla="*/ 3 w 954"/>
                <a:gd name="T79" fmla="*/ 723 h 767"/>
                <a:gd name="T80" fmla="*/ 12 w 954"/>
                <a:gd name="T81" fmla="*/ 654 h 767"/>
                <a:gd name="T82" fmla="*/ 33 w 954"/>
                <a:gd name="T83" fmla="*/ 597 h 767"/>
                <a:gd name="T84" fmla="*/ 111 w 954"/>
                <a:gd name="T85" fmla="*/ 531 h 767"/>
                <a:gd name="T86" fmla="*/ 90 w 954"/>
                <a:gd name="T87" fmla="*/ 486 h 767"/>
                <a:gd name="T88" fmla="*/ 111 w 954"/>
                <a:gd name="T89" fmla="*/ 471 h 767"/>
                <a:gd name="T90" fmla="*/ 174 w 954"/>
                <a:gd name="T91" fmla="*/ 417 h 767"/>
                <a:gd name="T92" fmla="*/ 183 w 954"/>
                <a:gd name="T93" fmla="*/ 384 h 767"/>
                <a:gd name="T94" fmla="*/ 225 w 954"/>
                <a:gd name="T95" fmla="*/ 336 h 767"/>
                <a:gd name="T96" fmla="*/ 291 w 954"/>
                <a:gd name="T97" fmla="*/ 330 h 767"/>
                <a:gd name="T98" fmla="*/ 243 w 954"/>
                <a:gd name="T99" fmla="*/ 252 h 767"/>
                <a:gd name="T100" fmla="*/ 213 w 954"/>
                <a:gd name="T101" fmla="*/ 258 h 7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auto">
            <a:xfrm>
              <a:off x="2805" y="996"/>
              <a:ext cx="90" cy="172"/>
            </a:xfrm>
            <a:custGeom>
              <a:avLst/>
              <a:gdLst>
                <a:gd name="T0" fmla="*/ 39 w 90"/>
                <a:gd name="T1" fmla="*/ 0 h 172"/>
                <a:gd name="T2" fmla="*/ 18 w 90"/>
                <a:gd name="T3" fmla="*/ 3 h 172"/>
                <a:gd name="T4" fmla="*/ 12 w 90"/>
                <a:gd name="T5" fmla="*/ 24 h 172"/>
                <a:gd name="T6" fmla="*/ 6 w 90"/>
                <a:gd name="T7" fmla="*/ 42 h 172"/>
                <a:gd name="T8" fmla="*/ 9 w 90"/>
                <a:gd name="T9" fmla="*/ 78 h 172"/>
                <a:gd name="T10" fmla="*/ 21 w 90"/>
                <a:gd name="T11" fmla="*/ 81 h 172"/>
                <a:gd name="T12" fmla="*/ 33 w 90"/>
                <a:gd name="T13" fmla="*/ 165 h 172"/>
                <a:gd name="T14" fmla="*/ 81 w 90"/>
                <a:gd name="T15" fmla="*/ 138 h 172"/>
                <a:gd name="T16" fmla="*/ 81 w 90"/>
                <a:gd name="T17" fmla="*/ 102 h 172"/>
                <a:gd name="T18" fmla="*/ 60 w 90"/>
                <a:gd name="T19" fmla="*/ 48 h 172"/>
                <a:gd name="T20" fmla="*/ 39 w 90"/>
                <a:gd name="T21" fmla="*/ 0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auto">
            <a:xfrm>
              <a:off x="2747" y="1062"/>
              <a:ext cx="67" cy="102"/>
            </a:xfrm>
            <a:custGeom>
              <a:avLst/>
              <a:gdLst>
                <a:gd name="T0" fmla="*/ 55 w 67"/>
                <a:gd name="T1" fmla="*/ 0 h 102"/>
                <a:gd name="T2" fmla="*/ 37 w 67"/>
                <a:gd name="T3" fmla="*/ 3 h 102"/>
                <a:gd name="T4" fmla="*/ 31 w 67"/>
                <a:gd name="T5" fmla="*/ 12 h 102"/>
                <a:gd name="T6" fmla="*/ 13 w 67"/>
                <a:gd name="T7" fmla="*/ 18 h 102"/>
                <a:gd name="T8" fmla="*/ 10 w 67"/>
                <a:gd name="T9" fmla="*/ 102 h 102"/>
                <a:gd name="T10" fmla="*/ 49 w 67"/>
                <a:gd name="T11" fmla="*/ 90 h 102"/>
                <a:gd name="T12" fmla="*/ 52 w 67"/>
                <a:gd name="T13" fmla="*/ 78 h 102"/>
                <a:gd name="T14" fmla="*/ 61 w 67"/>
                <a:gd name="T15" fmla="*/ 72 h 102"/>
                <a:gd name="T16" fmla="*/ 67 w 67"/>
                <a:gd name="T17" fmla="*/ 33 h 102"/>
                <a:gd name="T18" fmla="*/ 55 w 6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7"/>
            <p:cNvSpPr>
              <a:spLocks/>
            </p:cNvSpPr>
            <p:nvPr/>
          </p:nvSpPr>
          <p:spPr bwMode="auto">
            <a:xfrm>
              <a:off x="2616" y="829"/>
              <a:ext cx="108" cy="66"/>
            </a:xfrm>
            <a:custGeom>
              <a:avLst/>
              <a:gdLst>
                <a:gd name="T0" fmla="*/ 108 w 108"/>
                <a:gd name="T1" fmla="*/ 26 h 66"/>
                <a:gd name="T2" fmla="*/ 57 w 108"/>
                <a:gd name="T3" fmla="*/ 8 h 66"/>
                <a:gd name="T4" fmla="*/ 39 w 108"/>
                <a:gd name="T5" fmla="*/ 2 h 66"/>
                <a:gd name="T6" fmla="*/ 15 w 108"/>
                <a:gd name="T7" fmla="*/ 5 h 66"/>
                <a:gd name="T8" fmla="*/ 0 w 108"/>
                <a:gd name="T9" fmla="*/ 41 h 66"/>
                <a:gd name="T10" fmla="*/ 27 w 108"/>
                <a:gd name="T11" fmla="*/ 59 h 66"/>
                <a:gd name="T12" fmla="*/ 108 w 108"/>
                <a:gd name="T13" fmla="*/ 2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2991" y="1383"/>
              <a:ext cx="34" cy="60"/>
            </a:xfrm>
            <a:custGeom>
              <a:avLst/>
              <a:gdLst>
                <a:gd name="T0" fmla="*/ 18 w 34"/>
                <a:gd name="T1" fmla="*/ 0 h 60"/>
                <a:gd name="T2" fmla="*/ 0 w 34"/>
                <a:gd name="T3" fmla="*/ 36 h 60"/>
                <a:gd name="T4" fmla="*/ 3 w 34"/>
                <a:gd name="T5" fmla="*/ 48 h 60"/>
                <a:gd name="T6" fmla="*/ 21 w 34"/>
                <a:gd name="T7" fmla="*/ 60 h 60"/>
                <a:gd name="T8" fmla="*/ 33 w 34"/>
                <a:gd name="T9" fmla="*/ 33 h 60"/>
                <a:gd name="T10" fmla="*/ 27 w 34"/>
                <a:gd name="T11" fmla="*/ 3 h 60"/>
                <a:gd name="T12" fmla="*/ 18 w 3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451" y="633"/>
              <a:ext cx="115" cy="123"/>
            </a:xfrm>
            <a:custGeom>
              <a:avLst/>
              <a:gdLst>
                <a:gd name="T0" fmla="*/ 107 w 115"/>
                <a:gd name="T1" fmla="*/ 0 h 123"/>
                <a:gd name="T2" fmla="*/ 47 w 115"/>
                <a:gd name="T3" fmla="*/ 12 h 123"/>
                <a:gd name="T4" fmla="*/ 14 w 115"/>
                <a:gd name="T5" fmla="*/ 51 h 123"/>
                <a:gd name="T6" fmla="*/ 11 w 115"/>
                <a:gd name="T7" fmla="*/ 102 h 123"/>
                <a:gd name="T8" fmla="*/ 32 w 115"/>
                <a:gd name="T9" fmla="*/ 105 h 123"/>
                <a:gd name="T10" fmla="*/ 77 w 115"/>
                <a:gd name="T11" fmla="*/ 111 h 123"/>
                <a:gd name="T12" fmla="*/ 71 w 115"/>
                <a:gd name="T13" fmla="*/ 102 h 123"/>
                <a:gd name="T14" fmla="*/ 44 w 115"/>
                <a:gd name="T15" fmla="*/ 90 h 123"/>
                <a:gd name="T16" fmla="*/ 47 w 115"/>
                <a:gd name="T17" fmla="*/ 60 h 123"/>
                <a:gd name="T18" fmla="*/ 83 w 115"/>
                <a:gd name="T19" fmla="*/ 42 h 123"/>
                <a:gd name="T20" fmla="*/ 110 w 115"/>
                <a:gd name="T21" fmla="*/ 27 h 123"/>
                <a:gd name="T22" fmla="*/ 107 w 115"/>
                <a:gd name="T23" fmla="*/ 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0"/>
            <p:cNvSpPr>
              <a:spLocks/>
            </p:cNvSpPr>
            <p:nvPr/>
          </p:nvSpPr>
          <p:spPr bwMode="auto">
            <a:xfrm>
              <a:off x="3135" y="1433"/>
              <a:ext cx="27" cy="38"/>
            </a:xfrm>
            <a:custGeom>
              <a:avLst/>
              <a:gdLst>
                <a:gd name="T0" fmla="*/ 21 w 27"/>
                <a:gd name="T1" fmla="*/ 1 h 38"/>
                <a:gd name="T2" fmla="*/ 6 w 27"/>
                <a:gd name="T3" fmla="*/ 4 h 38"/>
                <a:gd name="T4" fmla="*/ 0 w 27"/>
                <a:gd name="T5" fmla="*/ 22 h 38"/>
                <a:gd name="T6" fmla="*/ 27 w 27"/>
                <a:gd name="T7" fmla="*/ 34 h 38"/>
                <a:gd name="T8" fmla="*/ 21 w 27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990600" y="299720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104900" y="25146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Xích đạo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76200"/>
            <a:ext cx="4148137" cy="835025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590800" y="5178425"/>
            <a:ext cx="4540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latin typeface="Times New Roman" pitchFamily="18" charset="0"/>
              </a:rPr>
              <a:t>Lược đồ các châu lục và đại dương.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1000" y="5711825"/>
            <a:ext cx="83058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latin typeface="Times New Roman" pitchFamily="18" charset="0"/>
              </a:rPr>
              <a:t>Châu Âu nằm ở bán cầu Bắc; Châu Âu có phía Bắc giáp Bắc băng Dương, phía Tây giáp Đại Tây Dương, phía Nam giáp Địa Trung hải, phía Đông và Đông Nam giáp Châu 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/>
      <p:bldP spid="514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447800"/>
            <a:ext cx="8610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838200"/>
            <a:ext cx="4148137" cy="836613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63575" y="152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 sz="2800">
              <a:latin typeface="Times New Roman" pitchFamily="18" charset="0"/>
            </a:endParaRP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442913" y="207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3657600" y="457200"/>
            <a:ext cx="2057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8199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943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- Châu Âu nằm ở phía Tây châu Á, có ba mặt giáp biển và đại dương.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810000" y="0"/>
            <a:ext cx="1108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Địa lí</a:t>
            </a:r>
          </a:p>
        </p:txBody>
      </p:sp>
      <p:pic>
        <p:nvPicPr>
          <p:cNvPr id="8202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457200"/>
            <a:ext cx="4148137" cy="835025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12294" name="Rectangle 57"/>
          <p:cNvSpPr>
            <a:spLocks noChangeArrowheads="1"/>
          </p:cNvSpPr>
          <p:nvPr/>
        </p:nvSpPr>
        <p:spPr bwMode="auto">
          <a:xfrm>
            <a:off x="442913" y="5011738"/>
            <a:ext cx="8869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Châu Âu có diện tích 10 triệu km</a:t>
            </a:r>
            <a:r>
              <a:rPr lang="en-US" altLang="en-US" sz="2400" baseline="30000">
                <a:latin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</a:rPr>
              <a:t>, khoảng bằng </a:t>
            </a:r>
            <a:r>
              <a:rPr lang="en-US" altLang="en-US" sz="2400" b="1">
                <a:latin typeface="Times New Roman" pitchFamily="18" charset="0"/>
              </a:rPr>
              <a:t>¼</a:t>
            </a:r>
            <a:r>
              <a:rPr lang="en-US" altLang="en-US" sz="2400">
                <a:latin typeface="Times New Roman" pitchFamily="18" charset="0"/>
              </a:rPr>
              <a:t> diện tích châu Á 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62000" y="933450"/>
            <a:ext cx="7893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Bảng số liệu về diện tích của các châu lục năm 2004</a:t>
            </a:r>
          </a:p>
        </p:txBody>
      </p:sp>
      <p:graphicFrame>
        <p:nvGraphicFramePr>
          <p:cNvPr id="26" name="Group 65"/>
          <p:cNvGraphicFramePr>
            <a:graphicFrameLocks noGrp="1"/>
          </p:cNvGraphicFramePr>
          <p:nvPr>
            <p:ph sz="half" idx="4294967295"/>
          </p:nvPr>
        </p:nvGraphicFramePr>
        <p:xfrm>
          <a:off x="525463" y="1619250"/>
          <a:ext cx="8062912" cy="3398838"/>
        </p:xfrm>
        <a:graphic>
          <a:graphicData uri="http://schemas.openxmlformats.org/drawingml/2006/table">
            <a:tbl>
              <a:tblPr/>
              <a:tblGrid>
                <a:gridCol w="4144164"/>
                <a:gridCol w="3918748"/>
              </a:tblGrid>
              <a:tr h="579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Châu lục</a:t>
                      </a:r>
                    </a:p>
                  </a:txBody>
                  <a:tcPr marL="91444" marR="91444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Diện tích (triệu km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44" marR="91444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96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Mĩ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Âu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Đại Dương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Châu Nam Cực</a:t>
                      </a:r>
                    </a:p>
                  </a:txBody>
                  <a:tcPr marL="91444" marR="91444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1444" marR="91444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07" name="Oval 39"/>
          <p:cNvSpPr>
            <a:spLocks noChangeArrowheads="1"/>
          </p:cNvSpPr>
          <p:nvPr/>
        </p:nvSpPr>
        <p:spPr bwMode="auto">
          <a:xfrm>
            <a:off x="6400800" y="3473450"/>
            <a:ext cx="609600" cy="4937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39115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Năm 2004,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hâu Âu có diện tích là bao nhiêu? So sánh diện tích của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hâu Âu so với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Châu Á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925" y="-187325"/>
            <a:ext cx="104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" y="5718175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7350" y="5854700"/>
            <a:ext cx="11366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25" grpId="0"/>
      <p:bldP spid="12307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7"/>
          <p:cNvSpPr txBox="1">
            <a:spLocks noChangeArrowheads="1"/>
          </p:cNvSpPr>
          <p:nvPr/>
        </p:nvSpPr>
        <p:spPr bwMode="auto">
          <a:xfrm>
            <a:off x="3979863" y="209550"/>
            <a:ext cx="203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pitchFamily="18" charset="0"/>
                <a:cs typeface="Times New Roman" pitchFamily="18" charset="0"/>
              </a:rPr>
              <a:t>Địa lí</a:t>
            </a: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3657600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148138" cy="835025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228600" y="19050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pic>
        <p:nvPicPr>
          <p:cNvPr id="16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04800" y="2805113"/>
            <a:ext cx="29718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vi-VN" altLang="en-US" sz="2400">
                <a:latin typeface="Times New Roman" pitchFamily="18" charset="0"/>
              </a:rPr>
              <a:t>Quan sát hình 1,</a:t>
            </a:r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-</a:t>
            </a:r>
            <a:r>
              <a:rPr lang="vi-VN" altLang="en-US" sz="2400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H</a:t>
            </a:r>
            <a:r>
              <a:rPr lang="vi-VN" altLang="en-US" sz="2400">
                <a:latin typeface="Times New Roman" pitchFamily="18" charset="0"/>
              </a:rPr>
              <a:t>ãy đọc tên các đồng bằng, dãy núi và sông lớn của châu Âu; </a:t>
            </a:r>
            <a:r>
              <a:rPr lang="en-US" altLang="en-US" sz="2400">
                <a:latin typeface="Times New Roman" pitchFamily="18" charset="0"/>
              </a:rPr>
              <a:t>- C</a:t>
            </a:r>
            <a:r>
              <a:rPr lang="vi-VN" altLang="en-US" sz="2400">
                <a:latin typeface="Times New Roman" pitchFamily="18" charset="0"/>
              </a:rPr>
              <a:t>ho biết vị trí của các đồng bằng và dãy núi lớn ở châu Âu. </a:t>
            </a: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38100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Châu Âu nằm ở phía Tây châu Á, có ba mặt giáp biển và đại dương.</a:t>
            </a:r>
          </a:p>
        </p:txBody>
      </p:sp>
      <p:pic>
        <p:nvPicPr>
          <p:cNvPr id="2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Freeform 13"/>
          <p:cNvSpPr>
            <a:spLocks/>
          </p:cNvSpPr>
          <p:nvPr/>
        </p:nvSpPr>
        <p:spPr bwMode="auto">
          <a:xfrm>
            <a:off x="7658100" y="1100138"/>
            <a:ext cx="1109663" cy="1543050"/>
          </a:xfrm>
          <a:custGeom>
            <a:avLst/>
            <a:gdLst>
              <a:gd name="T0" fmla="*/ 2147483647 w 699"/>
              <a:gd name="T1" fmla="*/ 0 h 972"/>
              <a:gd name="T2" fmla="*/ 2147483647 w 699"/>
              <a:gd name="T3" fmla="*/ 2147483647 h 972"/>
              <a:gd name="T4" fmla="*/ 2147483647 w 699"/>
              <a:gd name="T5" fmla="*/ 2147483647 h 972"/>
              <a:gd name="T6" fmla="*/ 2147483647 w 699"/>
              <a:gd name="T7" fmla="*/ 2147483647 h 972"/>
              <a:gd name="T8" fmla="*/ 2147483647 w 699"/>
              <a:gd name="T9" fmla="*/ 2147483647 h 972"/>
              <a:gd name="T10" fmla="*/ 2147483647 w 699"/>
              <a:gd name="T11" fmla="*/ 2147483647 h 972"/>
              <a:gd name="T12" fmla="*/ 2147483647 w 699"/>
              <a:gd name="T13" fmla="*/ 2147483647 h 9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9" h="972">
                <a:moveTo>
                  <a:pt x="39" y="0"/>
                </a:moveTo>
                <a:lnTo>
                  <a:pt x="18" y="162"/>
                </a:lnTo>
                <a:cubicBezTo>
                  <a:pt x="16" y="216"/>
                  <a:pt x="0" y="265"/>
                  <a:pt x="27" y="324"/>
                </a:cubicBezTo>
                <a:cubicBezTo>
                  <a:pt x="54" y="380"/>
                  <a:pt x="128" y="455"/>
                  <a:pt x="180" y="513"/>
                </a:cubicBezTo>
                <a:lnTo>
                  <a:pt x="351" y="690"/>
                </a:lnTo>
                <a:lnTo>
                  <a:pt x="558" y="834"/>
                </a:lnTo>
                <a:lnTo>
                  <a:pt x="699" y="97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3424238" y="1562100"/>
            <a:ext cx="1366837" cy="1204913"/>
          </a:xfrm>
          <a:custGeom>
            <a:avLst/>
            <a:gdLst>
              <a:gd name="T0" fmla="*/ 0 w 861"/>
              <a:gd name="T1" fmla="*/ 2147483647 h 759"/>
              <a:gd name="T2" fmla="*/ 2147483647 w 861"/>
              <a:gd name="T3" fmla="*/ 2147483647 h 759"/>
              <a:gd name="T4" fmla="*/ 2147483647 w 861"/>
              <a:gd name="T5" fmla="*/ 2147483647 h 759"/>
              <a:gd name="T6" fmla="*/ 2147483647 w 861"/>
              <a:gd name="T7" fmla="*/ 2147483647 h 759"/>
              <a:gd name="T8" fmla="*/ 2147483647 w 861"/>
              <a:gd name="T9" fmla="*/ 2147483647 h 759"/>
              <a:gd name="T10" fmla="*/ 2147483647 w 861"/>
              <a:gd name="T11" fmla="*/ 2147483647 h 759"/>
              <a:gd name="T12" fmla="*/ 2147483647 w 861"/>
              <a:gd name="T13" fmla="*/ 2147483647 h 759"/>
              <a:gd name="T14" fmla="*/ 2147483647 w 861"/>
              <a:gd name="T15" fmla="*/ 0 h 7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1" h="759">
                <a:moveTo>
                  <a:pt x="0" y="759"/>
                </a:moveTo>
                <a:cubicBezTo>
                  <a:pt x="18" y="735"/>
                  <a:pt x="59" y="652"/>
                  <a:pt x="108" y="612"/>
                </a:cubicBezTo>
                <a:cubicBezTo>
                  <a:pt x="157" y="572"/>
                  <a:pt x="231" y="559"/>
                  <a:pt x="291" y="522"/>
                </a:cubicBezTo>
                <a:cubicBezTo>
                  <a:pt x="351" y="485"/>
                  <a:pt x="421" y="438"/>
                  <a:pt x="468" y="390"/>
                </a:cubicBezTo>
                <a:cubicBezTo>
                  <a:pt x="515" y="342"/>
                  <a:pt x="532" y="274"/>
                  <a:pt x="573" y="234"/>
                </a:cubicBezTo>
                <a:cubicBezTo>
                  <a:pt x="614" y="194"/>
                  <a:pt x="684" y="180"/>
                  <a:pt x="717" y="150"/>
                </a:cubicBezTo>
                <a:cubicBezTo>
                  <a:pt x="750" y="120"/>
                  <a:pt x="747" y="76"/>
                  <a:pt x="771" y="51"/>
                </a:cubicBezTo>
                <a:cubicBezTo>
                  <a:pt x="795" y="26"/>
                  <a:pt x="842" y="11"/>
                  <a:pt x="861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2822575" y="4371975"/>
            <a:ext cx="996950" cy="285750"/>
          </a:xfrm>
          <a:custGeom>
            <a:avLst/>
            <a:gdLst>
              <a:gd name="T0" fmla="*/ 2147483647 w 628"/>
              <a:gd name="T1" fmla="*/ 2147483647 h 180"/>
              <a:gd name="T2" fmla="*/ 2147483647 w 628"/>
              <a:gd name="T3" fmla="*/ 2147483647 h 180"/>
              <a:gd name="T4" fmla="*/ 2147483647 w 628"/>
              <a:gd name="T5" fmla="*/ 0 h 1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8" h="180">
                <a:moveTo>
                  <a:pt x="28" y="180"/>
                </a:moveTo>
                <a:cubicBezTo>
                  <a:pt x="40" y="158"/>
                  <a:pt x="0" y="66"/>
                  <a:pt x="100" y="36"/>
                </a:cubicBezTo>
                <a:cubicBezTo>
                  <a:pt x="200" y="6"/>
                  <a:pt x="518" y="7"/>
                  <a:pt x="62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4533900" y="4114800"/>
            <a:ext cx="876300" cy="400050"/>
          </a:xfrm>
          <a:custGeom>
            <a:avLst/>
            <a:gdLst>
              <a:gd name="T0" fmla="*/ 0 w 552"/>
              <a:gd name="T1" fmla="*/ 0 h 252"/>
              <a:gd name="T2" fmla="*/ 2147483647 w 552"/>
              <a:gd name="T3" fmla="*/ 2147483647 h 252"/>
              <a:gd name="T4" fmla="*/ 2147483647 w 552"/>
              <a:gd name="T5" fmla="*/ 2147483647 h 2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252">
                <a:moveTo>
                  <a:pt x="0" y="0"/>
                </a:moveTo>
                <a:cubicBezTo>
                  <a:pt x="57" y="10"/>
                  <a:pt x="250" y="18"/>
                  <a:pt x="342" y="60"/>
                </a:cubicBezTo>
                <a:cubicBezTo>
                  <a:pt x="434" y="102"/>
                  <a:pt x="508" y="212"/>
                  <a:pt x="552" y="25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7267575" y="4503738"/>
            <a:ext cx="876300" cy="20637"/>
          </a:xfrm>
          <a:custGeom>
            <a:avLst/>
            <a:gdLst>
              <a:gd name="T0" fmla="*/ 0 w 552"/>
              <a:gd name="T1" fmla="*/ 2147483647 h 13"/>
              <a:gd name="T2" fmla="*/ 2147483647 w 552"/>
              <a:gd name="T3" fmla="*/ 2147483647 h 13"/>
              <a:gd name="T4" fmla="*/ 2147483647 w 552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3">
                <a:moveTo>
                  <a:pt x="0" y="7"/>
                </a:moveTo>
                <a:cubicBezTo>
                  <a:pt x="43" y="6"/>
                  <a:pt x="166" y="0"/>
                  <a:pt x="258" y="1"/>
                </a:cubicBezTo>
                <a:cubicBezTo>
                  <a:pt x="350" y="2"/>
                  <a:pt x="491" y="11"/>
                  <a:pt x="552" y="1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 rot="-1850548">
            <a:off x="1752600" y="3733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FF0000"/>
                </a:solidFill>
              </a:rPr>
              <a:t>ĐB. TÂY ÂU</a:t>
            </a:r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3200400" y="4114800"/>
            <a:ext cx="2562225" cy="695325"/>
          </a:xfrm>
          <a:custGeom>
            <a:avLst/>
            <a:gdLst>
              <a:gd name="T0" fmla="*/ 0 w 1614"/>
              <a:gd name="T1" fmla="*/ 2147483647 h 438"/>
              <a:gd name="T2" fmla="*/ 2147483647 w 1614"/>
              <a:gd name="T3" fmla="*/ 2147483647 h 438"/>
              <a:gd name="T4" fmla="*/ 2147483647 w 1614"/>
              <a:gd name="T5" fmla="*/ 2147483647 h 438"/>
              <a:gd name="T6" fmla="*/ 2147483647 w 1614"/>
              <a:gd name="T7" fmla="*/ 2147483647 h 438"/>
              <a:gd name="T8" fmla="*/ 2147483647 w 1614"/>
              <a:gd name="T9" fmla="*/ 2147483647 h 438"/>
              <a:gd name="T10" fmla="*/ 2147483647 w 1614"/>
              <a:gd name="T11" fmla="*/ 2147483647 h 438"/>
              <a:gd name="T12" fmla="*/ 2147483647 w 1614"/>
              <a:gd name="T13" fmla="*/ 2147483647 h 438"/>
              <a:gd name="T14" fmla="*/ 2147483647 w 1614"/>
              <a:gd name="T15" fmla="*/ 2147483647 h 438"/>
              <a:gd name="T16" fmla="*/ 2147483647 w 1614"/>
              <a:gd name="T17" fmla="*/ 2147483647 h 438"/>
              <a:gd name="T18" fmla="*/ 2147483647 w 1614"/>
              <a:gd name="T19" fmla="*/ 2147483647 h 438"/>
              <a:gd name="T20" fmla="*/ 2147483647 w 1614"/>
              <a:gd name="T21" fmla="*/ 2147483647 h 438"/>
              <a:gd name="T22" fmla="*/ 2147483647 w 1614"/>
              <a:gd name="T23" fmla="*/ 2147483647 h 438"/>
              <a:gd name="T24" fmla="*/ 2147483647 w 1614"/>
              <a:gd name="T25" fmla="*/ 2147483647 h 438"/>
              <a:gd name="T26" fmla="*/ 2147483647 w 1614"/>
              <a:gd name="T27" fmla="*/ 2147483647 h 4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14" h="438">
                <a:moveTo>
                  <a:pt x="0" y="50"/>
                </a:moveTo>
                <a:cubicBezTo>
                  <a:pt x="30" y="42"/>
                  <a:pt x="115" y="0"/>
                  <a:pt x="183" y="2"/>
                </a:cubicBezTo>
                <a:cubicBezTo>
                  <a:pt x="251" y="4"/>
                  <a:pt x="327" y="48"/>
                  <a:pt x="408" y="65"/>
                </a:cubicBezTo>
                <a:cubicBezTo>
                  <a:pt x="489" y="82"/>
                  <a:pt x="607" y="92"/>
                  <a:pt x="672" y="107"/>
                </a:cubicBezTo>
                <a:cubicBezTo>
                  <a:pt x="737" y="122"/>
                  <a:pt x="782" y="128"/>
                  <a:pt x="798" y="158"/>
                </a:cubicBezTo>
                <a:cubicBezTo>
                  <a:pt x="814" y="188"/>
                  <a:pt x="759" y="261"/>
                  <a:pt x="771" y="290"/>
                </a:cubicBezTo>
                <a:cubicBezTo>
                  <a:pt x="783" y="319"/>
                  <a:pt x="821" y="316"/>
                  <a:pt x="870" y="332"/>
                </a:cubicBezTo>
                <a:cubicBezTo>
                  <a:pt x="919" y="348"/>
                  <a:pt x="1018" y="371"/>
                  <a:pt x="1065" y="386"/>
                </a:cubicBezTo>
                <a:cubicBezTo>
                  <a:pt x="1112" y="401"/>
                  <a:pt x="1116" y="417"/>
                  <a:pt x="1155" y="425"/>
                </a:cubicBezTo>
                <a:cubicBezTo>
                  <a:pt x="1194" y="433"/>
                  <a:pt x="1260" y="438"/>
                  <a:pt x="1299" y="434"/>
                </a:cubicBezTo>
                <a:cubicBezTo>
                  <a:pt x="1338" y="430"/>
                  <a:pt x="1358" y="410"/>
                  <a:pt x="1389" y="398"/>
                </a:cubicBezTo>
                <a:cubicBezTo>
                  <a:pt x="1420" y="386"/>
                  <a:pt x="1463" y="382"/>
                  <a:pt x="1485" y="365"/>
                </a:cubicBezTo>
                <a:cubicBezTo>
                  <a:pt x="1507" y="348"/>
                  <a:pt x="1500" y="304"/>
                  <a:pt x="1521" y="293"/>
                </a:cubicBezTo>
                <a:cubicBezTo>
                  <a:pt x="1542" y="282"/>
                  <a:pt x="1595" y="300"/>
                  <a:pt x="1614" y="302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4572000" y="4267200"/>
            <a:ext cx="134938" cy="379413"/>
          </a:xfrm>
          <a:custGeom>
            <a:avLst/>
            <a:gdLst>
              <a:gd name="T0" fmla="*/ 2147483647 w 85"/>
              <a:gd name="T1" fmla="*/ 0 h 239"/>
              <a:gd name="T2" fmla="*/ 2147483647 w 85"/>
              <a:gd name="T3" fmla="*/ 2147483647 h 239"/>
              <a:gd name="T4" fmla="*/ 2147483647 w 85"/>
              <a:gd name="T5" fmla="*/ 2147483647 h 239"/>
              <a:gd name="T6" fmla="*/ 2147483647 w 85"/>
              <a:gd name="T7" fmla="*/ 2147483647 h 239"/>
              <a:gd name="T8" fmla="*/ 2147483647 w 85"/>
              <a:gd name="T9" fmla="*/ 2147483647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239">
                <a:moveTo>
                  <a:pt x="85" y="0"/>
                </a:moveTo>
                <a:cubicBezTo>
                  <a:pt x="80" y="7"/>
                  <a:pt x="65" y="31"/>
                  <a:pt x="52" y="45"/>
                </a:cubicBezTo>
                <a:cubicBezTo>
                  <a:pt x="39" y="59"/>
                  <a:pt x="14" y="64"/>
                  <a:pt x="7" y="84"/>
                </a:cubicBezTo>
                <a:cubicBezTo>
                  <a:pt x="0" y="104"/>
                  <a:pt x="2" y="142"/>
                  <a:pt x="10" y="168"/>
                </a:cubicBezTo>
                <a:cubicBezTo>
                  <a:pt x="18" y="194"/>
                  <a:pt x="46" y="224"/>
                  <a:pt x="56" y="239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3800475" y="4435475"/>
            <a:ext cx="642938" cy="155575"/>
          </a:xfrm>
          <a:custGeom>
            <a:avLst/>
            <a:gdLst>
              <a:gd name="T0" fmla="*/ 0 w 405"/>
              <a:gd name="T1" fmla="*/ 2147483647 h 98"/>
              <a:gd name="T2" fmla="*/ 2147483647 w 405"/>
              <a:gd name="T3" fmla="*/ 2147483647 h 98"/>
              <a:gd name="T4" fmla="*/ 2147483647 w 405"/>
              <a:gd name="T5" fmla="*/ 2147483647 h 98"/>
              <a:gd name="T6" fmla="*/ 2147483647 w 405"/>
              <a:gd name="T7" fmla="*/ 2147483647 h 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" h="98">
                <a:moveTo>
                  <a:pt x="0" y="14"/>
                </a:moveTo>
                <a:cubicBezTo>
                  <a:pt x="28" y="12"/>
                  <a:pt x="124" y="0"/>
                  <a:pt x="168" y="5"/>
                </a:cubicBezTo>
                <a:cubicBezTo>
                  <a:pt x="212" y="10"/>
                  <a:pt x="228" y="29"/>
                  <a:pt x="267" y="44"/>
                </a:cubicBezTo>
                <a:cubicBezTo>
                  <a:pt x="306" y="59"/>
                  <a:pt x="376" y="87"/>
                  <a:pt x="405" y="98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>
            <a:off x="3990975" y="4533900"/>
            <a:ext cx="701675" cy="157163"/>
          </a:xfrm>
          <a:custGeom>
            <a:avLst/>
            <a:gdLst>
              <a:gd name="T0" fmla="*/ 0 w 442"/>
              <a:gd name="T1" fmla="*/ 0 h 99"/>
              <a:gd name="T2" fmla="*/ 2147483647 w 442"/>
              <a:gd name="T3" fmla="*/ 2147483647 h 99"/>
              <a:gd name="T4" fmla="*/ 2147483647 w 442"/>
              <a:gd name="T5" fmla="*/ 2147483647 h 99"/>
              <a:gd name="T6" fmla="*/ 2147483647 w 442"/>
              <a:gd name="T7" fmla="*/ 2147483647 h 99"/>
              <a:gd name="T8" fmla="*/ 2147483647 w 442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2" h="99">
                <a:moveTo>
                  <a:pt x="0" y="0"/>
                </a:moveTo>
                <a:cubicBezTo>
                  <a:pt x="21" y="10"/>
                  <a:pt x="79" y="46"/>
                  <a:pt x="126" y="60"/>
                </a:cubicBezTo>
                <a:cubicBezTo>
                  <a:pt x="173" y="74"/>
                  <a:pt x="236" y="80"/>
                  <a:pt x="285" y="86"/>
                </a:cubicBezTo>
                <a:cubicBezTo>
                  <a:pt x="334" y="92"/>
                  <a:pt x="398" y="99"/>
                  <a:pt x="420" y="96"/>
                </a:cubicBezTo>
                <a:cubicBezTo>
                  <a:pt x="442" y="93"/>
                  <a:pt x="418" y="75"/>
                  <a:pt x="417" y="69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7467600" y="2514600"/>
            <a:ext cx="596900" cy="1628775"/>
          </a:xfrm>
          <a:custGeom>
            <a:avLst/>
            <a:gdLst>
              <a:gd name="T0" fmla="*/ 2147483647 w 376"/>
              <a:gd name="T1" fmla="*/ 2147483647 h 1026"/>
              <a:gd name="T2" fmla="*/ 2147483647 w 376"/>
              <a:gd name="T3" fmla="*/ 2147483647 h 1026"/>
              <a:gd name="T4" fmla="*/ 2147483647 w 376"/>
              <a:gd name="T5" fmla="*/ 2147483647 h 1026"/>
              <a:gd name="T6" fmla="*/ 2147483647 w 376"/>
              <a:gd name="T7" fmla="*/ 2147483647 h 1026"/>
              <a:gd name="T8" fmla="*/ 2147483647 w 376"/>
              <a:gd name="T9" fmla="*/ 2147483647 h 1026"/>
              <a:gd name="T10" fmla="*/ 2147483647 w 376"/>
              <a:gd name="T11" fmla="*/ 2147483647 h 1026"/>
              <a:gd name="T12" fmla="*/ 2147483647 w 376"/>
              <a:gd name="T13" fmla="*/ 2147483647 h 1026"/>
              <a:gd name="T14" fmla="*/ 2147483647 w 376"/>
              <a:gd name="T15" fmla="*/ 2147483647 h 1026"/>
              <a:gd name="T16" fmla="*/ 2147483647 w 376"/>
              <a:gd name="T17" fmla="*/ 2147483647 h 1026"/>
              <a:gd name="T18" fmla="*/ 2147483647 w 376"/>
              <a:gd name="T19" fmla="*/ 2147483647 h 1026"/>
              <a:gd name="T20" fmla="*/ 2147483647 w 376"/>
              <a:gd name="T21" fmla="*/ 2147483647 h 1026"/>
              <a:gd name="T22" fmla="*/ 2147483647 w 376"/>
              <a:gd name="T23" fmla="*/ 2147483647 h 1026"/>
              <a:gd name="T24" fmla="*/ 2147483647 w 376"/>
              <a:gd name="T25" fmla="*/ 2147483647 h 1026"/>
              <a:gd name="T26" fmla="*/ 2147483647 w 376"/>
              <a:gd name="T27" fmla="*/ 2147483647 h 10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76" h="1026">
                <a:moveTo>
                  <a:pt x="282" y="5"/>
                </a:moveTo>
                <a:cubicBezTo>
                  <a:pt x="279" y="8"/>
                  <a:pt x="265" y="0"/>
                  <a:pt x="264" y="23"/>
                </a:cubicBezTo>
                <a:cubicBezTo>
                  <a:pt x="263" y="46"/>
                  <a:pt x="291" y="109"/>
                  <a:pt x="276" y="143"/>
                </a:cubicBezTo>
                <a:cubicBezTo>
                  <a:pt x="261" y="177"/>
                  <a:pt x="213" y="188"/>
                  <a:pt x="174" y="227"/>
                </a:cubicBezTo>
                <a:cubicBezTo>
                  <a:pt x="135" y="266"/>
                  <a:pt x="45" y="345"/>
                  <a:pt x="42" y="377"/>
                </a:cubicBezTo>
                <a:cubicBezTo>
                  <a:pt x="39" y="409"/>
                  <a:pt x="144" y="395"/>
                  <a:pt x="156" y="419"/>
                </a:cubicBezTo>
                <a:cubicBezTo>
                  <a:pt x="168" y="443"/>
                  <a:pt x="137" y="487"/>
                  <a:pt x="114" y="521"/>
                </a:cubicBezTo>
                <a:cubicBezTo>
                  <a:pt x="91" y="555"/>
                  <a:pt x="29" y="592"/>
                  <a:pt x="18" y="623"/>
                </a:cubicBezTo>
                <a:cubicBezTo>
                  <a:pt x="7" y="654"/>
                  <a:pt x="49" y="669"/>
                  <a:pt x="48" y="707"/>
                </a:cubicBezTo>
                <a:cubicBezTo>
                  <a:pt x="47" y="745"/>
                  <a:pt x="0" y="830"/>
                  <a:pt x="12" y="851"/>
                </a:cubicBezTo>
                <a:cubicBezTo>
                  <a:pt x="24" y="872"/>
                  <a:pt x="79" y="824"/>
                  <a:pt x="120" y="833"/>
                </a:cubicBezTo>
                <a:cubicBezTo>
                  <a:pt x="161" y="842"/>
                  <a:pt x="218" y="875"/>
                  <a:pt x="258" y="905"/>
                </a:cubicBezTo>
                <a:cubicBezTo>
                  <a:pt x="298" y="935"/>
                  <a:pt x="344" y="1000"/>
                  <a:pt x="360" y="1013"/>
                </a:cubicBezTo>
                <a:cubicBezTo>
                  <a:pt x="376" y="1026"/>
                  <a:pt x="358" y="992"/>
                  <a:pt x="357" y="986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7010400" y="2895600"/>
            <a:ext cx="561975" cy="230188"/>
          </a:xfrm>
          <a:custGeom>
            <a:avLst/>
            <a:gdLst>
              <a:gd name="T0" fmla="*/ 0 w 354"/>
              <a:gd name="T1" fmla="*/ 2147483647 h 145"/>
              <a:gd name="T2" fmla="*/ 2147483647 w 354"/>
              <a:gd name="T3" fmla="*/ 2147483647 h 145"/>
              <a:gd name="T4" fmla="*/ 2147483647 w 354"/>
              <a:gd name="T5" fmla="*/ 2147483647 h 145"/>
              <a:gd name="T6" fmla="*/ 2147483647 w 354"/>
              <a:gd name="T7" fmla="*/ 2147483647 h 145"/>
              <a:gd name="T8" fmla="*/ 2147483647 w 354"/>
              <a:gd name="T9" fmla="*/ 2147483647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145">
                <a:moveTo>
                  <a:pt x="0" y="49"/>
                </a:moveTo>
                <a:cubicBezTo>
                  <a:pt x="18" y="46"/>
                  <a:pt x="59" y="39"/>
                  <a:pt x="96" y="31"/>
                </a:cubicBezTo>
                <a:cubicBezTo>
                  <a:pt x="133" y="23"/>
                  <a:pt x="184" y="0"/>
                  <a:pt x="222" y="1"/>
                </a:cubicBezTo>
                <a:cubicBezTo>
                  <a:pt x="260" y="2"/>
                  <a:pt x="302" y="13"/>
                  <a:pt x="324" y="37"/>
                </a:cubicBezTo>
                <a:cubicBezTo>
                  <a:pt x="346" y="61"/>
                  <a:pt x="348" y="123"/>
                  <a:pt x="354" y="145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 rot="-154545">
            <a:off x="3505200" y="3429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FF0000"/>
                </a:solidFill>
              </a:rPr>
              <a:t>ĐB. TRUNG ÂU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 rot="-154545">
            <a:off x="5943600" y="2286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FF0000"/>
                </a:solidFill>
              </a:rPr>
              <a:t>ĐỒNG BẰNG ĐÔNG 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227" grpId="0"/>
      <p:bldP spid="12301" grpId="0" animBg="1"/>
      <p:bldP spid="12302" grpId="0" animBg="1"/>
      <p:bldP spid="12303" grpId="0" animBg="1"/>
      <p:bldP spid="12304" grpId="0" animBg="1"/>
      <p:bldP spid="12306" grpId="0" animBg="1"/>
      <p:bldP spid="12307" grpId="0"/>
      <p:bldP spid="12307" grpId="1"/>
      <p:bldP spid="12307" grpId="2"/>
      <p:bldP spid="12308" grpId="0" animBg="1"/>
      <p:bldP spid="12309" grpId="0" animBg="1"/>
      <p:bldP spid="12310" grpId="0" animBg="1"/>
      <p:bldP spid="12311" grpId="0" animBg="1"/>
      <p:bldP spid="12314" grpId="0" animBg="1"/>
      <p:bldP spid="12315" grpId="0" animBg="1"/>
      <p:bldP spid="12316" grpId="0"/>
      <p:bldP spid="12316" grpId="1"/>
      <p:bldP spid="12316" grpId="2"/>
      <p:bldP spid="12317" grpId="0"/>
      <p:bldP spid="12317" grpId="1"/>
      <p:bldP spid="123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563" y="3094038"/>
            <a:ext cx="4114800" cy="1927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442913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chemeClr val="tx2"/>
                </a:solidFill>
                <a:latin typeface="Times New Roman" pitchFamily="18" charset="0"/>
              </a:rPr>
              <a:t>Địa lý:</a:t>
            </a: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3687763" y="533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</a:rPr>
              <a:t>Châu Âu</a:t>
            </a: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4148138" cy="835025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latin typeface="Times New Roman" pitchFamily="18" charset="0"/>
              </a:rPr>
              <a:t>1.Vị trí địa lí, giới hạn:</a:t>
            </a:r>
          </a:p>
        </p:txBody>
      </p:sp>
      <p:sp>
        <p:nvSpPr>
          <p:cNvPr id="11270" name="Rectangle 11"/>
          <p:cNvSpPr txBox="1">
            <a:spLocks noChangeArrowheads="1"/>
          </p:cNvSpPr>
          <p:nvPr/>
        </p:nvSpPr>
        <p:spPr bwMode="auto">
          <a:xfrm>
            <a:off x="228600" y="1905000"/>
            <a:ext cx="3135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2. Đặc điểm tự nhiên:</a:t>
            </a:r>
          </a:p>
        </p:txBody>
      </p:sp>
      <p:pic>
        <p:nvPicPr>
          <p:cNvPr id="11271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8100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2667000"/>
            <a:ext cx="44196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Đồng bằng chiếm 2/3 diện tích, kéo dài từ tây sang đông.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Đồi núi chiếm 1/3 diện tích, hệ thống núi cao tập trung ở phía nam.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4983163"/>
            <a:ext cx="411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¯"/>
            </a:pPr>
            <a:r>
              <a:rPr lang="en-US" altLang="en-US" sz="2200">
                <a:latin typeface="Times New Roman" pitchFamily="18" charset="0"/>
                <a:sym typeface="Wingdings" pitchFamily="2" charset="2"/>
              </a:rPr>
              <a:t> Khí hậu: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t="34177" r="43549" b="26582"/>
          <a:stretch>
            <a:fillRect/>
          </a:stretch>
        </p:blipFill>
        <p:spPr bwMode="auto">
          <a:xfrm>
            <a:off x="304800" y="0"/>
            <a:ext cx="8382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Freeform 7"/>
          <p:cNvSpPr>
            <a:spLocks/>
          </p:cNvSpPr>
          <p:nvPr/>
        </p:nvSpPr>
        <p:spPr bwMode="auto">
          <a:xfrm>
            <a:off x="4286250" y="652463"/>
            <a:ext cx="1371600" cy="1304925"/>
          </a:xfrm>
          <a:custGeom>
            <a:avLst/>
            <a:gdLst>
              <a:gd name="T0" fmla="*/ 2147483647 w 864"/>
              <a:gd name="T1" fmla="*/ 2147483647 h 822"/>
              <a:gd name="T2" fmla="*/ 2147483647 w 864"/>
              <a:gd name="T3" fmla="*/ 2147483647 h 822"/>
              <a:gd name="T4" fmla="*/ 2147483647 w 864"/>
              <a:gd name="T5" fmla="*/ 2147483647 h 822"/>
              <a:gd name="T6" fmla="*/ 2147483647 w 864"/>
              <a:gd name="T7" fmla="*/ 2147483647 h 822"/>
              <a:gd name="T8" fmla="*/ 2147483647 w 864"/>
              <a:gd name="T9" fmla="*/ 2147483647 h 822"/>
              <a:gd name="T10" fmla="*/ 2147483647 w 864"/>
              <a:gd name="T11" fmla="*/ 2147483647 h 822"/>
              <a:gd name="T12" fmla="*/ 2147483647 w 864"/>
              <a:gd name="T13" fmla="*/ 2147483647 h 822"/>
              <a:gd name="T14" fmla="*/ 2147483647 w 864"/>
              <a:gd name="T15" fmla="*/ 2147483647 h 822"/>
              <a:gd name="T16" fmla="*/ 2147483647 w 864"/>
              <a:gd name="T17" fmla="*/ 2147483647 h 822"/>
              <a:gd name="T18" fmla="*/ 2147483647 w 864"/>
              <a:gd name="T19" fmla="*/ 2147483647 h 822"/>
              <a:gd name="T20" fmla="*/ 2147483647 w 864"/>
              <a:gd name="T21" fmla="*/ 2147483647 h 822"/>
              <a:gd name="T22" fmla="*/ 2147483647 w 864"/>
              <a:gd name="T23" fmla="*/ 2147483647 h 822"/>
              <a:gd name="T24" fmla="*/ 2147483647 w 864"/>
              <a:gd name="T25" fmla="*/ 2147483647 h 822"/>
              <a:gd name="T26" fmla="*/ 2147483647 w 864"/>
              <a:gd name="T27" fmla="*/ 2147483647 h 822"/>
              <a:gd name="T28" fmla="*/ 2147483647 w 864"/>
              <a:gd name="T29" fmla="*/ 2147483647 h 822"/>
              <a:gd name="T30" fmla="*/ 2147483647 w 864"/>
              <a:gd name="T31" fmla="*/ 2147483647 h 822"/>
              <a:gd name="T32" fmla="*/ 2147483647 w 864"/>
              <a:gd name="T33" fmla="*/ 2147483647 h 822"/>
              <a:gd name="T34" fmla="*/ 2147483647 w 864"/>
              <a:gd name="T35" fmla="*/ 2147483647 h 822"/>
              <a:gd name="T36" fmla="*/ 2147483647 w 864"/>
              <a:gd name="T37" fmla="*/ 2147483647 h 822"/>
              <a:gd name="T38" fmla="*/ 2147483647 w 864"/>
              <a:gd name="T39" fmla="*/ 2147483647 h 822"/>
              <a:gd name="T40" fmla="*/ 2147483647 w 864"/>
              <a:gd name="T41" fmla="*/ 2147483647 h 822"/>
              <a:gd name="T42" fmla="*/ 2147483647 w 864"/>
              <a:gd name="T43" fmla="*/ 2147483647 h 822"/>
              <a:gd name="T44" fmla="*/ 2147483647 w 864"/>
              <a:gd name="T45" fmla="*/ 2147483647 h 822"/>
              <a:gd name="T46" fmla="*/ 2147483647 w 864"/>
              <a:gd name="T47" fmla="*/ 2147483647 h 822"/>
              <a:gd name="T48" fmla="*/ 2147483647 w 864"/>
              <a:gd name="T49" fmla="*/ 2147483647 h 822"/>
              <a:gd name="T50" fmla="*/ 2147483647 w 864"/>
              <a:gd name="T51" fmla="*/ 2147483647 h 822"/>
              <a:gd name="T52" fmla="*/ 2147483647 w 864"/>
              <a:gd name="T53" fmla="*/ 2147483647 h 822"/>
              <a:gd name="T54" fmla="*/ 0 w 864"/>
              <a:gd name="T55" fmla="*/ 2147483647 h 822"/>
              <a:gd name="T56" fmla="*/ 2147483647 w 864"/>
              <a:gd name="T57" fmla="*/ 2147483647 h 822"/>
              <a:gd name="T58" fmla="*/ 2147483647 w 864"/>
              <a:gd name="T59" fmla="*/ 2147483647 h 822"/>
              <a:gd name="T60" fmla="*/ 2147483647 w 864"/>
              <a:gd name="T61" fmla="*/ 2147483647 h 822"/>
              <a:gd name="T62" fmla="*/ 2147483647 w 864"/>
              <a:gd name="T63" fmla="*/ 2147483647 h 822"/>
              <a:gd name="T64" fmla="*/ 2147483647 w 864"/>
              <a:gd name="T65" fmla="*/ 2147483647 h 822"/>
              <a:gd name="T66" fmla="*/ 2147483647 w 864"/>
              <a:gd name="T67" fmla="*/ 2147483647 h 822"/>
              <a:gd name="T68" fmla="*/ 2147483647 w 864"/>
              <a:gd name="T69" fmla="*/ 2147483647 h 822"/>
              <a:gd name="T70" fmla="*/ 2147483647 w 864"/>
              <a:gd name="T71" fmla="*/ 2147483647 h 822"/>
              <a:gd name="T72" fmla="*/ 2147483647 w 864"/>
              <a:gd name="T73" fmla="*/ 2147483647 h 822"/>
              <a:gd name="T74" fmla="*/ 2147483647 w 864"/>
              <a:gd name="T75" fmla="*/ 2147483647 h 822"/>
              <a:gd name="T76" fmla="*/ 2147483647 w 864"/>
              <a:gd name="T77" fmla="*/ 2147483647 h 822"/>
              <a:gd name="T78" fmla="*/ 2147483647 w 864"/>
              <a:gd name="T79" fmla="*/ 2147483647 h 822"/>
              <a:gd name="T80" fmla="*/ 2147483647 w 864"/>
              <a:gd name="T81" fmla="*/ 2147483647 h 822"/>
              <a:gd name="T82" fmla="*/ 2147483647 w 864"/>
              <a:gd name="T83" fmla="*/ 2147483647 h 822"/>
              <a:gd name="T84" fmla="*/ 2147483647 w 864"/>
              <a:gd name="T85" fmla="*/ 2147483647 h 822"/>
              <a:gd name="T86" fmla="*/ 2147483647 w 864"/>
              <a:gd name="T87" fmla="*/ 2147483647 h 822"/>
              <a:gd name="T88" fmla="*/ 2147483647 w 864"/>
              <a:gd name="T89" fmla="*/ 2147483647 h 822"/>
              <a:gd name="T90" fmla="*/ 2147483647 w 864"/>
              <a:gd name="T91" fmla="*/ 2147483647 h 822"/>
              <a:gd name="T92" fmla="*/ 2147483647 w 864"/>
              <a:gd name="T93" fmla="*/ 2147483647 h 822"/>
              <a:gd name="T94" fmla="*/ 2147483647 w 864"/>
              <a:gd name="T95" fmla="*/ 2147483647 h 822"/>
              <a:gd name="T96" fmla="*/ 2147483647 w 864"/>
              <a:gd name="T97" fmla="*/ 2147483647 h 822"/>
              <a:gd name="T98" fmla="*/ 2147483647 w 864"/>
              <a:gd name="T99" fmla="*/ 2147483647 h 822"/>
              <a:gd name="T100" fmla="*/ 2147483647 w 864"/>
              <a:gd name="T101" fmla="*/ 2147483647 h 822"/>
              <a:gd name="T102" fmla="*/ 2147483647 w 864"/>
              <a:gd name="T103" fmla="*/ 2147483647 h 822"/>
              <a:gd name="T104" fmla="*/ 2147483647 w 864"/>
              <a:gd name="T105" fmla="*/ 2147483647 h 822"/>
              <a:gd name="T106" fmla="*/ 2147483647 w 864"/>
              <a:gd name="T107" fmla="*/ 2147483647 h 822"/>
              <a:gd name="T108" fmla="*/ 2147483647 w 864"/>
              <a:gd name="T109" fmla="*/ 2147483647 h 822"/>
              <a:gd name="T110" fmla="*/ 2147483647 w 864"/>
              <a:gd name="T111" fmla="*/ 2147483647 h 822"/>
              <a:gd name="T112" fmla="*/ 2147483647 w 864"/>
              <a:gd name="T113" fmla="*/ 2147483647 h 822"/>
              <a:gd name="T114" fmla="*/ 2147483647 w 864"/>
              <a:gd name="T115" fmla="*/ 2147483647 h 822"/>
              <a:gd name="T116" fmla="*/ 2147483647 w 864"/>
              <a:gd name="T117" fmla="*/ 2147483647 h 822"/>
              <a:gd name="T118" fmla="*/ 2147483647 w 864"/>
              <a:gd name="T119" fmla="*/ 0 h 8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64" h="822">
                <a:moveTo>
                  <a:pt x="765" y="3"/>
                </a:moveTo>
                <a:lnTo>
                  <a:pt x="702" y="6"/>
                </a:lnTo>
                <a:lnTo>
                  <a:pt x="666" y="6"/>
                </a:lnTo>
                <a:lnTo>
                  <a:pt x="597" y="45"/>
                </a:lnTo>
                <a:lnTo>
                  <a:pt x="573" y="105"/>
                </a:lnTo>
                <a:lnTo>
                  <a:pt x="504" y="99"/>
                </a:lnTo>
                <a:lnTo>
                  <a:pt x="420" y="81"/>
                </a:lnTo>
                <a:lnTo>
                  <a:pt x="243" y="90"/>
                </a:lnTo>
                <a:lnTo>
                  <a:pt x="216" y="141"/>
                </a:lnTo>
                <a:lnTo>
                  <a:pt x="192" y="213"/>
                </a:lnTo>
                <a:lnTo>
                  <a:pt x="189" y="246"/>
                </a:lnTo>
                <a:lnTo>
                  <a:pt x="252" y="216"/>
                </a:lnTo>
                <a:lnTo>
                  <a:pt x="291" y="282"/>
                </a:lnTo>
                <a:lnTo>
                  <a:pt x="333" y="210"/>
                </a:lnTo>
                <a:lnTo>
                  <a:pt x="315" y="147"/>
                </a:lnTo>
                <a:lnTo>
                  <a:pt x="357" y="132"/>
                </a:lnTo>
                <a:lnTo>
                  <a:pt x="375" y="195"/>
                </a:lnTo>
                <a:lnTo>
                  <a:pt x="393" y="216"/>
                </a:lnTo>
                <a:lnTo>
                  <a:pt x="363" y="288"/>
                </a:lnTo>
                <a:lnTo>
                  <a:pt x="285" y="312"/>
                </a:lnTo>
                <a:lnTo>
                  <a:pt x="216" y="285"/>
                </a:lnTo>
                <a:lnTo>
                  <a:pt x="159" y="366"/>
                </a:lnTo>
                <a:lnTo>
                  <a:pt x="135" y="462"/>
                </a:lnTo>
                <a:lnTo>
                  <a:pt x="69" y="507"/>
                </a:lnTo>
                <a:lnTo>
                  <a:pt x="114" y="588"/>
                </a:lnTo>
                <a:lnTo>
                  <a:pt x="105" y="636"/>
                </a:lnTo>
                <a:lnTo>
                  <a:pt x="60" y="627"/>
                </a:lnTo>
                <a:lnTo>
                  <a:pt x="0" y="651"/>
                </a:lnTo>
                <a:lnTo>
                  <a:pt x="9" y="726"/>
                </a:lnTo>
                <a:lnTo>
                  <a:pt x="9" y="798"/>
                </a:lnTo>
                <a:lnTo>
                  <a:pt x="108" y="822"/>
                </a:lnTo>
                <a:lnTo>
                  <a:pt x="135" y="714"/>
                </a:lnTo>
                <a:lnTo>
                  <a:pt x="183" y="651"/>
                </a:lnTo>
                <a:lnTo>
                  <a:pt x="252" y="612"/>
                </a:lnTo>
                <a:lnTo>
                  <a:pt x="276" y="675"/>
                </a:lnTo>
                <a:lnTo>
                  <a:pt x="354" y="765"/>
                </a:lnTo>
                <a:lnTo>
                  <a:pt x="321" y="663"/>
                </a:lnTo>
                <a:lnTo>
                  <a:pt x="282" y="558"/>
                </a:lnTo>
                <a:lnTo>
                  <a:pt x="366" y="669"/>
                </a:lnTo>
                <a:lnTo>
                  <a:pt x="381" y="750"/>
                </a:lnTo>
                <a:lnTo>
                  <a:pt x="438" y="804"/>
                </a:lnTo>
                <a:lnTo>
                  <a:pt x="459" y="708"/>
                </a:lnTo>
                <a:lnTo>
                  <a:pt x="504" y="711"/>
                </a:lnTo>
                <a:lnTo>
                  <a:pt x="471" y="630"/>
                </a:lnTo>
                <a:lnTo>
                  <a:pt x="522" y="558"/>
                </a:lnTo>
                <a:lnTo>
                  <a:pt x="588" y="543"/>
                </a:lnTo>
                <a:lnTo>
                  <a:pt x="633" y="591"/>
                </a:lnTo>
                <a:lnTo>
                  <a:pt x="681" y="663"/>
                </a:lnTo>
                <a:lnTo>
                  <a:pt x="744" y="678"/>
                </a:lnTo>
                <a:lnTo>
                  <a:pt x="735" y="573"/>
                </a:lnTo>
                <a:lnTo>
                  <a:pt x="726" y="531"/>
                </a:lnTo>
                <a:lnTo>
                  <a:pt x="684" y="477"/>
                </a:lnTo>
                <a:lnTo>
                  <a:pt x="756" y="429"/>
                </a:lnTo>
                <a:lnTo>
                  <a:pt x="789" y="444"/>
                </a:lnTo>
                <a:lnTo>
                  <a:pt x="846" y="453"/>
                </a:lnTo>
                <a:lnTo>
                  <a:pt x="864" y="393"/>
                </a:lnTo>
                <a:lnTo>
                  <a:pt x="822" y="303"/>
                </a:lnTo>
                <a:lnTo>
                  <a:pt x="795" y="222"/>
                </a:lnTo>
                <a:lnTo>
                  <a:pt x="792" y="105"/>
                </a:lnTo>
                <a:lnTo>
                  <a:pt x="765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4267200" y="1033463"/>
            <a:ext cx="209550" cy="352425"/>
          </a:xfrm>
          <a:custGeom>
            <a:avLst/>
            <a:gdLst>
              <a:gd name="T0" fmla="*/ 2147483647 w 132"/>
              <a:gd name="T1" fmla="*/ 0 h 222"/>
              <a:gd name="T2" fmla="*/ 2147483647 w 132"/>
              <a:gd name="T3" fmla="*/ 2147483647 h 222"/>
              <a:gd name="T4" fmla="*/ 2147483647 w 132"/>
              <a:gd name="T5" fmla="*/ 2147483647 h 222"/>
              <a:gd name="T6" fmla="*/ 0 w 132"/>
              <a:gd name="T7" fmla="*/ 2147483647 h 222"/>
              <a:gd name="T8" fmla="*/ 2147483647 w 132"/>
              <a:gd name="T9" fmla="*/ 2147483647 h 222"/>
              <a:gd name="T10" fmla="*/ 2147483647 w 132"/>
              <a:gd name="T11" fmla="*/ 2147483647 h 222"/>
              <a:gd name="T12" fmla="*/ 2147483647 w 132"/>
              <a:gd name="T13" fmla="*/ 2147483647 h 222"/>
              <a:gd name="T14" fmla="*/ 2147483647 w 132"/>
              <a:gd name="T15" fmla="*/ 2147483647 h 222"/>
              <a:gd name="T16" fmla="*/ 2147483647 w 132"/>
              <a:gd name="T17" fmla="*/ 2147483647 h 222"/>
              <a:gd name="T18" fmla="*/ 2147483647 w 132"/>
              <a:gd name="T19" fmla="*/ 2147483647 h 222"/>
              <a:gd name="T20" fmla="*/ 2147483647 w 132"/>
              <a:gd name="T21" fmla="*/ 2147483647 h 222"/>
              <a:gd name="T22" fmla="*/ 2147483647 w 132"/>
              <a:gd name="T23" fmla="*/ 2147483647 h 222"/>
              <a:gd name="T24" fmla="*/ 2147483647 w 132"/>
              <a:gd name="T25" fmla="*/ 2147483647 h 222"/>
              <a:gd name="T26" fmla="*/ 2147483647 w 132"/>
              <a:gd name="T27" fmla="*/ 2147483647 h 2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2" h="222">
                <a:moveTo>
                  <a:pt x="87" y="0"/>
                </a:moveTo>
                <a:lnTo>
                  <a:pt x="42" y="48"/>
                </a:lnTo>
                <a:lnTo>
                  <a:pt x="54" y="93"/>
                </a:lnTo>
                <a:lnTo>
                  <a:pt x="0" y="150"/>
                </a:lnTo>
                <a:lnTo>
                  <a:pt x="9" y="222"/>
                </a:lnTo>
                <a:lnTo>
                  <a:pt x="51" y="174"/>
                </a:lnTo>
                <a:lnTo>
                  <a:pt x="60" y="123"/>
                </a:lnTo>
                <a:lnTo>
                  <a:pt x="87" y="33"/>
                </a:lnTo>
                <a:lnTo>
                  <a:pt x="96" y="126"/>
                </a:lnTo>
                <a:lnTo>
                  <a:pt x="81" y="195"/>
                </a:lnTo>
                <a:lnTo>
                  <a:pt x="132" y="198"/>
                </a:lnTo>
                <a:lnTo>
                  <a:pt x="132" y="129"/>
                </a:lnTo>
                <a:lnTo>
                  <a:pt x="108" y="45"/>
                </a:lnTo>
                <a:lnTo>
                  <a:pt x="93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5" grpId="1" animBg="1"/>
      <p:bldP spid="17416" grpId="0" animBg="1"/>
      <p:bldP spid="1741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1111</Words>
  <Application>Microsoft Office PowerPoint</Application>
  <PresentationFormat>On-screen Show (4:3)</PresentationFormat>
  <Paragraphs>189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.VnAristote</vt:lpstr>
      <vt:lpstr>Default Design</vt:lpstr>
      <vt:lpstr>2_Watermark</vt:lpstr>
      <vt:lpstr>PowerPoint Presentation</vt:lpstr>
      <vt:lpstr>PowerPoint Presentation</vt:lpstr>
      <vt:lpstr>1.Vị trí địa lí, giới hạn:</vt:lpstr>
      <vt:lpstr>1.Vị trí địa lí, giới hạn:</vt:lpstr>
      <vt:lpstr>1.Vị trí địa lí, giới hạn:</vt:lpstr>
      <vt:lpstr>1.Vị trí địa lí, giới hạn:</vt:lpstr>
      <vt:lpstr>1.Vị trí địa lí, giới hạn:</vt:lpstr>
      <vt:lpstr>1.Vị trí địa lí, giới hạn:</vt:lpstr>
      <vt:lpstr>PowerPoint Presentation</vt:lpstr>
      <vt:lpstr>1.Vị trí địa lí, giới hạn:</vt:lpstr>
      <vt:lpstr>PowerPoint Presentation</vt:lpstr>
      <vt:lpstr>Dãy núi An- pơ</vt:lpstr>
      <vt:lpstr>Đồng bằng Trung Âu</vt:lpstr>
      <vt:lpstr>Rừng Lá Kim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</cp:lastModifiedBy>
  <cp:revision>141</cp:revision>
  <dcterms:created xsi:type="dcterms:W3CDTF">2009-02-03T12:44:02Z</dcterms:created>
  <dcterms:modified xsi:type="dcterms:W3CDTF">2022-05-17T12:15:00Z</dcterms:modified>
</cp:coreProperties>
</file>