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3"/>
  </p:notesMasterIdLst>
  <p:sldIdLst>
    <p:sldId id="435" r:id="rId2"/>
    <p:sldId id="439" r:id="rId3"/>
    <p:sldId id="450" r:id="rId4"/>
    <p:sldId id="436" r:id="rId5"/>
    <p:sldId id="437" r:id="rId6"/>
    <p:sldId id="438" r:id="rId7"/>
    <p:sldId id="441" r:id="rId8"/>
    <p:sldId id="350" r:id="rId9"/>
    <p:sldId id="375" r:id="rId10"/>
    <p:sldId id="424" r:id="rId11"/>
    <p:sldId id="425" r:id="rId12"/>
    <p:sldId id="426" r:id="rId13"/>
    <p:sldId id="393" r:id="rId14"/>
    <p:sldId id="412" r:id="rId15"/>
    <p:sldId id="421" r:id="rId16"/>
    <p:sldId id="422" r:id="rId17"/>
    <p:sldId id="427" r:id="rId18"/>
    <p:sldId id="293" r:id="rId19"/>
    <p:sldId id="420" r:id="rId20"/>
    <p:sldId id="423" r:id="rId21"/>
    <p:sldId id="312" r:id="rId22"/>
    <p:sldId id="365" r:id="rId23"/>
    <p:sldId id="449" r:id="rId24"/>
    <p:sldId id="414" r:id="rId25"/>
    <p:sldId id="396" r:id="rId26"/>
    <p:sldId id="419" r:id="rId27"/>
    <p:sldId id="418" r:id="rId28"/>
    <p:sldId id="417" r:id="rId29"/>
    <p:sldId id="342" r:id="rId30"/>
    <p:sldId id="434" r:id="rId31"/>
    <p:sldId id="448"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0FF"/>
    <a:srgbClr val="9900FF"/>
    <a:srgbClr val="FF0066"/>
    <a:srgbClr val="00FF00"/>
    <a:srgbClr val="FF9900"/>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9" autoAdjust="0"/>
  </p:normalViewPr>
  <p:slideViewPr>
    <p:cSldViewPr snapToObjects="1">
      <p:cViewPr>
        <p:scale>
          <a:sx n="107" d="100"/>
          <a:sy n="107" d="100"/>
        </p:scale>
        <p:origin x="-312" y="11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2" d="100"/>
          <a:sy n="52" d="100"/>
        </p:scale>
        <p:origin x="-189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eaLnBrk="0" hangingPunct="0">
              <a:defRPr sz="1200" b="1">
                <a:latin typeface=".VnAvant" pitchFamily="34" charset="0"/>
                <a:cs typeface="Arial" charset="0"/>
              </a:defRPr>
            </a:lvl1pPr>
          </a:lstStyle>
          <a:p>
            <a:pPr>
              <a:defRPr/>
            </a:pPr>
            <a:endParaRPr lang="en-US"/>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b="1">
                <a:latin typeface=".VnAvant" pitchFamily="34" charset="0"/>
                <a:cs typeface="Arial" charset="0"/>
              </a:defRPr>
            </a:lvl1pPr>
          </a:lstStyle>
          <a:p>
            <a:pPr>
              <a:defRPr/>
            </a:pPr>
            <a:endParaRPr lang="en-US"/>
          </a:p>
        </p:txBody>
      </p:sp>
      <p:sp>
        <p:nvSpPr>
          <p:cNvPr id="3379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0" hangingPunct="0">
              <a:defRPr sz="1200" b="1">
                <a:latin typeface=".VnAvant" pitchFamily="34" charset="0"/>
                <a:cs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b="1">
                <a:latin typeface=".VnAvant" pitchFamily="34" charset="0"/>
              </a:defRPr>
            </a:lvl1pPr>
          </a:lstStyle>
          <a:p>
            <a:pPr>
              <a:defRPr/>
            </a:pPr>
            <a:fld id="{0FA44D7B-B8DD-404A-81A9-3B19F73102B7}" type="slidenum">
              <a:rPr lang="en-US" altLang="en-US"/>
              <a:pPr>
                <a:defRPr/>
              </a:pPr>
              <a:t>‹#›</a:t>
            </a:fld>
            <a:endParaRPr lang="en-US" altLang="en-US"/>
          </a:p>
        </p:txBody>
      </p:sp>
    </p:spTree>
    <p:extLst>
      <p:ext uri="{BB962C8B-B14F-4D97-AF65-F5344CB8AC3E}">
        <p14:creationId xmlns:p14="http://schemas.microsoft.com/office/powerpoint/2010/main" val="3499960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fld id="{1190EC13-B671-4CFB-A757-F1359D17701A}" type="slidenum">
              <a:rPr lang="en-US" altLang="en-US" smtClean="0">
                <a:latin typeface=".VnAvant" pitchFamily="34" charset="0"/>
              </a:rPr>
              <a:pPr/>
              <a:t>30</a:t>
            </a:fld>
            <a:endParaRPr lang="en-US" altLang="en-US" smtClean="0">
              <a:latin typeface=".VnAvant" pitchFamily="34"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922DC7-CAE5-440B-9DD6-6A65E002363A}" type="slidenum">
              <a:rPr lang="en-US" altLang="en-US"/>
              <a:pPr>
                <a:defRPr/>
              </a:pPr>
              <a:t>‹#›</a:t>
            </a:fld>
            <a:endParaRPr lang="en-US" altLang="en-US"/>
          </a:p>
        </p:txBody>
      </p:sp>
    </p:spTree>
    <p:extLst>
      <p:ext uri="{BB962C8B-B14F-4D97-AF65-F5344CB8AC3E}">
        <p14:creationId xmlns:p14="http://schemas.microsoft.com/office/powerpoint/2010/main" val="3902714505"/>
      </p:ext>
    </p:extLst>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29E90A-A132-4A21-85E7-5262D83D566F}" type="slidenum">
              <a:rPr lang="en-US" altLang="en-US"/>
              <a:pPr>
                <a:defRPr/>
              </a:pPr>
              <a:t>‹#›</a:t>
            </a:fld>
            <a:endParaRPr lang="en-US" altLang="en-US"/>
          </a:p>
        </p:txBody>
      </p:sp>
    </p:spTree>
    <p:extLst>
      <p:ext uri="{BB962C8B-B14F-4D97-AF65-F5344CB8AC3E}">
        <p14:creationId xmlns:p14="http://schemas.microsoft.com/office/powerpoint/2010/main" val="4177858822"/>
      </p:ext>
    </p:extLst>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77952-F759-4A0C-8769-E8D5B7583269}" type="slidenum">
              <a:rPr lang="en-US" altLang="en-US"/>
              <a:pPr>
                <a:defRPr/>
              </a:pPr>
              <a:t>‹#›</a:t>
            </a:fld>
            <a:endParaRPr lang="en-US" altLang="en-US"/>
          </a:p>
        </p:txBody>
      </p:sp>
    </p:spTree>
    <p:extLst>
      <p:ext uri="{BB962C8B-B14F-4D97-AF65-F5344CB8AC3E}">
        <p14:creationId xmlns:p14="http://schemas.microsoft.com/office/powerpoint/2010/main" val="1900026745"/>
      </p:ext>
    </p:extLst>
  </p:cSld>
  <p:clrMapOvr>
    <a:masterClrMapping/>
  </p:clrMapOvr>
  <p:transition spd="med">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6669DC-90C7-40C1-8FC8-E28DE8EF89B5}" type="slidenum">
              <a:rPr lang="en-US" altLang="en-US"/>
              <a:pPr>
                <a:defRPr/>
              </a:pPr>
              <a:t>‹#›</a:t>
            </a:fld>
            <a:endParaRPr lang="en-US" altLang="en-US"/>
          </a:p>
        </p:txBody>
      </p:sp>
    </p:spTree>
    <p:extLst>
      <p:ext uri="{BB962C8B-B14F-4D97-AF65-F5344CB8AC3E}">
        <p14:creationId xmlns:p14="http://schemas.microsoft.com/office/powerpoint/2010/main" val="3551501496"/>
      </p:ext>
    </p:extLst>
  </p:cSld>
  <p:clrMapOvr>
    <a:masterClrMapping/>
  </p:clrMapOvr>
  <p:transition spd="med">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9FB09D-9DC5-4388-8DD7-66416EDE6F35}" type="slidenum">
              <a:rPr lang="en-US" altLang="en-US"/>
              <a:pPr>
                <a:defRPr/>
              </a:pPr>
              <a:t>‹#›</a:t>
            </a:fld>
            <a:endParaRPr lang="en-US" altLang="en-US"/>
          </a:p>
        </p:txBody>
      </p:sp>
    </p:spTree>
    <p:extLst>
      <p:ext uri="{BB962C8B-B14F-4D97-AF65-F5344CB8AC3E}">
        <p14:creationId xmlns:p14="http://schemas.microsoft.com/office/powerpoint/2010/main" val="91666863"/>
      </p:ext>
    </p:extLst>
  </p:cSld>
  <p:clrMapOvr>
    <a:masterClrMapping/>
  </p:clrMapOvr>
  <p:transition spd="med">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5BD1-6E2F-4934-9E4C-F299CCB53595}" type="slidenum">
              <a:rPr lang="en-US" altLang="en-US"/>
              <a:pPr>
                <a:defRPr/>
              </a:pPr>
              <a:t>‹#›</a:t>
            </a:fld>
            <a:endParaRPr lang="en-US" altLang="en-US"/>
          </a:p>
        </p:txBody>
      </p:sp>
    </p:spTree>
    <p:extLst>
      <p:ext uri="{BB962C8B-B14F-4D97-AF65-F5344CB8AC3E}">
        <p14:creationId xmlns:p14="http://schemas.microsoft.com/office/powerpoint/2010/main" val="2200073813"/>
      </p:ext>
    </p:extLst>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21B6C-2B29-4A4B-9364-EB20CC57D52E}" type="slidenum">
              <a:rPr lang="en-US" altLang="en-US"/>
              <a:pPr>
                <a:defRPr/>
              </a:pPr>
              <a:t>‹#›</a:t>
            </a:fld>
            <a:endParaRPr lang="en-US" altLang="en-US"/>
          </a:p>
        </p:txBody>
      </p:sp>
    </p:spTree>
    <p:extLst>
      <p:ext uri="{BB962C8B-B14F-4D97-AF65-F5344CB8AC3E}">
        <p14:creationId xmlns:p14="http://schemas.microsoft.com/office/powerpoint/2010/main" val="1025602065"/>
      </p:ext>
    </p:extLst>
  </p:cSld>
  <p:clrMapOvr>
    <a:masterClrMapping/>
  </p:clrMapOvr>
  <p:transitio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71BE89-C6E5-4DD3-B341-9B6AC1B97E95}" type="slidenum">
              <a:rPr lang="en-US" altLang="en-US"/>
              <a:pPr>
                <a:defRPr/>
              </a:pPr>
              <a:t>‹#›</a:t>
            </a:fld>
            <a:endParaRPr lang="en-US" altLang="en-US"/>
          </a:p>
        </p:txBody>
      </p:sp>
    </p:spTree>
    <p:extLst>
      <p:ext uri="{BB962C8B-B14F-4D97-AF65-F5344CB8AC3E}">
        <p14:creationId xmlns:p14="http://schemas.microsoft.com/office/powerpoint/2010/main" val="3000004791"/>
      </p:ext>
    </p:extLst>
  </p:cSld>
  <p:clrMapOvr>
    <a:masterClrMapping/>
  </p:clrMapOvr>
  <p:transitio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82F0C6-3A08-49DF-8027-6999B4EE87B6}" type="slidenum">
              <a:rPr lang="en-US" altLang="en-US"/>
              <a:pPr>
                <a:defRPr/>
              </a:pPr>
              <a:t>‹#›</a:t>
            </a:fld>
            <a:endParaRPr lang="en-US" altLang="en-US"/>
          </a:p>
        </p:txBody>
      </p:sp>
    </p:spTree>
    <p:extLst>
      <p:ext uri="{BB962C8B-B14F-4D97-AF65-F5344CB8AC3E}">
        <p14:creationId xmlns:p14="http://schemas.microsoft.com/office/powerpoint/2010/main" val="1990008308"/>
      </p:ext>
    </p:extLst>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9964E6-8BB3-467F-9D04-A2575CD4BE74}" type="slidenum">
              <a:rPr lang="en-US" altLang="en-US"/>
              <a:pPr>
                <a:defRPr/>
              </a:pPr>
              <a:t>‹#›</a:t>
            </a:fld>
            <a:endParaRPr lang="en-US" altLang="en-US"/>
          </a:p>
        </p:txBody>
      </p:sp>
    </p:spTree>
    <p:extLst>
      <p:ext uri="{BB962C8B-B14F-4D97-AF65-F5344CB8AC3E}">
        <p14:creationId xmlns:p14="http://schemas.microsoft.com/office/powerpoint/2010/main" val="2971653411"/>
      </p:ext>
    </p:extLst>
  </p:cSld>
  <p:clrMapOvr>
    <a:masterClrMapping/>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634592-08F6-4DF5-82AB-A8FBF43E3A91}" type="slidenum">
              <a:rPr lang="en-US" altLang="en-US"/>
              <a:pPr>
                <a:defRPr/>
              </a:pPr>
              <a:t>‹#›</a:t>
            </a:fld>
            <a:endParaRPr lang="en-US" altLang="en-US"/>
          </a:p>
        </p:txBody>
      </p:sp>
    </p:spTree>
    <p:extLst>
      <p:ext uri="{BB962C8B-B14F-4D97-AF65-F5344CB8AC3E}">
        <p14:creationId xmlns:p14="http://schemas.microsoft.com/office/powerpoint/2010/main" val="3217657655"/>
      </p:ext>
    </p:extLst>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3CBB28-A533-4FCE-8A38-294E88C1F84B}" type="slidenum">
              <a:rPr lang="en-US" altLang="en-US"/>
              <a:pPr>
                <a:defRPr/>
              </a:pPr>
              <a:t>‹#›</a:t>
            </a:fld>
            <a:endParaRPr lang="en-US" altLang="en-US"/>
          </a:p>
        </p:txBody>
      </p:sp>
    </p:spTree>
    <p:extLst>
      <p:ext uri="{BB962C8B-B14F-4D97-AF65-F5344CB8AC3E}">
        <p14:creationId xmlns:p14="http://schemas.microsoft.com/office/powerpoint/2010/main" val="2746578838"/>
      </p:ext>
    </p:extLst>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070CAA-4925-490E-B0DD-20EC75846356}" type="slidenum">
              <a:rPr lang="en-US" altLang="en-US"/>
              <a:pPr>
                <a:defRPr/>
              </a:pPr>
              <a:t>‹#›</a:t>
            </a:fld>
            <a:endParaRPr lang="en-US" altLang="en-US"/>
          </a:p>
        </p:txBody>
      </p:sp>
    </p:spTree>
    <p:extLst>
      <p:ext uri="{BB962C8B-B14F-4D97-AF65-F5344CB8AC3E}">
        <p14:creationId xmlns:p14="http://schemas.microsoft.com/office/powerpoint/2010/main" val="3404890526"/>
      </p:ext>
    </p:extLst>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C7BDFB-729B-4108-B9B0-D43316AC9234}" type="slidenum">
              <a:rPr lang="en-US" altLang="en-US"/>
              <a:pPr>
                <a:defRPr/>
              </a:pPr>
              <a:t>‹#›</a:t>
            </a:fld>
            <a:endParaRPr lang="en-US" altLang="en-US"/>
          </a:p>
        </p:txBody>
      </p:sp>
    </p:spTree>
    <p:extLst>
      <p:ext uri="{BB962C8B-B14F-4D97-AF65-F5344CB8AC3E}">
        <p14:creationId xmlns:p14="http://schemas.microsoft.com/office/powerpoint/2010/main" val="795183608"/>
      </p:ext>
    </p:extLst>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63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63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A6956373-F818-4678-8B5F-DA503F0F36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transition spd="med">
    <p:pull dir="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1.gif"/><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 Target="slide2.xml"/><Relationship Id="rId7"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gif"/><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9.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 Id="rId5" Type="http://schemas.openxmlformats.org/officeDocument/2006/relationships/image" Target="../media/image32.jpe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slide" Target="slide29.xml"/><Relationship Id="rId4" Type="http://schemas.openxmlformats.org/officeDocument/2006/relationships/image" Target="../media/image11.gif"/></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46.gif"/><Relationship Id="rId3" Type="http://schemas.openxmlformats.org/officeDocument/2006/relationships/image" Target="../media/image41.gif"/><Relationship Id="rId7" Type="http://schemas.openxmlformats.org/officeDocument/2006/relationships/slide" Target="slide27.xml"/><Relationship Id="rId12" Type="http://schemas.openxmlformats.org/officeDocument/2006/relationships/image" Target="../media/image10.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image" Target="../media/image45.gif"/><Relationship Id="rId5" Type="http://schemas.openxmlformats.org/officeDocument/2006/relationships/slide" Target="slide25.xml"/><Relationship Id="rId10" Type="http://schemas.openxmlformats.org/officeDocument/2006/relationships/image" Target="../media/image44.gif"/><Relationship Id="rId4" Type="http://schemas.openxmlformats.org/officeDocument/2006/relationships/image" Target="../media/image42.gif"/><Relationship Id="rId9" Type="http://schemas.openxmlformats.org/officeDocument/2006/relationships/image" Target="../media/image43.gif"/><Relationship Id="rId14" Type="http://schemas.openxmlformats.org/officeDocument/2006/relationships/slide" Target="slide29.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audio" Target="../media/audio3.wav"/><Relationship Id="rId1" Type="http://schemas.openxmlformats.org/officeDocument/2006/relationships/slideLayout" Target="../slideLayouts/slideLayout13.xml"/><Relationship Id="rId4" Type="http://schemas.openxmlformats.org/officeDocument/2006/relationships/image" Target="../media/image10.gif"/></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audio" Target="../media/audio3.wav"/><Relationship Id="rId1" Type="http://schemas.openxmlformats.org/officeDocument/2006/relationships/slideLayout" Target="../slideLayouts/slideLayout13.xml"/><Relationship Id="rId4" Type="http://schemas.openxmlformats.org/officeDocument/2006/relationships/image" Target="../media/image10.gif"/></Relationships>
</file>

<file path=ppt/slides/_rels/slide2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audio" Target="../media/audio3.wav"/><Relationship Id="rId1" Type="http://schemas.openxmlformats.org/officeDocument/2006/relationships/slideLayout" Target="../slideLayouts/slideLayout13.xml"/><Relationship Id="rId4" Type="http://schemas.openxmlformats.org/officeDocument/2006/relationships/image" Target="../media/image10.gif"/></Relationships>
</file>

<file path=ppt/slides/_rels/slide2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audio" Target="../media/audio3.wav"/><Relationship Id="rId1" Type="http://schemas.openxmlformats.org/officeDocument/2006/relationships/slideLayout" Target="../slideLayouts/slideLayout13.xml"/><Relationship Id="rId4" Type="http://schemas.openxmlformats.org/officeDocument/2006/relationships/image" Target="../media/image10.gif"/></Relationships>
</file>

<file path=ppt/slides/_rels/slide2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wmf"/><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457200" y="381000"/>
            <a:ext cx="8305800" cy="685800"/>
          </a:xfrm>
          <a:prstGeom prst="rect">
            <a:avLst/>
          </a:prstGeom>
        </p:spPr>
        <p:txBody>
          <a:bodyPr wrap="none" fromWordArt="1">
            <a:prstTxWarp prst="textPlain">
              <a:avLst>
                <a:gd name="adj" fmla="val 50000"/>
              </a:avLst>
            </a:prstTxWarp>
          </a:bodyPr>
          <a:lstStyle/>
          <a:p>
            <a:r>
              <a:rPr lang="vi-VN" b="1" kern="10">
                <a:ln w="9525">
                  <a:solidFill>
                    <a:srgbClr val="FF00FF"/>
                  </a:solidFill>
                  <a:round/>
                  <a:headEnd/>
                  <a:tailEnd/>
                </a:ln>
                <a:solidFill>
                  <a:schemeClr val="accent2">
                    <a:alpha val="98822"/>
                  </a:schemeClr>
                </a:solidFill>
                <a:effectLst>
                  <a:outerShdw dist="45791" dir="2021404" algn="ctr" rotWithShape="0">
                    <a:srgbClr val="B2B2B2">
                      <a:alpha val="79999"/>
                    </a:srgbClr>
                  </a:outerShdw>
                </a:effectLst>
                <a:latin typeface="Times New Roman"/>
                <a:cs typeface="Times New Roman"/>
              </a:rPr>
              <a:t>TRƯỜNG TH-THCS AN THỌ</a:t>
            </a:r>
            <a:endParaRPr lang="en-US" b="1" kern="10">
              <a:ln w="9525">
                <a:solidFill>
                  <a:srgbClr val="FF00FF"/>
                </a:solidFill>
                <a:round/>
                <a:headEnd/>
                <a:tailEnd/>
              </a:ln>
              <a:solidFill>
                <a:schemeClr val="accent2">
                  <a:alpha val="98822"/>
                </a:schemeClr>
              </a:solidFill>
              <a:effectLst>
                <a:outerShdw dist="45791" dir="2021404" algn="ctr" rotWithShape="0">
                  <a:srgbClr val="B2B2B2">
                    <a:alpha val="79999"/>
                  </a:srgbClr>
                </a:outerShdw>
              </a:effectLst>
              <a:latin typeface="Times New Roman"/>
              <a:cs typeface="Times New Roman"/>
            </a:endParaRPr>
          </a:p>
        </p:txBody>
      </p:sp>
      <p:sp>
        <p:nvSpPr>
          <p:cNvPr id="2051" name="WordArt 20"/>
          <p:cNvSpPr>
            <a:spLocks noChangeArrowheads="1" noChangeShapeType="1" noTextEdit="1"/>
          </p:cNvSpPr>
          <p:nvPr/>
        </p:nvSpPr>
        <p:spPr bwMode="auto">
          <a:xfrm>
            <a:off x="2681288" y="1524000"/>
            <a:ext cx="4267200" cy="762000"/>
          </a:xfrm>
          <a:prstGeom prst="rect">
            <a:avLst/>
          </a:prstGeom>
        </p:spPr>
        <p:txBody>
          <a:bodyPr wrap="none" fromWordArt="1">
            <a:prstTxWarp prst="textPlain">
              <a:avLst>
                <a:gd name="adj" fmla="val 50000"/>
              </a:avLst>
            </a:prstTxWarp>
          </a:bodyPr>
          <a:lstStyle/>
          <a:p>
            <a:pPr algn="ctr">
              <a:defRPr/>
            </a:pPr>
            <a:r>
              <a:rPr lang="vi-VN" b="1"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Khoa</a:t>
            </a:r>
            <a:r>
              <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học</a:t>
            </a:r>
            <a:r>
              <a:rPr lang="vi-VN"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 Lớp 5A</a:t>
            </a:r>
            <a:endPar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1481138" y="2414588"/>
            <a:ext cx="6667500" cy="2105025"/>
          </a:xfrm>
          <a:prstGeom prst="rect">
            <a:avLst/>
          </a:prstGeom>
        </p:spPr>
        <p:txBody>
          <a:bodyPr wrap="none" fromWordArt="1">
            <a:prstTxWarp prst="textPlain">
              <a:avLst>
                <a:gd name="adj" fmla="val 50000"/>
              </a:avLst>
            </a:prstTxWarp>
          </a:bodyPr>
          <a:lstStyle/>
          <a:p>
            <a:pPr algn="ctr"/>
            <a:r>
              <a:rPr lang="vi-VN"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Sử dụng năng lương  gió và</a:t>
            </a:r>
          </a:p>
          <a:p>
            <a:pPr algn="ctr"/>
            <a:r>
              <a:rPr lang="vi-VN"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năng lượng nước chảy</a:t>
            </a:r>
            <a:endPar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053" name="Group 5"/>
          <p:cNvGrpSpPr>
            <a:grpSpLocks/>
          </p:cNvGrpSpPr>
          <p:nvPr/>
        </p:nvGrpSpPr>
        <p:grpSpPr bwMode="auto">
          <a:xfrm>
            <a:off x="0" y="0"/>
            <a:ext cx="9144000" cy="6858000"/>
            <a:chOff x="8" y="0"/>
            <a:chExt cx="5760" cy="4320"/>
          </a:xfrm>
        </p:grpSpPr>
        <p:pic>
          <p:nvPicPr>
            <p:cNvPr id="2057"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9" name="Group 8"/>
            <p:cNvGrpSpPr>
              <a:grpSpLocks/>
            </p:cNvGrpSpPr>
            <p:nvPr/>
          </p:nvGrpSpPr>
          <p:grpSpPr bwMode="auto">
            <a:xfrm>
              <a:off x="8" y="0"/>
              <a:ext cx="5760" cy="4320"/>
              <a:chOff x="672" y="0"/>
              <a:chExt cx="5760" cy="4320"/>
            </a:xfrm>
          </p:grpSpPr>
          <p:pic>
            <p:nvPicPr>
              <p:cNvPr id="2060"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2"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3"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2054" name="Picture 10" descr="cartoon1%20(1)">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143000"/>
            <a:ext cx="16002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WordArt 20"/>
          <p:cNvSpPr>
            <a:spLocks noChangeArrowheads="1" noChangeShapeType="1" noTextEdit="1"/>
          </p:cNvSpPr>
          <p:nvPr/>
        </p:nvSpPr>
        <p:spPr bwMode="auto">
          <a:xfrm>
            <a:off x="2057400" y="1091583"/>
            <a:ext cx="4891088" cy="266700"/>
          </a:xfrm>
          <a:prstGeom prst="rect">
            <a:avLst/>
          </a:prstGeom>
        </p:spPr>
        <p:txBody>
          <a:bodyPr wrap="none" fromWordArt="1">
            <a:prstTxWarp prst="textPlain">
              <a:avLst>
                <a:gd name="adj" fmla="val 50000"/>
              </a:avLst>
            </a:prstTxWarp>
          </a:bodyPr>
          <a:lstStyle/>
          <a:p>
            <a:pPr algn="ctr">
              <a:defRPr/>
            </a:pPr>
            <a:r>
              <a:rPr lang="vi-VN" b="1" kern="1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endParaRPr lang="en-US" b="1" kern="10" dirty="0">
              <a:ln w="9525">
                <a:solidFill>
                  <a:srgbClr val="0000FF"/>
                </a:solidFill>
                <a:round/>
                <a:headEnd/>
                <a:tailEnd/>
              </a:ln>
              <a:solidFill>
                <a:schemeClr val="accent2"/>
              </a:solidFill>
              <a:effectLst>
                <a:outerShdw dist="45791" dir="2021404" algn="ctr" rotWithShape="0">
                  <a:srgbClr val="B2B2B2">
                    <a:alpha val="79999"/>
                  </a:srgbClr>
                </a:outerShdw>
              </a:effectLst>
              <a:latin typeface="Times New Roman"/>
              <a:cs typeface="Times New Roman"/>
            </a:endParaRPr>
          </a:p>
        </p:txBody>
      </p:sp>
      <p:sp>
        <p:nvSpPr>
          <p:cNvPr id="2056" name="WordArt 20"/>
          <p:cNvSpPr>
            <a:spLocks noChangeArrowheads="1" noChangeShapeType="1" noTextEdit="1"/>
          </p:cNvSpPr>
          <p:nvPr/>
        </p:nvSpPr>
        <p:spPr bwMode="auto">
          <a:xfrm>
            <a:off x="3505200" y="5153025"/>
            <a:ext cx="2438400" cy="277813"/>
          </a:xfrm>
          <a:prstGeom prst="rect">
            <a:avLst/>
          </a:prstGeom>
        </p:spPr>
        <p:txBody>
          <a:bodyPr wrap="none" fromWordArt="1">
            <a:prstTxWarp prst="textPlain">
              <a:avLst>
                <a:gd name="adj" fmla="val 50000"/>
              </a:avLst>
            </a:prstTxWarp>
          </a:bodyPr>
          <a:lstStyle/>
          <a:p>
            <a:pPr algn="ctr"/>
            <a:r>
              <a:rPr lang="en-US" b="1" kern="1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4"/>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1268" name="Text Box 5"/>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1269" name="Text Box 6"/>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1270" name="Text Box 7">
            <a:hlinkClick r:id="rId3" action="ppaction://hlinksldjump"/>
          </p:cNvPr>
          <p:cNvSpPr txBox="1">
            <a:spLocks noChangeArrowheads="1"/>
          </p:cNvSpPr>
          <p:nvPr/>
        </p:nvSpPr>
        <p:spPr bwMode="auto">
          <a:xfrm>
            <a:off x="7162800" y="64150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800">
                <a:solidFill>
                  <a:srgbClr val="FFFF66"/>
                </a:solidFill>
              </a:rPr>
              <a:t>BACK</a:t>
            </a:r>
          </a:p>
        </p:txBody>
      </p:sp>
      <p:pic>
        <p:nvPicPr>
          <p:cNvPr id="11271" name="Picture 12" descr="70200380f6d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7975" y="6867525"/>
            <a:ext cx="89979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13"/>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
        <p:nvSpPr>
          <p:cNvPr id="11273" name="Text Box 14"/>
          <p:cNvSpPr txBox="1">
            <a:spLocks noChangeArrowheads="1"/>
          </p:cNvSpPr>
          <p:nvPr/>
        </p:nvSpPr>
        <p:spPr bwMode="auto">
          <a:xfrm>
            <a:off x="647700" y="852488"/>
            <a:ext cx="7848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r>
              <a:rPr lang="en-US" altLang="en-US" sz="3200" b="1">
                <a:solidFill>
                  <a:srgbClr val="000099"/>
                </a:solidFill>
                <a:cs typeface="Times New Roman" pitchFamily="18" charset="0"/>
              </a:rPr>
              <a:t>Hoạt động 1</a:t>
            </a:r>
            <a:r>
              <a:rPr lang="en-US" altLang="en-US" sz="3200" b="1">
                <a:solidFill>
                  <a:srgbClr val="000000"/>
                </a:solidFill>
                <a:cs typeface="Times New Roman" pitchFamily="18" charset="0"/>
              </a:rPr>
              <a:t>: </a:t>
            </a:r>
            <a:r>
              <a:rPr lang="en-US" altLang="en-US" sz="3200" b="1">
                <a:solidFill>
                  <a:srgbClr val="800000"/>
                </a:solidFill>
                <a:cs typeface="Times New Roman" pitchFamily="18" charset="0"/>
              </a:rPr>
              <a:t>Sử dụng năng lượng gió</a:t>
            </a:r>
          </a:p>
        </p:txBody>
      </p:sp>
      <p:sp>
        <p:nvSpPr>
          <p:cNvPr id="5130" name="Rectangle 15"/>
          <p:cNvSpPr>
            <a:spLocks noChangeArrowheads="1"/>
          </p:cNvSpPr>
          <p:nvPr/>
        </p:nvSpPr>
        <p:spPr bwMode="auto">
          <a:xfrm>
            <a:off x="307975" y="2406650"/>
            <a:ext cx="86899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Font typeface="Wingdings" pitchFamily="2" charset="2"/>
              <a:buBlip>
                <a:blip r:embed="rId5"/>
              </a:buBlip>
            </a:pPr>
            <a:r>
              <a:rPr lang="en-US" altLang="en-US" sz="3200" b="1" i="1">
                <a:solidFill>
                  <a:srgbClr val="000066"/>
                </a:solidFill>
              </a:rPr>
              <a:t>Nhiệm vụ</a:t>
            </a:r>
            <a:r>
              <a:rPr lang="en-US" altLang="en-US" sz="3200" b="1">
                <a:solidFill>
                  <a:srgbClr val="000099"/>
                </a:solidFill>
              </a:rPr>
              <a:t> : </a:t>
            </a:r>
            <a:r>
              <a:rPr lang="en-US" altLang="en-US" sz="3200" b="1"/>
              <a:t>Quan sát hình 1, 2, 3 trong SGK, kết hợp với vốn hiểu biết trả lời câu hỏi sau:</a:t>
            </a:r>
          </a:p>
        </p:txBody>
      </p:sp>
      <p:sp>
        <p:nvSpPr>
          <p:cNvPr id="260135" name="Text Box 39"/>
          <p:cNvSpPr txBox="1">
            <a:spLocks noChangeArrowheads="1"/>
          </p:cNvSpPr>
          <p:nvPr/>
        </p:nvSpPr>
        <p:spPr bwMode="auto">
          <a:xfrm>
            <a:off x="825500" y="3824288"/>
            <a:ext cx="79613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3200" b="1"/>
              <a:t>* Người ta sử dụng năng lượng gió trong những việc gì?</a:t>
            </a:r>
            <a:endParaRPr lang="vi-VN" altLang="en-US" sz="3200" b="1"/>
          </a:p>
        </p:txBody>
      </p:sp>
      <p:sp>
        <p:nvSpPr>
          <p:cNvPr id="11276" name="Text Box 40"/>
          <p:cNvSpPr txBox="1">
            <a:spLocks noChangeArrowheads="1"/>
          </p:cNvSpPr>
          <p:nvPr/>
        </p:nvSpPr>
        <p:spPr bwMode="auto">
          <a:xfrm>
            <a:off x="563563" y="1790700"/>
            <a:ext cx="411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a:t>Hoạt động cá nhân:</a:t>
            </a:r>
            <a:endParaRPr lang="vi-VN" altLang="en-US" sz="2400" b="1"/>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randombar(horizontal)">
                                      <p:cBhvr>
                                        <p:cTn id="7" dur="500"/>
                                        <p:tgtEl>
                                          <p:spTgt spid="5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0135"/>
                                        </p:tgtEl>
                                        <p:attrNameLst>
                                          <p:attrName>style.visibility</p:attrName>
                                        </p:attrNameLst>
                                      </p:cBhvr>
                                      <p:to>
                                        <p:strVal val="visible"/>
                                      </p:to>
                                    </p:set>
                                    <p:animEffect transition="in" filter="box(in)">
                                      <p:cBhvr>
                                        <p:cTn id="12" dur="500"/>
                                        <p:tgtEl>
                                          <p:spTgt spid="260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2601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4"/>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2292" name="Text Box 5"/>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2293" name="Text Box 6"/>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2294" name="Text Box 7">
            <a:hlinkClick r:id="rId3" action="ppaction://hlinksldjump"/>
          </p:cNvPr>
          <p:cNvSpPr txBox="1">
            <a:spLocks noChangeArrowheads="1"/>
          </p:cNvSpPr>
          <p:nvPr/>
        </p:nvSpPr>
        <p:spPr bwMode="auto">
          <a:xfrm>
            <a:off x="7162800" y="64150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800">
                <a:solidFill>
                  <a:srgbClr val="FFFF66"/>
                </a:solidFill>
              </a:rPr>
              <a:t>BACK</a:t>
            </a:r>
          </a:p>
        </p:txBody>
      </p:sp>
      <p:pic>
        <p:nvPicPr>
          <p:cNvPr id="12295" name="Picture 10" descr="70200380f6d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025" y="6219825"/>
            <a:ext cx="8997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11"/>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
        <p:nvSpPr>
          <p:cNvPr id="12297" name="Text Box 12"/>
          <p:cNvSpPr txBox="1">
            <a:spLocks noChangeArrowheads="1"/>
          </p:cNvSpPr>
          <p:nvPr/>
        </p:nvSpPr>
        <p:spPr bwMode="auto">
          <a:xfrm>
            <a:off x="685800" y="84455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r>
              <a:rPr lang="en-US" altLang="en-US" sz="3200" b="1">
                <a:solidFill>
                  <a:srgbClr val="000099"/>
                </a:solidFill>
                <a:cs typeface="Times New Roman" pitchFamily="18" charset="0"/>
              </a:rPr>
              <a:t>Hoạt động 1</a:t>
            </a:r>
            <a:r>
              <a:rPr lang="en-US" altLang="en-US" sz="3200" b="1">
                <a:solidFill>
                  <a:srgbClr val="000000"/>
                </a:solidFill>
                <a:cs typeface="Times New Roman" pitchFamily="18" charset="0"/>
              </a:rPr>
              <a:t>: </a:t>
            </a:r>
            <a:r>
              <a:rPr lang="en-US" altLang="en-US" sz="3200" b="1">
                <a:solidFill>
                  <a:srgbClr val="800000"/>
                </a:solidFill>
                <a:cs typeface="Times New Roman" pitchFamily="18" charset="0"/>
              </a:rPr>
              <a:t>Sử dụng năng lượng gió</a:t>
            </a:r>
          </a:p>
        </p:txBody>
      </p:sp>
      <p:pic>
        <p:nvPicPr>
          <p:cNvPr id="12298" name="Picture 33" descr="Sang h1"/>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l="7527" t="3043" b="14828"/>
          <a:stretch>
            <a:fillRect/>
          </a:stretch>
        </p:blipFill>
        <p:spPr bwMode="auto">
          <a:xfrm>
            <a:off x="228600" y="2514600"/>
            <a:ext cx="2743200" cy="2362200"/>
          </a:xfrm>
          <a:prstGeom prst="rect">
            <a:avLst/>
          </a:prstGeom>
          <a:noFill/>
          <a:ln w="57150">
            <a:solidFill>
              <a:srgbClr val="33CC33"/>
            </a:solidFill>
            <a:miter lim="800000"/>
            <a:headEnd/>
            <a:tailEnd/>
          </a:ln>
          <a:extLst>
            <a:ext uri="{909E8E84-426E-40DD-AFC4-6F175D3DCCD1}">
              <a14:hiddenFill xmlns:a14="http://schemas.microsoft.com/office/drawing/2010/main">
                <a:solidFill>
                  <a:srgbClr val="FFFFFF"/>
                </a:solidFill>
              </a14:hiddenFill>
            </a:ext>
          </a:extLst>
        </p:spPr>
      </p:pic>
      <p:pic>
        <p:nvPicPr>
          <p:cNvPr id="12299" name="Picture 34" descr="Sang h2"/>
          <p:cNvPicPr>
            <a:picLocks noChangeAspect="1" noChangeArrowheads="1"/>
          </p:cNvPicPr>
          <p:nvPr/>
        </p:nvPicPr>
        <p:blipFill>
          <a:blip r:embed="rId6">
            <a:lum bright="12000" contrast="6000"/>
            <a:extLst>
              <a:ext uri="{28A0092B-C50C-407E-A947-70E740481C1C}">
                <a14:useLocalDpi xmlns:a14="http://schemas.microsoft.com/office/drawing/2010/main" val="0"/>
              </a:ext>
            </a:extLst>
          </a:blip>
          <a:srcRect b="13792"/>
          <a:stretch>
            <a:fillRect/>
          </a:stretch>
        </p:blipFill>
        <p:spPr bwMode="auto">
          <a:xfrm>
            <a:off x="3200400" y="2514600"/>
            <a:ext cx="2819400" cy="23622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2300" name="Picture 35" descr="sang 3-2"/>
          <p:cNvPicPr>
            <a:picLocks noChangeAspect="1" noChangeArrowheads="1"/>
          </p:cNvPicPr>
          <p:nvPr/>
        </p:nvPicPr>
        <p:blipFill>
          <a:blip r:embed="rId7">
            <a:lum bright="12000" contrast="6000"/>
            <a:extLst>
              <a:ext uri="{28A0092B-C50C-407E-A947-70E740481C1C}">
                <a14:useLocalDpi xmlns:a14="http://schemas.microsoft.com/office/drawing/2010/main" val="0"/>
              </a:ext>
            </a:extLst>
          </a:blip>
          <a:srcRect b="13597"/>
          <a:stretch>
            <a:fillRect/>
          </a:stretch>
        </p:blipFill>
        <p:spPr bwMode="auto">
          <a:xfrm>
            <a:off x="6251575" y="2514600"/>
            <a:ext cx="2819400" cy="23622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2301" name="Text Box 36"/>
          <p:cNvSpPr txBox="1">
            <a:spLocks noChangeArrowheads="1"/>
          </p:cNvSpPr>
          <p:nvPr/>
        </p:nvSpPr>
        <p:spPr bwMode="auto">
          <a:xfrm>
            <a:off x="533400" y="52578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latin typeface="Arial" charset="0"/>
            </a:endParaRPr>
          </a:p>
        </p:txBody>
      </p:sp>
      <p:sp>
        <p:nvSpPr>
          <p:cNvPr id="12302" name="Text Box 37"/>
          <p:cNvSpPr txBox="1">
            <a:spLocks noChangeArrowheads="1"/>
          </p:cNvSpPr>
          <p:nvPr/>
        </p:nvSpPr>
        <p:spPr bwMode="auto">
          <a:xfrm>
            <a:off x="3581400" y="522605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latin typeface="Arial" charset="0"/>
            </a:endParaRPr>
          </a:p>
        </p:txBody>
      </p:sp>
      <p:sp>
        <p:nvSpPr>
          <p:cNvPr id="12303" name="Text Box 38"/>
          <p:cNvSpPr txBox="1">
            <a:spLocks noChangeArrowheads="1"/>
          </p:cNvSpPr>
          <p:nvPr/>
        </p:nvSpPr>
        <p:spPr bwMode="auto">
          <a:xfrm>
            <a:off x="533400" y="522605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r>
              <a:rPr lang="en-US" altLang="en-US" sz="2400">
                <a:latin typeface="Arial" charset="0"/>
              </a:rPr>
              <a:t>Hình 1</a:t>
            </a:r>
            <a:endParaRPr lang="vi-VN" altLang="en-US" sz="2400">
              <a:latin typeface="Arial" charset="0"/>
            </a:endParaRPr>
          </a:p>
        </p:txBody>
      </p:sp>
      <p:sp>
        <p:nvSpPr>
          <p:cNvPr id="12304" name="Text Box 39"/>
          <p:cNvSpPr txBox="1">
            <a:spLocks noChangeArrowheads="1"/>
          </p:cNvSpPr>
          <p:nvPr/>
        </p:nvSpPr>
        <p:spPr bwMode="auto">
          <a:xfrm>
            <a:off x="3581400" y="52578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r>
              <a:rPr lang="en-US" altLang="en-US" sz="2400">
                <a:latin typeface="Arial" charset="0"/>
              </a:rPr>
              <a:t>Hình 2</a:t>
            </a:r>
            <a:endParaRPr lang="vi-VN" altLang="en-US" sz="2400">
              <a:latin typeface="Arial" charset="0"/>
            </a:endParaRPr>
          </a:p>
        </p:txBody>
      </p:sp>
      <p:sp>
        <p:nvSpPr>
          <p:cNvPr id="12305" name="Text Box 40"/>
          <p:cNvSpPr txBox="1">
            <a:spLocks noChangeArrowheads="1"/>
          </p:cNvSpPr>
          <p:nvPr/>
        </p:nvSpPr>
        <p:spPr bwMode="auto">
          <a:xfrm>
            <a:off x="6553200" y="52578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r>
              <a:rPr lang="en-US" altLang="en-US" sz="2400">
                <a:latin typeface="Arial" charset="0"/>
              </a:rPr>
              <a:t>Hình 3</a:t>
            </a:r>
            <a:endParaRPr lang="vi-VN" altLang="en-US" sz="2400">
              <a:latin typeface="Arial" charset="0"/>
            </a:endParaRPr>
          </a:p>
        </p:txBody>
      </p:sp>
    </p:spTree>
  </p:cSld>
  <p:clrMapOvr>
    <a:masterClrMapping/>
  </p:clrMapOvr>
  <p:transition spd="med">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4"/>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3316" name="Text Box 5"/>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3317" name="Text Box 6"/>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3318" name="Text Box 7">
            <a:hlinkClick r:id="rId3" action="ppaction://hlinksldjump"/>
          </p:cNvPr>
          <p:cNvSpPr txBox="1">
            <a:spLocks noChangeArrowheads="1"/>
          </p:cNvSpPr>
          <p:nvPr/>
        </p:nvSpPr>
        <p:spPr bwMode="auto">
          <a:xfrm>
            <a:off x="7162800" y="64150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800">
                <a:solidFill>
                  <a:srgbClr val="FFFF66"/>
                </a:solidFill>
              </a:rPr>
              <a:t>BACK</a:t>
            </a:r>
          </a:p>
        </p:txBody>
      </p:sp>
      <p:pic>
        <p:nvPicPr>
          <p:cNvPr id="13319" name="Picture 10" descr="70200380f6d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025" y="6219825"/>
            <a:ext cx="8997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11"/>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
        <p:nvSpPr>
          <p:cNvPr id="13321" name="Text Box 12"/>
          <p:cNvSpPr txBox="1">
            <a:spLocks noChangeArrowheads="1"/>
          </p:cNvSpPr>
          <p:nvPr/>
        </p:nvSpPr>
        <p:spPr bwMode="auto">
          <a:xfrm>
            <a:off x="611188" y="625475"/>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r>
              <a:rPr lang="en-US" altLang="en-US" sz="3200" b="1">
                <a:solidFill>
                  <a:srgbClr val="000099"/>
                </a:solidFill>
                <a:cs typeface="Times New Roman" pitchFamily="18" charset="0"/>
              </a:rPr>
              <a:t>Hoạt động 1</a:t>
            </a:r>
            <a:r>
              <a:rPr lang="en-US" altLang="en-US" sz="3200" b="1">
                <a:solidFill>
                  <a:srgbClr val="000000"/>
                </a:solidFill>
                <a:cs typeface="Times New Roman" pitchFamily="18" charset="0"/>
              </a:rPr>
              <a:t>: </a:t>
            </a:r>
            <a:r>
              <a:rPr lang="en-US" altLang="en-US" sz="3200" b="1">
                <a:solidFill>
                  <a:srgbClr val="800000"/>
                </a:solidFill>
                <a:cs typeface="Times New Roman" pitchFamily="18" charset="0"/>
              </a:rPr>
              <a:t>Sử dụng năng lượng gió</a:t>
            </a:r>
          </a:p>
        </p:txBody>
      </p:sp>
      <p:graphicFrame>
        <p:nvGraphicFramePr>
          <p:cNvPr id="263183" name="Group 15"/>
          <p:cNvGraphicFramePr>
            <a:graphicFrameLocks noGrp="1"/>
          </p:cNvGraphicFramePr>
          <p:nvPr>
            <p:ph/>
          </p:nvPr>
        </p:nvGraphicFramePr>
        <p:xfrm>
          <a:off x="146050" y="1943100"/>
          <a:ext cx="8924925" cy="1858964"/>
        </p:xfrm>
        <a:graphic>
          <a:graphicData uri="http://schemas.openxmlformats.org/drawingml/2006/table">
            <a:tbl>
              <a:tblPr/>
              <a:tblGrid>
                <a:gridCol w="2292350">
                  <a:extLst>
                    <a:ext uri="{9D8B030D-6E8A-4147-A177-3AD203B41FA5}"/>
                  </a:extLst>
                </a:gridCol>
                <a:gridCol w="6632575">
                  <a:extLst>
                    <a:ext uri="{9D8B030D-6E8A-4147-A177-3AD203B41FA5}"/>
                  </a:extLst>
                </a:gridCol>
              </a:tblGrid>
              <a:tr h="465138">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Hình</a:t>
                      </a:r>
                      <a:endParaRPr kumimoji="0" lang="vi-VN" altLang="en-US"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Ứng</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dụng</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của</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năng</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lượng</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gió</a:t>
                      </a:r>
                      <a:endParaRPr kumimoji="0" lang="vi-VN" altLang="en-US"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65138">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en-US"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alt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63550">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en-US"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alt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65138">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en-US"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altLang="en-US" sz="24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263200" name="Text Box 32"/>
          <p:cNvSpPr txBox="1">
            <a:spLocks noChangeArrowheads="1"/>
          </p:cNvSpPr>
          <p:nvPr/>
        </p:nvSpPr>
        <p:spPr bwMode="auto">
          <a:xfrm>
            <a:off x="381000" y="2416175"/>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r>
              <a:rPr lang="en-US" altLang="en-US" sz="2400" b="1"/>
              <a:t>Hình 1</a:t>
            </a:r>
            <a:endParaRPr lang="vi-VN" altLang="en-US" sz="2400" b="1"/>
          </a:p>
        </p:txBody>
      </p:sp>
      <p:sp>
        <p:nvSpPr>
          <p:cNvPr id="263201" name="Text Box 33"/>
          <p:cNvSpPr txBox="1">
            <a:spLocks noChangeArrowheads="1"/>
          </p:cNvSpPr>
          <p:nvPr/>
        </p:nvSpPr>
        <p:spPr bwMode="auto">
          <a:xfrm>
            <a:off x="2590800" y="2408238"/>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vi-VN" altLang="en-US" sz="2400" b="1"/>
              <a:t>Chạy thuyền buồm</a:t>
            </a:r>
          </a:p>
        </p:txBody>
      </p:sp>
      <p:sp>
        <p:nvSpPr>
          <p:cNvPr id="263202" name="Text Box 34"/>
          <p:cNvSpPr txBox="1">
            <a:spLocks noChangeArrowheads="1"/>
          </p:cNvSpPr>
          <p:nvPr/>
        </p:nvSpPr>
        <p:spPr bwMode="auto">
          <a:xfrm>
            <a:off x="381000" y="2887663"/>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r>
              <a:rPr lang="en-US" altLang="en-US" sz="2400" b="1"/>
              <a:t>Hình 2</a:t>
            </a:r>
            <a:endParaRPr lang="vi-VN" altLang="en-US" sz="2400" b="1"/>
          </a:p>
        </p:txBody>
      </p:sp>
      <p:sp>
        <p:nvSpPr>
          <p:cNvPr id="263203" name="Text Box 35"/>
          <p:cNvSpPr txBox="1">
            <a:spLocks noChangeArrowheads="1"/>
          </p:cNvSpPr>
          <p:nvPr/>
        </p:nvSpPr>
        <p:spPr bwMode="auto">
          <a:xfrm>
            <a:off x="381000" y="3344863"/>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r>
              <a:rPr lang="en-US" altLang="en-US" sz="2400" b="1"/>
              <a:t>Hình 3</a:t>
            </a:r>
            <a:endParaRPr lang="vi-VN" altLang="en-US" sz="2400" b="1"/>
          </a:p>
        </p:txBody>
      </p:sp>
      <p:sp>
        <p:nvSpPr>
          <p:cNvPr id="263204" name="Text Box 36"/>
          <p:cNvSpPr txBox="1">
            <a:spLocks noChangeArrowheads="1"/>
          </p:cNvSpPr>
          <p:nvPr/>
        </p:nvSpPr>
        <p:spPr bwMode="auto">
          <a:xfrm>
            <a:off x="2590800" y="2865438"/>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vi-VN" altLang="en-US" sz="2400" b="1"/>
              <a:t>Làm quay tua-bin của máy phát điện</a:t>
            </a:r>
          </a:p>
        </p:txBody>
      </p:sp>
      <p:sp>
        <p:nvSpPr>
          <p:cNvPr id="263205" name="Text Box 37"/>
          <p:cNvSpPr txBox="1">
            <a:spLocks noChangeArrowheads="1"/>
          </p:cNvSpPr>
          <p:nvPr/>
        </p:nvSpPr>
        <p:spPr bwMode="auto">
          <a:xfrm>
            <a:off x="2590800" y="3322638"/>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vi-VN" altLang="en-US" sz="2400" b="1"/>
              <a:t>Giê thóc</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3200"/>
                                        </p:tgtEl>
                                        <p:attrNameLst>
                                          <p:attrName>style.visibility</p:attrName>
                                        </p:attrNameLst>
                                      </p:cBhvr>
                                      <p:to>
                                        <p:strVal val="visible"/>
                                      </p:to>
                                    </p:set>
                                    <p:animEffect transition="in" filter="blinds(horizontal)">
                                      <p:cBhvr>
                                        <p:cTn id="7" dur="500"/>
                                        <p:tgtEl>
                                          <p:spTgt spid="263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3201"/>
                                        </p:tgtEl>
                                        <p:attrNameLst>
                                          <p:attrName>style.visibility</p:attrName>
                                        </p:attrNameLst>
                                      </p:cBhvr>
                                      <p:to>
                                        <p:strVal val="visible"/>
                                      </p:to>
                                    </p:set>
                                    <p:animEffect transition="in" filter="box(in)">
                                      <p:cBhvr>
                                        <p:cTn id="12" dur="500"/>
                                        <p:tgtEl>
                                          <p:spTgt spid="263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3202"/>
                                        </p:tgtEl>
                                        <p:attrNameLst>
                                          <p:attrName>style.visibility</p:attrName>
                                        </p:attrNameLst>
                                      </p:cBhvr>
                                      <p:to>
                                        <p:strVal val="visible"/>
                                      </p:to>
                                    </p:set>
                                    <p:animEffect transition="in" filter="box(in)">
                                      <p:cBhvr>
                                        <p:cTn id="17" dur="500"/>
                                        <p:tgtEl>
                                          <p:spTgt spid="2632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3204"/>
                                        </p:tgtEl>
                                        <p:attrNameLst>
                                          <p:attrName>style.visibility</p:attrName>
                                        </p:attrNameLst>
                                      </p:cBhvr>
                                      <p:to>
                                        <p:strVal val="visible"/>
                                      </p:to>
                                    </p:set>
                                    <p:animEffect transition="in" filter="box(in)">
                                      <p:cBhvr>
                                        <p:cTn id="22" dur="500"/>
                                        <p:tgtEl>
                                          <p:spTgt spid="2632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3203"/>
                                        </p:tgtEl>
                                        <p:attrNameLst>
                                          <p:attrName>style.visibility</p:attrName>
                                        </p:attrNameLst>
                                      </p:cBhvr>
                                      <p:to>
                                        <p:strVal val="visible"/>
                                      </p:to>
                                    </p:set>
                                    <p:animEffect transition="in" filter="box(in)">
                                      <p:cBhvr>
                                        <p:cTn id="27" dur="500"/>
                                        <p:tgtEl>
                                          <p:spTgt spid="2632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63205"/>
                                        </p:tgtEl>
                                        <p:attrNameLst>
                                          <p:attrName>style.visibility</p:attrName>
                                        </p:attrNameLst>
                                      </p:cBhvr>
                                      <p:to>
                                        <p:strVal val="visible"/>
                                      </p:to>
                                    </p:set>
                                    <p:animEffect transition="in" filter="box(in)">
                                      <p:cBhvr>
                                        <p:cTn id="32" dur="500"/>
                                        <p:tgtEl>
                                          <p:spTgt spid="263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200" grpId="0"/>
      <p:bldP spid="263201" grpId="0"/>
      <p:bldP spid="263202" grpId="0"/>
      <p:bldP spid="263203" grpId="0"/>
      <p:bldP spid="263204" grpId="0"/>
      <p:bldP spid="2632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4"/>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4340" name="Text Box 5"/>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4341" name="Text Box 6"/>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4342" name="Text Box 7">
            <a:hlinkClick r:id="rId3" action="ppaction://hlinksldjump"/>
          </p:cNvPr>
          <p:cNvSpPr txBox="1">
            <a:spLocks noChangeArrowheads="1"/>
          </p:cNvSpPr>
          <p:nvPr/>
        </p:nvSpPr>
        <p:spPr bwMode="auto">
          <a:xfrm>
            <a:off x="7162800" y="64150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800">
                <a:solidFill>
                  <a:srgbClr val="FFFF66"/>
                </a:solidFill>
              </a:rPr>
              <a:t>BACK</a:t>
            </a:r>
          </a:p>
        </p:txBody>
      </p:sp>
      <p:grpSp>
        <p:nvGrpSpPr>
          <p:cNvPr id="14343" name="Group 8"/>
          <p:cNvGrpSpPr>
            <a:grpSpLocks/>
          </p:cNvGrpSpPr>
          <p:nvPr/>
        </p:nvGrpSpPr>
        <p:grpSpPr bwMode="auto">
          <a:xfrm>
            <a:off x="0" y="0"/>
            <a:ext cx="9144000" cy="6858000"/>
            <a:chOff x="0" y="0"/>
            <a:chExt cx="5760" cy="4320"/>
          </a:xfrm>
        </p:grpSpPr>
        <p:pic>
          <p:nvPicPr>
            <p:cNvPr id="14357" name="Picture 9"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3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10"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7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11"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59"/>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12"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4" name="Group 13"/>
          <p:cNvGrpSpPr>
            <a:grpSpLocks/>
          </p:cNvGrpSpPr>
          <p:nvPr/>
        </p:nvGrpSpPr>
        <p:grpSpPr bwMode="auto">
          <a:xfrm>
            <a:off x="0" y="0"/>
            <a:ext cx="9144000" cy="6858000"/>
            <a:chOff x="0" y="0"/>
            <a:chExt cx="5760" cy="4320"/>
          </a:xfrm>
        </p:grpSpPr>
        <p:pic>
          <p:nvPicPr>
            <p:cNvPr id="14353" name="Picture 14"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3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15"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7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16"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59"/>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17"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5" name="Text Box 18"/>
          <p:cNvSpPr txBox="1">
            <a:spLocks noChangeArrowheads="1"/>
          </p:cNvSpPr>
          <p:nvPr/>
        </p:nvSpPr>
        <p:spPr bwMode="auto">
          <a:xfrm>
            <a:off x="4416425" y="6354763"/>
            <a:ext cx="4575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endParaRPr lang="vi-VN" altLang="en-US" sz="3200" b="1">
              <a:latin typeface=".VnTime" pitchFamily="34" charset="0"/>
            </a:endParaRPr>
          </a:p>
        </p:txBody>
      </p:sp>
      <p:sp>
        <p:nvSpPr>
          <p:cNvPr id="14346" name="Text Box 19"/>
          <p:cNvSpPr txBox="1">
            <a:spLocks noChangeArrowheads="1"/>
          </p:cNvSpPr>
          <p:nvPr/>
        </p:nvSpPr>
        <p:spPr bwMode="auto">
          <a:xfrm>
            <a:off x="0" y="288925"/>
            <a:ext cx="9413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en-US" sz="3200" b="1">
                <a:solidFill>
                  <a:srgbClr val="0000FF"/>
                </a:solidFill>
                <a:cs typeface="Times New Roman" pitchFamily="18" charset="0"/>
              </a:rPr>
              <a:t>   Quan sát hình, nêu ứng dụng của năng lượng gió .</a:t>
            </a:r>
          </a:p>
        </p:txBody>
      </p:sp>
      <p:pic>
        <p:nvPicPr>
          <p:cNvPr id="218132" name="Picture 20" descr="news_dua%20thuyen%20buom[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1073150"/>
            <a:ext cx="3508375" cy="250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18133" name="Picture 21" descr="pinwheel3nj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2988" y="1073150"/>
            <a:ext cx="2895600" cy="25082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18134" name="Picture 22" descr="vcbsatcualojuly08244yt7[1] - Co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25" y="3581400"/>
            <a:ext cx="3355975"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35" name="Picture 23" descr="pho-dieu3309-5[1] -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2925" y="3581400"/>
            <a:ext cx="3162300" cy="31797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18136" name="Picture 24" descr="20101119234030_39_01_1---Wind-Turbine-Generators--Palm-Springs--California_web[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8588" y="1073150"/>
            <a:ext cx="2592387" cy="25082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18137" name="Picture 25" descr="big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5225" y="3581400"/>
            <a:ext cx="2825750" cy="31797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18132"/>
                                        </p:tgtEl>
                                        <p:attrNameLst>
                                          <p:attrName>style.visibility</p:attrName>
                                        </p:attrNameLst>
                                      </p:cBhvr>
                                      <p:to>
                                        <p:strVal val="visible"/>
                                      </p:to>
                                    </p:set>
                                    <p:anim calcmode="lin" valueType="num">
                                      <p:cBhvr>
                                        <p:cTn id="7" dur="1000" fill="hold"/>
                                        <p:tgtEl>
                                          <p:spTgt spid="218132"/>
                                        </p:tgtEl>
                                        <p:attrNameLst>
                                          <p:attrName>ppt_w</p:attrName>
                                        </p:attrNameLst>
                                      </p:cBhvr>
                                      <p:tavLst>
                                        <p:tav tm="0">
                                          <p:val>
                                            <p:fltVal val="0"/>
                                          </p:val>
                                        </p:tav>
                                        <p:tav tm="100000">
                                          <p:val>
                                            <p:strVal val="#ppt_w"/>
                                          </p:val>
                                        </p:tav>
                                      </p:tavLst>
                                    </p:anim>
                                    <p:anim calcmode="lin" valueType="num">
                                      <p:cBhvr>
                                        <p:cTn id="8" dur="1000" fill="hold"/>
                                        <p:tgtEl>
                                          <p:spTgt spid="218132"/>
                                        </p:tgtEl>
                                        <p:attrNameLst>
                                          <p:attrName>ppt_h</p:attrName>
                                        </p:attrNameLst>
                                      </p:cBhvr>
                                      <p:tavLst>
                                        <p:tav tm="0">
                                          <p:val>
                                            <p:fltVal val="0"/>
                                          </p:val>
                                        </p:tav>
                                        <p:tav tm="100000">
                                          <p:val>
                                            <p:strVal val="#ppt_h"/>
                                          </p:val>
                                        </p:tav>
                                      </p:tavLst>
                                    </p:anim>
                                    <p:anim calcmode="lin" valueType="num">
                                      <p:cBhvr>
                                        <p:cTn id="9" dur="1000" fill="hold"/>
                                        <p:tgtEl>
                                          <p:spTgt spid="218132"/>
                                        </p:tgtEl>
                                        <p:attrNameLst>
                                          <p:attrName>style.rotation</p:attrName>
                                        </p:attrNameLst>
                                      </p:cBhvr>
                                      <p:tavLst>
                                        <p:tav tm="0">
                                          <p:val>
                                            <p:fltVal val="90"/>
                                          </p:val>
                                        </p:tav>
                                        <p:tav tm="100000">
                                          <p:val>
                                            <p:fltVal val="0"/>
                                          </p:val>
                                        </p:tav>
                                      </p:tavLst>
                                    </p:anim>
                                    <p:animEffect transition="in" filter="fade">
                                      <p:cBhvr>
                                        <p:cTn id="10" dur="1000"/>
                                        <p:tgtEl>
                                          <p:spTgt spid="218132"/>
                                        </p:tgtEl>
                                      </p:cBhvr>
                                    </p:animEffect>
                                  </p:childTnLst>
                                </p:cTn>
                              </p:par>
                            </p:childTnLst>
                          </p:cTn>
                        </p:par>
                        <p:par>
                          <p:cTn id="11" fill="hold" nodeType="afterGroup">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218133"/>
                                        </p:tgtEl>
                                        <p:attrNameLst>
                                          <p:attrName>style.visibility</p:attrName>
                                        </p:attrNameLst>
                                      </p:cBhvr>
                                      <p:to>
                                        <p:strVal val="visible"/>
                                      </p:to>
                                    </p:set>
                                    <p:anim calcmode="lin" valueType="num">
                                      <p:cBhvr>
                                        <p:cTn id="14" dur="1000" fill="hold"/>
                                        <p:tgtEl>
                                          <p:spTgt spid="218133"/>
                                        </p:tgtEl>
                                        <p:attrNameLst>
                                          <p:attrName>ppt_w</p:attrName>
                                        </p:attrNameLst>
                                      </p:cBhvr>
                                      <p:tavLst>
                                        <p:tav tm="0">
                                          <p:val>
                                            <p:fltVal val="0"/>
                                          </p:val>
                                        </p:tav>
                                        <p:tav tm="100000">
                                          <p:val>
                                            <p:strVal val="#ppt_w"/>
                                          </p:val>
                                        </p:tav>
                                      </p:tavLst>
                                    </p:anim>
                                    <p:anim calcmode="lin" valueType="num">
                                      <p:cBhvr>
                                        <p:cTn id="15" dur="1000" fill="hold"/>
                                        <p:tgtEl>
                                          <p:spTgt spid="218133"/>
                                        </p:tgtEl>
                                        <p:attrNameLst>
                                          <p:attrName>ppt_h</p:attrName>
                                        </p:attrNameLst>
                                      </p:cBhvr>
                                      <p:tavLst>
                                        <p:tav tm="0">
                                          <p:val>
                                            <p:fltVal val="0"/>
                                          </p:val>
                                        </p:tav>
                                        <p:tav tm="100000">
                                          <p:val>
                                            <p:strVal val="#ppt_h"/>
                                          </p:val>
                                        </p:tav>
                                      </p:tavLst>
                                    </p:anim>
                                    <p:anim calcmode="lin" valueType="num">
                                      <p:cBhvr>
                                        <p:cTn id="16" dur="1000" fill="hold"/>
                                        <p:tgtEl>
                                          <p:spTgt spid="218133"/>
                                        </p:tgtEl>
                                        <p:attrNameLst>
                                          <p:attrName>style.rotation</p:attrName>
                                        </p:attrNameLst>
                                      </p:cBhvr>
                                      <p:tavLst>
                                        <p:tav tm="0">
                                          <p:val>
                                            <p:fltVal val="90"/>
                                          </p:val>
                                        </p:tav>
                                        <p:tav tm="100000">
                                          <p:val>
                                            <p:fltVal val="0"/>
                                          </p:val>
                                        </p:tav>
                                      </p:tavLst>
                                    </p:anim>
                                    <p:animEffect transition="in" filter="fade">
                                      <p:cBhvr>
                                        <p:cTn id="17" dur="1000"/>
                                        <p:tgtEl>
                                          <p:spTgt spid="218133"/>
                                        </p:tgtEl>
                                      </p:cBhvr>
                                    </p:animEffect>
                                  </p:childTnLst>
                                </p:cTn>
                              </p:par>
                            </p:childTnLst>
                          </p:cTn>
                        </p:par>
                        <p:par>
                          <p:cTn id="18" fill="hold" nodeType="afterGroup">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218134"/>
                                        </p:tgtEl>
                                        <p:attrNameLst>
                                          <p:attrName>style.visibility</p:attrName>
                                        </p:attrNameLst>
                                      </p:cBhvr>
                                      <p:to>
                                        <p:strVal val="visible"/>
                                      </p:to>
                                    </p:set>
                                    <p:anim calcmode="lin" valueType="num">
                                      <p:cBhvr>
                                        <p:cTn id="21" dur="1000" fill="hold"/>
                                        <p:tgtEl>
                                          <p:spTgt spid="218134"/>
                                        </p:tgtEl>
                                        <p:attrNameLst>
                                          <p:attrName>ppt_w</p:attrName>
                                        </p:attrNameLst>
                                      </p:cBhvr>
                                      <p:tavLst>
                                        <p:tav tm="0">
                                          <p:val>
                                            <p:fltVal val="0"/>
                                          </p:val>
                                        </p:tav>
                                        <p:tav tm="100000">
                                          <p:val>
                                            <p:strVal val="#ppt_w"/>
                                          </p:val>
                                        </p:tav>
                                      </p:tavLst>
                                    </p:anim>
                                    <p:anim calcmode="lin" valueType="num">
                                      <p:cBhvr>
                                        <p:cTn id="22" dur="1000" fill="hold"/>
                                        <p:tgtEl>
                                          <p:spTgt spid="218134"/>
                                        </p:tgtEl>
                                        <p:attrNameLst>
                                          <p:attrName>ppt_h</p:attrName>
                                        </p:attrNameLst>
                                      </p:cBhvr>
                                      <p:tavLst>
                                        <p:tav tm="0">
                                          <p:val>
                                            <p:fltVal val="0"/>
                                          </p:val>
                                        </p:tav>
                                        <p:tav tm="100000">
                                          <p:val>
                                            <p:strVal val="#ppt_h"/>
                                          </p:val>
                                        </p:tav>
                                      </p:tavLst>
                                    </p:anim>
                                    <p:anim calcmode="lin" valueType="num">
                                      <p:cBhvr>
                                        <p:cTn id="23" dur="1000" fill="hold"/>
                                        <p:tgtEl>
                                          <p:spTgt spid="218134"/>
                                        </p:tgtEl>
                                        <p:attrNameLst>
                                          <p:attrName>style.rotation</p:attrName>
                                        </p:attrNameLst>
                                      </p:cBhvr>
                                      <p:tavLst>
                                        <p:tav tm="0">
                                          <p:val>
                                            <p:fltVal val="90"/>
                                          </p:val>
                                        </p:tav>
                                        <p:tav tm="100000">
                                          <p:val>
                                            <p:fltVal val="0"/>
                                          </p:val>
                                        </p:tav>
                                      </p:tavLst>
                                    </p:anim>
                                    <p:animEffect transition="in" filter="fade">
                                      <p:cBhvr>
                                        <p:cTn id="24" dur="1000"/>
                                        <p:tgtEl>
                                          <p:spTgt spid="218134"/>
                                        </p:tgtEl>
                                      </p:cBhvr>
                                    </p:animEffect>
                                  </p:childTnLst>
                                </p:cTn>
                              </p:par>
                            </p:childTnLst>
                          </p:cTn>
                        </p:par>
                        <p:par>
                          <p:cTn id="25" fill="hold" nodeType="afterGroup">
                            <p:stCondLst>
                              <p:cond delay="3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218135"/>
                                        </p:tgtEl>
                                        <p:attrNameLst>
                                          <p:attrName>style.visibility</p:attrName>
                                        </p:attrNameLst>
                                      </p:cBhvr>
                                      <p:to>
                                        <p:strVal val="visible"/>
                                      </p:to>
                                    </p:set>
                                    <p:anim calcmode="lin" valueType="num">
                                      <p:cBhvr>
                                        <p:cTn id="28" dur="1000" fill="hold"/>
                                        <p:tgtEl>
                                          <p:spTgt spid="218135"/>
                                        </p:tgtEl>
                                        <p:attrNameLst>
                                          <p:attrName>ppt_w</p:attrName>
                                        </p:attrNameLst>
                                      </p:cBhvr>
                                      <p:tavLst>
                                        <p:tav tm="0">
                                          <p:val>
                                            <p:fltVal val="0"/>
                                          </p:val>
                                        </p:tav>
                                        <p:tav tm="100000">
                                          <p:val>
                                            <p:strVal val="#ppt_w"/>
                                          </p:val>
                                        </p:tav>
                                      </p:tavLst>
                                    </p:anim>
                                    <p:anim calcmode="lin" valueType="num">
                                      <p:cBhvr>
                                        <p:cTn id="29" dur="1000" fill="hold"/>
                                        <p:tgtEl>
                                          <p:spTgt spid="218135"/>
                                        </p:tgtEl>
                                        <p:attrNameLst>
                                          <p:attrName>ppt_h</p:attrName>
                                        </p:attrNameLst>
                                      </p:cBhvr>
                                      <p:tavLst>
                                        <p:tav tm="0">
                                          <p:val>
                                            <p:fltVal val="0"/>
                                          </p:val>
                                        </p:tav>
                                        <p:tav tm="100000">
                                          <p:val>
                                            <p:strVal val="#ppt_h"/>
                                          </p:val>
                                        </p:tav>
                                      </p:tavLst>
                                    </p:anim>
                                    <p:anim calcmode="lin" valueType="num">
                                      <p:cBhvr>
                                        <p:cTn id="30" dur="1000" fill="hold"/>
                                        <p:tgtEl>
                                          <p:spTgt spid="218135"/>
                                        </p:tgtEl>
                                        <p:attrNameLst>
                                          <p:attrName>style.rotation</p:attrName>
                                        </p:attrNameLst>
                                      </p:cBhvr>
                                      <p:tavLst>
                                        <p:tav tm="0">
                                          <p:val>
                                            <p:fltVal val="90"/>
                                          </p:val>
                                        </p:tav>
                                        <p:tav tm="100000">
                                          <p:val>
                                            <p:fltVal val="0"/>
                                          </p:val>
                                        </p:tav>
                                      </p:tavLst>
                                    </p:anim>
                                    <p:animEffect transition="in" filter="fade">
                                      <p:cBhvr>
                                        <p:cTn id="31" dur="1000"/>
                                        <p:tgtEl>
                                          <p:spTgt spid="218135"/>
                                        </p:tgtEl>
                                      </p:cBhvr>
                                    </p:animEffect>
                                  </p:childTnLst>
                                </p:cTn>
                              </p:par>
                            </p:childTnLst>
                          </p:cTn>
                        </p:par>
                        <p:par>
                          <p:cTn id="32" fill="hold" nodeType="afterGroup">
                            <p:stCondLst>
                              <p:cond delay="40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218136"/>
                                        </p:tgtEl>
                                        <p:attrNameLst>
                                          <p:attrName>style.visibility</p:attrName>
                                        </p:attrNameLst>
                                      </p:cBhvr>
                                      <p:to>
                                        <p:strVal val="visible"/>
                                      </p:to>
                                    </p:set>
                                    <p:anim calcmode="lin" valueType="num">
                                      <p:cBhvr>
                                        <p:cTn id="35" dur="1000" fill="hold"/>
                                        <p:tgtEl>
                                          <p:spTgt spid="218136"/>
                                        </p:tgtEl>
                                        <p:attrNameLst>
                                          <p:attrName>ppt_w</p:attrName>
                                        </p:attrNameLst>
                                      </p:cBhvr>
                                      <p:tavLst>
                                        <p:tav tm="0">
                                          <p:val>
                                            <p:fltVal val="0"/>
                                          </p:val>
                                        </p:tav>
                                        <p:tav tm="100000">
                                          <p:val>
                                            <p:strVal val="#ppt_w"/>
                                          </p:val>
                                        </p:tav>
                                      </p:tavLst>
                                    </p:anim>
                                    <p:anim calcmode="lin" valueType="num">
                                      <p:cBhvr>
                                        <p:cTn id="36" dur="1000" fill="hold"/>
                                        <p:tgtEl>
                                          <p:spTgt spid="218136"/>
                                        </p:tgtEl>
                                        <p:attrNameLst>
                                          <p:attrName>ppt_h</p:attrName>
                                        </p:attrNameLst>
                                      </p:cBhvr>
                                      <p:tavLst>
                                        <p:tav tm="0">
                                          <p:val>
                                            <p:fltVal val="0"/>
                                          </p:val>
                                        </p:tav>
                                        <p:tav tm="100000">
                                          <p:val>
                                            <p:strVal val="#ppt_h"/>
                                          </p:val>
                                        </p:tav>
                                      </p:tavLst>
                                    </p:anim>
                                    <p:anim calcmode="lin" valueType="num">
                                      <p:cBhvr>
                                        <p:cTn id="37" dur="1000" fill="hold"/>
                                        <p:tgtEl>
                                          <p:spTgt spid="218136"/>
                                        </p:tgtEl>
                                        <p:attrNameLst>
                                          <p:attrName>style.rotation</p:attrName>
                                        </p:attrNameLst>
                                      </p:cBhvr>
                                      <p:tavLst>
                                        <p:tav tm="0">
                                          <p:val>
                                            <p:fltVal val="90"/>
                                          </p:val>
                                        </p:tav>
                                        <p:tav tm="100000">
                                          <p:val>
                                            <p:fltVal val="0"/>
                                          </p:val>
                                        </p:tav>
                                      </p:tavLst>
                                    </p:anim>
                                    <p:animEffect transition="in" filter="fade">
                                      <p:cBhvr>
                                        <p:cTn id="38" dur="1000"/>
                                        <p:tgtEl>
                                          <p:spTgt spid="218136"/>
                                        </p:tgtEl>
                                      </p:cBhvr>
                                    </p:animEffect>
                                  </p:childTnLst>
                                </p:cTn>
                              </p:par>
                            </p:childTnLst>
                          </p:cTn>
                        </p:par>
                        <p:par>
                          <p:cTn id="39" fill="hold" nodeType="afterGroup">
                            <p:stCondLst>
                              <p:cond delay="500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218137"/>
                                        </p:tgtEl>
                                        <p:attrNameLst>
                                          <p:attrName>style.visibility</p:attrName>
                                        </p:attrNameLst>
                                      </p:cBhvr>
                                      <p:to>
                                        <p:strVal val="visible"/>
                                      </p:to>
                                    </p:set>
                                    <p:anim calcmode="lin" valueType="num">
                                      <p:cBhvr>
                                        <p:cTn id="42" dur="1000" fill="hold"/>
                                        <p:tgtEl>
                                          <p:spTgt spid="218137"/>
                                        </p:tgtEl>
                                        <p:attrNameLst>
                                          <p:attrName>ppt_w</p:attrName>
                                        </p:attrNameLst>
                                      </p:cBhvr>
                                      <p:tavLst>
                                        <p:tav tm="0">
                                          <p:val>
                                            <p:fltVal val="0"/>
                                          </p:val>
                                        </p:tav>
                                        <p:tav tm="100000">
                                          <p:val>
                                            <p:strVal val="#ppt_w"/>
                                          </p:val>
                                        </p:tav>
                                      </p:tavLst>
                                    </p:anim>
                                    <p:anim calcmode="lin" valueType="num">
                                      <p:cBhvr>
                                        <p:cTn id="43" dur="1000" fill="hold"/>
                                        <p:tgtEl>
                                          <p:spTgt spid="218137"/>
                                        </p:tgtEl>
                                        <p:attrNameLst>
                                          <p:attrName>ppt_h</p:attrName>
                                        </p:attrNameLst>
                                      </p:cBhvr>
                                      <p:tavLst>
                                        <p:tav tm="0">
                                          <p:val>
                                            <p:fltVal val="0"/>
                                          </p:val>
                                        </p:tav>
                                        <p:tav tm="100000">
                                          <p:val>
                                            <p:strVal val="#ppt_h"/>
                                          </p:val>
                                        </p:tav>
                                      </p:tavLst>
                                    </p:anim>
                                    <p:anim calcmode="lin" valueType="num">
                                      <p:cBhvr>
                                        <p:cTn id="44" dur="1000" fill="hold"/>
                                        <p:tgtEl>
                                          <p:spTgt spid="218137"/>
                                        </p:tgtEl>
                                        <p:attrNameLst>
                                          <p:attrName>style.rotation</p:attrName>
                                        </p:attrNameLst>
                                      </p:cBhvr>
                                      <p:tavLst>
                                        <p:tav tm="0">
                                          <p:val>
                                            <p:fltVal val="90"/>
                                          </p:val>
                                        </p:tav>
                                        <p:tav tm="100000">
                                          <p:val>
                                            <p:fltVal val="0"/>
                                          </p:val>
                                        </p:tav>
                                      </p:tavLst>
                                    </p:anim>
                                    <p:animEffect transition="in" filter="fade">
                                      <p:cBhvr>
                                        <p:cTn id="45" dur="1000"/>
                                        <p:tgtEl>
                                          <p:spTgt spid="218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2"/>
          <p:cNvSpPr txBox="1">
            <a:spLocks noChangeArrowheads="1"/>
          </p:cNvSpPr>
          <p:nvPr/>
        </p:nvSpPr>
        <p:spPr bwMode="auto">
          <a:xfrm>
            <a:off x="228600" y="7874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r>
              <a:rPr lang="en-US" altLang="en-US" sz="3200" b="1">
                <a:solidFill>
                  <a:srgbClr val="000099"/>
                </a:solidFill>
                <a:cs typeface="Times New Roman" pitchFamily="18" charset="0"/>
              </a:rPr>
              <a:t>Hoạt động 1</a:t>
            </a:r>
            <a:r>
              <a:rPr lang="en-US" altLang="en-US" sz="3200" b="1">
                <a:solidFill>
                  <a:srgbClr val="000000"/>
                </a:solidFill>
                <a:cs typeface="Times New Roman" pitchFamily="18" charset="0"/>
              </a:rPr>
              <a:t>: </a:t>
            </a:r>
            <a:r>
              <a:rPr lang="en-US" altLang="en-US" sz="3200" b="1">
                <a:solidFill>
                  <a:srgbClr val="800000"/>
                </a:solidFill>
                <a:cs typeface="Times New Roman" pitchFamily="18" charset="0"/>
              </a:rPr>
              <a:t>Sử dụng năng lượng gió</a:t>
            </a:r>
          </a:p>
        </p:txBody>
      </p:sp>
      <p:sp>
        <p:nvSpPr>
          <p:cNvPr id="15363" name="Rectangle 14"/>
          <p:cNvSpPr>
            <a:spLocks noChangeArrowheads="1"/>
          </p:cNvSpPr>
          <p:nvPr/>
        </p:nvSpPr>
        <p:spPr bwMode="auto">
          <a:xfrm>
            <a:off x="0" y="66675"/>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
        <p:nvSpPr>
          <p:cNvPr id="243727" name="Text Box 15"/>
          <p:cNvSpPr txBox="1">
            <a:spLocks noChangeArrowheads="1"/>
          </p:cNvSpPr>
          <p:nvPr/>
        </p:nvSpPr>
        <p:spPr bwMode="auto">
          <a:xfrm>
            <a:off x="457200" y="4800600"/>
            <a:ext cx="8077200" cy="1095375"/>
          </a:xfrm>
          <a:prstGeom prst="rect">
            <a:avLst/>
          </a:prstGeom>
          <a:noFill/>
          <a:ln w="28575" cap="rnd"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3200">
                <a:cs typeface="Times New Roman" pitchFamily="18" charset="0"/>
              </a:rPr>
              <a:t>- Mời các em xem một số hình ảnh về việc sử dụng phong điện (điện gió) ở nước ta hiện nay.</a:t>
            </a:r>
          </a:p>
        </p:txBody>
      </p:sp>
      <p:sp>
        <p:nvSpPr>
          <p:cNvPr id="243728" name="Text Box 16"/>
          <p:cNvSpPr txBox="1">
            <a:spLocks noChangeArrowheads="1"/>
          </p:cNvSpPr>
          <p:nvPr/>
        </p:nvSpPr>
        <p:spPr bwMode="auto">
          <a:xfrm>
            <a:off x="103188" y="1833563"/>
            <a:ext cx="89376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r>
              <a:rPr lang="en-US" altLang="en-US" sz="3200">
                <a:solidFill>
                  <a:srgbClr val="000066"/>
                </a:solidFill>
              </a:rPr>
              <a:t>   Năng lượng gió có thể dùng để chạy thuyền buồm, làm quay tua-bin của nhà máy phát điện, thả diều, giê lúa, làm điều hòa khí hậu,...</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3728"/>
                                        </p:tgtEl>
                                        <p:attrNameLst>
                                          <p:attrName>style.visibility</p:attrName>
                                        </p:attrNameLst>
                                      </p:cBhvr>
                                      <p:to>
                                        <p:strVal val="visible"/>
                                      </p:to>
                                    </p:set>
                                    <p:animEffect transition="in" filter="box(in)">
                                      <p:cBhvr>
                                        <p:cTn id="7" dur="500"/>
                                        <p:tgtEl>
                                          <p:spTgt spid="2437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3727"/>
                                        </p:tgtEl>
                                        <p:attrNameLst>
                                          <p:attrName>style.visibility</p:attrName>
                                        </p:attrNameLst>
                                      </p:cBhvr>
                                      <p:to>
                                        <p:strVal val="visible"/>
                                      </p:to>
                                    </p:set>
                                    <p:animEffect transition="in" filter="box(in)">
                                      <p:cBhvr>
                                        <p:cTn id="12" dur="500"/>
                                        <p:tgtEl>
                                          <p:spTgt spid="243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7" grpId="0" animBg="1"/>
      <p:bldP spid="2437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vi-VN" altLang="en-US" smtClean="0"/>
          </a:p>
        </p:txBody>
      </p:sp>
      <p:sp>
        <p:nvSpPr>
          <p:cNvPr id="16387" name="Rectangle 3"/>
          <p:cNvSpPr>
            <a:spLocks noGrp="1" noChangeArrowheads="1"/>
          </p:cNvSpPr>
          <p:nvPr>
            <p:ph type="body" idx="1"/>
          </p:nvPr>
        </p:nvSpPr>
        <p:spPr/>
        <p:txBody>
          <a:bodyPr/>
          <a:lstStyle/>
          <a:p>
            <a:pPr eaLnBrk="1" hangingPunct="1"/>
            <a:endParaRPr lang="vi-VN" altLang="en-US" smtClean="0"/>
          </a:p>
        </p:txBody>
      </p:sp>
      <p:pic>
        <p:nvPicPr>
          <p:cNvPr id="256005" name="Picture 5" descr="phongd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6"/>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
        <p:nvSpPr>
          <p:cNvPr id="256007" name="Text Box 7"/>
          <p:cNvSpPr txBox="1">
            <a:spLocks noChangeArrowheads="1"/>
          </p:cNvSpPr>
          <p:nvPr/>
        </p:nvSpPr>
        <p:spPr bwMode="auto">
          <a:xfrm>
            <a:off x="152400" y="274638"/>
            <a:ext cx="899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a:cs typeface="Times New Roman" pitchFamily="18" charset="0"/>
              </a:rPr>
              <a:t>   Công trình dự án phong điện tại huyện Tuy Phong tỉnh Bình Thuận ( ảnh Lạc Phong).</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56005"/>
                                        </p:tgtEl>
                                        <p:attrNameLst>
                                          <p:attrName>style.visibility</p:attrName>
                                        </p:attrNameLst>
                                      </p:cBhvr>
                                      <p:to>
                                        <p:strVal val="visible"/>
                                      </p:to>
                                    </p:set>
                                    <p:anim calcmode="lin" valueType="num">
                                      <p:cBhvr>
                                        <p:cTn id="7" dur="1000" fill="hold"/>
                                        <p:tgtEl>
                                          <p:spTgt spid="256005"/>
                                        </p:tgtEl>
                                        <p:attrNameLst>
                                          <p:attrName>ppt_w</p:attrName>
                                        </p:attrNameLst>
                                      </p:cBhvr>
                                      <p:tavLst>
                                        <p:tav tm="0">
                                          <p:val>
                                            <p:fltVal val="0"/>
                                          </p:val>
                                        </p:tav>
                                        <p:tav tm="100000">
                                          <p:val>
                                            <p:strVal val="#ppt_w"/>
                                          </p:val>
                                        </p:tav>
                                      </p:tavLst>
                                    </p:anim>
                                    <p:anim calcmode="lin" valueType="num">
                                      <p:cBhvr>
                                        <p:cTn id="8" dur="1000" fill="hold"/>
                                        <p:tgtEl>
                                          <p:spTgt spid="256005"/>
                                        </p:tgtEl>
                                        <p:attrNameLst>
                                          <p:attrName>ppt_h</p:attrName>
                                        </p:attrNameLst>
                                      </p:cBhvr>
                                      <p:tavLst>
                                        <p:tav tm="0">
                                          <p:val>
                                            <p:fltVal val="0"/>
                                          </p:val>
                                        </p:tav>
                                        <p:tav tm="100000">
                                          <p:val>
                                            <p:strVal val="#ppt_h"/>
                                          </p:val>
                                        </p:tav>
                                      </p:tavLst>
                                    </p:anim>
                                    <p:anim calcmode="lin" valueType="num">
                                      <p:cBhvr>
                                        <p:cTn id="9" dur="1000" fill="hold"/>
                                        <p:tgtEl>
                                          <p:spTgt spid="256005"/>
                                        </p:tgtEl>
                                        <p:attrNameLst>
                                          <p:attrName>style.rotation</p:attrName>
                                        </p:attrNameLst>
                                      </p:cBhvr>
                                      <p:tavLst>
                                        <p:tav tm="0">
                                          <p:val>
                                            <p:fltVal val="90"/>
                                          </p:val>
                                        </p:tav>
                                        <p:tav tm="100000">
                                          <p:val>
                                            <p:fltVal val="0"/>
                                          </p:val>
                                        </p:tav>
                                      </p:tavLst>
                                    </p:anim>
                                    <p:animEffect transition="in" filter="fade">
                                      <p:cBhvr>
                                        <p:cTn id="10" dur="1000"/>
                                        <p:tgtEl>
                                          <p:spTgt spid="256005"/>
                                        </p:tgtEl>
                                      </p:cBhvr>
                                    </p:animEffect>
                                  </p:childTnLst>
                                </p:cTn>
                              </p:par>
                            </p:childTnLst>
                          </p:cTn>
                        </p:par>
                        <p:par>
                          <p:cTn id="11" fill="hold" nodeType="afterGroup">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256007"/>
                                        </p:tgtEl>
                                        <p:attrNameLst>
                                          <p:attrName>style.visibility</p:attrName>
                                        </p:attrNameLst>
                                      </p:cBhvr>
                                      <p:to>
                                        <p:strVal val="visible"/>
                                      </p:to>
                                    </p:set>
                                    <p:anim calcmode="lin" valueType="num">
                                      <p:cBhvr>
                                        <p:cTn id="14" dur="1000" fill="hold"/>
                                        <p:tgtEl>
                                          <p:spTgt spid="256007"/>
                                        </p:tgtEl>
                                        <p:attrNameLst>
                                          <p:attrName>ppt_w</p:attrName>
                                        </p:attrNameLst>
                                      </p:cBhvr>
                                      <p:tavLst>
                                        <p:tav tm="0">
                                          <p:val>
                                            <p:strVal val="#ppt_w*0.70"/>
                                          </p:val>
                                        </p:tav>
                                        <p:tav tm="100000">
                                          <p:val>
                                            <p:strVal val="#ppt_w"/>
                                          </p:val>
                                        </p:tav>
                                      </p:tavLst>
                                    </p:anim>
                                    <p:anim calcmode="lin" valueType="num">
                                      <p:cBhvr>
                                        <p:cTn id="15" dur="1000" fill="hold"/>
                                        <p:tgtEl>
                                          <p:spTgt spid="256007"/>
                                        </p:tgtEl>
                                        <p:attrNameLst>
                                          <p:attrName>ppt_h</p:attrName>
                                        </p:attrNameLst>
                                      </p:cBhvr>
                                      <p:tavLst>
                                        <p:tav tm="0">
                                          <p:val>
                                            <p:strVal val="#ppt_h"/>
                                          </p:val>
                                        </p:tav>
                                        <p:tav tm="100000">
                                          <p:val>
                                            <p:strVal val="#ppt_h"/>
                                          </p:val>
                                        </p:tav>
                                      </p:tavLst>
                                    </p:anim>
                                    <p:animEffect transition="in" filter="fade">
                                      <p:cBhvr>
                                        <p:cTn id="16" dur="1000"/>
                                        <p:tgtEl>
                                          <p:spTgt spid="256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3"/>
          <p:cNvSpPr>
            <a:spLocks noGrp="1" noChangeArrowheads="1"/>
          </p:cNvSpPr>
          <p:nvPr>
            <p:ph type="body" idx="1"/>
          </p:nvPr>
        </p:nvSpPr>
        <p:spPr>
          <a:xfrm>
            <a:off x="176213" y="0"/>
            <a:ext cx="8662987" cy="1676400"/>
          </a:xfrm>
        </p:spPr>
        <p:txBody>
          <a:bodyPr/>
          <a:lstStyle/>
          <a:p>
            <a:pPr algn="just" eaLnBrk="1" hangingPunct="1">
              <a:buFontTx/>
              <a:buNone/>
            </a:pPr>
            <a:r>
              <a:rPr lang="en-US" altLang="en-US" sz="2400" smtClean="0">
                <a:latin typeface="Times New Roman" pitchFamily="18" charset="0"/>
                <a:cs typeface="Times New Roman" pitchFamily="18" charset="0"/>
              </a:rPr>
              <a:t>         Dự án nhà máy điện gió tại Ninh Thuận có tổng vốn đầu tư khoảng 500 triệu đô la Mỹ sẽ do công ty cổ phần đầu tư xây dựng Trung Nam (Trung Nam Group) xây dựng tại 2 xã Bắc Phong và Lợi Hải (huyện Thuận Bắc), trên diện tích 900 ha. </a:t>
            </a:r>
          </a:p>
        </p:txBody>
      </p:sp>
      <p:pic>
        <p:nvPicPr>
          <p:cNvPr id="257035" name="Picture 11" descr="phong_dien_tuy_p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676400"/>
            <a:ext cx="607218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56" name="Text Box 32"/>
          <p:cNvSpPr txBox="1">
            <a:spLocks noChangeArrowheads="1"/>
          </p:cNvSpPr>
          <p:nvPr/>
        </p:nvSpPr>
        <p:spPr bwMode="auto">
          <a:xfrm>
            <a:off x="6553200" y="3048000"/>
            <a:ext cx="2286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20000"/>
              </a:spcBef>
            </a:pPr>
            <a:r>
              <a:rPr lang="en-US" altLang="en-US" sz="2400" b="1" i="1">
                <a:cs typeface="Times New Roman" pitchFamily="18" charset="0"/>
              </a:rPr>
              <a:t>  Những trụ tua bin của nhà máy điện gió Tuy Phong </a:t>
            </a:r>
          </a:p>
          <a:p>
            <a:pPr eaLnBrk="1" hangingPunct="1">
              <a:spcBef>
                <a:spcPct val="20000"/>
              </a:spcBef>
            </a:pPr>
            <a:r>
              <a:rPr lang="en-US" altLang="en-US" sz="2400" b="1" i="1">
                <a:cs typeface="Times New Roman" pitchFamily="18" charset="0"/>
              </a:rPr>
              <a:t>( Ninh Thuận).</a:t>
            </a:r>
            <a:endParaRPr lang="en-US" altLang="en-US" sz="2400" b="1">
              <a:cs typeface="Times New Roman" pitchFamily="18" charset="0"/>
            </a:endParaRPr>
          </a:p>
          <a:p>
            <a:pPr eaLnBrk="1" hangingPunct="1">
              <a:spcBef>
                <a:spcPct val="50000"/>
              </a:spcBef>
            </a:pPr>
            <a:endParaRPr lang="en-US" altLang="en-US" sz="2400" b="1">
              <a:cs typeface="Times New Roman" pitchFamily="18" charset="0"/>
            </a:endParaRPr>
          </a:p>
        </p:txBody>
      </p:sp>
      <p:sp>
        <p:nvSpPr>
          <p:cNvPr id="17413" name="Rectangle 33"/>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 calcmode="lin" valueType="num">
                                      <p:cBhvr>
                                        <p:cTn id="7" dur="1000" fill="hold"/>
                                        <p:tgtEl>
                                          <p:spTgt spid="25702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570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57027">
                                            <p:txEl>
                                              <p:pRg st="0" end="0"/>
                                            </p:txEl>
                                          </p:spTgt>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257035"/>
                                        </p:tgtEl>
                                        <p:attrNameLst>
                                          <p:attrName>style.visibility</p:attrName>
                                        </p:attrNameLst>
                                      </p:cBhvr>
                                      <p:to>
                                        <p:strVal val="visible"/>
                                      </p:to>
                                    </p:set>
                                    <p:anim calcmode="lin" valueType="num">
                                      <p:cBhvr>
                                        <p:cTn id="13" dur="1000" fill="hold"/>
                                        <p:tgtEl>
                                          <p:spTgt spid="257035"/>
                                        </p:tgtEl>
                                        <p:attrNameLst>
                                          <p:attrName>ppt_w</p:attrName>
                                        </p:attrNameLst>
                                      </p:cBhvr>
                                      <p:tavLst>
                                        <p:tav tm="0">
                                          <p:val>
                                            <p:strVal val="#ppt_w*0.70"/>
                                          </p:val>
                                        </p:tav>
                                        <p:tav tm="100000">
                                          <p:val>
                                            <p:strVal val="#ppt_w"/>
                                          </p:val>
                                        </p:tav>
                                      </p:tavLst>
                                    </p:anim>
                                    <p:anim calcmode="lin" valueType="num">
                                      <p:cBhvr>
                                        <p:cTn id="14" dur="1000" fill="hold"/>
                                        <p:tgtEl>
                                          <p:spTgt spid="257035"/>
                                        </p:tgtEl>
                                        <p:attrNameLst>
                                          <p:attrName>ppt_h</p:attrName>
                                        </p:attrNameLst>
                                      </p:cBhvr>
                                      <p:tavLst>
                                        <p:tav tm="0">
                                          <p:val>
                                            <p:strVal val="#ppt_h"/>
                                          </p:val>
                                        </p:tav>
                                        <p:tav tm="100000">
                                          <p:val>
                                            <p:strVal val="#ppt_h"/>
                                          </p:val>
                                        </p:tav>
                                      </p:tavLst>
                                    </p:anim>
                                    <p:animEffect transition="in" filter="fade">
                                      <p:cBhvr>
                                        <p:cTn id="15" dur="1000"/>
                                        <p:tgtEl>
                                          <p:spTgt spid="257035"/>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57056"/>
                                        </p:tgtEl>
                                        <p:attrNameLst>
                                          <p:attrName>style.visibility</p:attrName>
                                        </p:attrNameLst>
                                      </p:cBhvr>
                                      <p:to>
                                        <p:strVal val="visible"/>
                                      </p:to>
                                    </p:set>
                                    <p:anim calcmode="lin" valueType="num">
                                      <p:cBhvr>
                                        <p:cTn id="19" dur="1000" fill="hold"/>
                                        <p:tgtEl>
                                          <p:spTgt spid="257056"/>
                                        </p:tgtEl>
                                        <p:attrNameLst>
                                          <p:attrName>ppt_w</p:attrName>
                                        </p:attrNameLst>
                                      </p:cBhvr>
                                      <p:tavLst>
                                        <p:tav tm="0">
                                          <p:val>
                                            <p:strVal val="#ppt_w*0.70"/>
                                          </p:val>
                                        </p:tav>
                                        <p:tav tm="100000">
                                          <p:val>
                                            <p:strVal val="#ppt_w"/>
                                          </p:val>
                                        </p:tav>
                                      </p:tavLst>
                                    </p:anim>
                                    <p:anim calcmode="lin" valueType="num">
                                      <p:cBhvr>
                                        <p:cTn id="20" dur="1000" fill="hold"/>
                                        <p:tgtEl>
                                          <p:spTgt spid="257056"/>
                                        </p:tgtEl>
                                        <p:attrNameLst>
                                          <p:attrName>ppt_h</p:attrName>
                                        </p:attrNameLst>
                                      </p:cBhvr>
                                      <p:tavLst>
                                        <p:tav tm="0">
                                          <p:val>
                                            <p:strVal val="#ppt_h"/>
                                          </p:val>
                                        </p:tav>
                                        <p:tav tm="100000">
                                          <p:val>
                                            <p:strVal val="#ppt_h"/>
                                          </p:val>
                                        </p:tav>
                                      </p:tavLst>
                                    </p:anim>
                                    <p:animEffect transition="in" filter="fade">
                                      <p:cBhvr>
                                        <p:cTn id="21" dur="1000"/>
                                        <p:tgtEl>
                                          <p:spTgt spid="257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P spid="2570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4"/>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8436" name="Text Box 5"/>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8437" name="Text Box 6"/>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8438" name="Text Box 7">
            <a:hlinkClick r:id="rId3" action="ppaction://hlinksldjump"/>
          </p:cNvPr>
          <p:cNvSpPr txBox="1">
            <a:spLocks noChangeArrowheads="1"/>
          </p:cNvSpPr>
          <p:nvPr/>
        </p:nvSpPr>
        <p:spPr bwMode="auto">
          <a:xfrm>
            <a:off x="7162800" y="64150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800">
                <a:solidFill>
                  <a:srgbClr val="FFFF66"/>
                </a:solidFill>
              </a:rPr>
              <a:t>BACK</a:t>
            </a:r>
          </a:p>
        </p:txBody>
      </p:sp>
      <p:sp>
        <p:nvSpPr>
          <p:cNvPr id="18439" name="Text Box 9"/>
          <p:cNvSpPr txBox="1">
            <a:spLocks noChangeArrowheads="1"/>
          </p:cNvSpPr>
          <p:nvPr/>
        </p:nvSpPr>
        <p:spPr bwMode="auto">
          <a:xfrm>
            <a:off x="762000" y="34290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endParaRPr lang="vi-VN" altLang="en-US" sz="3200" b="1">
              <a:latin typeface=".VnTime" pitchFamily="34" charset="0"/>
            </a:endParaRPr>
          </a:p>
        </p:txBody>
      </p:sp>
      <p:sp>
        <p:nvSpPr>
          <p:cNvPr id="18440" name="Text Box 11"/>
          <p:cNvSpPr txBox="1">
            <a:spLocks noChangeArrowheads="1"/>
          </p:cNvSpPr>
          <p:nvPr/>
        </p:nvSpPr>
        <p:spPr bwMode="auto">
          <a:xfrm>
            <a:off x="685800" y="739775"/>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buFontTx/>
              <a:buBlip>
                <a:blip r:embed="rId4"/>
              </a:buBlip>
            </a:pPr>
            <a:r>
              <a:rPr lang="en-US" altLang="en-US" sz="3200" b="1">
                <a:solidFill>
                  <a:srgbClr val="0000FF"/>
                </a:solidFill>
                <a:cs typeface="Times New Roman" pitchFamily="18" charset="0"/>
              </a:rPr>
              <a:t>  Hoạt động 2</a:t>
            </a:r>
            <a:r>
              <a:rPr lang="en-US" altLang="en-US" sz="3200" b="1">
                <a:solidFill>
                  <a:srgbClr val="800000"/>
                </a:solidFill>
                <a:cs typeface="Times New Roman" pitchFamily="18" charset="0"/>
              </a:rPr>
              <a:t>: Năng lượng nước chảy</a:t>
            </a:r>
          </a:p>
        </p:txBody>
      </p:sp>
      <p:sp>
        <p:nvSpPr>
          <p:cNvPr id="18441" name="Rectangle 16"/>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
        <p:nvSpPr>
          <p:cNvPr id="264209" name="Text Box 17"/>
          <p:cNvSpPr txBox="1">
            <a:spLocks noChangeArrowheads="1"/>
          </p:cNvSpPr>
          <p:nvPr/>
        </p:nvSpPr>
        <p:spPr bwMode="auto">
          <a:xfrm>
            <a:off x="130175" y="2319338"/>
            <a:ext cx="87852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spcBef>
                <a:spcPct val="50000"/>
              </a:spcBef>
            </a:pPr>
            <a:r>
              <a:rPr lang="en-US" altLang="en-US" sz="3200">
                <a:solidFill>
                  <a:srgbClr val="000000"/>
                </a:solidFill>
                <a:cs typeface="Times New Roman" pitchFamily="18" charset="0"/>
              </a:rPr>
              <a:t> </a:t>
            </a:r>
            <a:r>
              <a:rPr lang="en-US" altLang="en-US" sz="3200">
                <a:solidFill>
                  <a:srgbClr val="000066"/>
                </a:solidFill>
                <a:cs typeface="Times New Roman" pitchFamily="18" charset="0"/>
              </a:rPr>
              <a:t>*Nhiệm vụ: Quan sát các hình 4,5,6 kết hợp với vốn hiểu biết hoàn thành 2 các câu hỏi sau (thời gian 2 phút)</a:t>
            </a:r>
            <a:r>
              <a:rPr lang="en-US" altLang="en-US" sz="3200">
                <a:solidFill>
                  <a:srgbClr val="0000FF"/>
                </a:solidFill>
                <a:cs typeface="Times New Roman" pitchFamily="18" charset="0"/>
              </a:rPr>
              <a:t> .</a:t>
            </a:r>
          </a:p>
          <a:p>
            <a:pPr algn="just">
              <a:spcBef>
                <a:spcPct val="50000"/>
              </a:spcBef>
            </a:pPr>
            <a:r>
              <a:rPr lang="en-US" altLang="en-US" sz="2800" b="1">
                <a:solidFill>
                  <a:srgbClr val="000000"/>
                </a:solidFill>
                <a:cs typeface="Times New Roman" pitchFamily="18" charset="0"/>
              </a:rPr>
              <a:t>1</a:t>
            </a:r>
            <a:r>
              <a:rPr lang="en-US" altLang="en-US" sz="2800">
                <a:solidFill>
                  <a:srgbClr val="000000"/>
                </a:solidFill>
                <a:cs typeface="Times New Roman" pitchFamily="18" charset="0"/>
              </a:rPr>
              <a:t>. Con người sử dụng năng lượng nước chảy để làm gì?</a:t>
            </a:r>
          </a:p>
          <a:p>
            <a:pPr>
              <a:spcBef>
                <a:spcPct val="50000"/>
              </a:spcBef>
            </a:pPr>
            <a:r>
              <a:rPr lang="en-US" altLang="en-US" sz="2800" b="1">
                <a:solidFill>
                  <a:srgbClr val="000000"/>
                </a:solidFill>
                <a:cs typeface="Times New Roman" pitchFamily="18" charset="0"/>
              </a:rPr>
              <a:t>2</a:t>
            </a:r>
            <a:r>
              <a:rPr lang="en-US" altLang="en-US" sz="2800">
                <a:solidFill>
                  <a:srgbClr val="000000"/>
                </a:solidFill>
                <a:cs typeface="Times New Roman" pitchFamily="18" charset="0"/>
              </a:rPr>
              <a:t>. Kể tên một số nhà máy thủy điện ở nước ta.</a:t>
            </a:r>
          </a:p>
        </p:txBody>
      </p:sp>
      <p:sp>
        <p:nvSpPr>
          <p:cNvPr id="18443" name="Rectangle 1"/>
          <p:cNvSpPr>
            <a:spLocks noChangeArrowheads="1"/>
          </p:cNvSpPr>
          <p:nvPr/>
        </p:nvSpPr>
        <p:spPr bwMode="auto">
          <a:xfrm>
            <a:off x="3684588" y="1527175"/>
            <a:ext cx="4973637"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000066"/>
                </a:solidFill>
                <a:cs typeface="Times New Roman" pitchFamily="18" charset="0"/>
              </a:rPr>
              <a:t>HS trao đổi với bạn trong nhóm bằng tin nhắn </a:t>
            </a:r>
            <a:endParaRPr lang="en-US" sz="200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64209"/>
                                        </p:tgtEl>
                                        <p:attrNameLst>
                                          <p:attrName>style.visibility</p:attrName>
                                        </p:attrNameLst>
                                      </p:cBhvr>
                                      <p:to>
                                        <p:strVal val="visible"/>
                                      </p:to>
                                    </p:set>
                                    <p:anim calcmode="lin" valueType="num">
                                      <p:cBhvr>
                                        <p:cTn id="7" dur="2000" fill="hold"/>
                                        <p:tgtEl>
                                          <p:spTgt spid="264209"/>
                                        </p:tgtEl>
                                        <p:attrNameLst>
                                          <p:attrName>ppt_w</p:attrName>
                                        </p:attrNameLst>
                                      </p:cBhvr>
                                      <p:tavLst>
                                        <p:tav tm="0">
                                          <p:val>
                                            <p:fltVal val="0"/>
                                          </p:val>
                                        </p:tav>
                                        <p:tav tm="100000">
                                          <p:val>
                                            <p:strVal val="#ppt_w"/>
                                          </p:val>
                                        </p:tav>
                                      </p:tavLst>
                                    </p:anim>
                                    <p:anim calcmode="lin" valueType="num">
                                      <p:cBhvr>
                                        <p:cTn id="8" dur="2000" fill="hold"/>
                                        <p:tgtEl>
                                          <p:spTgt spid="2642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vi-VN" altLang="en-US" smtClean="0"/>
          </a:p>
        </p:txBody>
      </p:sp>
      <p:sp>
        <p:nvSpPr>
          <p:cNvPr id="19459" name="Rectangle 3"/>
          <p:cNvSpPr>
            <a:spLocks noGrp="1" noChangeArrowheads="1"/>
          </p:cNvSpPr>
          <p:nvPr>
            <p:ph type="body" idx="1"/>
          </p:nvPr>
        </p:nvSpPr>
        <p:spPr/>
        <p:txBody>
          <a:bodyPr/>
          <a:lstStyle/>
          <a:p>
            <a:pPr eaLnBrk="1" hangingPunct="1"/>
            <a:endParaRPr lang="vi-VN" altLang="en-US" smtClean="0"/>
          </a:p>
        </p:txBody>
      </p:sp>
      <p:sp>
        <p:nvSpPr>
          <p:cNvPr id="19460" name="Rectangle 4"/>
          <p:cNvSpPr>
            <a:spLocks noChangeArrowheads="1"/>
          </p:cNvSpPr>
          <p:nvPr/>
        </p:nvSpPr>
        <p:spPr bwMode="auto">
          <a:xfrm>
            <a:off x="0" y="68263"/>
            <a:ext cx="9144000" cy="6858000"/>
          </a:xfrm>
          <a:prstGeom prst="rect">
            <a:avLst/>
          </a:prstGeom>
          <a:solidFill>
            <a:schemeClr val="accent1"/>
          </a:solidFill>
          <a:ln w="9525">
            <a:solidFill>
              <a:schemeClr val="tx1"/>
            </a:solidFill>
            <a:miter lim="800000"/>
            <a:headEnd/>
            <a:tailEnd/>
          </a:ln>
        </p:spPr>
        <p:txBody>
          <a:bodyPr wrap="none" anchor="ctr"/>
          <a:lstStyle/>
          <a:p>
            <a:pPr eaLnBrk="1" hangingPunct="1"/>
            <a:endParaRPr lang="vi-VN" altLang="en-US">
              <a:latin typeface="Arial" charset="0"/>
            </a:endParaRPr>
          </a:p>
        </p:txBody>
      </p:sp>
      <p:pic>
        <p:nvPicPr>
          <p:cNvPr id="89101" name="Picture 13" descr="65207764-vnm_2010_3070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7700"/>
            <a:ext cx="42672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3" name="Picture 15" descr="2071491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81400"/>
            <a:ext cx="2971800"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23"/>
          <p:cNvSpPr txBox="1">
            <a:spLocks noChangeArrowheads="1"/>
          </p:cNvSpPr>
          <p:nvPr/>
        </p:nvSpPr>
        <p:spPr bwMode="auto">
          <a:xfrm>
            <a:off x="76200" y="68263"/>
            <a:ext cx="899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r>
              <a:rPr lang="en-US" altLang="en-US" sz="2800" b="1">
                <a:solidFill>
                  <a:srgbClr val="FF0000"/>
                </a:solidFill>
                <a:cs typeface="Times New Roman" pitchFamily="18" charset="0"/>
              </a:rPr>
              <a:t>Ứng dụng của năng lượng nước chảy</a:t>
            </a:r>
          </a:p>
        </p:txBody>
      </p:sp>
      <p:pic>
        <p:nvPicPr>
          <p:cNvPr id="89117" name="Picture 29" descr="1986518378_2886f1ca3a_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647700"/>
            <a:ext cx="45021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19" name="Picture 31" descr="quephong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581400"/>
            <a:ext cx="2819400"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32"/>
          <p:cNvSpPr>
            <a:spLocks noChangeArrowheads="1"/>
          </p:cNvSpPr>
          <p:nvPr/>
        </p:nvSpPr>
        <p:spPr bwMode="auto">
          <a:xfrm>
            <a:off x="76200" y="68263"/>
            <a:ext cx="8991600" cy="6789737"/>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pic>
        <p:nvPicPr>
          <p:cNvPr id="89121" name="Picture 33" descr="hinh so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5850" y="3581400"/>
            <a:ext cx="2901950"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89101"/>
                                        </p:tgtEl>
                                        <p:attrNameLst>
                                          <p:attrName>style.visibility</p:attrName>
                                        </p:attrNameLst>
                                      </p:cBhvr>
                                      <p:to>
                                        <p:strVal val="visible"/>
                                      </p:to>
                                    </p:set>
                                    <p:anim calcmode="lin" valueType="num">
                                      <p:cBhvr>
                                        <p:cTn id="7" dur="500" fill="hold"/>
                                        <p:tgtEl>
                                          <p:spTgt spid="89101"/>
                                        </p:tgtEl>
                                        <p:attrNameLst>
                                          <p:attrName>ppt_w</p:attrName>
                                        </p:attrNameLst>
                                      </p:cBhvr>
                                      <p:tavLst>
                                        <p:tav tm="0">
                                          <p:val>
                                            <p:fltVal val="0"/>
                                          </p:val>
                                        </p:tav>
                                        <p:tav tm="100000">
                                          <p:val>
                                            <p:strVal val="#ppt_w"/>
                                          </p:val>
                                        </p:tav>
                                      </p:tavLst>
                                    </p:anim>
                                    <p:anim calcmode="lin" valueType="num">
                                      <p:cBhvr>
                                        <p:cTn id="8" dur="500" fill="hold"/>
                                        <p:tgtEl>
                                          <p:spTgt spid="8910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89103"/>
                                        </p:tgtEl>
                                        <p:attrNameLst>
                                          <p:attrName>style.visibility</p:attrName>
                                        </p:attrNameLst>
                                      </p:cBhvr>
                                      <p:to>
                                        <p:strVal val="visible"/>
                                      </p:to>
                                    </p:set>
                                    <p:anim calcmode="lin" valueType="num">
                                      <p:cBhvr>
                                        <p:cTn id="12" dur="500" fill="hold"/>
                                        <p:tgtEl>
                                          <p:spTgt spid="89103"/>
                                        </p:tgtEl>
                                        <p:attrNameLst>
                                          <p:attrName>ppt_w</p:attrName>
                                        </p:attrNameLst>
                                      </p:cBhvr>
                                      <p:tavLst>
                                        <p:tav tm="0">
                                          <p:val>
                                            <p:fltVal val="0"/>
                                          </p:val>
                                        </p:tav>
                                        <p:tav tm="100000">
                                          <p:val>
                                            <p:strVal val="#ppt_w"/>
                                          </p:val>
                                        </p:tav>
                                      </p:tavLst>
                                    </p:anim>
                                    <p:anim calcmode="lin" valueType="num">
                                      <p:cBhvr>
                                        <p:cTn id="13" dur="500" fill="hold"/>
                                        <p:tgtEl>
                                          <p:spTgt spid="89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89117"/>
                                        </p:tgtEl>
                                        <p:attrNameLst>
                                          <p:attrName>style.visibility</p:attrName>
                                        </p:attrNameLst>
                                      </p:cBhvr>
                                      <p:to>
                                        <p:strVal val="visible"/>
                                      </p:to>
                                    </p:set>
                                    <p:anim calcmode="lin" valueType="num">
                                      <p:cBhvr>
                                        <p:cTn id="17" dur="1000" fill="hold"/>
                                        <p:tgtEl>
                                          <p:spTgt spid="89117"/>
                                        </p:tgtEl>
                                        <p:attrNameLst>
                                          <p:attrName>ppt_w</p:attrName>
                                        </p:attrNameLst>
                                      </p:cBhvr>
                                      <p:tavLst>
                                        <p:tav tm="0">
                                          <p:val>
                                            <p:fltVal val="0"/>
                                          </p:val>
                                        </p:tav>
                                        <p:tav tm="100000">
                                          <p:val>
                                            <p:strVal val="#ppt_w"/>
                                          </p:val>
                                        </p:tav>
                                      </p:tavLst>
                                    </p:anim>
                                    <p:anim calcmode="lin" valueType="num">
                                      <p:cBhvr>
                                        <p:cTn id="18" dur="1000" fill="hold"/>
                                        <p:tgtEl>
                                          <p:spTgt spid="89117"/>
                                        </p:tgtEl>
                                        <p:attrNameLst>
                                          <p:attrName>ppt_h</p:attrName>
                                        </p:attrNameLst>
                                      </p:cBhvr>
                                      <p:tavLst>
                                        <p:tav tm="0">
                                          <p:val>
                                            <p:fltVal val="0"/>
                                          </p:val>
                                        </p:tav>
                                        <p:tav tm="100000">
                                          <p:val>
                                            <p:strVal val="#ppt_h"/>
                                          </p:val>
                                        </p:tav>
                                      </p:tavLst>
                                    </p:anim>
                                    <p:anim calcmode="lin" valueType="num">
                                      <p:cBhvr>
                                        <p:cTn id="19" dur="1000" fill="hold"/>
                                        <p:tgtEl>
                                          <p:spTgt spid="89117"/>
                                        </p:tgtEl>
                                        <p:attrNameLst>
                                          <p:attrName>style.rotation</p:attrName>
                                        </p:attrNameLst>
                                      </p:cBhvr>
                                      <p:tavLst>
                                        <p:tav tm="0">
                                          <p:val>
                                            <p:fltVal val="90"/>
                                          </p:val>
                                        </p:tav>
                                        <p:tav tm="100000">
                                          <p:val>
                                            <p:fltVal val="0"/>
                                          </p:val>
                                        </p:tav>
                                      </p:tavLst>
                                    </p:anim>
                                    <p:animEffect transition="in" filter="fade">
                                      <p:cBhvr>
                                        <p:cTn id="20" dur="1000"/>
                                        <p:tgtEl>
                                          <p:spTgt spid="89117"/>
                                        </p:tgtEl>
                                      </p:cBhvr>
                                    </p:animEffect>
                                  </p:childTnLst>
                                </p:cTn>
                              </p:par>
                            </p:childTnLst>
                          </p:cTn>
                        </p:par>
                        <p:par>
                          <p:cTn id="21" fill="hold" nodeType="afterGroup">
                            <p:stCondLst>
                              <p:cond delay="2000"/>
                            </p:stCondLst>
                            <p:childTnLst>
                              <p:par>
                                <p:cTn id="22" presetID="31" presetClass="entr" presetSubtype="0" fill="hold" nodeType="afterEffect">
                                  <p:stCondLst>
                                    <p:cond delay="0"/>
                                  </p:stCondLst>
                                  <p:iterate type="lt">
                                    <p:tmPct val="5000"/>
                                  </p:iterate>
                                  <p:childTnLst>
                                    <p:set>
                                      <p:cBhvr>
                                        <p:cTn id="23" dur="1" fill="hold">
                                          <p:stCondLst>
                                            <p:cond delay="0"/>
                                          </p:stCondLst>
                                        </p:cTn>
                                        <p:tgtEl>
                                          <p:spTgt spid="89119"/>
                                        </p:tgtEl>
                                        <p:attrNameLst>
                                          <p:attrName>style.visibility</p:attrName>
                                        </p:attrNameLst>
                                      </p:cBhvr>
                                      <p:to>
                                        <p:strVal val="visible"/>
                                      </p:to>
                                    </p:set>
                                    <p:anim calcmode="lin" valueType="num">
                                      <p:cBhvr>
                                        <p:cTn id="24" dur="1000" fill="hold"/>
                                        <p:tgtEl>
                                          <p:spTgt spid="89119"/>
                                        </p:tgtEl>
                                        <p:attrNameLst>
                                          <p:attrName>ppt_w</p:attrName>
                                        </p:attrNameLst>
                                      </p:cBhvr>
                                      <p:tavLst>
                                        <p:tav tm="0">
                                          <p:val>
                                            <p:fltVal val="0"/>
                                          </p:val>
                                        </p:tav>
                                        <p:tav tm="100000">
                                          <p:val>
                                            <p:strVal val="#ppt_w"/>
                                          </p:val>
                                        </p:tav>
                                      </p:tavLst>
                                    </p:anim>
                                    <p:anim calcmode="lin" valueType="num">
                                      <p:cBhvr>
                                        <p:cTn id="25" dur="1000" fill="hold"/>
                                        <p:tgtEl>
                                          <p:spTgt spid="89119"/>
                                        </p:tgtEl>
                                        <p:attrNameLst>
                                          <p:attrName>ppt_h</p:attrName>
                                        </p:attrNameLst>
                                      </p:cBhvr>
                                      <p:tavLst>
                                        <p:tav tm="0">
                                          <p:val>
                                            <p:fltVal val="0"/>
                                          </p:val>
                                        </p:tav>
                                        <p:tav tm="100000">
                                          <p:val>
                                            <p:strVal val="#ppt_h"/>
                                          </p:val>
                                        </p:tav>
                                      </p:tavLst>
                                    </p:anim>
                                    <p:anim calcmode="lin" valueType="num">
                                      <p:cBhvr>
                                        <p:cTn id="26" dur="1000" fill="hold"/>
                                        <p:tgtEl>
                                          <p:spTgt spid="89119"/>
                                        </p:tgtEl>
                                        <p:attrNameLst>
                                          <p:attrName>style.rotation</p:attrName>
                                        </p:attrNameLst>
                                      </p:cBhvr>
                                      <p:tavLst>
                                        <p:tav tm="0">
                                          <p:val>
                                            <p:fltVal val="90"/>
                                          </p:val>
                                        </p:tav>
                                        <p:tav tm="100000">
                                          <p:val>
                                            <p:fltVal val="0"/>
                                          </p:val>
                                        </p:tav>
                                      </p:tavLst>
                                    </p:anim>
                                    <p:animEffect transition="in" filter="fade">
                                      <p:cBhvr>
                                        <p:cTn id="27" dur="1000"/>
                                        <p:tgtEl>
                                          <p:spTgt spid="891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89121"/>
                                        </p:tgtEl>
                                        <p:attrNameLst>
                                          <p:attrName>style.visibility</p:attrName>
                                        </p:attrNameLst>
                                      </p:cBhvr>
                                      <p:to>
                                        <p:strVal val="visible"/>
                                      </p:to>
                                    </p:set>
                                    <p:animEffect transition="in" filter="box(in)">
                                      <p:cBhvr>
                                        <p:cTn id="32" dur="500"/>
                                        <p:tgtEl>
                                          <p:spTgt spid="89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sz="quarter" idx="1"/>
          </p:nvPr>
        </p:nvSpPr>
        <p:spPr/>
        <p:txBody>
          <a:bodyPr/>
          <a:lstStyle/>
          <a:p>
            <a:pPr eaLnBrk="1" hangingPunct="1"/>
            <a:endParaRPr lang="vi-VN" altLang="en-US" sz="2400" smtClean="0"/>
          </a:p>
        </p:txBody>
      </p:sp>
      <p:sp>
        <p:nvSpPr>
          <p:cNvPr id="20483" name="Rectangle 6"/>
          <p:cNvSpPr>
            <a:spLocks noGrp="1" noChangeArrowheads="1"/>
          </p:cNvSpPr>
          <p:nvPr>
            <p:ph sz="quarter" idx="2"/>
          </p:nvPr>
        </p:nvSpPr>
        <p:spPr/>
        <p:txBody>
          <a:bodyPr/>
          <a:lstStyle/>
          <a:p>
            <a:pPr eaLnBrk="1" hangingPunct="1"/>
            <a:endParaRPr lang="vi-VN" altLang="en-US" sz="2400" smtClean="0"/>
          </a:p>
        </p:txBody>
      </p:sp>
      <p:sp>
        <p:nvSpPr>
          <p:cNvPr id="20484" name="Rectangle 7"/>
          <p:cNvSpPr>
            <a:spLocks noGrp="1" noChangeArrowheads="1"/>
          </p:cNvSpPr>
          <p:nvPr>
            <p:ph sz="quarter" idx="3"/>
          </p:nvPr>
        </p:nvSpPr>
        <p:spPr/>
        <p:txBody>
          <a:bodyPr/>
          <a:lstStyle/>
          <a:p>
            <a:pPr eaLnBrk="1" hangingPunct="1"/>
            <a:endParaRPr lang="vi-VN" altLang="en-US" sz="2400" smtClean="0"/>
          </a:p>
        </p:txBody>
      </p:sp>
      <p:sp>
        <p:nvSpPr>
          <p:cNvPr id="20485" name="Rectangle 8"/>
          <p:cNvSpPr>
            <a:spLocks noGrp="1" noChangeArrowheads="1"/>
          </p:cNvSpPr>
          <p:nvPr>
            <p:ph sz="quarter" idx="4"/>
          </p:nvPr>
        </p:nvSpPr>
        <p:spPr/>
        <p:txBody>
          <a:bodyPr/>
          <a:lstStyle/>
          <a:p>
            <a:pPr eaLnBrk="1" hangingPunct="1"/>
            <a:endParaRPr lang="vi-VN" altLang="en-US" sz="2400" smtClean="0"/>
          </a:p>
        </p:txBody>
      </p:sp>
      <p:pic>
        <p:nvPicPr>
          <p:cNvPr id="251913" name="Picture 9" descr="images?img_id=1111412607651525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4343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0"/>
          <p:cNvSpPr txBox="1">
            <a:spLocks noChangeArrowheads="1"/>
          </p:cNvSpPr>
          <p:nvPr/>
        </p:nvSpPr>
        <p:spPr bwMode="auto">
          <a:xfrm>
            <a:off x="533400" y="0"/>
            <a:ext cx="792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r>
              <a:rPr lang="en-US" altLang="en-US" sz="3200" b="1">
                <a:solidFill>
                  <a:srgbClr val="FF0000"/>
                </a:solidFill>
                <a:cs typeface="Times New Roman" pitchFamily="18" charset="0"/>
              </a:rPr>
              <a:t>Một số nhà máy thủy điện ở nước ta.</a:t>
            </a:r>
          </a:p>
        </p:txBody>
      </p:sp>
      <p:sp>
        <p:nvSpPr>
          <p:cNvPr id="20488" name="Rectangle 11"/>
          <p:cNvSpPr>
            <a:spLocks noChangeArrowheads="1"/>
          </p:cNvSpPr>
          <p:nvPr/>
        </p:nvSpPr>
        <p:spPr bwMode="auto">
          <a:xfrm>
            <a:off x="7620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pic>
        <p:nvPicPr>
          <p:cNvPr id="251916" name="Picture 12" descr="Mo_hinh_Nha_may_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609600"/>
            <a:ext cx="4572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91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81400"/>
            <a:ext cx="4267200" cy="3094038"/>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51918" name="Picture 14" descr="ANd9GcTL4viEYQq8Eo9_5BzsY-mY03BckCGVtvaq3Z1LjfYcaHo3qym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81400"/>
            <a:ext cx="4572000" cy="30940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51913"/>
                                        </p:tgtEl>
                                        <p:attrNameLst>
                                          <p:attrName>style.visibility</p:attrName>
                                        </p:attrNameLst>
                                      </p:cBhvr>
                                      <p:to>
                                        <p:strVal val="visible"/>
                                      </p:to>
                                    </p:set>
                                    <p:animEffect transition="in" filter="wedge">
                                      <p:cBhvr>
                                        <p:cTn id="7" dur="1000"/>
                                        <p:tgtEl>
                                          <p:spTgt spid="251913"/>
                                        </p:tgtEl>
                                      </p:cBhvr>
                                    </p:animEffect>
                                  </p:childTnLst>
                                </p:cTn>
                              </p:par>
                            </p:childTnLst>
                          </p:cTn>
                        </p:par>
                        <p:par>
                          <p:cTn id="8" fill="hold" nodeType="afterGroup">
                            <p:stCondLst>
                              <p:cond delay="1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251916"/>
                                        </p:tgtEl>
                                        <p:attrNameLst>
                                          <p:attrName>style.visibility</p:attrName>
                                        </p:attrNameLst>
                                      </p:cBhvr>
                                      <p:to>
                                        <p:strVal val="visible"/>
                                      </p:to>
                                    </p:set>
                                    <p:anim calcmode="lin" valueType="num">
                                      <p:cBhvr>
                                        <p:cTn id="11" dur="1000" fill="hold"/>
                                        <p:tgtEl>
                                          <p:spTgt spid="251916"/>
                                        </p:tgtEl>
                                        <p:attrNameLst>
                                          <p:attrName>ppt_w</p:attrName>
                                        </p:attrNameLst>
                                      </p:cBhvr>
                                      <p:tavLst>
                                        <p:tav tm="0">
                                          <p:val>
                                            <p:fltVal val="0"/>
                                          </p:val>
                                        </p:tav>
                                        <p:tav tm="100000">
                                          <p:val>
                                            <p:strVal val="#ppt_w"/>
                                          </p:val>
                                        </p:tav>
                                      </p:tavLst>
                                    </p:anim>
                                    <p:anim calcmode="lin" valueType="num">
                                      <p:cBhvr>
                                        <p:cTn id="12" dur="1000" fill="hold"/>
                                        <p:tgtEl>
                                          <p:spTgt spid="251916"/>
                                        </p:tgtEl>
                                        <p:attrNameLst>
                                          <p:attrName>ppt_h</p:attrName>
                                        </p:attrNameLst>
                                      </p:cBhvr>
                                      <p:tavLst>
                                        <p:tav tm="0">
                                          <p:val>
                                            <p:fltVal val="0"/>
                                          </p:val>
                                        </p:tav>
                                        <p:tav tm="100000">
                                          <p:val>
                                            <p:strVal val="#ppt_h"/>
                                          </p:val>
                                        </p:tav>
                                      </p:tavLst>
                                    </p:anim>
                                    <p:anim calcmode="lin" valueType="num">
                                      <p:cBhvr>
                                        <p:cTn id="13" dur="1000" fill="hold"/>
                                        <p:tgtEl>
                                          <p:spTgt spid="251916"/>
                                        </p:tgtEl>
                                        <p:attrNameLst>
                                          <p:attrName>style.rotation</p:attrName>
                                        </p:attrNameLst>
                                      </p:cBhvr>
                                      <p:tavLst>
                                        <p:tav tm="0">
                                          <p:val>
                                            <p:fltVal val="90"/>
                                          </p:val>
                                        </p:tav>
                                        <p:tav tm="100000">
                                          <p:val>
                                            <p:fltVal val="0"/>
                                          </p:val>
                                        </p:tav>
                                      </p:tavLst>
                                    </p:anim>
                                    <p:animEffect transition="in" filter="fade">
                                      <p:cBhvr>
                                        <p:cTn id="14" dur="1000"/>
                                        <p:tgtEl>
                                          <p:spTgt spid="251916"/>
                                        </p:tgtEl>
                                      </p:cBhvr>
                                    </p:animEffect>
                                  </p:childTnLst>
                                </p:cTn>
                              </p:par>
                            </p:childTnLst>
                          </p:cTn>
                        </p:par>
                        <p:par>
                          <p:cTn id="15" fill="hold" nodeType="afterGroup">
                            <p:stCondLst>
                              <p:cond delay="20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251917"/>
                                        </p:tgtEl>
                                        <p:attrNameLst>
                                          <p:attrName>style.visibility</p:attrName>
                                        </p:attrNameLst>
                                      </p:cBhvr>
                                      <p:to>
                                        <p:strVal val="visible"/>
                                      </p:to>
                                    </p:set>
                                    <p:anim calcmode="lin" valueType="num">
                                      <p:cBhvr>
                                        <p:cTn id="18" dur="1000" fill="hold"/>
                                        <p:tgtEl>
                                          <p:spTgt spid="251917"/>
                                        </p:tgtEl>
                                        <p:attrNameLst>
                                          <p:attrName>ppt_w</p:attrName>
                                        </p:attrNameLst>
                                      </p:cBhvr>
                                      <p:tavLst>
                                        <p:tav tm="0">
                                          <p:val>
                                            <p:fltVal val="0"/>
                                          </p:val>
                                        </p:tav>
                                        <p:tav tm="100000">
                                          <p:val>
                                            <p:strVal val="#ppt_w"/>
                                          </p:val>
                                        </p:tav>
                                      </p:tavLst>
                                    </p:anim>
                                    <p:anim calcmode="lin" valueType="num">
                                      <p:cBhvr>
                                        <p:cTn id="19" dur="1000" fill="hold"/>
                                        <p:tgtEl>
                                          <p:spTgt spid="251917"/>
                                        </p:tgtEl>
                                        <p:attrNameLst>
                                          <p:attrName>ppt_h</p:attrName>
                                        </p:attrNameLst>
                                      </p:cBhvr>
                                      <p:tavLst>
                                        <p:tav tm="0">
                                          <p:val>
                                            <p:fltVal val="0"/>
                                          </p:val>
                                        </p:tav>
                                        <p:tav tm="100000">
                                          <p:val>
                                            <p:strVal val="#ppt_h"/>
                                          </p:val>
                                        </p:tav>
                                      </p:tavLst>
                                    </p:anim>
                                    <p:anim calcmode="lin" valueType="num">
                                      <p:cBhvr>
                                        <p:cTn id="20" dur="1000" fill="hold"/>
                                        <p:tgtEl>
                                          <p:spTgt spid="251917"/>
                                        </p:tgtEl>
                                        <p:attrNameLst>
                                          <p:attrName>style.rotation</p:attrName>
                                        </p:attrNameLst>
                                      </p:cBhvr>
                                      <p:tavLst>
                                        <p:tav tm="0">
                                          <p:val>
                                            <p:fltVal val="90"/>
                                          </p:val>
                                        </p:tav>
                                        <p:tav tm="100000">
                                          <p:val>
                                            <p:fltVal val="0"/>
                                          </p:val>
                                        </p:tav>
                                      </p:tavLst>
                                    </p:anim>
                                    <p:animEffect transition="in" filter="fade">
                                      <p:cBhvr>
                                        <p:cTn id="21" dur="1000"/>
                                        <p:tgtEl>
                                          <p:spTgt spid="251917"/>
                                        </p:tgtEl>
                                      </p:cBhvr>
                                    </p:animEffect>
                                  </p:childTnLst>
                                </p:cTn>
                              </p:par>
                            </p:childTnLst>
                          </p:cTn>
                        </p:par>
                        <p:par>
                          <p:cTn id="22" fill="hold" nodeType="afterGroup">
                            <p:stCondLst>
                              <p:cond delay="3000"/>
                            </p:stCondLst>
                            <p:childTnLst>
                              <p:par>
                                <p:cTn id="23" presetID="20" presetClass="entr" presetSubtype="0" fill="hold" nodeType="afterEffect">
                                  <p:stCondLst>
                                    <p:cond delay="0"/>
                                  </p:stCondLst>
                                  <p:childTnLst>
                                    <p:set>
                                      <p:cBhvr>
                                        <p:cTn id="24" dur="1" fill="hold">
                                          <p:stCondLst>
                                            <p:cond delay="0"/>
                                          </p:stCondLst>
                                        </p:cTn>
                                        <p:tgtEl>
                                          <p:spTgt spid="251918"/>
                                        </p:tgtEl>
                                        <p:attrNameLst>
                                          <p:attrName>style.visibility</p:attrName>
                                        </p:attrNameLst>
                                      </p:cBhvr>
                                      <p:to>
                                        <p:strVal val="visible"/>
                                      </p:to>
                                    </p:set>
                                    <p:animEffect transition="in" filter="wedge">
                                      <p:cBhvr>
                                        <p:cTn id="25" dur="1000"/>
                                        <p:tgtEl>
                                          <p:spTgt spid="251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66688" y="914400"/>
            <a:ext cx="88106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en-US" sz="2000">
                <a:solidFill>
                  <a:schemeClr val="tx2"/>
                </a:solidFill>
                <a:cs typeface="Times New Roman" pitchFamily="18" charset="0"/>
              </a:rPr>
              <a:t>I. </a:t>
            </a:r>
            <a:r>
              <a:rPr lang="en-US" altLang="en-US" sz="2000" u="sng">
                <a:solidFill>
                  <a:schemeClr val="tx2"/>
                </a:solidFill>
                <a:cs typeface="Times New Roman" pitchFamily="18" charset="0"/>
              </a:rPr>
              <a:t>Yêu cầu cần đạt</a:t>
            </a:r>
            <a:r>
              <a:rPr lang="en-US" altLang="en-US" sz="2000">
                <a:solidFill>
                  <a:schemeClr val="tx2"/>
                </a:solidFill>
                <a:cs typeface="Times New Roman" pitchFamily="18" charset="0"/>
              </a:rPr>
              <a:t>:</a:t>
            </a:r>
          </a:p>
          <a:p>
            <a:r>
              <a:rPr lang="en-US" sz="2000">
                <a:solidFill>
                  <a:schemeClr val="tx2"/>
                </a:solidFill>
                <a:cs typeface="Times New Roman" pitchFamily="18" charset="0"/>
              </a:rPr>
              <a:t>- Nêu ví dụ về việc sử dụng năng lượng gió và năng lượng nước chảy trong đời sống và sản xuất.</a:t>
            </a:r>
          </a:p>
          <a:p>
            <a:r>
              <a:rPr lang="en-US" sz="2000">
                <a:solidFill>
                  <a:schemeClr val="tx2"/>
                </a:solidFill>
                <a:cs typeface="Times New Roman" pitchFamily="18" charset="0"/>
              </a:rPr>
              <a:t>- Sử dụng năng lượng gió: điều hòa khí hậu, làm khô, chạy động cơ gió, …</a:t>
            </a:r>
          </a:p>
          <a:p>
            <a:r>
              <a:rPr lang="en-US" sz="2000">
                <a:solidFill>
                  <a:schemeClr val="tx2"/>
                </a:solidFill>
                <a:cs typeface="Times New Roman" pitchFamily="18" charset="0"/>
              </a:rPr>
              <a:t>- Sử dụng năng lượng nước chảy: quay guồng nước, chạy máy phát điện,</a:t>
            </a:r>
          </a:p>
          <a:p>
            <a:pPr>
              <a:spcBef>
                <a:spcPct val="20000"/>
              </a:spcBef>
            </a:pPr>
            <a:r>
              <a:rPr lang="en-US" altLang="en-US" sz="2000">
                <a:solidFill>
                  <a:schemeClr val="tx2"/>
                </a:solidFill>
                <a:cs typeface="Times New Roman" pitchFamily="18" charset="0"/>
              </a:rPr>
              <a:t>- Năng lực: </a:t>
            </a:r>
            <a:r>
              <a:rPr lang="vi-VN" altLang="en-US" sz="2000">
                <a:solidFill>
                  <a:schemeClr val="tx2"/>
                </a:solidFill>
                <a:cs typeface="Times New Roman" pitchFamily="18" charset="0"/>
              </a:rPr>
              <a:t>Nhận thức thế giới tự nhiên, tìm tòi, Hình thành kiến thức mới thế giới tự nhiên, vận dụng kiến thức vào thực tiễn và ứng xử phù hợp với tự nhiên, con người.</a:t>
            </a:r>
            <a:endParaRPr lang="en-US" altLang="en-US" sz="2000">
              <a:solidFill>
                <a:schemeClr val="tx2"/>
              </a:solidFill>
              <a:cs typeface="Times New Roman" pitchFamily="18" charset="0"/>
            </a:endParaRPr>
          </a:p>
          <a:p>
            <a:pPr eaLnBrk="1" hangingPunct="1"/>
            <a:r>
              <a:rPr lang="en-US" altLang="en-US" sz="2000">
                <a:solidFill>
                  <a:schemeClr val="tx2"/>
                </a:solidFill>
                <a:cs typeface="Times New Roman" pitchFamily="18" charset="0"/>
              </a:rPr>
              <a:t>- Phẩm chất: Yêu thiên nhiên, yêu khoa học.</a:t>
            </a:r>
          </a:p>
          <a:p>
            <a:pPr eaLnBrk="1" hangingPunct="1"/>
            <a:r>
              <a:rPr lang="vi-VN" altLang="en-US" sz="2000">
                <a:solidFill>
                  <a:schemeClr val="tx2"/>
                </a:solidFill>
                <a:cs typeface="Times New Roman" pitchFamily="18" charset="0"/>
              </a:rPr>
              <a:t>II. </a:t>
            </a:r>
            <a:r>
              <a:rPr lang="en-US" altLang="en-US" sz="2000" u="sng">
                <a:solidFill>
                  <a:schemeClr val="tx2"/>
                </a:solidFill>
                <a:cs typeface="Times New Roman" pitchFamily="18" charset="0"/>
              </a:rPr>
              <a:t>Đồ đùng dạy học</a:t>
            </a:r>
            <a:r>
              <a:rPr lang="vi-VN" altLang="en-US" sz="2000">
                <a:solidFill>
                  <a:schemeClr val="tx2"/>
                </a:solidFill>
                <a:cs typeface="Times New Roman" pitchFamily="18" charset="0"/>
              </a:rPr>
              <a:t>:</a:t>
            </a:r>
            <a:endParaRPr lang="en-US" altLang="en-US" sz="2000">
              <a:solidFill>
                <a:schemeClr val="tx2"/>
              </a:solidFill>
              <a:cs typeface="Times New Roman" pitchFamily="18" charset="0"/>
            </a:endParaRPr>
          </a:p>
          <a:p>
            <a:pPr eaLnBrk="1" hangingPunct="1"/>
            <a:r>
              <a:rPr lang="en-US" altLang="en-US" sz="2000">
                <a:solidFill>
                  <a:schemeClr val="tx2"/>
                </a:solidFill>
                <a:cs typeface="Times New Roman" pitchFamily="18" charset="0"/>
              </a:rPr>
              <a:t>- </a:t>
            </a:r>
            <a:r>
              <a:rPr lang="vi-VN" altLang="en-US" sz="2000">
                <a:solidFill>
                  <a:schemeClr val="tx2"/>
                </a:solidFill>
                <a:cs typeface="Times New Roman" pitchFamily="18" charset="0"/>
              </a:rPr>
              <a:t>GV: </a:t>
            </a:r>
            <a:r>
              <a:rPr lang="en-US" altLang="en-US" sz="2000">
                <a:solidFill>
                  <a:schemeClr val="tx2"/>
                </a:solidFill>
                <a:cs typeface="Times New Roman" pitchFamily="18" charset="0"/>
              </a:rPr>
              <a:t>Google Meet, link lớp học ; Violet, máy tính, bài giảng powerpoint, zalo.</a:t>
            </a:r>
          </a:p>
          <a:p>
            <a:pPr eaLnBrk="1" hangingPunct="1"/>
            <a:r>
              <a:rPr lang="vi-VN" altLang="en-US" sz="2000">
                <a:solidFill>
                  <a:schemeClr val="tx2"/>
                </a:solidFill>
                <a:cs typeface="Times New Roman" pitchFamily="18" charset="0"/>
              </a:rPr>
              <a:t>- HS: </a:t>
            </a:r>
            <a:r>
              <a:rPr lang="en-US" altLang="en-US" sz="2000">
                <a:solidFill>
                  <a:schemeClr val="tx2"/>
                </a:solidFill>
                <a:cs typeface="Times New Roman" pitchFamily="18" charset="0"/>
              </a:rPr>
              <a:t>Máy tính hoặc Điện thoại thông minh kết nối internet, </a:t>
            </a:r>
            <a:r>
              <a:rPr lang="vi-VN" altLang="en-US" sz="2000">
                <a:solidFill>
                  <a:schemeClr val="tx2"/>
                </a:solidFill>
                <a:cs typeface="Times New Roman" pitchFamily="18" charset="0"/>
              </a:rPr>
              <a:t>SGK </a:t>
            </a:r>
            <a:endParaRPr lang="en-US" altLang="en-US" sz="2000">
              <a:solidFill>
                <a:schemeClr val="tx2"/>
              </a:solidFill>
              <a:cs typeface="Times New Roman" pitchFamily="18" charset="0"/>
            </a:endParaRPr>
          </a:p>
          <a:p>
            <a:pPr eaLnBrk="1" hangingPunct="1"/>
            <a:r>
              <a:rPr lang="vi-VN" altLang="en-US" sz="2000">
                <a:solidFill>
                  <a:schemeClr val="tx2"/>
                </a:solidFill>
                <a:cs typeface="Times New Roman" pitchFamily="18" charset="0"/>
              </a:rPr>
              <a:t>III. </a:t>
            </a:r>
            <a:r>
              <a:rPr lang="vi-VN" altLang="en-US" sz="2000" u="sng">
                <a:solidFill>
                  <a:schemeClr val="tx2"/>
                </a:solidFill>
                <a:cs typeface="Times New Roman" pitchFamily="18" charset="0"/>
              </a:rPr>
              <a:t>Các hoạt động dạy học</a:t>
            </a:r>
            <a:r>
              <a:rPr lang="en-US" altLang="en-US" sz="2000" u="sng">
                <a:solidFill>
                  <a:schemeClr val="tx2"/>
                </a:solidFill>
                <a:cs typeface="Times New Roman" pitchFamily="18" charset="0"/>
              </a:rPr>
              <a:t> chủ yếu</a:t>
            </a:r>
            <a:r>
              <a:rPr lang="vi-VN" altLang="en-US" sz="2000" u="sng">
                <a:solidFill>
                  <a:schemeClr val="tx2"/>
                </a:solidFill>
                <a:cs typeface="Times New Roman" pitchFamily="18" charset="0"/>
              </a:rPr>
              <a:t>:</a:t>
            </a:r>
            <a:endParaRPr lang="en-US" altLang="en-US" sz="2000">
              <a:solidFill>
                <a:schemeClr val="tx2"/>
              </a:solidFill>
              <a:cs typeface="Times New Roman" pitchFamily="18" charset="0"/>
            </a:endParaRPr>
          </a:p>
        </p:txBody>
      </p:sp>
      <p:sp>
        <p:nvSpPr>
          <p:cNvPr id="4" name="Rectangle 3"/>
          <p:cNvSpPr>
            <a:spLocks noChangeArrowheads="1"/>
          </p:cNvSpPr>
          <p:nvPr/>
        </p:nvSpPr>
        <p:spPr bwMode="auto">
          <a:xfrm>
            <a:off x="-16276" y="228599"/>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2000" b="1" smtClean="0">
                <a:solidFill>
                  <a:srgbClr val="0000CC"/>
                </a:solidFill>
                <a:latin typeface="Times New Roman" panose="02020603050405020304" pitchFamily="18" charset="0"/>
                <a:cs typeface="Times New Roman" panose="02020603050405020304" pitchFamily="18" charset="0"/>
              </a:rPr>
              <a:t>Môn</a:t>
            </a:r>
            <a:r>
              <a:rPr lang="en-US" altLang="en-US" sz="2000" b="1" dirty="0" smtClean="0">
                <a:solidFill>
                  <a:srgbClr val="0000CC"/>
                </a:solidFill>
                <a:latin typeface="Times New Roman" panose="02020603050405020304" pitchFamily="18" charset="0"/>
                <a:cs typeface="Times New Roman" panose="02020603050405020304" pitchFamily="18" charset="0"/>
              </a:rPr>
              <a:t>: </a:t>
            </a:r>
            <a:r>
              <a:rPr lang="en-US" altLang="en-US" sz="2000" b="1" dirty="0" err="1" smtClean="0">
                <a:solidFill>
                  <a:srgbClr val="0000CC"/>
                </a:solidFill>
                <a:latin typeface="Times New Roman" panose="02020603050405020304" pitchFamily="18" charset="0"/>
                <a:cs typeface="Times New Roman" panose="02020603050405020304" pitchFamily="18" charset="0"/>
              </a:rPr>
              <a:t>Khoa</a:t>
            </a:r>
            <a:r>
              <a:rPr lang="en-US" altLang="en-US" sz="2000" b="1" dirty="0" smtClean="0">
                <a:solidFill>
                  <a:srgbClr val="0000CC"/>
                </a:solidFill>
                <a:latin typeface="Times New Roman" panose="02020603050405020304" pitchFamily="18" charset="0"/>
                <a:cs typeface="Times New Roman" panose="02020603050405020304" pitchFamily="18" charset="0"/>
              </a:rPr>
              <a:t> h</a:t>
            </a:r>
            <a:r>
              <a:rPr lang="vi-VN" altLang="en-US" sz="2000" b="1" dirty="0" smtClean="0">
                <a:solidFill>
                  <a:srgbClr val="0000CC"/>
                </a:solidFill>
                <a:latin typeface="Times New Roman" panose="02020603050405020304" pitchFamily="18" charset="0"/>
                <a:cs typeface="Times New Roman" panose="02020603050405020304" pitchFamily="18" charset="0"/>
              </a:rPr>
              <a:t>ọc</a:t>
            </a:r>
            <a:r>
              <a:rPr lang="en-US" altLang="en-US" sz="2000" b="1" dirty="0" smtClean="0">
                <a:solidFill>
                  <a:srgbClr val="0000CC"/>
                </a:solidFill>
                <a:latin typeface="Times New Roman" panose="02020603050405020304" pitchFamily="18" charset="0"/>
                <a:cs typeface="Times New Roman" panose="02020603050405020304" pitchFamily="18" charset="0"/>
              </a:rPr>
              <a:t> - </a:t>
            </a:r>
            <a:r>
              <a:rPr lang="en-US" altLang="en-US" sz="2000" b="1" dirty="0" err="1" smtClean="0">
                <a:solidFill>
                  <a:srgbClr val="0000CC"/>
                </a:solidFill>
                <a:latin typeface="Times New Roman" panose="02020603050405020304" pitchFamily="18" charset="0"/>
                <a:cs typeface="Times New Roman" panose="02020603050405020304" pitchFamily="18" charset="0"/>
              </a:rPr>
              <a:t>Lớp</a:t>
            </a:r>
            <a:r>
              <a:rPr lang="en-US" altLang="en-US" sz="2000" b="1" dirty="0" smtClean="0">
                <a:solidFill>
                  <a:srgbClr val="0000CC"/>
                </a:solidFill>
                <a:latin typeface="Times New Roman" panose="02020603050405020304" pitchFamily="18" charset="0"/>
                <a:cs typeface="Times New Roman" panose="02020603050405020304" pitchFamily="18" charset="0"/>
              </a:rPr>
              <a:t>: 5</a:t>
            </a:r>
          </a:p>
          <a:p>
            <a:pPr algn="ctr">
              <a:buFontTx/>
              <a:buNone/>
              <a:defRPr/>
            </a:pPr>
            <a:r>
              <a:rPr lang="en-US" altLang="en-US" sz="2000" b="1" dirty="0" err="1" smtClean="0">
                <a:solidFill>
                  <a:srgbClr val="0000CC"/>
                </a:solidFill>
                <a:latin typeface="Times New Roman" panose="02020603050405020304" pitchFamily="18" charset="0"/>
                <a:cs typeface="Times New Roman" panose="02020603050405020304" pitchFamily="18" charset="0"/>
              </a:rPr>
              <a:t>Tên</a:t>
            </a:r>
            <a:r>
              <a:rPr lang="en-US" altLang="en-US" sz="2000" b="1" dirty="0" smtClean="0">
                <a:solidFill>
                  <a:srgbClr val="0000CC"/>
                </a:solidFill>
                <a:latin typeface="Times New Roman" panose="02020603050405020304" pitchFamily="18" charset="0"/>
                <a:cs typeface="Times New Roman" panose="02020603050405020304" pitchFamily="18" charset="0"/>
              </a:rPr>
              <a:t> </a:t>
            </a:r>
            <a:r>
              <a:rPr lang="en-US" altLang="en-US" sz="2000" b="1" dirty="0" err="1" smtClean="0">
                <a:solidFill>
                  <a:srgbClr val="0000CC"/>
                </a:solidFill>
                <a:latin typeface="Times New Roman" panose="02020603050405020304" pitchFamily="18" charset="0"/>
                <a:cs typeface="Times New Roman" panose="02020603050405020304" pitchFamily="18" charset="0"/>
              </a:rPr>
              <a:t>bài</a:t>
            </a:r>
            <a:r>
              <a:rPr lang="en-US" altLang="en-US" sz="2000" b="1" dirty="0" smtClean="0">
                <a:solidFill>
                  <a:srgbClr val="0000CC"/>
                </a:solidFill>
                <a:latin typeface="Times New Roman" panose="02020603050405020304" pitchFamily="18" charset="0"/>
                <a:cs typeface="Times New Roman" panose="02020603050405020304" pitchFamily="18" charset="0"/>
              </a:rPr>
              <a:t> </a:t>
            </a:r>
            <a:r>
              <a:rPr lang="en-US" altLang="en-US" sz="2000" b="1" dirty="0" err="1" smtClean="0">
                <a:solidFill>
                  <a:srgbClr val="0000CC"/>
                </a:solidFill>
                <a:latin typeface="Times New Roman" panose="02020603050405020304" pitchFamily="18" charset="0"/>
                <a:cs typeface="Times New Roman" panose="02020603050405020304" pitchFamily="18" charset="0"/>
              </a:rPr>
              <a:t>học</a:t>
            </a:r>
            <a:r>
              <a:rPr lang="en-US" altLang="en-US" sz="2000" b="1" dirty="0" smtClean="0">
                <a:solidFill>
                  <a:srgbClr val="0000CC"/>
                </a:solidFill>
                <a:latin typeface="Times New Roman" panose="02020603050405020304" pitchFamily="18" charset="0"/>
                <a:cs typeface="Times New Roman" panose="02020603050405020304" pitchFamily="18" charset="0"/>
              </a:rPr>
              <a:t>:</a:t>
            </a:r>
            <a:r>
              <a:rPr lang="vi-VN" altLang="en-US" sz="2000" b="1" dirty="0" smtClean="0">
                <a:solidFill>
                  <a:srgbClr val="0000CC"/>
                </a:solidFill>
                <a:latin typeface="Times New Roman" panose="02020603050405020304" pitchFamily="18" charset="0"/>
                <a:cs typeface="Times New Roman" panose="02020603050405020304" pitchFamily="18" charset="0"/>
              </a:rPr>
              <a:t> </a:t>
            </a:r>
            <a:r>
              <a:rPr lang="vi-VN" sz="2000" b="1" kern="10" dirty="0" smtClean="0">
                <a:ln w="9525">
                  <a:solidFill>
                    <a:srgbClr val="FF00FF"/>
                  </a:solidFill>
                  <a:round/>
                  <a:headEnd/>
                  <a:tailEnd/>
                </a:ln>
                <a:solidFill>
                  <a:srgbClr val="FF0000"/>
                </a:solidFill>
                <a:latin typeface="Times New Roman" panose="02020603050405020304" pitchFamily="18" charset="0"/>
                <a:cs typeface="Times New Roman" panose="02020603050405020304" pitchFamily="18" charset="0"/>
              </a:rPr>
              <a:t>Sử dụng năng lương  gió và</a:t>
            </a:r>
            <a:r>
              <a:rPr lang="en-US" sz="2000" b="1" kern="10" dirty="0" smtClean="0">
                <a:ln w="9525">
                  <a:solidFill>
                    <a:srgbClr val="FF00FF"/>
                  </a:solidFill>
                  <a:round/>
                  <a:headEnd/>
                  <a:tailEnd/>
                </a:ln>
                <a:solidFill>
                  <a:srgbClr val="FF0000"/>
                </a:solidFill>
                <a:latin typeface="Times New Roman" panose="02020603050405020304" pitchFamily="18" charset="0"/>
                <a:cs typeface="Times New Roman" panose="02020603050405020304" pitchFamily="18" charset="0"/>
              </a:rPr>
              <a:t> </a:t>
            </a:r>
            <a:r>
              <a:rPr lang="vi-VN" sz="2000" b="1" kern="10" dirty="0" smtClean="0">
                <a:ln w="9525">
                  <a:solidFill>
                    <a:srgbClr val="FF00FF"/>
                  </a:solidFill>
                  <a:round/>
                  <a:headEnd/>
                  <a:tailEnd/>
                </a:ln>
                <a:solidFill>
                  <a:srgbClr val="FF0000"/>
                </a:solidFill>
                <a:latin typeface="Times New Roman" panose="02020603050405020304" pitchFamily="18" charset="0"/>
                <a:cs typeface="Times New Roman" panose="02020603050405020304" pitchFamily="18" charset="0"/>
              </a:rPr>
              <a:t>năng lượng nước chảy</a:t>
            </a:r>
            <a:r>
              <a:rPr lang="vi-VN" altLang="en-US" sz="2000" b="1" dirty="0" smtClean="0">
                <a:solidFill>
                  <a:srgbClr val="0000CC"/>
                </a:solidFill>
                <a:latin typeface="Times New Roman" panose="02020603050405020304" pitchFamily="18" charset="0"/>
                <a:cs typeface="Times New Roman" panose="02020603050405020304" pitchFamily="18" charset="0"/>
              </a:rPr>
              <a:t> </a:t>
            </a:r>
            <a:r>
              <a:rPr lang="en-US" altLang="en-US" sz="2000" b="1" dirty="0" err="1" smtClean="0">
                <a:solidFill>
                  <a:srgbClr val="0000CC"/>
                </a:solidFill>
                <a:latin typeface="Times New Roman" panose="02020603050405020304" pitchFamily="18" charset="0"/>
                <a:cs typeface="Times New Roman" panose="02020603050405020304" pitchFamily="18" charset="0"/>
              </a:rPr>
              <a:t>Thời</a:t>
            </a:r>
            <a:r>
              <a:rPr lang="en-US" altLang="en-US" sz="2000" b="1" dirty="0" smtClean="0">
                <a:solidFill>
                  <a:srgbClr val="0000CC"/>
                </a:solidFill>
                <a:latin typeface="Times New Roman" panose="02020603050405020304" pitchFamily="18" charset="0"/>
                <a:cs typeface="Times New Roman" panose="02020603050405020304" pitchFamily="18" charset="0"/>
              </a:rPr>
              <a:t> </a:t>
            </a:r>
            <a:r>
              <a:rPr lang="en-US" altLang="en-US" sz="2000" b="1" dirty="0" err="1" smtClean="0">
                <a:solidFill>
                  <a:srgbClr val="0000CC"/>
                </a:solidFill>
                <a:latin typeface="Times New Roman" panose="02020603050405020304" pitchFamily="18" charset="0"/>
                <a:cs typeface="Times New Roman" panose="02020603050405020304" pitchFamily="18" charset="0"/>
              </a:rPr>
              <a:t>gian</a:t>
            </a:r>
            <a:r>
              <a:rPr lang="en-US" altLang="en-US" sz="2000" b="1" dirty="0" smtClean="0">
                <a:solidFill>
                  <a:srgbClr val="0000CC"/>
                </a:solidFill>
                <a:latin typeface="Times New Roman" panose="02020603050405020304" pitchFamily="18" charset="0"/>
                <a:cs typeface="Times New Roman" panose="02020603050405020304" pitchFamily="18" charset="0"/>
              </a:rPr>
              <a:t> </a:t>
            </a:r>
            <a:r>
              <a:rPr lang="en-US" altLang="en-US" sz="2000" b="1" dirty="0" err="1" smtClean="0">
                <a:solidFill>
                  <a:srgbClr val="0000CC"/>
                </a:solidFill>
                <a:latin typeface="Times New Roman" panose="02020603050405020304" pitchFamily="18" charset="0"/>
                <a:cs typeface="Times New Roman" panose="02020603050405020304" pitchFamily="18" charset="0"/>
              </a:rPr>
              <a:t>thực</a:t>
            </a:r>
            <a:endParaRPr lang="en-US" altLang="en-US" sz="2000" b="1" dirty="0" smtClean="0">
              <a:latin typeface="Times New Roman" panose="02020603050405020304" pitchFamily="18" charset="0"/>
              <a:cs typeface="Times New Roman" panose="02020603050405020304" pitchFamily="18" charset="0"/>
            </a:endParaRPr>
          </a:p>
        </p:txBody>
      </p:sp>
    </p:spTree>
  </p:cSld>
  <p:clrMapOvr>
    <a:masterClrMapping/>
  </p:clrMapOvr>
  <p:transition spd="med">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304800" y="274638"/>
            <a:ext cx="2895600" cy="944562"/>
          </a:xfrm>
        </p:spPr>
        <p:txBody>
          <a:bodyPr/>
          <a:lstStyle/>
          <a:p>
            <a:pPr eaLnBrk="1" hangingPunct="1"/>
            <a:r>
              <a:rPr lang="en-US" altLang="en-US" sz="2400" b="1" smtClean="0">
                <a:latin typeface="Times New Roman" pitchFamily="18" charset="0"/>
                <a:cs typeface="Times New Roman" pitchFamily="18" charset="0"/>
              </a:rPr>
              <a:t>Nhà máy thủy điện Nước Sốt (Hương Sơn - Hà Tĩnh)</a:t>
            </a:r>
          </a:p>
        </p:txBody>
      </p:sp>
      <p:pic>
        <p:nvPicPr>
          <p:cNvPr id="258053" name="Picture 5" descr="080922135138-507-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17638"/>
            <a:ext cx="30480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5" name="Picture 7" descr="ANd9GcRcAG49L1KvqhIzENNzIVOuEKlDAODgHC1fe4cArG-m43v2eiI5O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417638"/>
            <a:ext cx="2466975"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6" name="Rectangle 8"/>
          <p:cNvSpPr>
            <a:spLocks noChangeArrowheads="1"/>
          </p:cNvSpPr>
          <p:nvPr/>
        </p:nvSpPr>
        <p:spPr bwMode="auto">
          <a:xfrm>
            <a:off x="3290888" y="274638"/>
            <a:ext cx="2895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2400" b="1">
                <a:solidFill>
                  <a:schemeClr val="tx2"/>
                </a:solidFill>
                <a:cs typeface="Times New Roman" pitchFamily="18" charset="0"/>
              </a:rPr>
              <a:t>Nhà máy thủy điện Trị An (Đồng Nai)</a:t>
            </a:r>
          </a:p>
        </p:txBody>
      </p:sp>
      <p:pic>
        <p:nvPicPr>
          <p:cNvPr id="258058" name="Picture 10" descr="ANd9GcTcoKUktllyc8YLE4m4fXgib-TckN5mSP3_q3qHHHwqOhOqraVo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417638"/>
            <a:ext cx="2619375"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9" name="Rectangle 11"/>
          <p:cNvSpPr>
            <a:spLocks noChangeArrowheads="1"/>
          </p:cNvSpPr>
          <p:nvPr/>
        </p:nvSpPr>
        <p:spPr bwMode="auto">
          <a:xfrm>
            <a:off x="6048375" y="274638"/>
            <a:ext cx="2895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2400" b="1">
                <a:solidFill>
                  <a:schemeClr val="tx2"/>
                </a:solidFill>
                <a:cs typeface="Times New Roman" pitchFamily="18" charset="0"/>
              </a:rPr>
              <a:t>Nhà máy thủy điện Thác Bà (Yên Bái)</a:t>
            </a:r>
          </a:p>
        </p:txBody>
      </p:sp>
      <p:pic>
        <p:nvPicPr>
          <p:cNvPr id="258061" name="Picture 13" descr="ANd9GcR6JA0E_X_egioDbCboBzj7j0OVlQoU_hP0nQJo8hC7rOIpEqC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3962400"/>
            <a:ext cx="28956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62" name="Text Box 14"/>
          <p:cNvSpPr txBox="1">
            <a:spLocks noChangeArrowheads="1"/>
          </p:cNvSpPr>
          <p:nvPr/>
        </p:nvSpPr>
        <p:spPr bwMode="auto">
          <a:xfrm>
            <a:off x="0" y="6027738"/>
            <a:ext cx="3414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r>
              <a:rPr lang="en-US" altLang="en-US" sz="2400">
                <a:cs typeface="Times New Roman" pitchFamily="18" charset="0"/>
              </a:rPr>
              <a:t>Nhà máy thủy điện Đa Nhim (Lâm Đồng)</a:t>
            </a:r>
            <a:endParaRPr lang="vi-VN" altLang="en-US" sz="2400">
              <a:cs typeface="Times New Roman" pitchFamily="18" charset="0"/>
            </a:endParaRPr>
          </a:p>
        </p:txBody>
      </p:sp>
      <p:pic>
        <p:nvPicPr>
          <p:cNvPr id="258064" name="Picture 16" descr="ANd9GcQnTULOI40s_6e6qh-uAeVW3vs0AmuaN6RcMEIUOVzokOvQD_iP8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962400"/>
            <a:ext cx="24860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65" name="Text Box 17"/>
          <p:cNvSpPr txBox="1">
            <a:spLocks noChangeArrowheads="1"/>
          </p:cNvSpPr>
          <p:nvPr/>
        </p:nvSpPr>
        <p:spPr bwMode="auto">
          <a:xfrm>
            <a:off x="3138488" y="5942013"/>
            <a:ext cx="2909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r>
              <a:rPr lang="en-US" altLang="en-US" sz="2400">
                <a:cs typeface="Times New Roman" pitchFamily="18" charset="0"/>
              </a:rPr>
              <a:t>Nhà máy thủy điện Đakroong (KonTum</a:t>
            </a:r>
            <a:r>
              <a:rPr lang="en-US" altLang="en-US">
                <a:latin typeface="Arial" charset="0"/>
              </a:rPr>
              <a:t>)</a:t>
            </a:r>
            <a:endParaRPr lang="vi-VN" altLang="en-US">
              <a:latin typeface="Arial" charset="0"/>
            </a:endParaRPr>
          </a:p>
        </p:txBody>
      </p:sp>
      <p:pic>
        <p:nvPicPr>
          <p:cNvPr id="258067" name="Picture 19" descr="ANd9GcRua0ZYEY_-TkM-wnGxMwtbpdt0NpztffdsX2u7x1IwIkVgAd0ri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962400"/>
            <a:ext cx="26193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68" name="Text Box 20"/>
          <p:cNvSpPr txBox="1">
            <a:spLocks noChangeArrowheads="1"/>
          </p:cNvSpPr>
          <p:nvPr/>
        </p:nvSpPr>
        <p:spPr bwMode="auto">
          <a:xfrm>
            <a:off x="5700713" y="5942013"/>
            <a:ext cx="34432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r>
              <a:rPr lang="en-US" altLang="en-US" sz="2400">
                <a:cs typeface="Times New Roman" pitchFamily="18" charset="0"/>
              </a:rPr>
              <a:t>Nhà máy thủy điện Sông Hinh (Phú Yên)</a:t>
            </a:r>
            <a:endParaRPr lang="vi-VN" altLang="en-US" sz="2400">
              <a:cs typeface="Times New Roman" pitchFamily="18"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8053"/>
                                        </p:tgtEl>
                                        <p:attrNameLst>
                                          <p:attrName>style.visibility</p:attrName>
                                        </p:attrNameLst>
                                      </p:cBhvr>
                                      <p:to>
                                        <p:strVal val="visible"/>
                                      </p:to>
                                    </p:set>
                                    <p:animEffect transition="in" filter="box(in)">
                                      <p:cBhvr>
                                        <p:cTn id="7" dur="500"/>
                                        <p:tgtEl>
                                          <p:spTgt spid="258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8050"/>
                                        </p:tgtEl>
                                        <p:attrNameLst>
                                          <p:attrName>style.visibility</p:attrName>
                                        </p:attrNameLst>
                                      </p:cBhvr>
                                      <p:to>
                                        <p:strVal val="visible"/>
                                      </p:to>
                                    </p:set>
                                    <p:animEffect transition="in" filter="box(in)">
                                      <p:cBhvr>
                                        <p:cTn id="12" dur="500"/>
                                        <p:tgtEl>
                                          <p:spTgt spid="2580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8055"/>
                                        </p:tgtEl>
                                        <p:attrNameLst>
                                          <p:attrName>style.visibility</p:attrName>
                                        </p:attrNameLst>
                                      </p:cBhvr>
                                      <p:to>
                                        <p:strVal val="visible"/>
                                      </p:to>
                                    </p:set>
                                    <p:animEffect transition="in" filter="box(in)">
                                      <p:cBhvr>
                                        <p:cTn id="17" dur="500"/>
                                        <p:tgtEl>
                                          <p:spTgt spid="2580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8056"/>
                                        </p:tgtEl>
                                        <p:attrNameLst>
                                          <p:attrName>style.visibility</p:attrName>
                                        </p:attrNameLst>
                                      </p:cBhvr>
                                      <p:to>
                                        <p:strVal val="visible"/>
                                      </p:to>
                                    </p:set>
                                    <p:animEffect transition="in" filter="box(in)">
                                      <p:cBhvr>
                                        <p:cTn id="22" dur="500"/>
                                        <p:tgtEl>
                                          <p:spTgt spid="2580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58058"/>
                                        </p:tgtEl>
                                        <p:attrNameLst>
                                          <p:attrName>style.visibility</p:attrName>
                                        </p:attrNameLst>
                                      </p:cBhvr>
                                      <p:to>
                                        <p:strVal val="visible"/>
                                      </p:to>
                                    </p:set>
                                    <p:animEffect transition="in" filter="box(in)">
                                      <p:cBhvr>
                                        <p:cTn id="27" dur="500"/>
                                        <p:tgtEl>
                                          <p:spTgt spid="2580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58059"/>
                                        </p:tgtEl>
                                        <p:attrNameLst>
                                          <p:attrName>style.visibility</p:attrName>
                                        </p:attrNameLst>
                                      </p:cBhvr>
                                      <p:to>
                                        <p:strVal val="visible"/>
                                      </p:to>
                                    </p:set>
                                    <p:animEffect transition="in" filter="box(in)">
                                      <p:cBhvr>
                                        <p:cTn id="32" dur="500"/>
                                        <p:tgtEl>
                                          <p:spTgt spid="2580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258061"/>
                                        </p:tgtEl>
                                        <p:attrNameLst>
                                          <p:attrName>style.visibility</p:attrName>
                                        </p:attrNameLst>
                                      </p:cBhvr>
                                      <p:to>
                                        <p:strVal val="visible"/>
                                      </p:to>
                                    </p:set>
                                    <p:animEffect transition="in" filter="box(in)">
                                      <p:cBhvr>
                                        <p:cTn id="37" dur="500"/>
                                        <p:tgtEl>
                                          <p:spTgt spid="25806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58062"/>
                                        </p:tgtEl>
                                        <p:attrNameLst>
                                          <p:attrName>style.visibility</p:attrName>
                                        </p:attrNameLst>
                                      </p:cBhvr>
                                      <p:to>
                                        <p:strVal val="visible"/>
                                      </p:to>
                                    </p:set>
                                    <p:animEffect transition="in" filter="box(in)">
                                      <p:cBhvr>
                                        <p:cTn id="42" dur="500"/>
                                        <p:tgtEl>
                                          <p:spTgt spid="25806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258064"/>
                                        </p:tgtEl>
                                        <p:attrNameLst>
                                          <p:attrName>style.visibility</p:attrName>
                                        </p:attrNameLst>
                                      </p:cBhvr>
                                      <p:to>
                                        <p:strVal val="visible"/>
                                      </p:to>
                                    </p:set>
                                    <p:animEffect transition="in" filter="box(in)">
                                      <p:cBhvr>
                                        <p:cTn id="47" dur="500"/>
                                        <p:tgtEl>
                                          <p:spTgt spid="25806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58065"/>
                                        </p:tgtEl>
                                        <p:attrNameLst>
                                          <p:attrName>style.visibility</p:attrName>
                                        </p:attrNameLst>
                                      </p:cBhvr>
                                      <p:to>
                                        <p:strVal val="visible"/>
                                      </p:to>
                                    </p:set>
                                    <p:animEffect transition="in" filter="box(in)">
                                      <p:cBhvr>
                                        <p:cTn id="52" dur="500"/>
                                        <p:tgtEl>
                                          <p:spTgt spid="25806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258067"/>
                                        </p:tgtEl>
                                        <p:attrNameLst>
                                          <p:attrName>style.visibility</p:attrName>
                                        </p:attrNameLst>
                                      </p:cBhvr>
                                      <p:to>
                                        <p:strVal val="visible"/>
                                      </p:to>
                                    </p:set>
                                    <p:animEffect transition="in" filter="box(in)">
                                      <p:cBhvr>
                                        <p:cTn id="57" dur="500"/>
                                        <p:tgtEl>
                                          <p:spTgt spid="25806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58068"/>
                                        </p:tgtEl>
                                        <p:attrNameLst>
                                          <p:attrName>style.visibility</p:attrName>
                                        </p:attrNameLst>
                                      </p:cBhvr>
                                      <p:to>
                                        <p:strVal val="visible"/>
                                      </p:to>
                                    </p:set>
                                    <p:animEffect transition="in" filter="box(in)">
                                      <p:cBhvr>
                                        <p:cTn id="62" dur="500"/>
                                        <p:tgtEl>
                                          <p:spTgt spid="25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p:bldP spid="258056" grpId="0"/>
      <p:bldP spid="258059" grpId="0"/>
      <p:bldP spid="258062" grpId="0"/>
      <p:bldP spid="258065" grpId="0"/>
      <p:bldP spid="2580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4"/>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22532" name="Text Box 5"/>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22533" name="Text Box 6"/>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22534" name="Text Box 7">
            <a:hlinkClick r:id="rId3" action="ppaction://hlinksldjump"/>
          </p:cNvPr>
          <p:cNvSpPr txBox="1">
            <a:spLocks noChangeArrowheads="1"/>
          </p:cNvSpPr>
          <p:nvPr/>
        </p:nvSpPr>
        <p:spPr bwMode="auto">
          <a:xfrm>
            <a:off x="7162800" y="64150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800">
                <a:solidFill>
                  <a:srgbClr val="FFFF66"/>
                </a:solidFill>
              </a:rPr>
              <a:t>BACK</a:t>
            </a:r>
          </a:p>
        </p:txBody>
      </p:sp>
      <p:sp>
        <p:nvSpPr>
          <p:cNvPr id="22535" name="Text Box 19"/>
          <p:cNvSpPr txBox="1">
            <a:spLocks noChangeArrowheads="1"/>
          </p:cNvSpPr>
          <p:nvPr/>
        </p:nvSpPr>
        <p:spPr bwMode="auto">
          <a:xfrm>
            <a:off x="762000" y="34290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endParaRPr lang="vi-VN" altLang="en-US" sz="3200" b="1">
              <a:latin typeface=".VnTime" pitchFamily="34" charset="0"/>
            </a:endParaRPr>
          </a:p>
        </p:txBody>
      </p:sp>
      <p:sp>
        <p:nvSpPr>
          <p:cNvPr id="22536" name="Text Box 22"/>
          <p:cNvSpPr txBox="1">
            <a:spLocks noChangeArrowheads="1"/>
          </p:cNvSpPr>
          <p:nvPr/>
        </p:nvSpPr>
        <p:spPr bwMode="auto">
          <a:xfrm>
            <a:off x="762000" y="822325"/>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buFontTx/>
              <a:buBlip>
                <a:blip r:embed="rId4"/>
              </a:buBlip>
            </a:pPr>
            <a:r>
              <a:rPr lang="en-US" altLang="en-US" sz="3200" b="1">
                <a:solidFill>
                  <a:srgbClr val="0000FF"/>
                </a:solidFill>
                <a:cs typeface="Times New Roman" pitchFamily="18" charset="0"/>
              </a:rPr>
              <a:t>  Hoạt động 2</a:t>
            </a:r>
            <a:r>
              <a:rPr lang="en-US" altLang="en-US" sz="3200" b="1">
                <a:solidFill>
                  <a:srgbClr val="800000"/>
                </a:solidFill>
                <a:cs typeface="Times New Roman" pitchFamily="18" charset="0"/>
              </a:rPr>
              <a:t>: Năng lượng nước chảy</a:t>
            </a:r>
          </a:p>
        </p:txBody>
      </p:sp>
      <p:sp>
        <p:nvSpPr>
          <p:cNvPr id="22537" name="Rectangle 88"/>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
        <p:nvSpPr>
          <p:cNvPr id="17424" name="Text Box 16"/>
          <p:cNvSpPr txBox="1">
            <a:spLocks noChangeArrowheads="1"/>
          </p:cNvSpPr>
          <p:nvPr/>
        </p:nvSpPr>
        <p:spPr bwMode="auto">
          <a:xfrm>
            <a:off x="228600" y="2017713"/>
            <a:ext cx="83820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eaLnBrk="1" hangingPunct="1">
              <a:spcBef>
                <a:spcPct val="50000"/>
              </a:spcBef>
            </a:pPr>
            <a:r>
              <a:rPr lang="en-US" altLang="en-US" sz="3200"/>
              <a:t>    Năng lượng nước chảy thường dùng để chuyên chở hàng hóa xuôi dòng nước; làm quay bánh xe nước đưa nước lên cao; làm quay tua-bin ở các nhà máy thủy điện.</a:t>
            </a:r>
            <a:endParaRPr lang="vi-VN" altLang="en-US" sz="320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wipe(left)">
                                      <p:cBhvr>
                                        <p:cTn id="7" dur="500"/>
                                        <p:tgtEl>
                                          <p:spTgt spid="17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4"/>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23556" name="Text Box 5"/>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23557" name="Text Box 6"/>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23558" name="Text Box 8"/>
          <p:cNvSpPr txBox="1">
            <a:spLocks noChangeArrowheads="1"/>
          </p:cNvSpPr>
          <p:nvPr/>
        </p:nvSpPr>
        <p:spPr bwMode="auto">
          <a:xfrm>
            <a:off x="762000" y="34290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endParaRPr lang="vi-VN" altLang="en-US" sz="3200" b="1">
              <a:latin typeface=".VnTime" pitchFamily="34" charset="0"/>
            </a:endParaRPr>
          </a:p>
        </p:txBody>
      </p:sp>
      <p:pic>
        <p:nvPicPr>
          <p:cNvPr id="23559" name="Picture 30"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31"/>
          <p:cNvSpPr txBox="1">
            <a:spLocks noChangeArrowheads="1"/>
          </p:cNvSpPr>
          <p:nvPr/>
        </p:nvSpPr>
        <p:spPr bwMode="auto">
          <a:xfrm>
            <a:off x="990600" y="16764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sz="2800"/>
          </a:p>
        </p:txBody>
      </p:sp>
      <p:sp>
        <p:nvSpPr>
          <p:cNvPr id="23561" name="Text Box 32"/>
          <p:cNvSpPr txBox="1">
            <a:spLocks noChangeArrowheads="1"/>
          </p:cNvSpPr>
          <p:nvPr/>
        </p:nvSpPr>
        <p:spPr bwMode="auto">
          <a:xfrm>
            <a:off x="990600" y="16764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sz="2800"/>
          </a:p>
        </p:txBody>
      </p:sp>
      <p:sp>
        <p:nvSpPr>
          <p:cNvPr id="23562" name="Text Box 33"/>
          <p:cNvSpPr txBox="1">
            <a:spLocks noChangeArrowheads="1"/>
          </p:cNvSpPr>
          <p:nvPr/>
        </p:nvSpPr>
        <p:spPr bwMode="auto">
          <a:xfrm>
            <a:off x="990600" y="16764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sz="2800"/>
          </a:p>
        </p:txBody>
      </p:sp>
      <p:pic>
        <p:nvPicPr>
          <p:cNvPr id="184355" name="Picture 35" descr="Ảnh0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175" y="2570163"/>
            <a:ext cx="380682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9" name="Text Box 39"/>
          <p:cNvSpPr txBox="1">
            <a:spLocks noChangeArrowheads="1"/>
          </p:cNvSpPr>
          <p:nvPr/>
        </p:nvSpPr>
        <p:spPr bwMode="auto">
          <a:xfrm>
            <a:off x="381000" y="527050"/>
            <a:ext cx="83820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buFontTx/>
              <a:buBlip>
                <a:blip r:embed="rId4"/>
              </a:buBlip>
            </a:pPr>
            <a:r>
              <a:rPr lang="en-US" altLang="en-US" sz="3200" b="1">
                <a:solidFill>
                  <a:srgbClr val="000066"/>
                </a:solidFill>
                <a:cs typeface="Times New Roman" pitchFamily="18" charset="0"/>
              </a:rPr>
              <a:t> Hoạt động 3</a:t>
            </a:r>
            <a:r>
              <a:rPr lang="en-US" altLang="en-US" sz="3200" b="1">
                <a:solidFill>
                  <a:srgbClr val="800000"/>
                </a:solidFill>
                <a:cs typeface="Times New Roman" pitchFamily="18" charset="0"/>
              </a:rPr>
              <a:t>: Thực hành  </a:t>
            </a:r>
          </a:p>
          <a:p>
            <a:pPr>
              <a:spcBef>
                <a:spcPct val="50000"/>
              </a:spcBef>
            </a:pPr>
            <a:r>
              <a:rPr lang="en-US" altLang="en-US" sz="3200" b="1">
                <a:solidFill>
                  <a:srgbClr val="800000"/>
                </a:solidFill>
                <a:cs typeface="Times New Roman" pitchFamily="18" charset="0"/>
              </a:rPr>
              <a:t>(</a:t>
            </a:r>
            <a:r>
              <a:rPr lang="en-US" altLang="en-US" sz="3200" b="1">
                <a:solidFill>
                  <a:srgbClr val="000066"/>
                </a:solidFill>
                <a:cs typeface="Times New Roman" pitchFamily="18" charset="0"/>
              </a:rPr>
              <a:t>Sử dụng năng lượng nước chảy làm quay tua pin tạo ra điện</a:t>
            </a:r>
            <a:r>
              <a:rPr lang="en-US" altLang="en-US" sz="3200" b="1">
                <a:solidFill>
                  <a:srgbClr val="800000"/>
                </a:solidFill>
                <a:cs typeface="Times New Roman" pitchFamily="18" charset="0"/>
              </a:rPr>
              <a:t>).</a:t>
            </a:r>
          </a:p>
        </p:txBody>
      </p:sp>
      <p:sp>
        <p:nvSpPr>
          <p:cNvPr id="23565" name="Rectangle 40"/>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
        <p:nvSpPr>
          <p:cNvPr id="19475" name="AutoShape 19">
            <a:hlinkClick r:id="rId5" action="ppaction://hlinksldjump"/>
          </p:cNvPr>
          <p:cNvSpPr>
            <a:spLocks noChangeArrowheads="1"/>
          </p:cNvSpPr>
          <p:nvPr/>
        </p:nvSpPr>
        <p:spPr bwMode="auto">
          <a:xfrm>
            <a:off x="8231188" y="5715000"/>
            <a:ext cx="912812" cy="914400"/>
          </a:xfrm>
          <a:prstGeom prst="star5">
            <a:avLst/>
          </a:prstGeom>
          <a:solidFill>
            <a:schemeClr val="accent1"/>
          </a:solidFill>
          <a:ln w="9525">
            <a:solidFill>
              <a:schemeClr val="tx1"/>
            </a:solidFill>
            <a:miter lim="800000"/>
            <a:headEnd/>
            <a:tailEnd/>
          </a:ln>
          <a:effectLst/>
          <a:extLst/>
        </p:spPr>
        <p:txBody>
          <a:bodyPr wrap="none" anchor="ctr"/>
          <a:lstStyle/>
          <a:p>
            <a:pPr eaLnBrk="1" hangingPunct="1">
              <a:defRPr/>
            </a:pPr>
            <a:endParaRPr lang="en-US">
              <a:cs typeface="Arial" panose="020B0604020202020204" pitchFamily="34" charset="0"/>
            </a:endParaRPr>
          </a:p>
        </p:txBody>
      </p:sp>
      <p:sp>
        <p:nvSpPr>
          <p:cNvPr id="17" name="Text Box 39"/>
          <p:cNvSpPr txBox="1">
            <a:spLocks noChangeArrowheads="1"/>
          </p:cNvSpPr>
          <p:nvPr/>
        </p:nvSpPr>
        <p:spPr bwMode="auto">
          <a:xfrm>
            <a:off x="304800" y="3816350"/>
            <a:ext cx="40020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buFontTx/>
              <a:buBlip>
                <a:blip r:embed="rId4"/>
              </a:buBlip>
            </a:pPr>
            <a:r>
              <a:rPr lang="en-US" altLang="en-US" sz="3200" b="1">
                <a:solidFill>
                  <a:srgbClr val="C00000"/>
                </a:solidFill>
                <a:cs typeface="Times New Roman" pitchFamily="18" charset="0"/>
              </a:rPr>
              <a:t> HS tự thực hiện với sự hỗ trợ của PH</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4359"/>
                                        </p:tgtEl>
                                        <p:attrNameLst>
                                          <p:attrName>style.visibility</p:attrName>
                                        </p:attrNameLst>
                                      </p:cBhvr>
                                      <p:to>
                                        <p:strVal val="visible"/>
                                      </p:to>
                                    </p:set>
                                    <p:anim calcmode="lin" valueType="num">
                                      <p:cBhvr>
                                        <p:cTn id="7" dur="1000" fill="hold"/>
                                        <p:tgtEl>
                                          <p:spTgt spid="184359"/>
                                        </p:tgtEl>
                                        <p:attrNameLst>
                                          <p:attrName>ppt_w</p:attrName>
                                        </p:attrNameLst>
                                      </p:cBhvr>
                                      <p:tavLst>
                                        <p:tav tm="0">
                                          <p:val>
                                            <p:strVal val="#ppt_w*0.70"/>
                                          </p:val>
                                        </p:tav>
                                        <p:tav tm="100000">
                                          <p:val>
                                            <p:strVal val="#ppt_w"/>
                                          </p:val>
                                        </p:tav>
                                      </p:tavLst>
                                    </p:anim>
                                    <p:anim calcmode="lin" valueType="num">
                                      <p:cBhvr>
                                        <p:cTn id="8" dur="1000" fill="hold"/>
                                        <p:tgtEl>
                                          <p:spTgt spid="184359"/>
                                        </p:tgtEl>
                                        <p:attrNameLst>
                                          <p:attrName>ppt_h</p:attrName>
                                        </p:attrNameLst>
                                      </p:cBhvr>
                                      <p:tavLst>
                                        <p:tav tm="0">
                                          <p:val>
                                            <p:strVal val="#ppt_h"/>
                                          </p:val>
                                        </p:tav>
                                        <p:tav tm="100000">
                                          <p:val>
                                            <p:strVal val="#ppt_h"/>
                                          </p:val>
                                        </p:tav>
                                      </p:tavLst>
                                    </p:anim>
                                    <p:animEffect transition="in" filter="fade">
                                      <p:cBhvr>
                                        <p:cTn id="9" dur="1000"/>
                                        <p:tgtEl>
                                          <p:spTgt spid="184359"/>
                                        </p:tgtEl>
                                      </p:cBhvr>
                                    </p:animEffect>
                                  </p:childTnLst>
                                </p:cTn>
                              </p:par>
                            </p:childTnLst>
                          </p:cTn>
                        </p:par>
                        <p:par>
                          <p:cTn id="10" fill="hold" nodeType="afterGroup">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84355"/>
                                        </p:tgtEl>
                                        <p:attrNameLst>
                                          <p:attrName>style.visibility</p:attrName>
                                        </p:attrNameLst>
                                      </p:cBhvr>
                                      <p:to>
                                        <p:strVal val="visible"/>
                                      </p:to>
                                    </p:set>
                                    <p:anim calcmode="lin" valueType="num">
                                      <p:cBhvr>
                                        <p:cTn id="13" dur="1000" fill="hold"/>
                                        <p:tgtEl>
                                          <p:spTgt spid="184355"/>
                                        </p:tgtEl>
                                        <p:attrNameLst>
                                          <p:attrName>ppt_w</p:attrName>
                                        </p:attrNameLst>
                                      </p:cBhvr>
                                      <p:tavLst>
                                        <p:tav tm="0">
                                          <p:val>
                                            <p:fltVal val="0"/>
                                          </p:val>
                                        </p:tav>
                                        <p:tav tm="100000">
                                          <p:val>
                                            <p:strVal val="#ppt_w"/>
                                          </p:val>
                                        </p:tav>
                                      </p:tavLst>
                                    </p:anim>
                                    <p:anim calcmode="lin" valueType="num">
                                      <p:cBhvr>
                                        <p:cTn id="14" dur="1000" fill="hold"/>
                                        <p:tgtEl>
                                          <p:spTgt spid="184355"/>
                                        </p:tgtEl>
                                        <p:attrNameLst>
                                          <p:attrName>ppt_h</p:attrName>
                                        </p:attrNameLst>
                                      </p:cBhvr>
                                      <p:tavLst>
                                        <p:tav tm="0">
                                          <p:val>
                                            <p:fltVal val="0"/>
                                          </p:val>
                                        </p:tav>
                                        <p:tav tm="100000">
                                          <p:val>
                                            <p:strVal val="#ppt_h"/>
                                          </p:val>
                                        </p:tav>
                                      </p:tavLst>
                                    </p:anim>
                                    <p:anim calcmode="lin" valueType="num">
                                      <p:cBhvr>
                                        <p:cTn id="15" dur="1000" fill="hold"/>
                                        <p:tgtEl>
                                          <p:spTgt spid="184355"/>
                                        </p:tgtEl>
                                        <p:attrNameLst>
                                          <p:attrName>style.rotation</p:attrName>
                                        </p:attrNameLst>
                                      </p:cBhvr>
                                      <p:tavLst>
                                        <p:tav tm="0">
                                          <p:val>
                                            <p:fltVal val="90"/>
                                          </p:val>
                                        </p:tav>
                                        <p:tav tm="100000">
                                          <p:val>
                                            <p:fltVal val="0"/>
                                          </p:val>
                                        </p:tav>
                                      </p:tavLst>
                                    </p:anim>
                                    <p:animEffect transition="in" filter="fade">
                                      <p:cBhvr>
                                        <p:cTn id="16" dur="1000"/>
                                        <p:tgtEl>
                                          <p:spTgt spid="1843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strVal val="#ppt_w*0.70"/>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Effect transition="in" filter="fade">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9"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2" descr="HOA MI MO S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5000"/>
          <a:stretch>
            <a:fillRect/>
          </a:stretch>
        </p:blipFill>
        <p:spPr bwMode="auto">
          <a:xfrm>
            <a:off x="0" y="2743200"/>
            <a:ext cx="9194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WordArt 4"/>
          <p:cNvSpPr>
            <a:spLocks noChangeArrowheads="1" noChangeShapeType="1" noTextEdit="1"/>
          </p:cNvSpPr>
          <p:nvPr/>
        </p:nvSpPr>
        <p:spPr bwMode="auto">
          <a:xfrm>
            <a:off x="1219200" y="508000"/>
            <a:ext cx="6400800" cy="1493838"/>
          </a:xfrm>
          <a:prstGeom prst="rect">
            <a:avLst/>
          </a:prstGeom>
        </p:spPr>
        <p:txBody>
          <a:bodyPr wrap="none" fromWordArt="1">
            <a:prstTxWarp prst="textPlain">
              <a:avLst>
                <a:gd name="adj" fmla="val 50000"/>
              </a:avLst>
            </a:prstTxWarp>
          </a:bodyPr>
          <a:lstStyle/>
          <a:p>
            <a:pPr algn="ctr"/>
            <a:r>
              <a:rPr lang="en-US" sz="4800" kern="1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VẬN DỤNG</a:t>
            </a:r>
          </a:p>
        </p:txBody>
      </p:sp>
    </p:spTree>
  </p:cSld>
  <p:clrMapOvr>
    <a:masterClrMapping/>
  </p:clrMapOvr>
  <p:transition>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descr="Tweety[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18538" y="304800"/>
            <a:ext cx="10509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000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429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5" name="Oval 5">
            <a:hlinkClick r:id="rId5" action="ppaction://hlinksldjump"/>
          </p:cNvPr>
          <p:cNvSpPr>
            <a:spLocks noChangeArrowheads="1"/>
          </p:cNvSpPr>
          <p:nvPr/>
        </p:nvSpPr>
        <p:spPr bwMode="auto">
          <a:xfrm>
            <a:off x="3048000" y="1066800"/>
            <a:ext cx="2590800" cy="2362200"/>
          </a:xfrm>
          <a:prstGeom prst="ellipse">
            <a:avLst/>
          </a:prstGeom>
          <a:solidFill>
            <a:srgbClr val="FF9900"/>
          </a:solidFill>
          <a:ln w="9525" algn="ctr">
            <a:solidFill>
              <a:srgbClr val="0000FF"/>
            </a:solidFill>
            <a:round/>
            <a:headEnd/>
            <a:tailEnd/>
          </a:ln>
        </p:spPr>
        <p:txBody>
          <a:bodyPr wrap="none" anchor="ctr"/>
          <a:lstStyle/>
          <a:p>
            <a:pPr algn="ctr">
              <a:spcBef>
                <a:spcPct val="50000"/>
              </a:spcBef>
            </a:pPr>
            <a:r>
              <a:rPr lang="en-US" altLang="en-US" sz="2800" b="1">
                <a:solidFill>
                  <a:schemeClr val="bg1"/>
                </a:solidFill>
                <a:latin typeface="Arial" charset="0"/>
              </a:rPr>
              <a:t>1</a:t>
            </a:r>
          </a:p>
          <a:p>
            <a:pPr algn="ctr">
              <a:spcBef>
                <a:spcPct val="50000"/>
              </a:spcBef>
            </a:pPr>
            <a:endParaRPr lang="en-US" altLang="en-US" sz="2800">
              <a:latin typeface="Arial" charset="0"/>
            </a:endParaRPr>
          </a:p>
        </p:txBody>
      </p:sp>
      <p:sp>
        <p:nvSpPr>
          <p:cNvPr id="245766" name="Oval 6">
            <a:hlinkClick r:id="rId6" action="ppaction://hlinksldjump"/>
          </p:cNvPr>
          <p:cNvSpPr>
            <a:spLocks noChangeArrowheads="1"/>
          </p:cNvSpPr>
          <p:nvPr/>
        </p:nvSpPr>
        <p:spPr bwMode="auto">
          <a:xfrm>
            <a:off x="4724400" y="1828800"/>
            <a:ext cx="2438400" cy="2362200"/>
          </a:xfrm>
          <a:prstGeom prst="ellipse">
            <a:avLst/>
          </a:prstGeom>
          <a:gradFill rotWithShape="1">
            <a:gsLst>
              <a:gs pos="0">
                <a:srgbClr val="FFFF00"/>
              </a:gs>
              <a:gs pos="100000">
                <a:srgbClr val="00FF00"/>
              </a:gs>
            </a:gsLst>
            <a:lin ang="5400000" scaled="1"/>
          </a:gradFill>
          <a:ln w="9525" algn="ctr">
            <a:solidFill>
              <a:srgbClr val="FF0066"/>
            </a:solidFill>
            <a:round/>
            <a:headEnd/>
            <a:tailEnd/>
          </a:ln>
        </p:spPr>
        <p:txBody>
          <a:bodyPr wrap="none" anchor="ctr"/>
          <a:lstStyle/>
          <a:p>
            <a:pPr algn="ctr">
              <a:spcBef>
                <a:spcPct val="50000"/>
              </a:spcBef>
            </a:pPr>
            <a:r>
              <a:rPr lang="en-US" altLang="en-US" sz="3200">
                <a:latin typeface="Arial" charset="0"/>
              </a:rPr>
              <a:t>  </a:t>
            </a:r>
            <a:r>
              <a:rPr lang="en-US" altLang="en-US" sz="2800" b="1">
                <a:latin typeface="Arial" charset="0"/>
              </a:rPr>
              <a:t>2</a:t>
            </a:r>
          </a:p>
        </p:txBody>
      </p:sp>
      <p:sp>
        <p:nvSpPr>
          <p:cNvPr id="245767" name="Oval 7">
            <a:hlinkClick r:id="rId7" action="ppaction://hlinksldjump"/>
          </p:cNvPr>
          <p:cNvSpPr>
            <a:spLocks noChangeArrowheads="1"/>
          </p:cNvSpPr>
          <p:nvPr/>
        </p:nvSpPr>
        <p:spPr bwMode="auto">
          <a:xfrm>
            <a:off x="3886200" y="3429000"/>
            <a:ext cx="2590800" cy="2590800"/>
          </a:xfrm>
          <a:prstGeom prst="ellipse">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spcBef>
                <a:spcPct val="50000"/>
              </a:spcBef>
            </a:pPr>
            <a:r>
              <a:rPr lang="en-US" altLang="en-US" sz="2800">
                <a:latin typeface="Arial" charset="0"/>
              </a:rPr>
              <a:t>   </a:t>
            </a:r>
          </a:p>
          <a:p>
            <a:pPr algn="ctr">
              <a:spcBef>
                <a:spcPct val="50000"/>
              </a:spcBef>
            </a:pPr>
            <a:r>
              <a:rPr lang="en-US" altLang="en-US" sz="2800">
                <a:latin typeface="Arial" charset="0"/>
              </a:rPr>
              <a:t>    </a:t>
            </a:r>
            <a:r>
              <a:rPr lang="en-US" altLang="en-US" sz="2800" b="1">
                <a:solidFill>
                  <a:schemeClr val="bg1"/>
                </a:solidFill>
                <a:latin typeface="Arial" charset="0"/>
              </a:rPr>
              <a:t>3</a:t>
            </a:r>
          </a:p>
        </p:txBody>
      </p:sp>
      <p:sp>
        <p:nvSpPr>
          <p:cNvPr id="245768" name="Oval 8">
            <a:hlinkClick r:id="rId8" action="ppaction://hlinksldjump"/>
          </p:cNvPr>
          <p:cNvSpPr>
            <a:spLocks noChangeArrowheads="1"/>
          </p:cNvSpPr>
          <p:nvPr/>
        </p:nvSpPr>
        <p:spPr bwMode="auto">
          <a:xfrm>
            <a:off x="1981200" y="2654300"/>
            <a:ext cx="2590800" cy="2590800"/>
          </a:xfrm>
          <a:prstGeom prst="ellipse">
            <a:avLst/>
          </a:prstGeom>
          <a:gradFill rotWithShape="1">
            <a:gsLst>
              <a:gs pos="0">
                <a:srgbClr val="00FF00"/>
              </a:gs>
              <a:gs pos="100000">
                <a:srgbClr val="FF000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spcBef>
                <a:spcPct val="50000"/>
              </a:spcBef>
            </a:pPr>
            <a:endParaRPr lang="en-US" altLang="en-US" sz="3200">
              <a:solidFill>
                <a:schemeClr val="tx2"/>
              </a:solidFill>
              <a:latin typeface="Arial" charset="0"/>
            </a:endParaRPr>
          </a:p>
          <a:p>
            <a:pPr algn="ctr">
              <a:spcBef>
                <a:spcPct val="50000"/>
              </a:spcBef>
            </a:pPr>
            <a:r>
              <a:rPr lang="en-US" altLang="en-US" sz="2800" b="1">
                <a:solidFill>
                  <a:schemeClr val="tx2"/>
                </a:solidFill>
                <a:latin typeface="Arial" charset="0"/>
              </a:rPr>
              <a:t>4</a:t>
            </a:r>
          </a:p>
        </p:txBody>
      </p:sp>
      <p:sp>
        <p:nvSpPr>
          <p:cNvPr id="245770" name="Oval 10"/>
          <p:cNvSpPr>
            <a:spLocks noChangeArrowheads="1"/>
          </p:cNvSpPr>
          <p:nvPr/>
        </p:nvSpPr>
        <p:spPr bwMode="auto">
          <a:xfrm>
            <a:off x="3505200" y="2582863"/>
            <a:ext cx="2667000" cy="2263775"/>
          </a:xfrm>
          <a:prstGeom prst="ellipse">
            <a:avLst/>
          </a:prstGeom>
          <a:gradFill rotWithShape="1">
            <a:gsLst>
              <a:gs pos="0">
                <a:srgbClr val="00FFCC"/>
              </a:gs>
              <a:gs pos="100000">
                <a:srgbClr val="00FF00"/>
              </a:gs>
            </a:gsLst>
            <a:path path="shape">
              <a:fillToRect l="50000" t="50000" r="50000" b="50000"/>
            </a:path>
          </a:gradFill>
          <a:ln w="9525">
            <a:solidFill>
              <a:srgbClr val="00FFCC"/>
            </a:solidFill>
            <a:round/>
            <a:headEnd/>
            <a:tailEnd/>
          </a:ln>
        </p:spPr>
        <p:txBody>
          <a:bodyPr lIns="45720" rIns="45720" anchor="ctr"/>
          <a:lstStyle/>
          <a:p>
            <a:pPr algn="ctr" eaLnBrk="1" hangingPunct="1"/>
            <a:r>
              <a:rPr lang="en-US" altLang="en-US" sz="3200" b="1">
                <a:solidFill>
                  <a:srgbClr val="000000"/>
                </a:solidFill>
                <a:cs typeface="Times New Roman" pitchFamily="18" charset="0"/>
              </a:rPr>
              <a:t>Câu hỏi</a:t>
            </a:r>
          </a:p>
          <a:p>
            <a:pPr algn="ctr" eaLnBrk="1" hangingPunct="1"/>
            <a:r>
              <a:rPr lang="en-US" altLang="en-US" sz="3200" b="1">
                <a:solidFill>
                  <a:srgbClr val="000000"/>
                </a:solidFill>
                <a:cs typeface="Times New Roman" pitchFamily="18" charset="0"/>
              </a:rPr>
              <a:t>trắc nghiệm</a:t>
            </a:r>
          </a:p>
        </p:txBody>
      </p:sp>
      <p:pic>
        <p:nvPicPr>
          <p:cNvPr id="245771" name="Picture 11" descr="butterfly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744200" y="2654300"/>
            <a:ext cx="10287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9" descr="Diamrul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5384326" flipV="1">
            <a:off x="-3237706" y="3237706"/>
            <a:ext cx="6705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29" descr="Diamrul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5384326" flipV="1">
            <a:off x="5676107" y="3390106"/>
            <a:ext cx="6705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29" descr="Diamrul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9" descr="Diamrul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6705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6" descr="Trochoi"/>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257175"/>
            <a:ext cx="6858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9" descr="70200380f6d5[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30188" y="6337300"/>
            <a:ext cx="85328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20" descr="Con chim 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270750" y="4803775"/>
            <a:ext cx="14605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22" descr="Con chim 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30188" y="4908550"/>
            <a:ext cx="14605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AutoShape 19">
            <a:hlinkClick r:id="rId14" action="ppaction://hlinksldjump"/>
          </p:cNvPr>
          <p:cNvSpPr>
            <a:spLocks noChangeArrowheads="1"/>
          </p:cNvSpPr>
          <p:nvPr/>
        </p:nvSpPr>
        <p:spPr bwMode="auto">
          <a:xfrm>
            <a:off x="8001000" y="5791200"/>
            <a:ext cx="912813" cy="914400"/>
          </a:xfrm>
          <a:prstGeom prst="star5">
            <a:avLst/>
          </a:prstGeom>
          <a:solidFill>
            <a:schemeClr val="accent1"/>
          </a:solidFill>
          <a:ln w="9525">
            <a:solidFill>
              <a:schemeClr val="tx1"/>
            </a:solidFill>
            <a:miter lim="800000"/>
            <a:headEnd/>
            <a:tailEnd/>
          </a:ln>
          <a:effectLst/>
          <a:extLst/>
        </p:spPr>
        <p:txBody>
          <a:bodyPr wrap="none" anchor="ctr"/>
          <a:lstStyle/>
          <a:p>
            <a:pPr eaLnBrk="1" hangingPunct="1">
              <a:defRPr/>
            </a:pPr>
            <a:endParaRPr lang="en-US">
              <a:cs typeface="Arial" panose="020B0604020202020204" pitchFamily="34"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05747 0.02173 C -0.08212 -0.00694 -0.10678 -0.03538 -0.1257 -0.03076 C -0.14462 -0.02613 -0.15799 0.01132 -0.17119 0.04901 " pathEditMode="relative" rAng="0" ptsTypes="aaA">
                                      <p:cBhvr>
                                        <p:cTn id="6" dur="2000" fill="hold"/>
                                        <p:tgtEl>
                                          <p:spTgt spid="245762"/>
                                        </p:tgtEl>
                                        <p:attrNameLst>
                                          <p:attrName>ppt_x</p:attrName>
                                          <p:attrName>ppt_y</p:attrName>
                                        </p:attrNameLst>
                                      </p:cBhvr>
                                      <p:rCtr x="-5694" y="-1503"/>
                                    </p:animMotion>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7" presetID="23" presetClass="entr" presetSubtype="16" fill="hold" grpId="0" nodeType="withEffect">
                                  <p:stCondLst>
                                    <p:cond delay="0"/>
                                  </p:stCondLst>
                                  <p:childTnLst>
                                    <p:set>
                                      <p:cBhvr>
                                        <p:cTn id="8" dur="1" fill="hold">
                                          <p:stCondLst>
                                            <p:cond delay="0"/>
                                          </p:stCondLst>
                                        </p:cTn>
                                        <p:tgtEl>
                                          <p:spTgt spid="245765"/>
                                        </p:tgtEl>
                                        <p:attrNameLst>
                                          <p:attrName>style.visibility</p:attrName>
                                        </p:attrNameLst>
                                      </p:cBhvr>
                                      <p:to>
                                        <p:strVal val="visible"/>
                                      </p:to>
                                    </p:set>
                                    <p:anim calcmode="lin" valueType="num">
                                      <p:cBhvr>
                                        <p:cTn id="9" dur="1000" fill="hold"/>
                                        <p:tgtEl>
                                          <p:spTgt spid="245765"/>
                                        </p:tgtEl>
                                        <p:attrNameLst>
                                          <p:attrName>ppt_w</p:attrName>
                                        </p:attrNameLst>
                                      </p:cBhvr>
                                      <p:tavLst>
                                        <p:tav tm="0">
                                          <p:val>
                                            <p:fltVal val="0"/>
                                          </p:val>
                                        </p:tav>
                                        <p:tav tm="100000">
                                          <p:val>
                                            <p:strVal val="#ppt_w"/>
                                          </p:val>
                                        </p:tav>
                                      </p:tavLst>
                                    </p:anim>
                                    <p:anim calcmode="lin" valueType="num">
                                      <p:cBhvr>
                                        <p:cTn id="10" dur="1000" fill="hold"/>
                                        <p:tgtEl>
                                          <p:spTgt spid="245765"/>
                                        </p:tgtEl>
                                        <p:attrNameLst>
                                          <p:attrName>ppt_h</p:attrName>
                                        </p:attrNameLst>
                                      </p:cBhvr>
                                      <p:tavLst>
                                        <p:tav tm="0">
                                          <p:val>
                                            <p:fltVal val="0"/>
                                          </p:val>
                                        </p:tav>
                                        <p:tav tm="100000">
                                          <p:val>
                                            <p:strVal val="#ppt_h"/>
                                          </p:val>
                                        </p:tav>
                                      </p:tavLst>
                                    </p:anim>
                                  </p:childTnLst>
                                </p:cTn>
                              </p:par>
                              <p:par>
                                <p:cTn id="11" presetID="23" presetClass="entr" presetSubtype="16" fill="hold" grpId="0" nodeType="withEffect">
                                  <p:stCondLst>
                                    <p:cond delay="0"/>
                                  </p:stCondLst>
                                  <p:childTnLst>
                                    <p:set>
                                      <p:cBhvr>
                                        <p:cTn id="12" dur="1" fill="hold">
                                          <p:stCondLst>
                                            <p:cond delay="0"/>
                                          </p:stCondLst>
                                        </p:cTn>
                                        <p:tgtEl>
                                          <p:spTgt spid="245766"/>
                                        </p:tgtEl>
                                        <p:attrNameLst>
                                          <p:attrName>style.visibility</p:attrName>
                                        </p:attrNameLst>
                                      </p:cBhvr>
                                      <p:to>
                                        <p:strVal val="visible"/>
                                      </p:to>
                                    </p:set>
                                    <p:anim calcmode="lin" valueType="num">
                                      <p:cBhvr>
                                        <p:cTn id="13" dur="1000" fill="hold"/>
                                        <p:tgtEl>
                                          <p:spTgt spid="245766"/>
                                        </p:tgtEl>
                                        <p:attrNameLst>
                                          <p:attrName>ppt_w</p:attrName>
                                        </p:attrNameLst>
                                      </p:cBhvr>
                                      <p:tavLst>
                                        <p:tav tm="0">
                                          <p:val>
                                            <p:fltVal val="0"/>
                                          </p:val>
                                        </p:tav>
                                        <p:tav tm="100000">
                                          <p:val>
                                            <p:strVal val="#ppt_w"/>
                                          </p:val>
                                        </p:tav>
                                      </p:tavLst>
                                    </p:anim>
                                    <p:anim calcmode="lin" valueType="num">
                                      <p:cBhvr>
                                        <p:cTn id="14" dur="1000" fill="hold"/>
                                        <p:tgtEl>
                                          <p:spTgt spid="245766"/>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45770"/>
                                        </p:tgtEl>
                                        <p:attrNameLst>
                                          <p:attrName>style.visibility</p:attrName>
                                        </p:attrNameLst>
                                      </p:cBhvr>
                                      <p:to>
                                        <p:strVal val="visible"/>
                                      </p:to>
                                    </p:set>
                                    <p:anim calcmode="lin" valueType="num">
                                      <p:cBhvr>
                                        <p:cTn id="17" dur="1000" fill="hold"/>
                                        <p:tgtEl>
                                          <p:spTgt spid="245770"/>
                                        </p:tgtEl>
                                        <p:attrNameLst>
                                          <p:attrName>ppt_w</p:attrName>
                                        </p:attrNameLst>
                                      </p:cBhvr>
                                      <p:tavLst>
                                        <p:tav tm="0">
                                          <p:val>
                                            <p:fltVal val="0"/>
                                          </p:val>
                                        </p:tav>
                                        <p:tav tm="100000">
                                          <p:val>
                                            <p:strVal val="#ppt_w"/>
                                          </p:val>
                                        </p:tav>
                                      </p:tavLst>
                                    </p:anim>
                                    <p:anim calcmode="lin" valueType="num">
                                      <p:cBhvr>
                                        <p:cTn id="18" dur="1000" fill="hold"/>
                                        <p:tgtEl>
                                          <p:spTgt spid="245770"/>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45768"/>
                                        </p:tgtEl>
                                        <p:attrNameLst>
                                          <p:attrName>style.visibility</p:attrName>
                                        </p:attrNameLst>
                                      </p:cBhvr>
                                      <p:to>
                                        <p:strVal val="visible"/>
                                      </p:to>
                                    </p:set>
                                    <p:anim calcmode="lin" valueType="num">
                                      <p:cBhvr>
                                        <p:cTn id="21" dur="1000" fill="hold"/>
                                        <p:tgtEl>
                                          <p:spTgt spid="245768"/>
                                        </p:tgtEl>
                                        <p:attrNameLst>
                                          <p:attrName>ppt_w</p:attrName>
                                        </p:attrNameLst>
                                      </p:cBhvr>
                                      <p:tavLst>
                                        <p:tav tm="0">
                                          <p:val>
                                            <p:fltVal val="0"/>
                                          </p:val>
                                        </p:tav>
                                        <p:tav tm="100000">
                                          <p:val>
                                            <p:strVal val="#ppt_w"/>
                                          </p:val>
                                        </p:tav>
                                      </p:tavLst>
                                    </p:anim>
                                    <p:anim calcmode="lin" valueType="num">
                                      <p:cBhvr>
                                        <p:cTn id="22" dur="1000" fill="hold"/>
                                        <p:tgtEl>
                                          <p:spTgt spid="245768"/>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45767"/>
                                        </p:tgtEl>
                                        <p:attrNameLst>
                                          <p:attrName>style.visibility</p:attrName>
                                        </p:attrNameLst>
                                      </p:cBhvr>
                                      <p:to>
                                        <p:strVal val="visible"/>
                                      </p:to>
                                    </p:set>
                                    <p:anim calcmode="lin" valueType="num">
                                      <p:cBhvr>
                                        <p:cTn id="25" dur="1000" fill="hold"/>
                                        <p:tgtEl>
                                          <p:spTgt spid="245767"/>
                                        </p:tgtEl>
                                        <p:attrNameLst>
                                          <p:attrName>ppt_w</p:attrName>
                                        </p:attrNameLst>
                                      </p:cBhvr>
                                      <p:tavLst>
                                        <p:tav tm="0">
                                          <p:val>
                                            <p:fltVal val="0"/>
                                          </p:val>
                                        </p:tav>
                                        <p:tav tm="100000">
                                          <p:val>
                                            <p:strVal val="#ppt_w"/>
                                          </p:val>
                                        </p:tav>
                                      </p:tavLst>
                                    </p:anim>
                                    <p:anim calcmode="lin" valueType="num">
                                      <p:cBhvr>
                                        <p:cTn id="26" dur="1000" fill="hold"/>
                                        <p:tgtEl>
                                          <p:spTgt spid="245767"/>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000"/>
                            </p:stCondLst>
                            <p:childTnLst>
                              <p:par>
                                <p:cTn id="28" presetID="0" presetClass="path" presetSubtype="0" accel="50000" decel="50000" fill="hold" nodeType="afterEffect">
                                  <p:stCondLst>
                                    <p:cond delay="500"/>
                                  </p:stCondLst>
                                  <p:childTnLst>
                                    <p:animMotion origin="layout" path="M -0.11736 -0.15723 C -0.28264 -0.26821 -0.4474 -0.37873 -0.55677 -0.37179 C -0.66476 -0.36486 -0.71024 -0.1644 -0.76962 -0.11445 C -0.82917 -0.06451 -0.88403 -0.10821 -0.91302 -0.07191 C -0.94167 -0.03538 -0.975 -0.01665 -0.94236 0.10381 C -0.90972 0.22451 -0.67917 0.64878 -0.71736 0.65225 C -0.75556 0.65572 -1.17292 0.16647 -1.17187 0.12485 C -1.17083 0.08323 -0.80729 0.34451 -0.71128 0.40231 " pathEditMode="relative" rAng="0" ptsTypes="aaaaaaaa">
                                      <p:cBhvr>
                                        <p:cTn id="29" dur="3000" fill="hold"/>
                                        <p:tgtEl>
                                          <p:spTgt spid="245771"/>
                                        </p:tgtEl>
                                        <p:attrNameLst>
                                          <p:attrName>ppt_x</p:attrName>
                                          <p:attrName>ppt_y</p:attrName>
                                        </p:attrNameLst>
                                      </p:cBhvr>
                                      <p:rCtr x="-52778" y="2957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45765"/>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4" presetClass="exit" presetSubtype="10" fill="hold" grpId="1" nodeType="clickEffect">
                                  <p:stCondLst>
                                    <p:cond delay="0"/>
                                  </p:stCondLst>
                                  <p:childTnLst>
                                    <p:animEffect transition="out" filter="randombar(horizontal)">
                                      <p:cBhvr>
                                        <p:cTn id="34" dur="500"/>
                                        <p:tgtEl>
                                          <p:spTgt spid="245765"/>
                                        </p:tgtEl>
                                      </p:cBhvr>
                                    </p:animEffect>
                                    <p:set>
                                      <p:cBhvr>
                                        <p:cTn id="35" dur="1" fill="hold">
                                          <p:stCondLst>
                                            <p:cond delay="499"/>
                                          </p:stCondLst>
                                        </p:cTn>
                                        <p:tgtEl>
                                          <p:spTgt spid="245765"/>
                                        </p:tgtEl>
                                        <p:attrNameLst>
                                          <p:attrName>style.visibility</p:attrName>
                                        </p:attrNameLst>
                                      </p:cBhvr>
                                      <p:to>
                                        <p:strVal val="hidden"/>
                                      </p:to>
                                    </p:set>
                                  </p:childTnLst>
                                </p:cTn>
                              </p:par>
                            </p:childTnLst>
                          </p:cTn>
                        </p:par>
                      </p:childTnLst>
                    </p:cTn>
                  </p:par>
                </p:childTnLst>
              </p:cTn>
              <p:nextCondLst>
                <p:cond evt="onClick" delay="0">
                  <p:tgtEl>
                    <p:spTgt spid="245765"/>
                  </p:tgtEl>
                </p:cond>
              </p:nextCondLst>
            </p:seq>
            <p:seq concurrent="1" nextAc="seek">
              <p:cTn id="36" restart="whenNotActive" fill="hold" evtFilter="cancelBubble" nodeType="interactiveSeq">
                <p:stCondLst>
                  <p:cond evt="onClick" delay="0">
                    <p:tgtEl>
                      <p:spTgt spid="245766"/>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4" presetClass="exit" presetSubtype="10" fill="hold" grpId="1" nodeType="clickEffect">
                                  <p:stCondLst>
                                    <p:cond delay="0"/>
                                  </p:stCondLst>
                                  <p:childTnLst>
                                    <p:animEffect transition="out" filter="randombar(horizontal)">
                                      <p:cBhvr>
                                        <p:cTn id="40" dur="500"/>
                                        <p:tgtEl>
                                          <p:spTgt spid="245766"/>
                                        </p:tgtEl>
                                      </p:cBhvr>
                                    </p:animEffect>
                                    <p:set>
                                      <p:cBhvr>
                                        <p:cTn id="41" dur="1" fill="hold">
                                          <p:stCondLst>
                                            <p:cond delay="499"/>
                                          </p:stCondLst>
                                        </p:cTn>
                                        <p:tgtEl>
                                          <p:spTgt spid="245766"/>
                                        </p:tgtEl>
                                        <p:attrNameLst>
                                          <p:attrName>style.visibility</p:attrName>
                                        </p:attrNameLst>
                                      </p:cBhvr>
                                      <p:to>
                                        <p:strVal val="hidden"/>
                                      </p:to>
                                    </p:set>
                                  </p:childTnLst>
                                </p:cTn>
                              </p:par>
                            </p:childTnLst>
                          </p:cTn>
                        </p:par>
                      </p:childTnLst>
                    </p:cTn>
                  </p:par>
                </p:childTnLst>
              </p:cTn>
              <p:nextCondLst>
                <p:cond evt="onClick" delay="0">
                  <p:tgtEl>
                    <p:spTgt spid="245766"/>
                  </p:tgtEl>
                </p:cond>
              </p:nextCondLst>
            </p:seq>
            <p:seq concurrent="1" nextAc="seek">
              <p:cTn id="42" restart="whenNotActive" fill="hold" evtFilter="cancelBubble" nodeType="interactiveSeq">
                <p:stCondLst>
                  <p:cond evt="onClick" delay="0">
                    <p:tgtEl>
                      <p:spTgt spid="245767"/>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4" presetClass="exit" presetSubtype="10" fill="hold" grpId="1" nodeType="clickEffect">
                                  <p:stCondLst>
                                    <p:cond delay="0"/>
                                  </p:stCondLst>
                                  <p:childTnLst>
                                    <p:animEffect transition="out" filter="randombar(horizontal)">
                                      <p:cBhvr>
                                        <p:cTn id="46" dur="500"/>
                                        <p:tgtEl>
                                          <p:spTgt spid="245767"/>
                                        </p:tgtEl>
                                      </p:cBhvr>
                                    </p:animEffect>
                                    <p:set>
                                      <p:cBhvr>
                                        <p:cTn id="47" dur="1" fill="hold">
                                          <p:stCondLst>
                                            <p:cond delay="499"/>
                                          </p:stCondLst>
                                        </p:cTn>
                                        <p:tgtEl>
                                          <p:spTgt spid="245767"/>
                                        </p:tgtEl>
                                        <p:attrNameLst>
                                          <p:attrName>style.visibility</p:attrName>
                                        </p:attrNameLst>
                                      </p:cBhvr>
                                      <p:to>
                                        <p:strVal val="hidden"/>
                                      </p:to>
                                    </p:set>
                                  </p:childTnLst>
                                </p:cTn>
                              </p:par>
                            </p:childTnLst>
                          </p:cTn>
                        </p:par>
                      </p:childTnLst>
                    </p:cTn>
                  </p:par>
                </p:childTnLst>
              </p:cTn>
              <p:nextCondLst>
                <p:cond evt="onClick" delay="0">
                  <p:tgtEl>
                    <p:spTgt spid="245767"/>
                  </p:tgtEl>
                </p:cond>
              </p:nextCondLst>
            </p:seq>
            <p:seq concurrent="1" nextAc="seek">
              <p:cTn id="48" restart="whenNotActive" fill="hold" evtFilter="cancelBubble" nodeType="interactiveSeq">
                <p:stCondLst>
                  <p:cond evt="onClick" delay="0">
                    <p:tgtEl>
                      <p:spTgt spid="245768"/>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14" presetClass="exit" presetSubtype="10" fill="hold" grpId="1" nodeType="clickEffect">
                                  <p:stCondLst>
                                    <p:cond delay="0"/>
                                  </p:stCondLst>
                                  <p:childTnLst>
                                    <p:animEffect transition="out" filter="randombar(horizontal)">
                                      <p:cBhvr>
                                        <p:cTn id="52" dur="500"/>
                                        <p:tgtEl>
                                          <p:spTgt spid="245768"/>
                                        </p:tgtEl>
                                      </p:cBhvr>
                                    </p:animEffect>
                                    <p:set>
                                      <p:cBhvr>
                                        <p:cTn id="53" dur="1" fill="hold">
                                          <p:stCondLst>
                                            <p:cond delay="499"/>
                                          </p:stCondLst>
                                        </p:cTn>
                                        <p:tgtEl>
                                          <p:spTgt spid="245768"/>
                                        </p:tgtEl>
                                        <p:attrNameLst>
                                          <p:attrName>style.visibility</p:attrName>
                                        </p:attrNameLst>
                                      </p:cBhvr>
                                      <p:to>
                                        <p:strVal val="hidden"/>
                                      </p:to>
                                    </p:set>
                                  </p:childTnLst>
                                </p:cTn>
                              </p:par>
                            </p:childTnLst>
                          </p:cTn>
                        </p:par>
                      </p:childTnLst>
                    </p:cTn>
                  </p:par>
                </p:childTnLst>
              </p:cTn>
              <p:nextCondLst>
                <p:cond evt="onClick" delay="0">
                  <p:tgtEl>
                    <p:spTgt spid="245768"/>
                  </p:tgtEl>
                </p:cond>
              </p:nextCondLst>
            </p:seq>
            <p:seq concurrent="1" nextAc="seek">
              <p:cTn id="54" restart="whenNotActive" fill="hold" evtFilter="cancelBubble" nodeType="interactiveSeq">
                <p:stCondLst>
                  <p:cond evt="onClick" delay="0">
                    <p:tgtEl>
                      <p:spTgt spid="245770"/>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49" presetClass="exit" presetSubtype="0" accel="100000" fill="hold" grpId="1" nodeType="clickEffect">
                                  <p:stCondLst>
                                    <p:cond delay="0"/>
                                  </p:stCondLst>
                                  <p:childTnLst>
                                    <p:anim calcmode="lin" valueType="num">
                                      <p:cBhvr>
                                        <p:cTn id="58" dur="500"/>
                                        <p:tgtEl>
                                          <p:spTgt spid="245770"/>
                                        </p:tgtEl>
                                        <p:attrNameLst>
                                          <p:attrName>ppt_w</p:attrName>
                                        </p:attrNameLst>
                                      </p:cBhvr>
                                      <p:tavLst>
                                        <p:tav tm="0">
                                          <p:val>
                                            <p:strVal val="ppt_w"/>
                                          </p:val>
                                        </p:tav>
                                        <p:tav tm="100000">
                                          <p:val>
                                            <p:fltVal val="0"/>
                                          </p:val>
                                        </p:tav>
                                      </p:tavLst>
                                    </p:anim>
                                    <p:anim calcmode="lin" valueType="num">
                                      <p:cBhvr>
                                        <p:cTn id="59" dur="500"/>
                                        <p:tgtEl>
                                          <p:spTgt spid="245770"/>
                                        </p:tgtEl>
                                        <p:attrNameLst>
                                          <p:attrName>ppt_h</p:attrName>
                                        </p:attrNameLst>
                                      </p:cBhvr>
                                      <p:tavLst>
                                        <p:tav tm="0">
                                          <p:val>
                                            <p:strVal val="ppt_h"/>
                                          </p:val>
                                        </p:tav>
                                        <p:tav tm="100000">
                                          <p:val>
                                            <p:fltVal val="0"/>
                                          </p:val>
                                        </p:tav>
                                      </p:tavLst>
                                    </p:anim>
                                    <p:anim calcmode="lin" valueType="num">
                                      <p:cBhvr>
                                        <p:cTn id="60" dur="500"/>
                                        <p:tgtEl>
                                          <p:spTgt spid="245770"/>
                                        </p:tgtEl>
                                        <p:attrNameLst>
                                          <p:attrName>style.rotation</p:attrName>
                                        </p:attrNameLst>
                                      </p:cBhvr>
                                      <p:tavLst>
                                        <p:tav tm="0">
                                          <p:val>
                                            <p:fltVal val="0"/>
                                          </p:val>
                                        </p:tav>
                                        <p:tav tm="100000">
                                          <p:val>
                                            <p:fltVal val="360"/>
                                          </p:val>
                                        </p:tav>
                                      </p:tavLst>
                                    </p:anim>
                                    <p:animEffect transition="out" filter="fade">
                                      <p:cBhvr>
                                        <p:cTn id="61" dur="500"/>
                                        <p:tgtEl>
                                          <p:spTgt spid="245770"/>
                                        </p:tgtEl>
                                      </p:cBhvr>
                                    </p:animEffect>
                                    <p:set>
                                      <p:cBhvr>
                                        <p:cTn id="62" dur="1" fill="hold">
                                          <p:stCondLst>
                                            <p:cond delay="499"/>
                                          </p:stCondLst>
                                        </p:cTn>
                                        <p:tgtEl>
                                          <p:spTgt spid="245770"/>
                                        </p:tgtEl>
                                        <p:attrNameLst>
                                          <p:attrName>style.visibility</p:attrName>
                                        </p:attrNameLst>
                                      </p:cBhvr>
                                      <p:to>
                                        <p:strVal val="hidden"/>
                                      </p:to>
                                    </p:set>
                                  </p:childTnLst>
                                </p:cTn>
                              </p:par>
                            </p:childTnLst>
                          </p:cTn>
                        </p:par>
                      </p:childTnLst>
                    </p:cTn>
                  </p:par>
                </p:childTnLst>
              </p:cTn>
              <p:nextCondLst>
                <p:cond evt="onClick" delay="0">
                  <p:tgtEl>
                    <p:spTgt spid="245770"/>
                  </p:tgtEl>
                </p:cond>
              </p:nextCondLst>
            </p:seq>
          </p:childTnLst>
        </p:cTn>
      </p:par>
    </p:tnLst>
    <p:bldLst>
      <p:bldP spid="245765" grpId="0" animBg="1"/>
      <p:bldP spid="245765" grpId="1" animBg="1"/>
      <p:bldP spid="245766" grpId="0" animBg="1"/>
      <p:bldP spid="245766" grpId="1" animBg="1"/>
      <p:bldP spid="245767" grpId="0" animBg="1"/>
      <p:bldP spid="245767" grpId="1" animBg="1"/>
      <p:bldP spid="245768" grpId="0" animBg="1"/>
      <p:bldP spid="245768" grpId="1" animBg="1"/>
      <p:bldP spid="245770" grpId="0" animBg="1"/>
      <p:bldP spid="24577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
            <a:hlinkClick r:id="rId3" action="ppaction://hlinksldjump"/>
          </p:cNvPr>
          <p:cNvSpPr txBox="1">
            <a:spLocks noChangeArrowheads="1"/>
          </p:cNvSpPr>
          <p:nvPr/>
        </p:nvSpPr>
        <p:spPr bwMode="auto">
          <a:xfrm>
            <a:off x="7315200" y="55768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800">
                <a:solidFill>
                  <a:srgbClr val="FF0000"/>
                </a:solidFill>
              </a:rPr>
              <a:t>BACK</a:t>
            </a:r>
          </a:p>
        </p:txBody>
      </p:sp>
      <p:sp>
        <p:nvSpPr>
          <p:cNvPr id="26627" name="Text Box 7"/>
          <p:cNvSpPr txBox="1">
            <a:spLocks noChangeArrowheads="1"/>
          </p:cNvSpPr>
          <p:nvPr/>
        </p:nvSpPr>
        <p:spPr bwMode="auto">
          <a:xfrm>
            <a:off x="457200" y="838200"/>
            <a:ext cx="7696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3200">
                <a:solidFill>
                  <a:srgbClr val="FF0000"/>
                </a:solidFill>
                <a:cs typeface="Times New Roman" pitchFamily="18" charset="0"/>
              </a:rPr>
              <a:t>Câu 1: Năng lượng gió được dùng để:</a:t>
            </a:r>
          </a:p>
          <a:p>
            <a:pPr eaLnBrk="1" hangingPunct="1">
              <a:spcBef>
                <a:spcPct val="50000"/>
              </a:spcBef>
              <a:buFontTx/>
              <a:buAutoNum type="alphaLcParenR"/>
            </a:pPr>
            <a:r>
              <a:rPr lang="en-US" altLang="en-US" sz="3200">
                <a:solidFill>
                  <a:srgbClr val="0000FF"/>
                </a:solidFill>
                <a:cs typeface="Times New Roman" pitchFamily="18" charset="0"/>
              </a:rPr>
              <a:t>Chạy máy móc, quay chong chóng, rung chuông gió, quay bánh xe nước.</a:t>
            </a:r>
          </a:p>
          <a:p>
            <a:pPr eaLnBrk="1" hangingPunct="1">
              <a:spcBef>
                <a:spcPct val="50000"/>
              </a:spcBef>
              <a:buFontTx/>
              <a:buAutoNum type="alphaLcParenR"/>
            </a:pPr>
            <a:r>
              <a:rPr lang="en-US" altLang="en-US" sz="3200">
                <a:solidFill>
                  <a:srgbClr val="0000FF"/>
                </a:solidFill>
                <a:cs typeface="Times New Roman" pitchFamily="18" charset="0"/>
              </a:rPr>
              <a:t>Chạy thuyền buồm, giê thóc, quay tua pin của nhà máy phát điện, quay cối xay gió.</a:t>
            </a:r>
          </a:p>
          <a:p>
            <a:pPr eaLnBrk="1" hangingPunct="1">
              <a:spcBef>
                <a:spcPct val="50000"/>
              </a:spcBef>
              <a:buFontTx/>
              <a:buAutoNum type="alphaLcParenR"/>
            </a:pPr>
            <a:r>
              <a:rPr lang="en-US" altLang="en-US" sz="3200">
                <a:solidFill>
                  <a:srgbClr val="0000FF"/>
                </a:solidFill>
                <a:cs typeface="Times New Roman" pitchFamily="18" charset="0"/>
              </a:rPr>
              <a:t>Quay tua pin của nhà máy phát điện, chạy xe ô tô, chạy thuyền buồm.</a:t>
            </a:r>
          </a:p>
          <a:p>
            <a:pPr eaLnBrk="1" hangingPunct="1">
              <a:spcBef>
                <a:spcPct val="50000"/>
              </a:spcBef>
            </a:pPr>
            <a:endParaRPr lang="en-US" altLang="en-US" sz="3200">
              <a:solidFill>
                <a:srgbClr val="0000FF"/>
              </a:solidFill>
              <a:cs typeface="Times New Roman" pitchFamily="18" charset="0"/>
            </a:endParaRPr>
          </a:p>
        </p:txBody>
      </p:sp>
      <p:sp>
        <p:nvSpPr>
          <p:cNvPr id="26628" name="Text Box 9"/>
          <p:cNvSpPr txBox="1">
            <a:spLocks noChangeArrowheads="1"/>
          </p:cNvSpPr>
          <p:nvPr/>
        </p:nvSpPr>
        <p:spPr bwMode="auto">
          <a:xfrm>
            <a:off x="762000" y="257175"/>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3200" b="1">
                <a:solidFill>
                  <a:srgbClr val="0000FF"/>
                </a:solidFill>
                <a:cs typeface="Times New Roman" pitchFamily="18" charset="0"/>
              </a:rPr>
              <a:t>Chọn câu trả lời đúng.</a:t>
            </a:r>
          </a:p>
        </p:txBody>
      </p:sp>
      <p:pic>
        <p:nvPicPr>
          <p:cNvPr id="26629" name="Picture 15" descr="70200380f6d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0188" y="6537325"/>
            <a:ext cx="85328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16"/>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
        <p:nvSpPr>
          <p:cNvPr id="221201" name="Oval 17"/>
          <p:cNvSpPr>
            <a:spLocks noChangeArrowheads="1"/>
          </p:cNvSpPr>
          <p:nvPr/>
        </p:nvSpPr>
        <p:spPr bwMode="auto">
          <a:xfrm>
            <a:off x="230188" y="2819400"/>
            <a:ext cx="685800" cy="609600"/>
          </a:xfrm>
          <a:prstGeom prst="ellipse">
            <a:avLst/>
          </a:prstGeom>
          <a:noFill/>
          <a:ln w="57150">
            <a:pattFill prst="solidDmnd">
              <a:fgClr>
                <a:srgbClr val="FF0000"/>
              </a:fgClr>
              <a:bgClr>
                <a:srgbClr val="0000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1201"/>
                                        </p:tgtEl>
                                        <p:attrNameLst>
                                          <p:attrName>style.visibility</p:attrName>
                                        </p:attrNameLst>
                                      </p:cBhvr>
                                      <p:to>
                                        <p:strVal val="visible"/>
                                      </p:to>
                                    </p:set>
                                    <p:animEffect transition="in" filter="wedge">
                                      <p:cBhvr>
                                        <p:cTn id="7" dur="1000"/>
                                        <p:tgtEl>
                                          <p:spTgt spid="221201"/>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nodeType="afterGroup">
                            <p:stCondLst>
                              <p:cond delay="1000"/>
                            </p:stCondLst>
                            <p:childTnLst>
                              <p:par>
                                <p:cTn id="9" presetID="21" presetClass="emph" presetSubtype="0" fill="hold" grpId="1" nodeType="afterEffect">
                                  <p:stCondLst>
                                    <p:cond delay="0"/>
                                  </p:stCondLst>
                                  <p:childTnLst>
                                    <p:animClr clrSpc="hsl" dir="cw">
                                      <p:cBhvr override="childStyle">
                                        <p:cTn id="10" dur="2000" fill="hold"/>
                                        <p:tgtEl>
                                          <p:spTgt spid="221201"/>
                                        </p:tgtEl>
                                        <p:attrNameLst>
                                          <p:attrName>style.color</p:attrName>
                                        </p:attrNameLst>
                                      </p:cBhvr>
                                      <p:by>
                                        <p:hsl h="7200000" s="0" l="0"/>
                                      </p:by>
                                    </p:animClr>
                                    <p:animClr clrSpc="hsl" dir="cw">
                                      <p:cBhvr>
                                        <p:cTn id="11" dur="2000" fill="hold"/>
                                        <p:tgtEl>
                                          <p:spTgt spid="221201"/>
                                        </p:tgtEl>
                                        <p:attrNameLst>
                                          <p:attrName>fillcolor</p:attrName>
                                        </p:attrNameLst>
                                      </p:cBhvr>
                                      <p:by>
                                        <p:hsl h="7200000" s="0" l="0"/>
                                      </p:by>
                                    </p:animClr>
                                    <p:animClr clrSpc="hsl" dir="cw">
                                      <p:cBhvr>
                                        <p:cTn id="12" dur="2000" fill="hold"/>
                                        <p:tgtEl>
                                          <p:spTgt spid="221201"/>
                                        </p:tgtEl>
                                        <p:attrNameLst>
                                          <p:attrName>stroke.color</p:attrName>
                                        </p:attrNameLst>
                                      </p:cBhvr>
                                      <p:by>
                                        <p:hsl h="7200000" s="0" l="0"/>
                                      </p:by>
                                    </p:animClr>
                                    <p:set>
                                      <p:cBhvr>
                                        <p:cTn id="13" dur="2000" fill="hold"/>
                                        <p:tgtEl>
                                          <p:spTgt spid="2212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01" grpId="0" animBg="1"/>
      <p:bldP spid="22120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9"/>
          <p:cNvSpPr txBox="1">
            <a:spLocks noChangeArrowheads="1"/>
          </p:cNvSpPr>
          <p:nvPr/>
        </p:nvSpPr>
        <p:spPr bwMode="auto">
          <a:xfrm>
            <a:off x="1143000" y="547688"/>
            <a:ext cx="7391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3200" b="1">
                <a:solidFill>
                  <a:srgbClr val="0000FF"/>
                </a:solidFill>
                <a:cs typeface="Times New Roman" pitchFamily="18" charset="0"/>
              </a:rPr>
              <a:t>Chọn câu trả lời đúng.</a:t>
            </a:r>
          </a:p>
        </p:txBody>
      </p:sp>
      <p:sp>
        <p:nvSpPr>
          <p:cNvPr id="27651" name="Text Box 10"/>
          <p:cNvSpPr txBox="1">
            <a:spLocks noChangeArrowheads="1"/>
          </p:cNvSpPr>
          <p:nvPr/>
        </p:nvSpPr>
        <p:spPr bwMode="auto">
          <a:xfrm>
            <a:off x="381000" y="1600200"/>
            <a:ext cx="8534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3200" b="1">
                <a:solidFill>
                  <a:srgbClr val="FF0000"/>
                </a:solidFill>
                <a:cs typeface="Times New Roman" pitchFamily="18" charset="0"/>
              </a:rPr>
              <a:t>Câu 2: Năng lượng gió là:</a:t>
            </a:r>
          </a:p>
          <a:p>
            <a:pPr eaLnBrk="1" hangingPunct="1">
              <a:spcBef>
                <a:spcPct val="50000"/>
              </a:spcBef>
            </a:pPr>
            <a:r>
              <a:rPr lang="en-US" altLang="en-US" sz="3200">
                <a:solidFill>
                  <a:srgbClr val="0000FF"/>
                </a:solidFill>
                <a:cs typeface="Times New Roman" pitchFamily="18" charset="0"/>
              </a:rPr>
              <a:t>a)  Năng lượng gây ô nhiễm môi trường nên phải hạn chế sử dụng.</a:t>
            </a:r>
          </a:p>
          <a:p>
            <a:pPr eaLnBrk="1" hangingPunct="1">
              <a:spcBef>
                <a:spcPct val="50000"/>
              </a:spcBef>
            </a:pPr>
            <a:r>
              <a:rPr lang="en-US" altLang="en-US" sz="3200">
                <a:solidFill>
                  <a:srgbClr val="0000FF"/>
                </a:solidFill>
                <a:cs typeface="Times New Roman" pitchFamily="18" charset="0"/>
              </a:rPr>
              <a:t>b)  Năng lượng sạch, không gây ô nhiễm môi trường.</a:t>
            </a:r>
          </a:p>
          <a:p>
            <a:pPr eaLnBrk="1" hangingPunct="1">
              <a:spcBef>
                <a:spcPct val="50000"/>
              </a:spcBef>
            </a:pPr>
            <a:r>
              <a:rPr lang="en-US" altLang="en-US" sz="3200">
                <a:solidFill>
                  <a:srgbClr val="0000FF"/>
                </a:solidFill>
                <a:cs typeface="Times New Roman" pitchFamily="18" charset="0"/>
              </a:rPr>
              <a:t>c)  Năng lượng sạch và rất hiếm .</a:t>
            </a:r>
          </a:p>
        </p:txBody>
      </p:sp>
      <p:sp>
        <p:nvSpPr>
          <p:cNvPr id="27652" name="Text Box 11">
            <a:hlinkClick r:id="rId3" action="ppaction://hlinksldjump"/>
          </p:cNvPr>
          <p:cNvSpPr txBox="1">
            <a:spLocks noChangeArrowheads="1"/>
          </p:cNvSpPr>
          <p:nvPr/>
        </p:nvSpPr>
        <p:spPr bwMode="auto">
          <a:xfrm>
            <a:off x="7696200" y="572293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800">
                <a:solidFill>
                  <a:srgbClr val="FF0000"/>
                </a:solidFill>
              </a:rPr>
              <a:t>BACK</a:t>
            </a:r>
          </a:p>
        </p:txBody>
      </p:sp>
      <p:pic>
        <p:nvPicPr>
          <p:cNvPr id="27653" name="Picture 12" descr="70200380f6d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0188" y="6337300"/>
            <a:ext cx="85328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13"/>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
        <p:nvSpPr>
          <p:cNvPr id="250894" name="Oval 14"/>
          <p:cNvSpPr>
            <a:spLocks noChangeArrowheads="1"/>
          </p:cNvSpPr>
          <p:nvPr/>
        </p:nvSpPr>
        <p:spPr bwMode="auto">
          <a:xfrm>
            <a:off x="269875" y="3429000"/>
            <a:ext cx="644525" cy="708025"/>
          </a:xfrm>
          <a:prstGeom prst="ellipse">
            <a:avLst/>
          </a:prstGeom>
          <a:noFill/>
          <a:ln w="57150">
            <a:pattFill prst="solidDmnd">
              <a:fgClr>
                <a:srgbClr val="FF0000"/>
              </a:fgClr>
              <a:bgClr>
                <a:srgbClr val="0000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50894"/>
                                        </p:tgtEl>
                                        <p:attrNameLst>
                                          <p:attrName>style.visibility</p:attrName>
                                        </p:attrNameLst>
                                      </p:cBhvr>
                                      <p:to>
                                        <p:strVal val="visible"/>
                                      </p:to>
                                    </p:set>
                                    <p:animEffect transition="in" filter="wedge">
                                      <p:cBhvr>
                                        <p:cTn id="7" dur="1000"/>
                                        <p:tgtEl>
                                          <p:spTgt spid="25089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nodeType="afterGroup">
                            <p:stCondLst>
                              <p:cond delay="1000"/>
                            </p:stCondLst>
                            <p:childTnLst>
                              <p:par>
                                <p:cTn id="9" presetID="21" presetClass="emph" presetSubtype="0" fill="hold" grpId="1" nodeType="afterEffect">
                                  <p:stCondLst>
                                    <p:cond delay="0"/>
                                  </p:stCondLst>
                                  <p:childTnLst>
                                    <p:animClr clrSpc="hsl" dir="cw">
                                      <p:cBhvr override="childStyle">
                                        <p:cTn id="10" dur="2000" fill="hold"/>
                                        <p:tgtEl>
                                          <p:spTgt spid="250894"/>
                                        </p:tgtEl>
                                        <p:attrNameLst>
                                          <p:attrName>style.color</p:attrName>
                                        </p:attrNameLst>
                                      </p:cBhvr>
                                      <p:by>
                                        <p:hsl h="7200000" s="0" l="0"/>
                                      </p:by>
                                    </p:animClr>
                                    <p:animClr clrSpc="hsl" dir="cw">
                                      <p:cBhvr>
                                        <p:cTn id="11" dur="2000" fill="hold"/>
                                        <p:tgtEl>
                                          <p:spTgt spid="250894"/>
                                        </p:tgtEl>
                                        <p:attrNameLst>
                                          <p:attrName>fillcolor</p:attrName>
                                        </p:attrNameLst>
                                      </p:cBhvr>
                                      <p:by>
                                        <p:hsl h="7200000" s="0" l="0"/>
                                      </p:by>
                                    </p:animClr>
                                    <p:animClr clrSpc="hsl" dir="cw">
                                      <p:cBhvr>
                                        <p:cTn id="12" dur="2000" fill="hold"/>
                                        <p:tgtEl>
                                          <p:spTgt spid="250894"/>
                                        </p:tgtEl>
                                        <p:attrNameLst>
                                          <p:attrName>stroke.color</p:attrName>
                                        </p:attrNameLst>
                                      </p:cBhvr>
                                      <p:by>
                                        <p:hsl h="7200000" s="0" l="0"/>
                                      </p:by>
                                    </p:animClr>
                                    <p:set>
                                      <p:cBhvr>
                                        <p:cTn id="13" dur="2000" fill="hold"/>
                                        <p:tgtEl>
                                          <p:spTgt spid="2508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94" grpId="0" animBg="1"/>
      <p:bldP spid="25089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hlinkClick r:id="rId3" action="ppaction://hlinksldjump"/>
          </p:cNvPr>
          <p:cNvSpPr txBox="1">
            <a:spLocks noChangeArrowheads="1"/>
          </p:cNvSpPr>
          <p:nvPr/>
        </p:nvSpPr>
        <p:spPr bwMode="auto">
          <a:xfrm>
            <a:off x="7772400" y="5981700"/>
            <a:ext cx="1219200"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800">
                <a:solidFill>
                  <a:srgbClr val="FF0000"/>
                </a:solidFill>
              </a:rPr>
              <a:t>BACK</a:t>
            </a:r>
          </a:p>
        </p:txBody>
      </p:sp>
      <p:sp>
        <p:nvSpPr>
          <p:cNvPr id="28675" name="Text Box 5"/>
          <p:cNvSpPr txBox="1">
            <a:spLocks noChangeArrowheads="1"/>
          </p:cNvSpPr>
          <p:nvPr/>
        </p:nvSpPr>
        <p:spPr bwMode="auto">
          <a:xfrm>
            <a:off x="1143000" y="257175"/>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3200" b="1">
                <a:solidFill>
                  <a:srgbClr val="0000FF"/>
                </a:solidFill>
                <a:cs typeface="Times New Roman" pitchFamily="18" charset="0"/>
              </a:rPr>
              <a:t>Chọn câu trả lời đúng.</a:t>
            </a:r>
          </a:p>
        </p:txBody>
      </p:sp>
      <p:sp>
        <p:nvSpPr>
          <p:cNvPr id="28676" name="Text Box 11"/>
          <p:cNvSpPr txBox="1">
            <a:spLocks noChangeArrowheads="1"/>
          </p:cNvSpPr>
          <p:nvPr/>
        </p:nvSpPr>
        <p:spPr bwMode="auto">
          <a:xfrm>
            <a:off x="609600" y="769938"/>
            <a:ext cx="85344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3200" b="1">
                <a:solidFill>
                  <a:srgbClr val="FF0000"/>
                </a:solidFill>
                <a:cs typeface="Times New Roman" pitchFamily="18" charset="0"/>
              </a:rPr>
              <a:t>Câu 3: Năng lượng nước chảy được dùng để:</a:t>
            </a:r>
          </a:p>
          <a:p>
            <a:pPr eaLnBrk="1" hangingPunct="1">
              <a:spcBef>
                <a:spcPct val="50000"/>
              </a:spcBef>
            </a:pPr>
            <a:r>
              <a:rPr lang="en-US" altLang="en-US" sz="3200" b="1">
                <a:solidFill>
                  <a:srgbClr val="FF0000"/>
                </a:solidFill>
                <a:cs typeface="Times New Roman" pitchFamily="18" charset="0"/>
              </a:rPr>
              <a:t>a)</a:t>
            </a:r>
            <a:r>
              <a:rPr lang="en-US" altLang="en-US" sz="3200">
                <a:cs typeface="Times New Roman" pitchFamily="18" charset="0"/>
              </a:rPr>
              <a:t> Quay tua pin của nhà máy thủy điện, chuyên chở hàng hóa xuôi dòng, chạy thuyền buồm.</a:t>
            </a:r>
          </a:p>
          <a:p>
            <a:pPr eaLnBrk="1" hangingPunct="1">
              <a:spcBef>
                <a:spcPct val="50000"/>
              </a:spcBef>
            </a:pPr>
            <a:r>
              <a:rPr lang="en-US" altLang="en-US" sz="3200" b="1">
                <a:solidFill>
                  <a:srgbClr val="FF0000"/>
                </a:solidFill>
                <a:cs typeface="Times New Roman" pitchFamily="18" charset="0"/>
              </a:rPr>
              <a:t>b)</a:t>
            </a:r>
            <a:r>
              <a:rPr lang="en-US" altLang="en-US" sz="3200">
                <a:cs typeface="Times New Roman" pitchFamily="18" charset="0"/>
              </a:rPr>
              <a:t> Quay tua pin của nhà máy thủy điện, quay bánh xe nước đưa nước lên cao, làm quay chong chóng.</a:t>
            </a:r>
          </a:p>
          <a:p>
            <a:pPr eaLnBrk="1" hangingPunct="1">
              <a:spcBef>
                <a:spcPct val="50000"/>
              </a:spcBef>
            </a:pPr>
            <a:r>
              <a:rPr lang="en-US" altLang="en-US" sz="3200" b="1">
                <a:solidFill>
                  <a:srgbClr val="FF0000"/>
                </a:solidFill>
                <a:cs typeface="Times New Roman" pitchFamily="18" charset="0"/>
              </a:rPr>
              <a:t>c)</a:t>
            </a:r>
            <a:r>
              <a:rPr lang="en-US" altLang="en-US" sz="3200">
                <a:cs typeface="Times New Roman" pitchFamily="18" charset="0"/>
              </a:rPr>
              <a:t> Quay tua pin của nhà máy thủy điện, chuyên chở hàng hóa xuôi dòng nước, giã gạo, quay bánh xe nước đưa nước lên cao.</a:t>
            </a:r>
          </a:p>
        </p:txBody>
      </p:sp>
      <p:pic>
        <p:nvPicPr>
          <p:cNvPr id="28677" name="Picture 12" descr="70200380f6d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0188" y="6337300"/>
            <a:ext cx="85328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13"/>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
        <p:nvSpPr>
          <p:cNvPr id="249870" name="Oval 14"/>
          <p:cNvSpPr>
            <a:spLocks noChangeArrowheads="1"/>
          </p:cNvSpPr>
          <p:nvPr/>
        </p:nvSpPr>
        <p:spPr bwMode="auto">
          <a:xfrm>
            <a:off x="552450" y="4419600"/>
            <a:ext cx="533400" cy="609600"/>
          </a:xfrm>
          <a:prstGeom prst="ellipse">
            <a:avLst/>
          </a:prstGeom>
          <a:noFill/>
          <a:ln w="57150">
            <a:pattFill prst="solidDmnd">
              <a:fgClr>
                <a:srgbClr val="FF0000"/>
              </a:fgClr>
              <a:bgClr>
                <a:srgbClr val="0000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9870"/>
                                        </p:tgtEl>
                                        <p:attrNameLst>
                                          <p:attrName>style.visibility</p:attrName>
                                        </p:attrNameLst>
                                      </p:cBhvr>
                                      <p:to>
                                        <p:strVal val="visible"/>
                                      </p:to>
                                    </p:set>
                                    <p:animEffect transition="in" filter="wedge">
                                      <p:cBhvr>
                                        <p:cTn id="7" dur="1000"/>
                                        <p:tgtEl>
                                          <p:spTgt spid="24987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nodeType="afterGroup">
                            <p:stCondLst>
                              <p:cond delay="1000"/>
                            </p:stCondLst>
                            <p:childTnLst>
                              <p:par>
                                <p:cTn id="9" presetID="21" presetClass="emph" presetSubtype="0" fill="hold" grpId="1" nodeType="afterEffect">
                                  <p:stCondLst>
                                    <p:cond delay="0"/>
                                  </p:stCondLst>
                                  <p:childTnLst>
                                    <p:animClr clrSpc="hsl" dir="cw">
                                      <p:cBhvr override="childStyle">
                                        <p:cTn id="10" dur="2000" fill="hold"/>
                                        <p:tgtEl>
                                          <p:spTgt spid="249870"/>
                                        </p:tgtEl>
                                        <p:attrNameLst>
                                          <p:attrName>style.color</p:attrName>
                                        </p:attrNameLst>
                                      </p:cBhvr>
                                      <p:by>
                                        <p:hsl h="7200000" s="0" l="0"/>
                                      </p:by>
                                    </p:animClr>
                                    <p:animClr clrSpc="hsl" dir="cw">
                                      <p:cBhvr>
                                        <p:cTn id="11" dur="2000" fill="hold"/>
                                        <p:tgtEl>
                                          <p:spTgt spid="249870"/>
                                        </p:tgtEl>
                                        <p:attrNameLst>
                                          <p:attrName>fillcolor</p:attrName>
                                        </p:attrNameLst>
                                      </p:cBhvr>
                                      <p:by>
                                        <p:hsl h="7200000" s="0" l="0"/>
                                      </p:by>
                                    </p:animClr>
                                    <p:animClr clrSpc="hsl" dir="cw">
                                      <p:cBhvr>
                                        <p:cTn id="12" dur="2000" fill="hold"/>
                                        <p:tgtEl>
                                          <p:spTgt spid="249870"/>
                                        </p:tgtEl>
                                        <p:attrNameLst>
                                          <p:attrName>stroke.color</p:attrName>
                                        </p:attrNameLst>
                                      </p:cBhvr>
                                      <p:by>
                                        <p:hsl h="7200000" s="0" l="0"/>
                                      </p:by>
                                    </p:animClr>
                                    <p:set>
                                      <p:cBhvr>
                                        <p:cTn id="13" dur="2000" fill="hold"/>
                                        <p:tgtEl>
                                          <p:spTgt spid="2498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70" grpId="0" animBg="1"/>
      <p:bldP spid="24987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a:hlinkClick r:id="rId3" action="ppaction://hlinksldjump"/>
          </p:cNvPr>
          <p:cNvSpPr txBox="1">
            <a:spLocks noChangeArrowheads="1"/>
          </p:cNvSpPr>
          <p:nvPr/>
        </p:nvSpPr>
        <p:spPr bwMode="auto">
          <a:xfrm>
            <a:off x="7620000" y="5788025"/>
            <a:ext cx="1219200"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800">
                <a:solidFill>
                  <a:srgbClr val="FF0000"/>
                </a:solidFill>
              </a:rPr>
              <a:t>BACK</a:t>
            </a:r>
          </a:p>
        </p:txBody>
      </p:sp>
      <p:sp>
        <p:nvSpPr>
          <p:cNvPr id="29699" name="Text Box 11"/>
          <p:cNvSpPr txBox="1">
            <a:spLocks noChangeArrowheads="1"/>
          </p:cNvSpPr>
          <p:nvPr/>
        </p:nvSpPr>
        <p:spPr bwMode="auto">
          <a:xfrm>
            <a:off x="457200" y="381000"/>
            <a:ext cx="838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3200" b="1">
                <a:solidFill>
                  <a:srgbClr val="FF0000"/>
                </a:solidFill>
                <a:cs typeface="Times New Roman" pitchFamily="18" charset="0"/>
              </a:rPr>
              <a:t>Câu 4:</a:t>
            </a:r>
            <a:r>
              <a:rPr lang="en-US" altLang="en-US" sz="3200">
                <a:cs typeface="Times New Roman" pitchFamily="18" charset="0"/>
              </a:rPr>
              <a:t>  </a:t>
            </a:r>
            <a:r>
              <a:rPr lang="en-US" altLang="en-US" sz="3200" b="1">
                <a:solidFill>
                  <a:srgbClr val="0000FF"/>
                </a:solidFill>
                <a:cs typeface="Times New Roman" pitchFamily="18" charset="0"/>
              </a:rPr>
              <a:t>Chọn câu nói đúng</a:t>
            </a:r>
            <a:r>
              <a:rPr lang="en-US" altLang="en-US" sz="3200">
                <a:cs typeface="Times New Roman" pitchFamily="18" charset="0"/>
              </a:rPr>
              <a:t>.</a:t>
            </a:r>
          </a:p>
          <a:p>
            <a:pPr eaLnBrk="1" hangingPunct="1">
              <a:spcBef>
                <a:spcPct val="50000"/>
              </a:spcBef>
              <a:buFontTx/>
              <a:buAutoNum type="alphaLcParenR"/>
            </a:pPr>
            <a:r>
              <a:rPr lang="en-US" altLang="en-US" sz="3200">
                <a:solidFill>
                  <a:srgbClr val="0000FF"/>
                </a:solidFill>
                <a:cs typeface="Times New Roman" pitchFamily="18" charset="0"/>
              </a:rPr>
              <a:t>Nước ta có rất nhiều nhà máy thủy điện nên điện dùng thoải mái, không bao giờ thiếu.</a:t>
            </a:r>
          </a:p>
          <a:p>
            <a:pPr eaLnBrk="1" hangingPunct="1">
              <a:spcBef>
                <a:spcPct val="50000"/>
              </a:spcBef>
            </a:pPr>
            <a:r>
              <a:rPr lang="en-US" altLang="en-US" sz="3200">
                <a:solidFill>
                  <a:srgbClr val="0000FF"/>
                </a:solidFill>
                <a:cs typeface="Times New Roman" pitchFamily="18" charset="0"/>
              </a:rPr>
              <a:t>b) Nước ta có rất nhiều nhà máy thủy điện nhưng vẫn luôn trong tình trạng thiếu điện. Vì vậy chúng ta phải sử dụng tiết kiệm điện.</a:t>
            </a:r>
          </a:p>
          <a:p>
            <a:pPr eaLnBrk="1" hangingPunct="1">
              <a:spcBef>
                <a:spcPct val="50000"/>
              </a:spcBef>
            </a:pPr>
            <a:r>
              <a:rPr lang="en-US" altLang="en-US" sz="3200">
                <a:solidFill>
                  <a:srgbClr val="0000FF"/>
                </a:solidFill>
                <a:cs typeface="Times New Roman" pitchFamily="18" charset="0"/>
              </a:rPr>
              <a:t>c) Nước ta có rất ít nhà máy thủy điện nên điện không đáp ứng đủ cho sản xuất và sinh hoạt.</a:t>
            </a:r>
          </a:p>
        </p:txBody>
      </p:sp>
      <p:pic>
        <p:nvPicPr>
          <p:cNvPr id="29700" name="Picture 12" descr="70200380f6d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0188" y="6337300"/>
            <a:ext cx="85328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13"/>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
        <p:nvSpPr>
          <p:cNvPr id="248846" name="Oval 14"/>
          <p:cNvSpPr>
            <a:spLocks noChangeArrowheads="1"/>
          </p:cNvSpPr>
          <p:nvPr/>
        </p:nvSpPr>
        <p:spPr bwMode="auto">
          <a:xfrm>
            <a:off x="304800" y="2286000"/>
            <a:ext cx="685800" cy="685800"/>
          </a:xfrm>
          <a:prstGeom prst="ellipse">
            <a:avLst/>
          </a:prstGeom>
          <a:noFill/>
          <a:ln w="57150">
            <a:pattFill prst="solidDmnd">
              <a:fgClr>
                <a:srgbClr val="FF0000"/>
              </a:fgClr>
              <a:bgClr>
                <a:srgbClr val="0000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8846"/>
                                        </p:tgtEl>
                                        <p:attrNameLst>
                                          <p:attrName>style.visibility</p:attrName>
                                        </p:attrNameLst>
                                      </p:cBhvr>
                                      <p:to>
                                        <p:strVal val="visible"/>
                                      </p:to>
                                    </p:set>
                                    <p:animEffect transition="in" filter="wedge">
                                      <p:cBhvr>
                                        <p:cTn id="7" dur="1000"/>
                                        <p:tgtEl>
                                          <p:spTgt spid="24884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nodeType="afterGroup">
                            <p:stCondLst>
                              <p:cond delay="1000"/>
                            </p:stCondLst>
                            <p:childTnLst>
                              <p:par>
                                <p:cTn id="9" presetID="21" presetClass="emph" presetSubtype="0" fill="hold" grpId="1" nodeType="afterEffect">
                                  <p:stCondLst>
                                    <p:cond delay="0"/>
                                  </p:stCondLst>
                                  <p:childTnLst>
                                    <p:animClr clrSpc="hsl" dir="cw">
                                      <p:cBhvr override="childStyle">
                                        <p:cTn id="10" dur="2000" fill="hold"/>
                                        <p:tgtEl>
                                          <p:spTgt spid="248846"/>
                                        </p:tgtEl>
                                        <p:attrNameLst>
                                          <p:attrName>style.color</p:attrName>
                                        </p:attrNameLst>
                                      </p:cBhvr>
                                      <p:by>
                                        <p:hsl h="7200000" s="0" l="0"/>
                                      </p:by>
                                    </p:animClr>
                                    <p:animClr clrSpc="hsl" dir="cw">
                                      <p:cBhvr>
                                        <p:cTn id="11" dur="2000" fill="hold"/>
                                        <p:tgtEl>
                                          <p:spTgt spid="248846"/>
                                        </p:tgtEl>
                                        <p:attrNameLst>
                                          <p:attrName>fillcolor</p:attrName>
                                        </p:attrNameLst>
                                      </p:cBhvr>
                                      <p:by>
                                        <p:hsl h="7200000" s="0" l="0"/>
                                      </p:by>
                                    </p:animClr>
                                    <p:animClr clrSpc="hsl" dir="cw">
                                      <p:cBhvr>
                                        <p:cTn id="12" dur="2000" fill="hold"/>
                                        <p:tgtEl>
                                          <p:spTgt spid="248846"/>
                                        </p:tgtEl>
                                        <p:attrNameLst>
                                          <p:attrName>stroke.color</p:attrName>
                                        </p:attrNameLst>
                                      </p:cBhvr>
                                      <p:by>
                                        <p:hsl h="7200000" s="0" l="0"/>
                                      </p:by>
                                    </p:animClr>
                                    <p:set>
                                      <p:cBhvr>
                                        <p:cTn id="13" dur="2000" fill="hold"/>
                                        <p:tgtEl>
                                          <p:spTgt spid="2488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6" grpId="0" animBg="1"/>
      <p:bldP spid="24884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4"/>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30724" name="Text Box 5"/>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30725" name="Text Box 6"/>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47477" name="Text Box 21"/>
          <p:cNvSpPr txBox="1">
            <a:spLocks noChangeArrowheads="1"/>
          </p:cNvSpPr>
          <p:nvPr/>
        </p:nvSpPr>
        <p:spPr bwMode="auto">
          <a:xfrm>
            <a:off x="830263" y="1333500"/>
            <a:ext cx="7720012" cy="1816100"/>
          </a:xfrm>
          <a:prstGeom prst="rect">
            <a:avLst/>
          </a:prstGeom>
          <a:noFill/>
          <a:ln w="9525">
            <a:noFill/>
            <a:miter lim="800000"/>
            <a:headEnd/>
            <a:tailEnd/>
          </a:ln>
        </p:spPr>
        <p:txBody>
          <a:bodyPr>
            <a:spAutoFit/>
          </a:bodyPr>
          <a:lstStyle/>
          <a:p>
            <a:pPr algn="ctr">
              <a:spcBef>
                <a:spcPct val="50000"/>
              </a:spcBef>
              <a:defRPr/>
            </a:pPr>
            <a:r>
              <a:rPr lang="en-US" sz="3200" b="1" dirty="0">
                <a:solidFill>
                  <a:srgbClr val="000066"/>
                </a:solidFill>
                <a:cs typeface="Times New Roman" pitchFamily="18" charset="0"/>
              </a:rPr>
              <a:t> - </a:t>
            </a:r>
            <a:r>
              <a:rPr lang="en-US" sz="3200" b="1" dirty="0" err="1">
                <a:solidFill>
                  <a:srgbClr val="000066"/>
                </a:solidFill>
                <a:cs typeface="Times New Roman" pitchFamily="18" charset="0"/>
              </a:rPr>
              <a:t>Về</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nhà</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học</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bài</a:t>
            </a:r>
            <a:r>
              <a:rPr lang="en-US" sz="3200" b="1" dirty="0">
                <a:solidFill>
                  <a:srgbClr val="000066"/>
                </a:solidFill>
                <a:cs typeface="Times New Roman" pitchFamily="18" charset="0"/>
              </a:rPr>
              <a:t>.</a:t>
            </a:r>
            <a:endParaRPr lang="en-US" sz="3200" b="1" i="1" dirty="0">
              <a:solidFill>
                <a:schemeClr val="accent6"/>
              </a:solidFill>
              <a:cs typeface="Times New Roman" pitchFamily="18" charset="0"/>
            </a:endParaRPr>
          </a:p>
          <a:p>
            <a:pPr algn="ctr">
              <a:spcBef>
                <a:spcPct val="50000"/>
              </a:spcBef>
              <a:defRPr/>
            </a:pP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Sưu</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tầm</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các</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đồ</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dùng</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điện</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ghi</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vào</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giấy</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nháp</a:t>
            </a:r>
            <a:r>
              <a:rPr lang="en-US" sz="3200" b="1" dirty="0">
                <a:solidFill>
                  <a:srgbClr val="000066"/>
                </a:solidFill>
                <a:cs typeface="Times New Roman" pitchFamily="18" charset="0"/>
              </a:rPr>
              <a:t>.</a:t>
            </a:r>
          </a:p>
        </p:txBody>
      </p:sp>
      <p:grpSp>
        <p:nvGrpSpPr>
          <p:cNvPr id="2" name="Group 22"/>
          <p:cNvGrpSpPr>
            <a:grpSpLocks/>
          </p:cNvGrpSpPr>
          <p:nvPr/>
        </p:nvGrpSpPr>
        <p:grpSpPr bwMode="auto">
          <a:xfrm>
            <a:off x="533400" y="990600"/>
            <a:ext cx="8229600" cy="3048000"/>
            <a:chOff x="0" y="0"/>
            <a:chExt cx="5760" cy="4320"/>
          </a:xfrm>
        </p:grpSpPr>
        <p:pic>
          <p:nvPicPr>
            <p:cNvPr id="30731" name="Picture 23" descr="A-rainbowbar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64" y="2056"/>
              <a:ext cx="393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24" descr="A-rainbowbar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6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25" descr="A-rainbowbar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4073"/>
              <a:ext cx="556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26" descr="A-rainbowbar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3496" y="2056"/>
              <a:ext cx="432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8" name="Picture 28" descr="70200380f6d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0188" y="6337300"/>
            <a:ext cx="85328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Rectangle 30"/>
          <p:cNvSpPr>
            <a:spLocks noChangeArrowheads="1"/>
          </p:cNvSpPr>
          <p:nvPr/>
        </p:nvSpPr>
        <p:spPr bwMode="auto">
          <a:xfrm>
            <a:off x="830263" y="377825"/>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
        <p:nvSpPr>
          <p:cNvPr id="30730" name="WordArt 31"/>
          <p:cNvSpPr>
            <a:spLocks noChangeArrowheads="1" noChangeShapeType="1" noTextEdit="1"/>
          </p:cNvSpPr>
          <p:nvPr/>
        </p:nvSpPr>
        <p:spPr bwMode="auto">
          <a:xfrm>
            <a:off x="3352800" y="377825"/>
            <a:ext cx="2514600" cy="611188"/>
          </a:xfrm>
          <a:prstGeom prst="rect">
            <a:avLst/>
          </a:prstGeom>
        </p:spPr>
        <p:txBody>
          <a:bodyPr wrap="none" fromWordArt="1">
            <a:prstTxWarp prst="textPlain">
              <a:avLst>
                <a:gd name="adj" fmla="val 50000"/>
              </a:avLst>
            </a:prstTxWarp>
          </a:bodyPr>
          <a:lstStyle/>
          <a:p>
            <a:pPr algn="ctr"/>
            <a:r>
              <a:rPr lang="en-US" sz="3600" b="1" kern="10">
                <a:ln w="28575">
                  <a:solidFill>
                    <a:schemeClr val="tx1"/>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Times New Roman"/>
                <a:cs typeface="Times New Roman"/>
              </a:rPr>
              <a:t>Dặn dò:</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47477"/>
                                        </p:tgtEl>
                                        <p:attrNameLst>
                                          <p:attrName>style.visibility</p:attrName>
                                        </p:attrNameLst>
                                      </p:cBhvr>
                                      <p:to>
                                        <p:strVal val="visible"/>
                                      </p:to>
                                    </p:set>
                                    <p:animEffect transition="in" filter="wedge">
                                      <p:cBhvr>
                                        <p:cTn id="7" dur="2000"/>
                                        <p:tgtEl>
                                          <p:spTgt spid="147477"/>
                                        </p:tgtEl>
                                      </p:cBhvr>
                                    </p:animEffect>
                                  </p:childTnLst>
                                </p:cTn>
                              </p:par>
                            </p:childTnLst>
                          </p:cTn>
                        </p:par>
                        <p:par>
                          <p:cTn id="8" fill="hold" nodeType="afterGroup">
                            <p:stCondLst>
                              <p:cond delay="20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3"/>
          <p:cNvSpPr>
            <a:spLocks noChangeArrowheads="1" noChangeShapeType="1" noTextEdit="1"/>
          </p:cNvSpPr>
          <p:nvPr/>
        </p:nvSpPr>
        <p:spPr bwMode="auto">
          <a:xfrm>
            <a:off x="2590800" y="2514600"/>
            <a:ext cx="4310063" cy="1503363"/>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solidFill>
                  <a:srgbClr val="FF0000"/>
                </a:solidFill>
                <a:effectLst>
                  <a:outerShdw dist="53882" dir="2700000" algn="ctr" rotWithShape="0">
                    <a:srgbClr val="9999FF">
                      <a:alpha val="79999"/>
                    </a:srgbClr>
                  </a:outerShdw>
                </a:effectLst>
                <a:latin typeface="Times New Roman"/>
                <a:cs typeface="Times New Roman"/>
              </a:rPr>
              <a:t>KHỞI ĐỘNG</a:t>
            </a:r>
          </a:p>
        </p:txBody>
      </p:sp>
    </p:spTree>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a:off x="8194675" y="9906000"/>
            <a:ext cx="1101725" cy="749300"/>
          </a:xfrm>
          <a:prstGeom prst="star5">
            <a:avLst/>
          </a:prstGeom>
          <a:gradFill rotWithShape="1">
            <a:gsLst>
              <a:gs pos="0">
                <a:schemeClr val="bg1"/>
              </a:gs>
              <a:gs pos="100000">
                <a:srgbClr val="FF0066"/>
              </a:gs>
            </a:gsLst>
            <a:path path="shape">
              <a:fillToRect l="50000" t="50000" r="50000" b="50000"/>
            </a:path>
          </a:gradFill>
          <a:ln w="9525">
            <a:solidFill>
              <a:srgbClr val="CC0000"/>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n-US">
              <a:latin typeface="Arial" charset="0"/>
            </a:endParaRPr>
          </a:p>
        </p:txBody>
      </p:sp>
      <p:sp>
        <p:nvSpPr>
          <p:cNvPr id="31747"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endParaRPr lang="vi-VN" altLang="en-US" sz="4400">
              <a:solidFill>
                <a:schemeClr val="tx2"/>
              </a:solidFill>
              <a:latin typeface="Arial" charset="0"/>
            </a:endParaRPr>
          </a:p>
        </p:txBody>
      </p:sp>
      <p:pic>
        <p:nvPicPr>
          <p:cNvPr id="31748" name="Picture 4" descr="POINSE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7938"/>
            <a:ext cx="19812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POINSE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62732" y="4766468"/>
            <a:ext cx="20574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descr="POINSE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777832" y="80168"/>
            <a:ext cx="1981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4" descr="POINSE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858000" y="4884738"/>
            <a:ext cx="19812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 Box 10"/>
          <p:cNvSpPr txBox="1">
            <a:spLocks noChangeArrowheads="1"/>
          </p:cNvSpPr>
          <p:nvPr/>
        </p:nvSpPr>
        <p:spPr bwMode="auto">
          <a:xfrm>
            <a:off x="2209800" y="2667000"/>
            <a:ext cx="541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en-US" sz="4000" b="1">
                <a:latin typeface="Arial" charset="0"/>
              </a:rPr>
              <a:t>GIỜ HỌC KẾT THÚC</a:t>
            </a:r>
          </a:p>
        </p:txBody>
      </p:sp>
      <p:pic>
        <p:nvPicPr>
          <p:cNvPr id="53259" name="Picture 11" descr="14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6858000"/>
            <a:ext cx="109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2" descr="14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6858000"/>
            <a:ext cx="109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3" name="explod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325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par>
                                <p:cTn id="7" presetID="1" presetClass="entr" presetSubtype="0" fill="hold" nodeType="withEffect">
                                  <p:stCondLst>
                                    <p:cond delay="0"/>
                                  </p:stCondLst>
                                  <p:childTnLst>
                                    <p:set>
                                      <p:cBhvr>
                                        <p:cTn id="8" dur="1" fill="hold">
                                          <p:stCondLst>
                                            <p:cond delay="0"/>
                                          </p:stCondLst>
                                        </p:cTn>
                                        <p:tgtEl>
                                          <p:spTgt spid="53260"/>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990600" y="884238"/>
            <a:ext cx="6953250" cy="214471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US" sz="2400" u="sng" dirty="0" err="1">
                <a:solidFill>
                  <a:srgbClr val="FF0000"/>
                </a:solidFill>
                <a:effectLst>
                  <a:outerShdw blurRad="38100" dist="38100" dir="2700000" algn="tl">
                    <a:srgbClr val="000000">
                      <a:alpha val="43137"/>
                    </a:srgbClr>
                  </a:outerShdw>
                </a:effectLst>
              </a:rPr>
              <a:t>Điều</a:t>
            </a:r>
            <a:r>
              <a:rPr lang="en-US" sz="2400" u="sng" dirty="0">
                <a:solidFill>
                  <a:srgbClr val="FF0000"/>
                </a:solidFill>
                <a:effectLst>
                  <a:outerShdw blurRad="38100" dist="38100" dir="2700000" algn="tl">
                    <a:srgbClr val="000000">
                      <a:alpha val="43137"/>
                    </a:srgbClr>
                  </a:outerShdw>
                </a:effectLst>
              </a:rPr>
              <a:t> </a:t>
            </a:r>
            <a:r>
              <a:rPr lang="en-US" sz="2400" u="sng" dirty="0" err="1">
                <a:solidFill>
                  <a:srgbClr val="FF0000"/>
                </a:solidFill>
                <a:effectLst>
                  <a:outerShdw blurRad="38100" dist="38100" dir="2700000" algn="tl">
                    <a:srgbClr val="000000">
                      <a:alpha val="43137"/>
                    </a:srgbClr>
                  </a:outerShdw>
                </a:effectLst>
              </a:rPr>
              <a:t>chỉnh</a:t>
            </a:r>
            <a:r>
              <a:rPr lang="en-US" sz="2400" u="sng" dirty="0">
                <a:solidFill>
                  <a:srgbClr val="FF0000"/>
                </a:solidFill>
                <a:effectLst>
                  <a:outerShdw blurRad="38100" dist="38100" dir="2700000" algn="tl">
                    <a:srgbClr val="000000">
                      <a:alpha val="43137"/>
                    </a:srgbClr>
                  </a:outerShdw>
                </a:effectLst>
              </a:rPr>
              <a:t> </a:t>
            </a:r>
            <a:r>
              <a:rPr lang="en-US" sz="2400" u="sng" dirty="0" err="1">
                <a:solidFill>
                  <a:srgbClr val="FF0000"/>
                </a:solidFill>
                <a:effectLst>
                  <a:outerShdw blurRad="38100" dist="38100" dir="2700000" algn="tl">
                    <a:srgbClr val="000000">
                      <a:alpha val="43137"/>
                    </a:srgbClr>
                  </a:outerShdw>
                </a:effectLst>
              </a:rPr>
              <a:t>sau</a:t>
            </a:r>
            <a:r>
              <a:rPr lang="en-US" sz="2400" u="sng" dirty="0">
                <a:solidFill>
                  <a:srgbClr val="FF0000"/>
                </a:solidFill>
                <a:effectLst>
                  <a:outerShdw blurRad="38100" dist="38100" dir="2700000" algn="tl">
                    <a:srgbClr val="000000">
                      <a:alpha val="43137"/>
                    </a:srgbClr>
                  </a:outerShdw>
                </a:effectLst>
              </a:rPr>
              <a:t> </a:t>
            </a:r>
            <a:r>
              <a:rPr lang="en-US" sz="2400" u="sng" dirty="0" err="1">
                <a:solidFill>
                  <a:srgbClr val="FF0000"/>
                </a:solidFill>
                <a:effectLst>
                  <a:outerShdw blurRad="38100" dist="38100" dir="2700000" algn="tl">
                    <a:srgbClr val="000000">
                      <a:alpha val="43137"/>
                    </a:srgbClr>
                  </a:outerShdw>
                </a:effectLst>
              </a:rPr>
              <a:t>bài</a:t>
            </a:r>
            <a:r>
              <a:rPr lang="en-US" sz="2400" u="sng" dirty="0">
                <a:solidFill>
                  <a:srgbClr val="FF0000"/>
                </a:solidFill>
                <a:effectLst>
                  <a:outerShdw blurRad="38100" dist="38100" dir="2700000" algn="tl">
                    <a:srgbClr val="000000">
                      <a:alpha val="43137"/>
                    </a:srgbClr>
                  </a:outerShdw>
                </a:effectLst>
              </a:rPr>
              <a:t> </a:t>
            </a:r>
            <a:r>
              <a:rPr lang="en-US" sz="2400" u="sng" dirty="0" err="1">
                <a:solidFill>
                  <a:srgbClr val="FF0000"/>
                </a:solidFill>
                <a:effectLst>
                  <a:outerShdw blurRad="38100" dist="38100" dir="2700000" algn="tl">
                    <a:srgbClr val="000000">
                      <a:alpha val="43137"/>
                    </a:srgbClr>
                  </a:outerShdw>
                </a:effectLst>
              </a:rPr>
              <a:t>dạy</a:t>
            </a:r>
            <a:r>
              <a:rPr lang="en-US" sz="2400" u="sng" dirty="0">
                <a:solidFill>
                  <a:srgbClr val="FF0000"/>
                </a:solidFill>
                <a:effectLst>
                  <a:outerShdw blurRad="38100" dist="38100" dir="2700000" algn="tl">
                    <a:srgbClr val="000000">
                      <a:alpha val="43137"/>
                    </a:srgbClr>
                  </a:outerShdw>
                </a:effectLst>
              </a:rPr>
              <a:t> (</a:t>
            </a:r>
            <a:r>
              <a:rPr lang="en-US" sz="2400" u="sng" dirty="0" err="1">
                <a:solidFill>
                  <a:srgbClr val="FF0000"/>
                </a:solidFill>
                <a:effectLst>
                  <a:outerShdw blurRad="38100" dist="38100" dir="2700000" algn="tl">
                    <a:srgbClr val="000000">
                      <a:alpha val="43137"/>
                    </a:srgbClr>
                  </a:outerShdw>
                </a:effectLst>
              </a:rPr>
              <a:t>nếu</a:t>
            </a:r>
            <a:r>
              <a:rPr lang="en-US" sz="2400" u="sng" dirty="0">
                <a:solidFill>
                  <a:srgbClr val="FF0000"/>
                </a:solidFill>
                <a:effectLst>
                  <a:outerShdw blurRad="38100" dist="38100" dir="2700000" algn="tl">
                    <a:srgbClr val="000000">
                      <a:alpha val="43137"/>
                    </a:srgbClr>
                  </a:outerShdw>
                </a:effectLst>
              </a:rPr>
              <a:t> </a:t>
            </a:r>
            <a:r>
              <a:rPr lang="en-US" sz="2400" u="sng" dirty="0" err="1">
                <a:solidFill>
                  <a:srgbClr val="FF0000"/>
                </a:solidFill>
                <a:effectLst>
                  <a:outerShdw blurRad="38100" dist="38100" dir="2700000" algn="tl">
                    <a:srgbClr val="000000">
                      <a:alpha val="43137"/>
                    </a:srgbClr>
                  </a:outerShdw>
                </a:effectLst>
              </a:rPr>
              <a:t>có</a:t>
            </a:r>
            <a:r>
              <a:rPr lang="en-US" sz="2400" u="sng" dirty="0">
                <a:solidFill>
                  <a:srgbClr val="FF0000"/>
                </a:solidFill>
                <a:effectLst>
                  <a:outerShdw blurRad="38100" dist="38100" dir="2700000" algn="tl">
                    <a:srgbClr val="000000">
                      <a:alpha val="43137"/>
                    </a:srgbClr>
                  </a:outerShdw>
                </a:effectLst>
              </a:rPr>
              <a:t>)</a:t>
            </a:r>
            <a:r>
              <a:rPr lang="en-US" sz="1800" dirty="0">
                <a:solidFill>
                  <a:srgbClr val="FF0000"/>
                </a:solidFill>
                <a:effectLst>
                  <a:outerShdw blurRad="38100" dist="38100" dir="2700000" algn="tl">
                    <a:srgbClr val="000000">
                      <a:alpha val="43137"/>
                    </a:srgbClr>
                  </a:outerShdw>
                </a:effectLst>
              </a:rPr>
              <a:t>:</a:t>
            </a:r>
          </a:p>
          <a:p>
            <a:pPr marL="0" indent="0" eaLnBrk="1" hangingPunct="1">
              <a:buFontTx/>
              <a:buNone/>
              <a:defRPr/>
            </a:pPr>
            <a:r>
              <a:rPr lang="en-US" sz="1800" dirty="0">
                <a:solidFill>
                  <a:srgbClr val="FF0000"/>
                </a:solidFill>
                <a:effectLst>
                  <a:outerShdw blurRad="38100" dist="38100" dir="2700000" algn="tl">
                    <a:srgbClr val="000000">
                      <a:alpha val="43137"/>
                    </a:srgbClr>
                  </a:outerShdw>
                </a:effectLst>
              </a:rPr>
              <a:t>------------------------------------------------------------------------------------------------------------------------------------------------------------------------------------------------------------------------------------------------------------------------------------------------------------------------------------------------------------</a:t>
            </a:r>
          </a:p>
        </p:txBody>
      </p:sp>
      <p:pic>
        <p:nvPicPr>
          <p:cNvPr id="32771" name="Picture 5" descr="house_with_trees_blow_a_h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3371850"/>
            <a:ext cx="64008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13" descr="Picture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652856">
            <a:off x="52388" y="3724275"/>
            <a:ext cx="141922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8"/>
          <p:cNvSpPr>
            <a:spLocks noChangeArrowheads="1"/>
          </p:cNvSpPr>
          <p:nvPr/>
        </p:nvSpPr>
        <p:spPr bwMode="auto">
          <a:xfrm>
            <a:off x="152400" y="1704975"/>
            <a:ext cx="1524000" cy="984250"/>
          </a:xfrm>
          <a:prstGeom prst="ellipse">
            <a:avLst/>
          </a:prstGeom>
          <a:solidFill>
            <a:srgbClr val="FFFF00"/>
          </a:solidFill>
          <a:ln w="12700">
            <a:solidFill>
              <a:srgbClr val="0000FF"/>
            </a:solidFill>
            <a:round/>
            <a:headEnd/>
            <a:tailEnd/>
          </a:ln>
        </p:spPr>
        <p:txBody>
          <a:bodyPr wrap="none" lIns="74669" tIns="37335" rIns="74669" bIns="37335" anchor="ctr"/>
          <a:lstStyle>
            <a:lvl1pPr>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69963" fontAlgn="base">
              <a:spcBef>
                <a:spcPct val="0"/>
              </a:spcBef>
              <a:spcAft>
                <a:spcPct val="0"/>
              </a:spcAft>
              <a:defRPr sz="1900">
                <a:solidFill>
                  <a:schemeClr val="tx1"/>
                </a:solidFill>
                <a:latin typeface="Calibri" panose="020F0502020204030204" pitchFamily="34" charset="0"/>
              </a:defRPr>
            </a:lvl6pPr>
            <a:lvl7pPr marL="2971800" indent="-228600" defTabSz="969963" fontAlgn="base">
              <a:spcBef>
                <a:spcPct val="0"/>
              </a:spcBef>
              <a:spcAft>
                <a:spcPct val="0"/>
              </a:spcAft>
              <a:defRPr sz="1900">
                <a:solidFill>
                  <a:schemeClr val="tx1"/>
                </a:solidFill>
                <a:latin typeface="Calibri" panose="020F0502020204030204" pitchFamily="34" charset="0"/>
              </a:defRPr>
            </a:lvl7pPr>
            <a:lvl8pPr marL="3429000" indent="-228600" defTabSz="969963" fontAlgn="base">
              <a:spcBef>
                <a:spcPct val="0"/>
              </a:spcBef>
              <a:spcAft>
                <a:spcPct val="0"/>
              </a:spcAft>
              <a:defRPr sz="1900">
                <a:solidFill>
                  <a:schemeClr val="tx1"/>
                </a:solidFill>
                <a:latin typeface="Calibri" panose="020F0502020204030204" pitchFamily="34" charset="0"/>
              </a:defRPr>
            </a:lvl8pPr>
            <a:lvl9pPr marL="3886200" indent="-228600" defTabSz="969963" fontAlgn="base">
              <a:spcBef>
                <a:spcPct val="0"/>
              </a:spcBef>
              <a:spcAft>
                <a:spcPct val="0"/>
              </a:spcAft>
              <a:defRPr sz="1900">
                <a:solidFill>
                  <a:schemeClr val="tx1"/>
                </a:solidFill>
                <a:latin typeface="Calibri" panose="020F0502020204030204" pitchFamily="34" charset="0"/>
              </a:defRPr>
            </a:lvl9pPr>
          </a:lstStyle>
          <a:p>
            <a:pPr algn="ctr">
              <a:defRPr/>
            </a:pPr>
            <a:r>
              <a:rPr lang="en-US" altLang="en-US" sz="2463" b="1" i="1" u="sng" smtClean="0">
                <a:solidFill>
                  <a:srgbClr val="FF0000"/>
                </a:solidFill>
                <a:latin typeface="Times New Roman" panose="02020603050405020304" pitchFamily="18" charset="0"/>
                <a:cs typeface="Times New Roman" panose="02020603050405020304" pitchFamily="18" charset="0"/>
              </a:rPr>
              <a:t>Câu 1</a:t>
            </a:r>
          </a:p>
        </p:txBody>
      </p:sp>
      <p:sp>
        <p:nvSpPr>
          <p:cNvPr id="16" name="AutoShape 17"/>
          <p:cNvSpPr>
            <a:spLocks noChangeArrowheads="1"/>
          </p:cNvSpPr>
          <p:nvPr/>
        </p:nvSpPr>
        <p:spPr bwMode="auto">
          <a:xfrm>
            <a:off x="1752600" y="1581150"/>
            <a:ext cx="5867400" cy="1171575"/>
          </a:xfrm>
          <a:prstGeom prst="roundRect">
            <a:avLst>
              <a:gd name="adj" fmla="val 16667"/>
            </a:avLst>
          </a:prstGeom>
          <a:solidFill>
            <a:srgbClr val="6600FF"/>
          </a:solidFill>
          <a:ln w="9525">
            <a:solidFill>
              <a:srgbClr val="FF0000"/>
            </a:solidFill>
            <a:round/>
            <a:headEnd/>
            <a:tailEnd/>
          </a:ln>
        </p:spPr>
        <p:txBody>
          <a:bodyPr wrap="none" lIns="74669" tIns="37335" rIns="74669" bIns="37335" anchor="ctr"/>
          <a:lstStyle>
            <a:lvl1pPr marL="342900" indent="-342900">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69963" fontAlgn="base">
              <a:spcBef>
                <a:spcPct val="0"/>
              </a:spcBef>
              <a:spcAft>
                <a:spcPct val="0"/>
              </a:spcAft>
              <a:defRPr sz="1900">
                <a:solidFill>
                  <a:schemeClr val="tx1"/>
                </a:solidFill>
                <a:latin typeface="Calibri" panose="020F0502020204030204" pitchFamily="34" charset="0"/>
              </a:defRPr>
            </a:lvl6pPr>
            <a:lvl7pPr marL="2971800" indent="-228600" defTabSz="969963" fontAlgn="base">
              <a:spcBef>
                <a:spcPct val="0"/>
              </a:spcBef>
              <a:spcAft>
                <a:spcPct val="0"/>
              </a:spcAft>
              <a:defRPr sz="1900">
                <a:solidFill>
                  <a:schemeClr val="tx1"/>
                </a:solidFill>
                <a:latin typeface="Calibri" panose="020F0502020204030204" pitchFamily="34" charset="0"/>
              </a:defRPr>
            </a:lvl7pPr>
            <a:lvl8pPr marL="3429000" indent="-228600" defTabSz="969963" fontAlgn="base">
              <a:spcBef>
                <a:spcPct val="0"/>
              </a:spcBef>
              <a:spcAft>
                <a:spcPct val="0"/>
              </a:spcAft>
              <a:defRPr sz="1900">
                <a:solidFill>
                  <a:schemeClr val="tx1"/>
                </a:solidFill>
                <a:latin typeface="Calibri" panose="020F0502020204030204" pitchFamily="34" charset="0"/>
              </a:defRPr>
            </a:lvl8pPr>
            <a:lvl9pPr marL="3886200" indent="-228600" defTabSz="969963" fontAlgn="base">
              <a:spcBef>
                <a:spcPct val="0"/>
              </a:spcBef>
              <a:spcAft>
                <a:spcPct val="0"/>
              </a:spcAft>
              <a:defRPr sz="1900">
                <a:solidFill>
                  <a:schemeClr val="tx1"/>
                </a:solidFill>
                <a:latin typeface="Calibri" panose="020F0502020204030204" pitchFamily="34" charset="0"/>
              </a:defRPr>
            </a:lvl9pPr>
          </a:lstStyle>
          <a:p>
            <a:pPr>
              <a:defRPr/>
            </a:pPr>
            <a:r>
              <a:rPr lang="en-US" altLang="en-US" sz="2463" b="1" i="1" smtClean="0">
                <a:solidFill>
                  <a:schemeClr val="bg1"/>
                </a:solidFill>
                <a:latin typeface="Times New Roman" panose="02020603050405020304" pitchFamily="18" charset="0"/>
                <a:cs typeface="Times New Roman" panose="02020603050405020304" pitchFamily="18" charset="0"/>
              </a:rPr>
              <a:t>Có mấy loại chất đốt ? </a:t>
            </a:r>
          </a:p>
        </p:txBody>
      </p:sp>
      <p:sp>
        <p:nvSpPr>
          <p:cNvPr id="20" name="AutoShape 17"/>
          <p:cNvSpPr>
            <a:spLocks noChangeArrowheads="1"/>
          </p:cNvSpPr>
          <p:nvPr/>
        </p:nvSpPr>
        <p:spPr bwMode="auto">
          <a:xfrm>
            <a:off x="1752600" y="2851150"/>
            <a:ext cx="5867400" cy="442913"/>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4669" tIns="37335" rIns="74669" bIns="37335" anchor="ctr"/>
          <a:lstStyle>
            <a:lvl1pPr>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69963" fontAlgn="base">
              <a:spcBef>
                <a:spcPct val="0"/>
              </a:spcBef>
              <a:spcAft>
                <a:spcPct val="0"/>
              </a:spcAft>
              <a:defRPr sz="1900">
                <a:solidFill>
                  <a:schemeClr val="tx1"/>
                </a:solidFill>
                <a:latin typeface="Calibri" panose="020F0502020204030204" pitchFamily="34" charset="0"/>
              </a:defRPr>
            </a:lvl6pPr>
            <a:lvl7pPr marL="2971800" indent="-228600" defTabSz="969963" fontAlgn="base">
              <a:spcBef>
                <a:spcPct val="0"/>
              </a:spcBef>
              <a:spcAft>
                <a:spcPct val="0"/>
              </a:spcAft>
              <a:defRPr sz="1900">
                <a:solidFill>
                  <a:schemeClr val="tx1"/>
                </a:solidFill>
                <a:latin typeface="Calibri" panose="020F0502020204030204" pitchFamily="34" charset="0"/>
              </a:defRPr>
            </a:lvl7pPr>
            <a:lvl8pPr marL="3429000" indent="-228600" defTabSz="969963" fontAlgn="base">
              <a:spcBef>
                <a:spcPct val="0"/>
              </a:spcBef>
              <a:spcAft>
                <a:spcPct val="0"/>
              </a:spcAft>
              <a:defRPr sz="1900">
                <a:solidFill>
                  <a:schemeClr val="tx1"/>
                </a:solidFill>
                <a:latin typeface="Calibri" panose="020F0502020204030204" pitchFamily="34" charset="0"/>
              </a:defRPr>
            </a:lvl8pPr>
            <a:lvl9pPr marL="3886200" indent="-228600" defTabSz="969963" fontAlgn="base">
              <a:spcBef>
                <a:spcPct val="0"/>
              </a:spcBef>
              <a:spcAft>
                <a:spcPct val="0"/>
              </a:spcAft>
              <a:defRPr sz="1900">
                <a:solidFill>
                  <a:schemeClr val="tx1"/>
                </a:solidFill>
                <a:latin typeface="Calibri" panose="020F0502020204030204" pitchFamily="34" charset="0"/>
              </a:defRPr>
            </a:lvl9pPr>
          </a:lstStyle>
          <a:p>
            <a:pPr>
              <a:spcBef>
                <a:spcPts val="924"/>
              </a:spcBef>
              <a:defRPr/>
            </a:pPr>
            <a:r>
              <a:rPr lang="en-US" altLang="en-US" sz="2463" smtClean="0">
                <a:solidFill>
                  <a:schemeClr val="bg1"/>
                </a:solidFill>
                <a:latin typeface="Times New Roman" panose="02020603050405020304" pitchFamily="18" charset="0"/>
                <a:cs typeface="Times New Roman" panose="02020603050405020304" pitchFamily="18" charset="0"/>
              </a:rPr>
              <a:t>A. 1 loại</a:t>
            </a:r>
          </a:p>
        </p:txBody>
      </p:sp>
      <p:sp>
        <p:nvSpPr>
          <p:cNvPr id="12" name="AutoShape 17"/>
          <p:cNvSpPr>
            <a:spLocks noChangeArrowheads="1"/>
          </p:cNvSpPr>
          <p:nvPr/>
        </p:nvSpPr>
        <p:spPr bwMode="auto">
          <a:xfrm>
            <a:off x="1752600" y="3378200"/>
            <a:ext cx="5867400" cy="44450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4669" tIns="37335" rIns="74669" bIns="37335" anchor="ctr"/>
          <a:lstStyle>
            <a:lvl1pPr>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69963" fontAlgn="base">
              <a:spcBef>
                <a:spcPct val="0"/>
              </a:spcBef>
              <a:spcAft>
                <a:spcPct val="0"/>
              </a:spcAft>
              <a:defRPr sz="1900">
                <a:solidFill>
                  <a:schemeClr val="tx1"/>
                </a:solidFill>
                <a:latin typeface="Calibri" panose="020F0502020204030204" pitchFamily="34" charset="0"/>
              </a:defRPr>
            </a:lvl6pPr>
            <a:lvl7pPr marL="2971800" indent="-228600" defTabSz="969963" fontAlgn="base">
              <a:spcBef>
                <a:spcPct val="0"/>
              </a:spcBef>
              <a:spcAft>
                <a:spcPct val="0"/>
              </a:spcAft>
              <a:defRPr sz="1900">
                <a:solidFill>
                  <a:schemeClr val="tx1"/>
                </a:solidFill>
                <a:latin typeface="Calibri" panose="020F0502020204030204" pitchFamily="34" charset="0"/>
              </a:defRPr>
            </a:lvl7pPr>
            <a:lvl8pPr marL="3429000" indent="-228600" defTabSz="969963" fontAlgn="base">
              <a:spcBef>
                <a:spcPct val="0"/>
              </a:spcBef>
              <a:spcAft>
                <a:spcPct val="0"/>
              </a:spcAft>
              <a:defRPr sz="1900">
                <a:solidFill>
                  <a:schemeClr val="tx1"/>
                </a:solidFill>
                <a:latin typeface="Calibri" panose="020F0502020204030204" pitchFamily="34" charset="0"/>
              </a:defRPr>
            </a:lvl8pPr>
            <a:lvl9pPr marL="3886200" indent="-228600" defTabSz="969963" fontAlgn="base">
              <a:spcBef>
                <a:spcPct val="0"/>
              </a:spcBef>
              <a:spcAft>
                <a:spcPct val="0"/>
              </a:spcAft>
              <a:defRPr sz="1900">
                <a:solidFill>
                  <a:schemeClr val="tx1"/>
                </a:solidFill>
                <a:latin typeface="Calibri" panose="020F0502020204030204" pitchFamily="34" charset="0"/>
              </a:defRPr>
            </a:lvl9pPr>
          </a:lstStyle>
          <a:p>
            <a:pPr>
              <a:spcBef>
                <a:spcPts val="924"/>
              </a:spcBef>
              <a:defRPr/>
            </a:pPr>
            <a:r>
              <a:rPr lang="en-US" altLang="en-US" sz="2463" smtClean="0">
                <a:solidFill>
                  <a:schemeClr val="bg1"/>
                </a:solidFill>
                <a:latin typeface="Times New Roman" panose="02020603050405020304" pitchFamily="18" charset="0"/>
                <a:cs typeface="Times New Roman" panose="02020603050405020304" pitchFamily="18" charset="0"/>
              </a:rPr>
              <a:t>B. 2 loại</a:t>
            </a:r>
          </a:p>
        </p:txBody>
      </p:sp>
      <p:sp>
        <p:nvSpPr>
          <p:cNvPr id="14" name="AutoShape 17"/>
          <p:cNvSpPr>
            <a:spLocks noChangeArrowheads="1"/>
          </p:cNvSpPr>
          <p:nvPr/>
        </p:nvSpPr>
        <p:spPr bwMode="auto">
          <a:xfrm>
            <a:off x="1752600" y="3921125"/>
            <a:ext cx="5867400" cy="44450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4669" tIns="37335" rIns="74669" bIns="37335" anchor="ctr"/>
          <a:lstStyle>
            <a:lvl1pPr>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69963" fontAlgn="base">
              <a:spcBef>
                <a:spcPct val="0"/>
              </a:spcBef>
              <a:spcAft>
                <a:spcPct val="0"/>
              </a:spcAft>
              <a:defRPr sz="1900">
                <a:solidFill>
                  <a:schemeClr val="tx1"/>
                </a:solidFill>
                <a:latin typeface="Calibri" panose="020F0502020204030204" pitchFamily="34" charset="0"/>
              </a:defRPr>
            </a:lvl6pPr>
            <a:lvl7pPr marL="2971800" indent="-228600" defTabSz="969963" fontAlgn="base">
              <a:spcBef>
                <a:spcPct val="0"/>
              </a:spcBef>
              <a:spcAft>
                <a:spcPct val="0"/>
              </a:spcAft>
              <a:defRPr sz="1900">
                <a:solidFill>
                  <a:schemeClr val="tx1"/>
                </a:solidFill>
                <a:latin typeface="Calibri" panose="020F0502020204030204" pitchFamily="34" charset="0"/>
              </a:defRPr>
            </a:lvl7pPr>
            <a:lvl8pPr marL="3429000" indent="-228600" defTabSz="969963" fontAlgn="base">
              <a:spcBef>
                <a:spcPct val="0"/>
              </a:spcBef>
              <a:spcAft>
                <a:spcPct val="0"/>
              </a:spcAft>
              <a:defRPr sz="1900">
                <a:solidFill>
                  <a:schemeClr val="tx1"/>
                </a:solidFill>
                <a:latin typeface="Calibri" panose="020F0502020204030204" pitchFamily="34" charset="0"/>
              </a:defRPr>
            </a:lvl8pPr>
            <a:lvl9pPr marL="3886200" indent="-228600" defTabSz="969963" fontAlgn="base">
              <a:spcBef>
                <a:spcPct val="0"/>
              </a:spcBef>
              <a:spcAft>
                <a:spcPct val="0"/>
              </a:spcAft>
              <a:defRPr sz="1900">
                <a:solidFill>
                  <a:schemeClr val="tx1"/>
                </a:solidFill>
                <a:latin typeface="Calibri" panose="020F0502020204030204" pitchFamily="34" charset="0"/>
              </a:defRPr>
            </a:lvl9pPr>
          </a:lstStyle>
          <a:p>
            <a:pPr>
              <a:spcBef>
                <a:spcPts val="924"/>
              </a:spcBef>
              <a:defRPr/>
            </a:pPr>
            <a:r>
              <a:rPr lang="en-US" altLang="en-US" sz="2463" smtClean="0">
                <a:solidFill>
                  <a:schemeClr val="bg1"/>
                </a:solidFill>
                <a:latin typeface="Times New Roman" panose="02020603050405020304" pitchFamily="18" charset="0"/>
                <a:cs typeface="Times New Roman" panose="02020603050405020304" pitchFamily="18" charset="0"/>
              </a:rPr>
              <a:t>C. 3 loại </a:t>
            </a:r>
          </a:p>
        </p:txBody>
      </p:sp>
      <p:sp>
        <p:nvSpPr>
          <p:cNvPr id="17" name="AutoShape 17"/>
          <p:cNvSpPr>
            <a:spLocks noChangeArrowheads="1"/>
          </p:cNvSpPr>
          <p:nvPr/>
        </p:nvSpPr>
        <p:spPr bwMode="auto">
          <a:xfrm>
            <a:off x="1752600" y="4478338"/>
            <a:ext cx="5867400" cy="44450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4669" tIns="37335" rIns="74669" bIns="37335" anchor="ctr"/>
          <a:lstStyle>
            <a:lvl1pPr>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69963" fontAlgn="base">
              <a:spcBef>
                <a:spcPct val="0"/>
              </a:spcBef>
              <a:spcAft>
                <a:spcPct val="0"/>
              </a:spcAft>
              <a:defRPr sz="1900">
                <a:solidFill>
                  <a:schemeClr val="tx1"/>
                </a:solidFill>
                <a:latin typeface="Calibri" panose="020F0502020204030204" pitchFamily="34" charset="0"/>
              </a:defRPr>
            </a:lvl6pPr>
            <a:lvl7pPr marL="2971800" indent="-228600" defTabSz="969963" fontAlgn="base">
              <a:spcBef>
                <a:spcPct val="0"/>
              </a:spcBef>
              <a:spcAft>
                <a:spcPct val="0"/>
              </a:spcAft>
              <a:defRPr sz="1900">
                <a:solidFill>
                  <a:schemeClr val="tx1"/>
                </a:solidFill>
                <a:latin typeface="Calibri" panose="020F0502020204030204" pitchFamily="34" charset="0"/>
              </a:defRPr>
            </a:lvl7pPr>
            <a:lvl8pPr marL="3429000" indent="-228600" defTabSz="969963" fontAlgn="base">
              <a:spcBef>
                <a:spcPct val="0"/>
              </a:spcBef>
              <a:spcAft>
                <a:spcPct val="0"/>
              </a:spcAft>
              <a:defRPr sz="1900">
                <a:solidFill>
                  <a:schemeClr val="tx1"/>
                </a:solidFill>
                <a:latin typeface="Calibri" panose="020F0502020204030204" pitchFamily="34" charset="0"/>
              </a:defRPr>
            </a:lvl8pPr>
            <a:lvl9pPr marL="3886200" indent="-228600" defTabSz="969963" fontAlgn="base">
              <a:spcBef>
                <a:spcPct val="0"/>
              </a:spcBef>
              <a:spcAft>
                <a:spcPct val="0"/>
              </a:spcAft>
              <a:defRPr sz="1900">
                <a:solidFill>
                  <a:schemeClr val="tx1"/>
                </a:solidFill>
                <a:latin typeface="Calibri" panose="020F0502020204030204" pitchFamily="34" charset="0"/>
              </a:defRPr>
            </a:lvl9pPr>
          </a:lstStyle>
          <a:p>
            <a:pPr>
              <a:spcBef>
                <a:spcPts val="924"/>
              </a:spcBef>
              <a:defRPr/>
            </a:pPr>
            <a:r>
              <a:rPr lang="en-US" altLang="en-US" sz="2463" smtClean="0">
                <a:solidFill>
                  <a:schemeClr val="bg1"/>
                </a:solidFill>
                <a:latin typeface="Times New Roman" panose="02020603050405020304" pitchFamily="18" charset="0"/>
                <a:cs typeface="Times New Roman" panose="02020603050405020304" pitchFamily="18" charset="0"/>
              </a:rPr>
              <a:t>D. 4 loại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1000"/>
                                        <p:tgtEl>
                                          <p:spTgt spid="1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000"/>
                                        <p:tgtEl>
                                          <p:spTgt spid="16"/>
                                        </p:tgtEl>
                                        <p:attrNameLst>
                                          <p:attrName>ppt_x</p:attrName>
                                        </p:attrNameLst>
                                      </p:cBhvr>
                                      <p:tavLst>
                                        <p:tav tm="0">
                                          <p:val>
                                            <p:strVal val="#ppt_x-#ppt_w*1.125000"/>
                                          </p:val>
                                        </p:tav>
                                        <p:tav tm="100000">
                                          <p:val>
                                            <p:strVal val="#ppt_x"/>
                                          </p:val>
                                        </p:tav>
                                      </p:tavLst>
                                    </p:anim>
                                    <p:animEffect transition="in" filter="wipe(right)">
                                      <p:cBhvr>
                                        <p:cTn id="11" dur="1000"/>
                                        <p:tgtEl>
                                          <p:spTgt spid="16"/>
                                        </p:tgtEl>
                                      </p:cBhvr>
                                    </p:animEffect>
                                  </p:childTnLst>
                                </p:cTn>
                              </p:par>
                              <p:par>
                                <p:cTn id="12" presetID="12" presetClass="entr" presetSubtype="2"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1000"/>
                                        <p:tgtEl>
                                          <p:spTgt spid="20"/>
                                        </p:tgtEl>
                                        <p:attrNameLst>
                                          <p:attrName>ppt_x</p:attrName>
                                        </p:attrNameLst>
                                      </p:cBhvr>
                                      <p:tavLst>
                                        <p:tav tm="0">
                                          <p:val>
                                            <p:strVal val="#ppt_x+#ppt_w*1.125000"/>
                                          </p:val>
                                        </p:tav>
                                        <p:tav tm="100000">
                                          <p:val>
                                            <p:strVal val="#ppt_x"/>
                                          </p:val>
                                        </p:tav>
                                      </p:tavLst>
                                    </p:anim>
                                    <p:animEffect transition="in" filter="wipe(left)">
                                      <p:cBhvr>
                                        <p:cTn id="15" dur="1000"/>
                                        <p:tgtEl>
                                          <p:spTgt spid="20"/>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p:tgtEl>
                                          <p:spTgt spid="12"/>
                                        </p:tgtEl>
                                        <p:attrNameLst>
                                          <p:attrName>ppt_x</p:attrName>
                                        </p:attrNameLst>
                                      </p:cBhvr>
                                      <p:tavLst>
                                        <p:tav tm="0">
                                          <p:val>
                                            <p:strVal val="#ppt_x-#ppt_w*1.125000"/>
                                          </p:val>
                                        </p:tav>
                                        <p:tav tm="100000">
                                          <p:val>
                                            <p:strVal val="#ppt_x"/>
                                          </p:val>
                                        </p:tav>
                                      </p:tavLst>
                                    </p:anim>
                                    <p:animEffect transition="in" filter="wipe(right)">
                                      <p:cBhvr>
                                        <p:cTn id="19" dur="1000"/>
                                        <p:tgtEl>
                                          <p:spTgt spid="12"/>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p:tgtEl>
                                          <p:spTgt spid="14"/>
                                        </p:tgtEl>
                                        <p:attrNameLst>
                                          <p:attrName>ppt_x</p:attrName>
                                        </p:attrNameLst>
                                      </p:cBhvr>
                                      <p:tavLst>
                                        <p:tav tm="0">
                                          <p:val>
                                            <p:strVal val="#ppt_x+#ppt_w*1.125000"/>
                                          </p:val>
                                        </p:tav>
                                        <p:tav tm="100000">
                                          <p:val>
                                            <p:strVal val="#ppt_x"/>
                                          </p:val>
                                        </p:tav>
                                      </p:tavLst>
                                    </p:anim>
                                    <p:animEffect transition="in" filter="wipe(left)">
                                      <p:cBhvr>
                                        <p:cTn id="23" dur="1000"/>
                                        <p:tgtEl>
                                          <p:spTgt spid="14"/>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1000"/>
                                        <p:tgtEl>
                                          <p:spTgt spid="17"/>
                                        </p:tgtEl>
                                        <p:attrNameLst>
                                          <p:attrName>ppt_x</p:attrName>
                                        </p:attrNameLst>
                                      </p:cBhvr>
                                      <p:tavLst>
                                        <p:tav tm="0">
                                          <p:val>
                                            <p:strVal val="#ppt_x-#ppt_w*1.125000"/>
                                          </p:val>
                                        </p:tav>
                                        <p:tav tm="100000">
                                          <p:val>
                                            <p:strVal val="#ppt_x"/>
                                          </p:val>
                                        </p:tav>
                                      </p:tavLst>
                                    </p:anim>
                                    <p:animEffect transition="in" filter="wipe(right)">
                                      <p:cBhvr>
                                        <p:cTn id="27" dur="1000"/>
                                        <p:tgtEl>
                                          <p:spTgt spid="17"/>
                                        </p:tgtEl>
                                      </p:cBhvr>
                                    </p:animEffect>
                                  </p:childTnLst>
                                </p:cTn>
                              </p:par>
                            </p:childTnLst>
                          </p:cTn>
                        </p:par>
                        <p:par>
                          <p:cTn id="28" fill="hold" nodeType="afterGroup">
                            <p:stCondLst>
                              <p:cond delay="1000"/>
                            </p:stCondLst>
                            <p:childTnLst>
                              <p:par>
                                <p:cTn id="29" presetID="21"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4)">
                                      <p:cBhvr>
                                        <p:cTn id="31" dur="1000"/>
                                        <p:tgtEl>
                                          <p:spTgt spid="7"/>
                                        </p:tgtEl>
                                      </p:cBhvr>
                                    </p:animEffect>
                                  </p:childTnLst>
                                </p:cTn>
                              </p:par>
                              <p:par>
                                <p:cTn id="32" presetID="21" presetClass="exit" presetSubtype="1" fill="hold" nodeType="withEffect">
                                  <p:stCondLst>
                                    <p:cond delay="0"/>
                                  </p:stCondLst>
                                  <p:childTnLst>
                                    <p:animEffect transition="out" filter="wheel(1)">
                                      <p:cBhvr>
                                        <p:cTn id="33" dur="1000"/>
                                        <p:tgtEl>
                                          <p:spTgt spid="7"/>
                                        </p:tgtEl>
                                      </p:cBhvr>
                                    </p:animEffect>
                                    <p:set>
                                      <p:cBhvr>
                                        <p:cTn id="34" dur="1" fill="hold">
                                          <p:stCondLst>
                                            <p:cond delay="999"/>
                                          </p:stCondLst>
                                        </p:cTn>
                                        <p:tgtEl>
                                          <p:spTgt spid="7"/>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mph" presetSubtype="2" fill="hold" nodeType="clickEffect">
                                  <p:stCondLst>
                                    <p:cond delay="0"/>
                                  </p:stCondLst>
                                  <p:childTnLst>
                                    <p:animClr clrSpc="rgb" dir="cw">
                                      <p:cBhvr>
                                        <p:cTn id="38" dur="1000" fill="hold"/>
                                        <p:tgtEl>
                                          <p:spTgt spid="14"/>
                                        </p:tgtEl>
                                        <p:attrNameLst>
                                          <p:attrName>fillcolor</p:attrName>
                                        </p:attrNameLst>
                                      </p:cBhvr>
                                      <p:to>
                                        <a:srgbClr val="FF0000"/>
                                      </p:to>
                                    </p:animClr>
                                    <p:set>
                                      <p:cBhvr>
                                        <p:cTn id="39" dur="1000" fill="hold"/>
                                        <p:tgtEl>
                                          <p:spTgt spid="14"/>
                                        </p:tgtEl>
                                        <p:attrNameLst>
                                          <p:attrName>fill.type</p:attrName>
                                        </p:attrNameLst>
                                      </p:cBhvr>
                                      <p:to>
                                        <p:strVal val="solid"/>
                                      </p:to>
                                    </p:set>
                                    <p:set>
                                      <p:cBhvr>
                                        <p:cTn id="40" dur="1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12" grpId="0" animBg="1"/>
      <p:bldP spid="14"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13" descr="Picture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652856">
            <a:off x="52388" y="3724275"/>
            <a:ext cx="141922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8"/>
          <p:cNvSpPr>
            <a:spLocks noChangeArrowheads="1"/>
          </p:cNvSpPr>
          <p:nvPr/>
        </p:nvSpPr>
        <p:spPr bwMode="auto">
          <a:xfrm>
            <a:off x="152400" y="1704975"/>
            <a:ext cx="1524000" cy="984250"/>
          </a:xfrm>
          <a:prstGeom prst="ellipse">
            <a:avLst/>
          </a:prstGeom>
          <a:solidFill>
            <a:srgbClr val="FFFF00"/>
          </a:solidFill>
          <a:ln w="12700">
            <a:solidFill>
              <a:srgbClr val="0000FF"/>
            </a:solidFill>
            <a:round/>
            <a:headEnd/>
            <a:tailEnd/>
          </a:ln>
        </p:spPr>
        <p:txBody>
          <a:bodyPr wrap="none" lIns="74669" tIns="37335" rIns="74669" bIns="37335" anchor="ctr"/>
          <a:lstStyle>
            <a:lvl1pPr>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69963" fontAlgn="base">
              <a:spcBef>
                <a:spcPct val="0"/>
              </a:spcBef>
              <a:spcAft>
                <a:spcPct val="0"/>
              </a:spcAft>
              <a:defRPr sz="1900">
                <a:solidFill>
                  <a:schemeClr val="tx1"/>
                </a:solidFill>
                <a:latin typeface="Calibri" panose="020F0502020204030204" pitchFamily="34" charset="0"/>
              </a:defRPr>
            </a:lvl6pPr>
            <a:lvl7pPr marL="2971800" indent="-228600" defTabSz="969963" fontAlgn="base">
              <a:spcBef>
                <a:spcPct val="0"/>
              </a:spcBef>
              <a:spcAft>
                <a:spcPct val="0"/>
              </a:spcAft>
              <a:defRPr sz="1900">
                <a:solidFill>
                  <a:schemeClr val="tx1"/>
                </a:solidFill>
                <a:latin typeface="Calibri" panose="020F0502020204030204" pitchFamily="34" charset="0"/>
              </a:defRPr>
            </a:lvl7pPr>
            <a:lvl8pPr marL="3429000" indent="-228600" defTabSz="969963" fontAlgn="base">
              <a:spcBef>
                <a:spcPct val="0"/>
              </a:spcBef>
              <a:spcAft>
                <a:spcPct val="0"/>
              </a:spcAft>
              <a:defRPr sz="1900">
                <a:solidFill>
                  <a:schemeClr val="tx1"/>
                </a:solidFill>
                <a:latin typeface="Calibri" panose="020F0502020204030204" pitchFamily="34" charset="0"/>
              </a:defRPr>
            </a:lvl8pPr>
            <a:lvl9pPr marL="3886200" indent="-228600" defTabSz="969963" fontAlgn="base">
              <a:spcBef>
                <a:spcPct val="0"/>
              </a:spcBef>
              <a:spcAft>
                <a:spcPct val="0"/>
              </a:spcAft>
              <a:defRPr sz="1900">
                <a:solidFill>
                  <a:schemeClr val="tx1"/>
                </a:solidFill>
                <a:latin typeface="Calibri" panose="020F0502020204030204" pitchFamily="34" charset="0"/>
              </a:defRPr>
            </a:lvl9pPr>
          </a:lstStyle>
          <a:p>
            <a:pPr algn="ctr">
              <a:defRPr/>
            </a:pPr>
            <a:r>
              <a:rPr lang="en-US" altLang="en-US" sz="2463" b="1" i="1" u="sng" smtClean="0">
                <a:solidFill>
                  <a:srgbClr val="FF0000"/>
                </a:solidFill>
                <a:latin typeface="Times New Roman" panose="02020603050405020304" pitchFamily="18" charset="0"/>
                <a:cs typeface="Times New Roman" panose="02020603050405020304" pitchFamily="18" charset="0"/>
              </a:rPr>
              <a:t>Câu 2</a:t>
            </a:r>
          </a:p>
        </p:txBody>
      </p:sp>
      <p:sp>
        <p:nvSpPr>
          <p:cNvPr id="16" name="AutoShape 17"/>
          <p:cNvSpPr>
            <a:spLocks noChangeArrowheads="1"/>
          </p:cNvSpPr>
          <p:nvPr/>
        </p:nvSpPr>
        <p:spPr bwMode="auto">
          <a:xfrm>
            <a:off x="1752600" y="1581150"/>
            <a:ext cx="7239000" cy="1171575"/>
          </a:xfrm>
          <a:prstGeom prst="roundRect">
            <a:avLst>
              <a:gd name="adj" fmla="val 16667"/>
            </a:avLst>
          </a:prstGeom>
          <a:solidFill>
            <a:srgbClr val="6600FF"/>
          </a:solidFill>
          <a:ln w="9525">
            <a:solidFill>
              <a:srgbClr val="FF0000"/>
            </a:solidFill>
            <a:round/>
            <a:headEnd/>
            <a:tailEnd/>
          </a:ln>
        </p:spPr>
        <p:txBody>
          <a:bodyPr wrap="none" lIns="74669" tIns="37335" rIns="74669" bIns="37335" anchor="ctr"/>
          <a:lstStyle>
            <a:lvl1pPr marL="342900" indent="-342900">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69963" fontAlgn="base">
              <a:spcBef>
                <a:spcPct val="0"/>
              </a:spcBef>
              <a:spcAft>
                <a:spcPct val="0"/>
              </a:spcAft>
              <a:defRPr sz="1900">
                <a:solidFill>
                  <a:schemeClr val="tx1"/>
                </a:solidFill>
                <a:latin typeface="Calibri" panose="020F0502020204030204" pitchFamily="34" charset="0"/>
              </a:defRPr>
            </a:lvl6pPr>
            <a:lvl7pPr marL="2971800" indent="-228600" defTabSz="969963" fontAlgn="base">
              <a:spcBef>
                <a:spcPct val="0"/>
              </a:spcBef>
              <a:spcAft>
                <a:spcPct val="0"/>
              </a:spcAft>
              <a:defRPr sz="1900">
                <a:solidFill>
                  <a:schemeClr val="tx1"/>
                </a:solidFill>
                <a:latin typeface="Calibri" panose="020F0502020204030204" pitchFamily="34" charset="0"/>
              </a:defRPr>
            </a:lvl7pPr>
            <a:lvl8pPr marL="3429000" indent="-228600" defTabSz="969963" fontAlgn="base">
              <a:spcBef>
                <a:spcPct val="0"/>
              </a:spcBef>
              <a:spcAft>
                <a:spcPct val="0"/>
              </a:spcAft>
              <a:defRPr sz="1900">
                <a:solidFill>
                  <a:schemeClr val="tx1"/>
                </a:solidFill>
                <a:latin typeface="Calibri" panose="020F0502020204030204" pitchFamily="34" charset="0"/>
              </a:defRPr>
            </a:lvl8pPr>
            <a:lvl9pPr marL="3886200" indent="-228600" defTabSz="969963" fontAlgn="base">
              <a:spcBef>
                <a:spcPct val="0"/>
              </a:spcBef>
              <a:spcAft>
                <a:spcPct val="0"/>
              </a:spcAft>
              <a:defRPr sz="1900">
                <a:solidFill>
                  <a:schemeClr val="tx1"/>
                </a:solidFill>
                <a:latin typeface="Calibri" panose="020F0502020204030204" pitchFamily="34" charset="0"/>
              </a:defRPr>
            </a:lvl9pPr>
          </a:lstStyle>
          <a:p>
            <a:pPr>
              <a:defRPr/>
            </a:pPr>
            <a:r>
              <a:rPr lang="en-US" altLang="en-US" sz="2463" b="1" i="1" smtClean="0">
                <a:solidFill>
                  <a:schemeClr val="bg1"/>
                </a:solidFill>
                <a:latin typeface="Times New Roman" panose="02020603050405020304" pitchFamily="18" charset="0"/>
                <a:cs typeface="Times New Roman" panose="02020603050405020304" pitchFamily="18" charset="0"/>
              </a:rPr>
              <a:t>Có mấy loại khí đốt ? </a:t>
            </a:r>
          </a:p>
        </p:txBody>
      </p:sp>
      <p:sp>
        <p:nvSpPr>
          <p:cNvPr id="20" name="AutoShape 17"/>
          <p:cNvSpPr>
            <a:spLocks noChangeArrowheads="1"/>
          </p:cNvSpPr>
          <p:nvPr/>
        </p:nvSpPr>
        <p:spPr bwMode="auto">
          <a:xfrm>
            <a:off x="1752600" y="2851150"/>
            <a:ext cx="7239000" cy="442913"/>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4669" tIns="37335" rIns="74669" bIns="37335" anchor="ctr"/>
          <a:lstStyle>
            <a:lvl1pPr>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69963" fontAlgn="base">
              <a:spcBef>
                <a:spcPct val="0"/>
              </a:spcBef>
              <a:spcAft>
                <a:spcPct val="0"/>
              </a:spcAft>
              <a:defRPr sz="1900">
                <a:solidFill>
                  <a:schemeClr val="tx1"/>
                </a:solidFill>
                <a:latin typeface="Calibri" panose="020F0502020204030204" pitchFamily="34" charset="0"/>
              </a:defRPr>
            </a:lvl6pPr>
            <a:lvl7pPr marL="2971800" indent="-228600" defTabSz="969963" fontAlgn="base">
              <a:spcBef>
                <a:spcPct val="0"/>
              </a:spcBef>
              <a:spcAft>
                <a:spcPct val="0"/>
              </a:spcAft>
              <a:defRPr sz="1900">
                <a:solidFill>
                  <a:schemeClr val="tx1"/>
                </a:solidFill>
                <a:latin typeface="Calibri" panose="020F0502020204030204" pitchFamily="34" charset="0"/>
              </a:defRPr>
            </a:lvl7pPr>
            <a:lvl8pPr marL="3429000" indent="-228600" defTabSz="969963" fontAlgn="base">
              <a:spcBef>
                <a:spcPct val="0"/>
              </a:spcBef>
              <a:spcAft>
                <a:spcPct val="0"/>
              </a:spcAft>
              <a:defRPr sz="1900">
                <a:solidFill>
                  <a:schemeClr val="tx1"/>
                </a:solidFill>
                <a:latin typeface="Calibri" panose="020F0502020204030204" pitchFamily="34" charset="0"/>
              </a:defRPr>
            </a:lvl8pPr>
            <a:lvl9pPr marL="3886200" indent="-228600" defTabSz="969963" fontAlgn="base">
              <a:spcBef>
                <a:spcPct val="0"/>
              </a:spcBef>
              <a:spcAft>
                <a:spcPct val="0"/>
              </a:spcAft>
              <a:defRPr sz="1900">
                <a:solidFill>
                  <a:schemeClr val="tx1"/>
                </a:solidFill>
                <a:latin typeface="Calibri" panose="020F0502020204030204" pitchFamily="34" charset="0"/>
              </a:defRPr>
            </a:lvl9pPr>
          </a:lstStyle>
          <a:p>
            <a:pPr>
              <a:spcBef>
                <a:spcPts val="924"/>
              </a:spcBef>
              <a:defRPr/>
            </a:pPr>
            <a:r>
              <a:rPr lang="en-US" altLang="en-US" sz="2463" smtClean="0">
                <a:solidFill>
                  <a:schemeClr val="bg1"/>
                </a:solidFill>
                <a:latin typeface="Times New Roman" panose="02020603050405020304" pitchFamily="18" charset="0"/>
                <a:cs typeface="Times New Roman" panose="02020603050405020304" pitchFamily="18" charset="0"/>
              </a:rPr>
              <a:t>A. 1 loại</a:t>
            </a:r>
          </a:p>
        </p:txBody>
      </p:sp>
      <p:sp>
        <p:nvSpPr>
          <p:cNvPr id="12" name="AutoShape 17"/>
          <p:cNvSpPr>
            <a:spLocks noChangeArrowheads="1"/>
          </p:cNvSpPr>
          <p:nvPr/>
        </p:nvSpPr>
        <p:spPr bwMode="auto">
          <a:xfrm>
            <a:off x="1752600" y="3378200"/>
            <a:ext cx="7239000" cy="44450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4669" tIns="37335" rIns="74669" bIns="37335" anchor="ctr"/>
          <a:lstStyle>
            <a:lvl1pPr>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69963" fontAlgn="base">
              <a:spcBef>
                <a:spcPct val="0"/>
              </a:spcBef>
              <a:spcAft>
                <a:spcPct val="0"/>
              </a:spcAft>
              <a:defRPr sz="1900">
                <a:solidFill>
                  <a:schemeClr val="tx1"/>
                </a:solidFill>
                <a:latin typeface="Calibri" panose="020F0502020204030204" pitchFamily="34" charset="0"/>
              </a:defRPr>
            </a:lvl6pPr>
            <a:lvl7pPr marL="2971800" indent="-228600" defTabSz="969963" fontAlgn="base">
              <a:spcBef>
                <a:spcPct val="0"/>
              </a:spcBef>
              <a:spcAft>
                <a:spcPct val="0"/>
              </a:spcAft>
              <a:defRPr sz="1900">
                <a:solidFill>
                  <a:schemeClr val="tx1"/>
                </a:solidFill>
                <a:latin typeface="Calibri" panose="020F0502020204030204" pitchFamily="34" charset="0"/>
              </a:defRPr>
            </a:lvl7pPr>
            <a:lvl8pPr marL="3429000" indent="-228600" defTabSz="969963" fontAlgn="base">
              <a:spcBef>
                <a:spcPct val="0"/>
              </a:spcBef>
              <a:spcAft>
                <a:spcPct val="0"/>
              </a:spcAft>
              <a:defRPr sz="1900">
                <a:solidFill>
                  <a:schemeClr val="tx1"/>
                </a:solidFill>
                <a:latin typeface="Calibri" panose="020F0502020204030204" pitchFamily="34" charset="0"/>
              </a:defRPr>
            </a:lvl8pPr>
            <a:lvl9pPr marL="3886200" indent="-228600" defTabSz="969963" fontAlgn="base">
              <a:spcBef>
                <a:spcPct val="0"/>
              </a:spcBef>
              <a:spcAft>
                <a:spcPct val="0"/>
              </a:spcAft>
              <a:defRPr sz="1900">
                <a:solidFill>
                  <a:schemeClr val="tx1"/>
                </a:solidFill>
                <a:latin typeface="Calibri" panose="020F0502020204030204" pitchFamily="34" charset="0"/>
              </a:defRPr>
            </a:lvl9pPr>
          </a:lstStyle>
          <a:p>
            <a:pPr>
              <a:spcBef>
                <a:spcPts val="924"/>
              </a:spcBef>
              <a:defRPr/>
            </a:pPr>
            <a:r>
              <a:rPr lang="en-US" altLang="en-US" sz="2463" smtClean="0">
                <a:solidFill>
                  <a:schemeClr val="bg1"/>
                </a:solidFill>
                <a:latin typeface="Times New Roman" panose="02020603050405020304" pitchFamily="18" charset="0"/>
                <a:cs typeface="Times New Roman" panose="02020603050405020304" pitchFamily="18" charset="0"/>
              </a:rPr>
              <a:t>B. 2 loại</a:t>
            </a:r>
          </a:p>
        </p:txBody>
      </p:sp>
      <p:sp>
        <p:nvSpPr>
          <p:cNvPr id="14" name="AutoShape 17"/>
          <p:cNvSpPr>
            <a:spLocks noChangeArrowheads="1"/>
          </p:cNvSpPr>
          <p:nvPr/>
        </p:nvSpPr>
        <p:spPr bwMode="auto">
          <a:xfrm>
            <a:off x="1752600" y="3921125"/>
            <a:ext cx="7239000" cy="44450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4669" tIns="37335" rIns="74669" bIns="37335" anchor="ctr"/>
          <a:lstStyle>
            <a:lvl1pPr>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69963" fontAlgn="base">
              <a:spcBef>
                <a:spcPct val="0"/>
              </a:spcBef>
              <a:spcAft>
                <a:spcPct val="0"/>
              </a:spcAft>
              <a:defRPr sz="1900">
                <a:solidFill>
                  <a:schemeClr val="tx1"/>
                </a:solidFill>
                <a:latin typeface="Calibri" panose="020F0502020204030204" pitchFamily="34" charset="0"/>
              </a:defRPr>
            </a:lvl6pPr>
            <a:lvl7pPr marL="2971800" indent="-228600" defTabSz="969963" fontAlgn="base">
              <a:spcBef>
                <a:spcPct val="0"/>
              </a:spcBef>
              <a:spcAft>
                <a:spcPct val="0"/>
              </a:spcAft>
              <a:defRPr sz="1900">
                <a:solidFill>
                  <a:schemeClr val="tx1"/>
                </a:solidFill>
                <a:latin typeface="Calibri" panose="020F0502020204030204" pitchFamily="34" charset="0"/>
              </a:defRPr>
            </a:lvl7pPr>
            <a:lvl8pPr marL="3429000" indent="-228600" defTabSz="969963" fontAlgn="base">
              <a:spcBef>
                <a:spcPct val="0"/>
              </a:spcBef>
              <a:spcAft>
                <a:spcPct val="0"/>
              </a:spcAft>
              <a:defRPr sz="1900">
                <a:solidFill>
                  <a:schemeClr val="tx1"/>
                </a:solidFill>
                <a:latin typeface="Calibri" panose="020F0502020204030204" pitchFamily="34" charset="0"/>
              </a:defRPr>
            </a:lvl8pPr>
            <a:lvl9pPr marL="3886200" indent="-228600" defTabSz="969963" fontAlgn="base">
              <a:spcBef>
                <a:spcPct val="0"/>
              </a:spcBef>
              <a:spcAft>
                <a:spcPct val="0"/>
              </a:spcAft>
              <a:defRPr sz="1900">
                <a:solidFill>
                  <a:schemeClr val="tx1"/>
                </a:solidFill>
                <a:latin typeface="Calibri" panose="020F0502020204030204" pitchFamily="34" charset="0"/>
              </a:defRPr>
            </a:lvl9pPr>
          </a:lstStyle>
          <a:p>
            <a:pPr>
              <a:spcBef>
                <a:spcPts val="924"/>
              </a:spcBef>
              <a:defRPr/>
            </a:pPr>
            <a:r>
              <a:rPr lang="en-US" altLang="en-US" sz="2463" smtClean="0">
                <a:solidFill>
                  <a:schemeClr val="bg1"/>
                </a:solidFill>
                <a:latin typeface="Times New Roman" panose="02020603050405020304" pitchFamily="18" charset="0"/>
                <a:cs typeface="Times New Roman" panose="02020603050405020304" pitchFamily="18" charset="0"/>
              </a:rPr>
              <a:t>C. 3 loại </a:t>
            </a:r>
          </a:p>
        </p:txBody>
      </p:sp>
      <p:sp>
        <p:nvSpPr>
          <p:cNvPr id="17" name="AutoShape 17"/>
          <p:cNvSpPr>
            <a:spLocks noChangeArrowheads="1"/>
          </p:cNvSpPr>
          <p:nvPr/>
        </p:nvSpPr>
        <p:spPr bwMode="auto">
          <a:xfrm>
            <a:off x="1752600" y="4478338"/>
            <a:ext cx="7239000" cy="44450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4669" tIns="37335" rIns="74669" bIns="37335" anchor="ctr"/>
          <a:lstStyle>
            <a:lvl1pPr>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69963" fontAlgn="base">
              <a:spcBef>
                <a:spcPct val="0"/>
              </a:spcBef>
              <a:spcAft>
                <a:spcPct val="0"/>
              </a:spcAft>
              <a:defRPr sz="1900">
                <a:solidFill>
                  <a:schemeClr val="tx1"/>
                </a:solidFill>
                <a:latin typeface="Calibri" panose="020F0502020204030204" pitchFamily="34" charset="0"/>
              </a:defRPr>
            </a:lvl6pPr>
            <a:lvl7pPr marL="2971800" indent="-228600" defTabSz="969963" fontAlgn="base">
              <a:spcBef>
                <a:spcPct val="0"/>
              </a:spcBef>
              <a:spcAft>
                <a:spcPct val="0"/>
              </a:spcAft>
              <a:defRPr sz="1900">
                <a:solidFill>
                  <a:schemeClr val="tx1"/>
                </a:solidFill>
                <a:latin typeface="Calibri" panose="020F0502020204030204" pitchFamily="34" charset="0"/>
              </a:defRPr>
            </a:lvl7pPr>
            <a:lvl8pPr marL="3429000" indent="-228600" defTabSz="969963" fontAlgn="base">
              <a:spcBef>
                <a:spcPct val="0"/>
              </a:spcBef>
              <a:spcAft>
                <a:spcPct val="0"/>
              </a:spcAft>
              <a:defRPr sz="1900">
                <a:solidFill>
                  <a:schemeClr val="tx1"/>
                </a:solidFill>
                <a:latin typeface="Calibri" panose="020F0502020204030204" pitchFamily="34" charset="0"/>
              </a:defRPr>
            </a:lvl8pPr>
            <a:lvl9pPr marL="3886200" indent="-228600" defTabSz="969963" fontAlgn="base">
              <a:spcBef>
                <a:spcPct val="0"/>
              </a:spcBef>
              <a:spcAft>
                <a:spcPct val="0"/>
              </a:spcAft>
              <a:defRPr sz="1900">
                <a:solidFill>
                  <a:schemeClr val="tx1"/>
                </a:solidFill>
                <a:latin typeface="Calibri" panose="020F0502020204030204" pitchFamily="34" charset="0"/>
              </a:defRPr>
            </a:lvl9pPr>
          </a:lstStyle>
          <a:p>
            <a:pPr>
              <a:spcBef>
                <a:spcPts val="924"/>
              </a:spcBef>
              <a:defRPr/>
            </a:pPr>
            <a:r>
              <a:rPr lang="en-US" altLang="en-US" sz="2463" smtClean="0">
                <a:solidFill>
                  <a:schemeClr val="bg1"/>
                </a:solidFill>
                <a:latin typeface="Times New Roman" panose="02020603050405020304" pitchFamily="18" charset="0"/>
                <a:cs typeface="Times New Roman" panose="02020603050405020304" pitchFamily="18" charset="0"/>
              </a:rPr>
              <a:t>D. 4 loại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1000"/>
                                        <p:tgtEl>
                                          <p:spTgt spid="1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000"/>
                                        <p:tgtEl>
                                          <p:spTgt spid="16"/>
                                        </p:tgtEl>
                                        <p:attrNameLst>
                                          <p:attrName>ppt_x</p:attrName>
                                        </p:attrNameLst>
                                      </p:cBhvr>
                                      <p:tavLst>
                                        <p:tav tm="0">
                                          <p:val>
                                            <p:strVal val="#ppt_x-#ppt_w*1.125000"/>
                                          </p:val>
                                        </p:tav>
                                        <p:tav tm="100000">
                                          <p:val>
                                            <p:strVal val="#ppt_x"/>
                                          </p:val>
                                        </p:tav>
                                      </p:tavLst>
                                    </p:anim>
                                    <p:animEffect transition="in" filter="wipe(right)">
                                      <p:cBhvr>
                                        <p:cTn id="11" dur="1000"/>
                                        <p:tgtEl>
                                          <p:spTgt spid="16"/>
                                        </p:tgtEl>
                                      </p:cBhvr>
                                    </p:animEffect>
                                  </p:childTnLst>
                                </p:cTn>
                              </p:par>
                              <p:par>
                                <p:cTn id="12" presetID="12" presetClass="entr" presetSubtype="2"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1000"/>
                                        <p:tgtEl>
                                          <p:spTgt spid="20"/>
                                        </p:tgtEl>
                                        <p:attrNameLst>
                                          <p:attrName>ppt_x</p:attrName>
                                        </p:attrNameLst>
                                      </p:cBhvr>
                                      <p:tavLst>
                                        <p:tav tm="0">
                                          <p:val>
                                            <p:strVal val="#ppt_x+#ppt_w*1.125000"/>
                                          </p:val>
                                        </p:tav>
                                        <p:tav tm="100000">
                                          <p:val>
                                            <p:strVal val="#ppt_x"/>
                                          </p:val>
                                        </p:tav>
                                      </p:tavLst>
                                    </p:anim>
                                    <p:animEffect transition="in" filter="wipe(left)">
                                      <p:cBhvr>
                                        <p:cTn id="15" dur="1000"/>
                                        <p:tgtEl>
                                          <p:spTgt spid="20"/>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p:tgtEl>
                                          <p:spTgt spid="12"/>
                                        </p:tgtEl>
                                        <p:attrNameLst>
                                          <p:attrName>ppt_x</p:attrName>
                                        </p:attrNameLst>
                                      </p:cBhvr>
                                      <p:tavLst>
                                        <p:tav tm="0">
                                          <p:val>
                                            <p:strVal val="#ppt_x-#ppt_w*1.125000"/>
                                          </p:val>
                                        </p:tav>
                                        <p:tav tm="100000">
                                          <p:val>
                                            <p:strVal val="#ppt_x"/>
                                          </p:val>
                                        </p:tav>
                                      </p:tavLst>
                                    </p:anim>
                                    <p:animEffect transition="in" filter="wipe(right)">
                                      <p:cBhvr>
                                        <p:cTn id="19" dur="1000"/>
                                        <p:tgtEl>
                                          <p:spTgt spid="12"/>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p:tgtEl>
                                          <p:spTgt spid="14"/>
                                        </p:tgtEl>
                                        <p:attrNameLst>
                                          <p:attrName>ppt_x</p:attrName>
                                        </p:attrNameLst>
                                      </p:cBhvr>
                                      <p:tavLst>
                                        <p:tav tm="0">
                                          <p:val>
                                            <p:strVal val="#ppt_x+#ppt_w*1.125000"/>
                                          </p:val>
                                        </p:tav>
                                        <p:tav tm="100000">
                                          <p:val>
                                            <p:strVal val="#ppt_x"/>
                                          </p:val>
                                        </p:tav>
                                      </p:tavLst>
                                    </p:anim>
                                    <p:animEffect transition="in" filter="wipe(left)">
                                      <p:cBhvr>
                                        <p:cTn id="23" dur="1000"/>
                                        <p:tgtEl>
                                          <p:spTgt spid="14"/>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1000"/>
                                        <p:tgtEl>
                                          <p:spTgt spid="17"/>
                                        </p:tgtEl>
                                        <p:attrNameLst>
                                          <p:attrName>ppt_x</p:attrName>
                                        </p:attrNameLst>
                                      </p:cBhvr>
                                      <p:tavLst>
                                        <p:tav tm="0">
                                          <p:val>
                                            <p:strVal val="#ppt_x-#ppt_w*1.125000"/>
                                          </p:val>
                                        </p:tav>
                                        <p:tav tm="100000">
                                          <p:val>
                                            <p:strVal val="#ppt_x"/>
                                          </p:val>
                                        </p:tav>
                                      </p:tavLst>
                                    </p:anim>
                                    <p:animEffect transition="in" filter="wipe(right)">
                                      <p:cBhvr>
                                        <p:cTn id="27" dur="1000"/>
                                        <p:tgtEl>
                                          <p:spTgt spid="17"/>
                                        </p:tgtEl>
                                      </p:cBhvr>
                                    </p:animEffect>
                                  </p:childTnLst>
                                </p:cTn>
                              </p:par>
                            </p:childTnLst>
                          </p:cTn>
                        </p:par>
                        <p:par>
                          <p:cTn id="28" fill="hold" nodeType="afterGroup">
                            <p:stCondLst>
                              <p:cond delay="1000"/>
                            </p:stCondLst>
                            <p:childTnLst>
                              <p:par>
                                <p:cTn id="29" presetID="21"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4)">
                                      <p:cBhvr>
                                        <p:cTn id="31" dur="1000"/>
                                        <p:tgtEl>
                                          <p:spTgt spid="7"/>
                                        </p:tgtEl>
                                      </p:cBhvr>
                                    </p:animEffect>
                                  </p:childTnLst>
                                </p:cTn>
                              </p:par>
                              <p:par>
                                <p:cTn id="32" presetID="21" presetClass="exit" presetSubtype="1" fill="hold" nodeType="withEffect">
                                  <p:stCondLst>
                                    <p:cond delay="0"/>
                                  </p:stCondLst>
                                  <p:childTnLst>
                                    <p:animEffect transition="out" filter="wheel(1)">
                                      <p:cBhvr>
                                        <p:cTn id="33" dur="1000"/>
                                        <p:tgtEl>
                                          <p:spTgt spid="7"/>
                                        </p:tgtEl>
                                      </p:cBhvr>
                                    </p:animEffect>
                                    <p:set>
                                      <p:cBhvr>
                                        <p:cTn id="34" dur="1" fill="hold">
                                          <p:stCondLst>
                                            <p:cond delay="999"/>
                                          </p:stCondLst>
                                        </p:cTn>
                                        <p:tgtEl>
                                          <p:spTgt spid="7"/>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mph" presetSubtype="2" fill="hold" nodeType="clickEffect">
                                  <p:stCondLst>
                                    <p:cond delay="0"/>
                                  </p:stCondLst>
                                  <p:childTnLst>
                                    <p:animClr clrSpc="rgb" dir="cw">
                                      <p:cBhvr>
                                        <p:cTn id="38" dur="1000" fill="hold"/>
                                        <p:tgtEl>
                                          <p:spTgt spid="12"/>
                                        </p:tgtEl>
                                        <p:attrNameLst>
                                          <p:attrName>fillcolor</p:attrName>
                                        </p:attrNameLst>
                                      </p:cBhvr>
                                      <p:to>
                                        <a:srgbClr val="FF0000"/>
                                      </p:to>
                                    </p:animClr>
                                    <p:set>
                                      <p:cBhvr>
                                        <p:cTn id="39" dur="1000" fill="hold"/>
                                        <p:tgtEl>
                                          <p:spTgt spid="12"/>
                                        </p:tgtEl>
                                        <p:attrNameLst>
                                          <p:attrName>fill.type</p:attrName>
                                        </p:attrNameLst>
                                      </p:cBhvr>
                                      <p:to>
                                        <p:strVal val="solid"/>
                                      </p:to>
                                    </p:set>
                                    <p:set>
                                      <p:cBhvr>
                                        <p:cTn id="40" dur="1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12" grpId="0" animBg="1"/>
      <p:bldP spid="14"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13" descr="Picture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652856">
            <a:off x="109538" y="2997200"/>
            <a:ext cx="141922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8"/>
          <p:cNvSpPr>
            <a:spLocks noChangeArrowheads="1"/>
          </p:cNvSpPr>
          <p:nvPr/>
        </p:nvSpPr>
        <p:spPr bwMode="auto">
          <a:xfrm>
            <a:off x="152400" y="1704975"/>
            <a:ext cx="1524000" cy="984250"/>
          </a:xfrm>
          <a:prstGeom prst="ellipse">
            <a:avLst/>
          </a:prstGeom>
          <a:solidFill>
            <a:srgbClr val="FFFF00"/>
          </a:solidFill>
          <a:ln w="12700">
            <a:solidFill>
              <a:srgbClr val="0000FF"/>
            </a:solidFill>
            <a:round/>
            <a:headEnd/>
            <a:tailEnd/>
          </a:ln>
        </p:spPr>
        <p:txBody>
          <a:bodyPr wrap="none" lIns="74669" tIns="37335" rIns="74669" bIns="37335" anchor="ctr"/>
          <a:lstStyle>
            <a:lvl1pPr>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69963" fontAlgn="base">
              <a:spcBef>
                <a:spcPct val="0"/>
              </a:spcBef>
              <a:spcAft>
                <a:spcPct val="0"/>
              </a:spcAft>
              <a:defRPr sz="1900">
                <a:solidFill>
                  <a:schemeClr val="tx1"/>
                </a:solidFill>
                <a:latin typeface="Calibri" panose="020F0502020204030204" pitchFamily="34" charset="0"/>
              </a:defRPr>
            </a:lvl6pPr>
            <a:lvl7pPr marL="2971800" indent="-228600" defTabSz="969963" fontAlgn="base">
              <a:spcBef>
                <a:spcPct val="0"/>
              </a:spcBef>
              <a:spcAft>
                <a:spcPct val="0"/>
              </a:spcAft>
              <a:defRPr sz="1900">
                <a:solidFill>
                  <a:schemeClr val="tx1"/>
                </a:solidFill>
                <a:latin typeface="Calibri" panose="020F0502020204030204" pitchFamily="34" charset="0"/>
              </a:defRPr>
            </a:lvl7pPr>
            <a:lvl8pPr marL="3429000" indent="-228600" defTabSz="969963" fontAlgn="base">
              <a:spcBef>
                <a:spcPct val="0"/>
              </a:spcBef>
              <a:spcAft>
                <a:spcPct val="0"/>
              </a:spcAft>
              <a:defRPr sz="1900">
                <a:solidFill>
                  <a:schemeClr val="tx1"/>
                </a:solidFill>
                <a:latin typeface="Calibri" panose="020F0502020204030204" pitchFamily="34" charset="0"/>
              </a:defRPr>
            </a:lvl8pPr>
            <a:lvl9pPr marL="3886200" indent="-228600" defTabSz="969963" fontAlgn="base">
              <a:spcBef>
                <a:spcPct val="0"/>
              </a:spcBef>
              <a:spcAft>
                <a:spcPct val="0"/>
              </a:spcAft>
              <a:defRPr sz="1900">
                <a:solidFill>
                  <a:schemeClr val="tx1"/>
                </a:solidFill>
                <a:latin typeface="Calibri" panose="020F0502020204030204" pitchFamily="34" charset="0"/>
              </a:defRPr>
            </a:lvl9pPr>
          </a:lstStyle>
          <a:p>
            <a:pPr algn="ctr">
              <a:defRPr/>
            </a:pPr>
            <a:r>
              <a:rPr lang="en-US" altLang="en-US" sz="2463" b="1" i="1" u="sng" smtClean="0">
                <a:solidFill>
                  <a:srgbClr val="FF0000"/>
                </a:solidFill>
                <a:latin typeface="Times New Roman" panose="02020603050405020304" pitchFamily="18" charset="0"/>
                <a:cs typeface="Times New Roman" panose="02020603050405020304" pitchFamily="18" charset="0"/>
              </a:rPr>
              <a:t>Câu 3</a:t>
            </a:r>
          </a:p>
        </p:txBody>
      </p:sp>
      <p:sp>
        <p:nvSpPr>
          <p:cNvPr id="16" name="AutoShape 17"/>
          <p:cNvSpPr>
            <a:spLocks noChangeArrowheads="1"/>
          </p:cNvSpPr>
          <p:nvPr/>
        </p:nvSpPr>
        <p:spPr bwMode="auto">
          <a:xfrm>
            <a:off x="1752600" y="1581150"/>
            <a:ext cx="7239000" cy="1171575"/>
          </a:xfrm>
          <a:prstGeom prst="roundRect">
            <a:avLst>
              <a:gd name="adj" fmla="val 16667"/>
            </a:avLst>
          </a:prstGeom>
          <a:solidFill>
            <a:srgbClr val="6600FF"/>
          </a:solidFill>
          <a:ln w="9525">
            <a:solidFill>
              <a:srgbClr val="FF0000"/>
            </a:solidFill>
            <a:round/>
            <a:headEnd/>
            <a:tailEnd/>
          </a:ln>
        </p:spPr>
        <p:txBody>
          <a:bodyPr wrap="none" lIns="74669" tIns="37335" rIns="74669" bIns="37335" anchor="ctr"/>
          <a:lstStyle>
            <a:lvl1pPr marL="342900" indent="-342900">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69963" fontAlgn="base">
              <a:spcBef>
                <a:spcPct val="0"/>
              </a:spcBef>
              <a:spcAft>
                <a:spcPct val="0"/>
              </a:spcAft>
              <a:defRPr sz="1900">
                <a:solidFill>
                  <a:schemeClr val="tx1"/>
                </a:solidFill>
                <a:latin typeface="Calibri" panose="020F0502020204030204" pitchFamily="34" charset="0"/>
              </a:defRPr>
            </a:lvl6pPr>
            <a:lvl7pPr marL="2971800" indent="-228600" defTabSz="969963" fontAlgn="base">
              <a:spcBef>
                <a:spcPct val="0"/>
              </a:spcBef>
              <a:spcAft>
                <a:spcPct val="0"/>
              </a:spcAft>
              <a:defRPr sz="1900">
                <a:solidFill>
                  <a:schemeClr val="tx1"/>
                </a:solidFill>
                <a:latin typeface="Calibri" panose="020F0502020204030204" pitchFamily="34" charset="0"/>
              </a:defRPr>
            </a:lvl7pPr>
            <a:lvl8pPr marL="3429000" indent="-228600" defTabSz="969963" fontAlgn="base">
              <a:spcBef>
                <a:spcPct val="0"/>
              </a:spcBef>
              <a:spcAft>
                <a:spcPct val="0"/>
              </a:spcAft>
              <a:defRPr sz="1900">
                <a:solidFill>
                  <a:schemeClr val="tx1"/>
                </a:solidFill>
                <a:latin typeface="Calibri" panose="020F0502020204030204" pitchFamily="34" charset="0"/>
              </a:defRPr>
            </a:lvl8pPr>
            <a:lvl9pPr marL="3886200" indent="-228600" defTabSz="969963" fontAlgn="base">
              <a:spcBef>
                <a:spcPct val="0"/>
              </a:spcBef>
              <a:spcAft>
                <a:spcPct val="0"/>
              </a:spcAft>
              <a:defRPr sz="1900">
                <a:solidFill>
                  <a:schemeClr val="tx1"/>
                </a:solidFill>
                <a:latin typeface="Calibri" panose="020F0502020204030204" pitchFamily="34" charset="0"/>
              </a:defRPr>
            </a:lvl9pPr>
          </a:lstStyle>
          <a:p>
            <a:pPr>
              <a:defRPr/>
            </a:pPr>
            <a:r>
              <a:rPr lang="en-US" altLang="en-US" sz="2463" b="1" i="1" smtClean="0">
                <a:solidFill>
                  <a:schemeClr val="bg1"/>
                </a:solidFill>
                <a:latin typeface="Times New Roman" panose="02020603050405020304" pitchFamily="18" charset="0"/>
                <a:cs typeface="Times New Roman" panose="02020603050405020304" pitchFamily="18" charset="0"/>
              </a:rPr>
              <a:t>Tại sao ta phải sử dụng chất đốt an toàn và tiết kiệm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1000"/>
                                        <p:tgtEl>
                                          <p:spTgt spid="1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000"/>
                                        <p:tgtEl>
                                          <p:spTgt spid="16"/>
                                        </p:tgtEl>
                                        <p:attrNameLst>
                                          <p:attrName>ppt_x</p:attrName>
                                        </p:attrNameLst>
                                      </p:cBhvr>
                                      <p:tavLst>
                                        <p:tav tm="0">
                                          <p:val>
                                            <p:strVal val="#ppt_x-#ppt_w*1.125000"/>
                                          </p:val>
                                        </p:tav>
                                        <p:tav tm="100000">
                                          <p:val>
                                            <p:strVal val="#ppt_x"/>
                                          </p:val>
                                        </p:tav>
                                      </p:tavLst>
                                    </p:anim>
                                    <p:animEffect transition="in" filter="wipe(right)">
                                      <p:cBhvr>
                                        <p:cTn id="11" dur="1000"/>
                                        <p:tgtEl>
                                          <p:spTgt spid="16"/>
                                        </p:tgtEl>
                                      </p:cBhvr>
                                    </p:animEffect>
                                  </p:childTnLst>
                                </p:cTn>
                              </p:par>
                            </p:childTnLst>
                          </p:cTn>
                        </p:par>
                        <p:par>
                          <p:cTn id="12" fill="hold" nodeType="afterGroup">
                            <p:stCondLst>
                              <p:cond delay="1000"/>
                            </p:stCondLst>
                            <p:childTnLst>
                              <p:par>
                                <p:cTn id="13" presetID="21"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4)">
                                      <p:cBhvr>
                                        <p:cTn id="15" dur="1000"/>
                                        <p:tgtEl>
                                          <p:spTgt spid="7"/>
                                        </p:tgtEl>
                                      </p:cBhvr>
                                    </p:animEffect>
                                  </p:childTnLst>
                                </p:cTn>
                              </p:par>
                              <p:par>
                                <p:cTn id="16" presetID="21" presetClass="exit" presetSubtype="1" fill="hold" nodeType="withEffect">
                                  <p:stCondLst>
                                    <p:cond delay="0"/>
                                  </p:stCondLst>
                                  <p:childTnLst>
                                    <p:animEffect transition="out" filter="wheel(1)">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WordArt 3"/>
          <p:cNvSpPr>
            <a:spLocks noChangeArrowheads="1" noChangeShapeType="1" noTextEdit="1"/>
          </p:cNvSpPr>
          <p:nvPr/>
        </p:nvSpPr>
        <p:spPr bwMode="auto">
          <a:xfrm>
            <a:off x="2590800" y="2514600"/>
            <a:ext cx="4310063" cy="1503363"/>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solidFill>
                  <a:srgbClr val="FF0000"/>
                </a:solidFill>
                <a:effectLst>
                  <a:outerShdw dist="53882" dir="2700000" algn="ctr" rotWithShape="0">
                    <a:srgbClr val="9999FF">
                      <a:alpha val="79999"/>
                    </a:srgbClr>
                  </a:outerShdw>
                </a:effectLst>
                <a:latin typeface="Times New Roman"/>
                <a:cs typeface="Times New Roman"/>
              </a:rPr>
              <a:t>HÌNH THÀNH </a:t>
            </a:r>
          </a:p>
          <a:p>
            <a:pPr algn="ctr"/>
            <a:r>
              <a:rPr lang="en-US" sz="3600" kern="10">
                <a:ln w="9525">
                  <a:solidFill>
                    <a:srgbClr val="CC99FF"/>
                  </a:solidFill>
                  <a:round/>
                  <a:headEnd/>
                  <a:tailEnd/>
                </a:ln>
                <a:solidFill>
                  <a:srgbClr val="FF0000"/>
                </a:solidFill>
                <a:effectLst>
                  <a:outerShdw dist="53882" dir="2700000" algn="ctr" rotWithShape="0">
                    <a:srgbClr val="9999FF">
                      <a:alpha val="79999"/>
                    </a:srgbClr>
                  </a:outerShdw>
                </a:effectLst>
                <a:latin typeface="Times New Roman"/>
                <a:cs typeface="Times New Roman"/>
              </a:rPr>
              <a:t>KIẾN THỨC MỚI</a:t>
            </a: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0" name="Text Box 4"/>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57701" name="Text Box 5"/>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57702" name="Text Box 6"/>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57721" name="Text Box 25"/>
          <p:cNvSpPr txBox="1">
            <a:spLocks noChangeArrowheads="1"/>
          </p:cNvSpPr>
          <p:nvPr/>
        </p:nvSpPr>
        <p:spPr bwMode="auto">
          <a:xfrm>
            <a:off x="523875" y="585788"/>
            <a:ext cx="822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r>
              <a:rPr lang="en-US" altLang="en-US" sz="2800" b="1">
                <a:solidFill>
                  <a:srgbClr val="0000CC"/>
                </a:solidFill>
              </a:rPr>
              <a:t>Quan sát hình vẽ trả lời câu hỏi</a:t>
            </a:r>
            <a:r>
              <a:rPr lang="en-US" altLang="en-US" sz="2800" b="1">
                <a:solidFill>
                  <a:srgbClr val="0000CC"/>
                </a:solidFill>
                <a:latin typeface="VNI-Times" pitchFamily="2" charset="0"/>
              </a:rPr>
              <a:t>.</a:t>
            </a:r>
          </a:p>
        </p:txBody>
      </p:sp>
      <p:sp>
        <p:nvSpPr>
          <p:cNvPr id="157723" name="Text Box 27"/>
          <p:cNvSpPr txBox="1">
            <a:spLocks noChangeArrowheads="1"/>
          </p:cNvSpPr>
          <p:nvPr/>
        </p:nvSpPr>
        <p:spPr bwMode="auto">
          <a:xfrm>
            <a:off x="387350" y="5895975"/>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endParaRPr lang="vi-VN" altLang="en-US" sz="2800" b="1">
              <a:solidFill>
                <a:srgbClr val="000000"/>
              </a:solidFill>
              <a:cs typeface="Times New Roman" pitchFamily="18" charset="0"/>
            </a:endParaRPr>
          </a:p>
        </p:txBody>
      </p:sp>
      <p:pic>
        <p:nvPicPr>
          <p:cNvPr id="157729" name="Picture 33" descr="IMG_6845[1] -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 y="1558925"/>
            <a:ext cx="4343400"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30" name="Picture 34" descr="quephong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558925"/>
            <a:ext cx="3968750" cy="31797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7731" name="Text Box 35"/>
          <p:cNvSpPr txBox="1">
            <a:spLocks noChangeArrowheads="1"/>
          </p:cNvSpPr>
          <p:nvPr/>
        </p:nvSpPr>
        <p:spPr bwMode="auto">
          <a:xfrm>
            <a:off x="542925" y="4738688"/>
            <a:ext cx="860107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a:cs typeface="Times New Roman" pitchFamily="18" charset="0"/>
              </a:rPr>
              <a:t>Diều muốn bay lên cao phải cần có năng lượng nào?</a:t>
            </a:r>
          </a:p>
          <a:p>
            <a:pPr eaLnBrk="1" hangingPunct="1">
              <a:spcBef>
                <a:spcPct val="50000"/>
              </a:spcBef>
            </a:pPr>
            <a:r>
              <a:rPr lang="en-US" altLang="en-US" sz="2400" b="1">
                <a:cs typeface="Times New Roman" pitchFamily="18" charset="0"/>
              </a:rPr>
              <a:t>Bánh xe nước muốn quay được phải cần có năng lượng nào?</a:t>
            </a:r>
          </a:p>
        </p:txBody>
      </p:sp>
      <p:sp>
        <p:nvSpPr>
          <p:cNvPr id="9227" name="Rectangle 36"/>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nodePh="1">
                                  <p:stCondLst>
                                    <p:cond delay="0"/>
                                  </p:stCondLst>
                                  <p:endCondLst>
                                    <p:cond evt="begin" delay="0">
                                      <p:tn val="5"/>
                                    </p:cond>
                                  </p:endCondLst>
                                  <p:iterate type="wd">
                                    <p:tmPct val="16000"/>
                                  </p:iterate>
                                  <p:childTnLst>
                                    <p:set>
                                      <p:cBhvr>
                                        <p:cTn id="6" dur="1" fill="hold">
                                          <p:stCondLst>
                                            <p:cond delay="0"/>
                                          </p:stCondLst>
                                        </p:cTn>
                                        <p:tgtEl>
                                          <p:spTgt spid="157700"/>
                                        </p:tgtEl>
                                        <p:attrNameLst>
                                          <p:attrName>style.visibility</p:attrName>
                                        </p:attrNameLst>
                                      </p:cBhvr>
                                      <p:to>
                                        <p:strVal val="visible"/>
                                      </p:to>
                                    </p:set>
                                    <p:animEffect transition="in" filter="wipe(left)">
                                      <p:cBhvr>
                                        <p:cTn id="7" dur="500"/>
                                        <p:tgtEl>
                                          <p:spTgt spid="157700"/>
                                        </p:tgtEl>
                                      </p:cBhvr>
                                    </p:animEffect>
                                  </p:childTnLst>
                                </p:cTn>
                              </p:par>
                            </p:childTnLst>
                          </p:cTn>
                        </p:par>
                        <p:par>
                          <p:cTn id="8" fill="hold" nodeType="afterGroup">
                            <p:stCondLst>
                              <p:cond delay="500"/>
                            </p:stCondLst>
                            <p:childTnLst>
                              <p:par>
                                <p:cTn id="9" presetID="22" presetClass="entr" presetSubtype="8" fill="hold" grpId="0" nodeType="afterEffect" nodePh="1">
                                  <p:stCondLst>
                                    <p:cond delay="0"/>
                                  </p:stCondLst>
                                  <p:endCondLst>
                                    <p:cond evt="begin" delay="0">
                                      <p:tn val="9"/>
                                    </p:cond>
                                  </p:endCondLst>
                                  <p:iterate type="wd">
                                    <p:tmPct val="16000"/>
                                  </p:iterate>
                                  <p:childTnLst>
                                    <p:set>
                                      <p:cBhvr>
                                        <p:cTn id="10" dur="1" fill="hold">
                                          <p:stCondLst>
                                            <p:cond delay="0"/>
                                          </p:stCondLst>
                                        </p:cTn>
                                        <p:tgtEl>
                                          <p:spTgt spid="157701"/>
                                        </p:tgtEl>
                                        <p:attrNameLst>
                                          <p:attrName>style.visibility</p:attrName>
                                        </p:attrNameLst>
                                      </p:cBhvr>
                                      <p:to>
                                        <p:strVal val="visible"/>
                                      </p:to>
                                    </p:set>
                                    <p:animEffect transition="in" filter="wipe(left)">
                                      <p:cBhvr>
                                        <p:cTn id="11" dur="500"/>
                                        <p:tgtEl>
                                          <p:spTgt spid="157701"/>
                                        </p:tgtEl>
                                      </p:cBhvr>
                                    </p:animEffect>
                                  </p:childTnLst>
                                </p:cTn>
                              </p:par>
                            </p:childTnLst>
                          </p:cTn>
                        </p:par>
                        <p:par>
                          <p:cTn id="12" fill="hold" nodeType="afterGroup">
                            <p:stCondLst>
                              <p:cond delay="1000"/>
                            </p:stCondLst>
                            <p:childTnLst>
                              <p:par>
                                <p:cTn id="13" presetID="22" presetClass="entr" presetSubtype="8" fill="hold" grpId="0" nodeType="afterEffect" nodePh="1">
                                  <p:stCondLst>
                                    <p:cond delay="0"/>
                                  </p:stCondLst>
                                  <p:endCondLst>
                                    <p:cond evt="begin" delay="0">
                                      <p:tn val="13"/>
                                    </p:cond>
                                  </p:endCondLst>
                                  <p:iterate type="wd">
                                    <p:tmPct val="16000"/>
                                  </p:iterate>
                                  <p:childTnLst>
                                    <p:set>
                                      <p:cBhvr>
                                        <p:cTn id="14" dur="1" fill="hold">
                                          <p:stCondLst>
                                            <p:cond delay="0"/>
                                          </p:stCondLst>
                                        </p:cTn>
                                        <p:tgtEl>
                                          <p:spTgt spid="157702"/>
                                        </p:tgtEl>
                                        <p:attrNameLst>
                                          <p:attrName>style.visibility</p:attrName>
                                        </p:attrNameLst>
                                      </p:cBhvr>
                                      <p:to>
                                        <p:strVal val="visible"/>
                                      </p:to>
                                    </p:set>
                                    <p:animEffect transition="in" filter="wipe(left)">
                                      <p:cBhvr>
                                        <p:cTn id="15" dur="500"/>
                                        <p:tgtEl>
                                          <p:spTgt spid="157702"/>
                                        </p:tgtEl>
                                      </p:cBhvr>
                                    </p:animEffect>
                                  </p:childTnLst>
                                </p:cTn>
                              </p:par>
                            </p:childTnLst>
                          </p:cTn>
                        </p:par>
                        <p:par>
                          <p:cTn id="16" fill="hold" nodeType="afterGroup">
                            <p:stCondLst>
                              <p:cond delay="1500"/>
                            </p:stCondLst>
                            <p:childTnLst>
                              <p:par>
                                <p:cTn id="17" presetID="55" presetClass="entr" presetSubtype="0" fill="hold" grpId="0" nodeType="afterEffect">
                                  <p:stCondLst>
                                    <p:cond delay="0"/>
                                  </p:stCondLst>
                                  <p:childTnLst>
                                    <p:set>
                                      <p:cBhvr>
                                        <p:cTn id="18" dur="1" fill="hold">
                                          <p:stCondLst>
                                            <p:cond delay="0"/>
                                          </p:stCondLst>
                                        </p:cTn>
                                        <p:tgtEl>
                                          <p:spTgt spid="157721"/>
                                        </p:tgtEl>
                                        <p:attrNameLst>
                                          <p:attrName>style.visibility</p:attrName>
                                        </p:attrNameLst>
                                      </p:cBhvr>
                                      <p:to>
                                        <p:strVal val="visible"/>
                                      </p:to>
                                    </p:set>
                                    <p:anim calcmode="lin" valueType="num">
                                      <p:cBhvr>
                                        <p:cTn id="19" dur="1000" fill="hold"/>
                                        <p:tgtEl>
                                          <p:spTgt spid="157721"/>
                                        </p:tgtEl>
                                        <p:attrNameLst>
                                          <p:attrName>ppt_w</p:attrName>
                                        </p:attrNameLst>
                                      </p:cBhvr>
                                      <p:tavLst>
                                        <p:tav tm="0">
                                          <p:val>
                                            <p:strVal val="#ppt_w*0.70"/>
                                          </p:val>
                                        </p:tav>
                                        <p:tav tm="100000">
                                          <p:val>
                                            <p:strVal val="#ppt_w"/>
                                          </p:val>
                                        </p:tav>
                                      </p:tavLst>
                                    </p:anim>
                                    <p:anim calcmode="lin" valueType="num">
                                      <p:cBhvr>
                                        <p:cTn id="20" dur="1000" fill="hold"/>
                                        <p:tgtEl>
                                          <p:spTgt spid="157721"/>
                                        </p:tgtEl>
                                        <p:attrNameLst>
                                          <p:attrName>ppt_h</p:attrName>
                                        </p:attrNameLst>
                                      </p:cBhvr>
                                      <p:tavLst>
                                        <p:tav tm="0">
                                          <p:val>
                                            <p:strVal val="#ppt_h"/>
                                          </p:val>
                                        </p:tav>
                                        <p:tav tm="100000">
                                          <p:val>
                                            <p:strVal val="#ppt_h"/>
                                          </p:val>
                                        </p:tav>
                                      </p:tavLst>
                                    </p:anim>
                                    <p:animEffect transition="in" filter="fade">
                                      <p:cBhvr>
                                        <p:cTn id="21" dur="1000"/>
                                        <p:tgtEl>
                                          <p:spTgt spid="157721"/>
                                        </p:tgtEl>
                                      </p:cBhvr>
                                    </p:animEffect>
                                  </p:childTnLst>
                                </p:cTn>
                              </p:par>
                            </p:childTnLst>
                          </p:cTn>
                        </p:par>
                        <p:par>
                          <p:cTn id="22" fill="hold" nodeType="afterGroup">
                            <p:stCondLst>
                              <p:cond delay="2500"/>
                            </p:stCondLst>
                            <p:childTnLst>
                              <p:par>
                                <p:cTn id="23" presetID="2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57723"/>
                                        </p:tgtEl>
                                        <p:attrNameLst>
                                          <p:attrName>style.visibility</p:attrName>
                                        </p:attrNameLst>
                                      </p:cBhvr>
                                      <p:to>
                                        <p:strVal val="visible"/>
                                      </p:to>
                                    </p:set>
                                    <p:animEffect transition="in" filter="wedge">
                                      <p:cBhvr>
                                        <p:cTn id="25" dur="1000"/>
                                        <p:tgtEl>
                                          <p:spTgt spid="157723"/>
                                        </p:tgtEl>
                                      </p:cBhvr>
                                    </p:animEffec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childTnLst>
                          </p:cTn>
                        </p:par>
                        <p:par>
                          <p:cTn id="26" fill="hold" nodeType="afterGroup">
                            <p:stCondLst>
                              <p:cond delay="3500"/>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157729"/>
                                        </p:tgtEl>
                                        <p:attrNameLst>
                                          <p:attrName>style.visibility</p:attrName>
                                        </p:attrNameLst>
                                      </p:cBhvr>
                                      <p:to>
                                        <p:strVal val="visible"/>
                                      </p:to>
                                    </p:set>
                                    <p:anim calcmode="lin" valueType="num">
                                      <p:cBhvr>
                                        <p:cTn id="29" dur="1000" fill="hold"/>
                                        <p:tgtEl>
                                          <p:spTgt spid="157729"/>
                                        </p:tgtEl>
                                        <p:attrNameLst>
                                          <p:attrName>ppt_w</p:attrName>
                                        </p:attrNameLst>
                                      </p:cBhvr>
                                      <p:tavLst>
                                        <p:tav tm="0">
                                          <p:val>
                                            <p:fltVal val="0"/>
                                          </p:val>
                                        </p:tav>
                                        <p:tav tm="100000">
                                          <p:val>
                                            <p:strVal val="#ppt_w"/>
                                          </p:val>
                                        </p:tav>
                                      </p:tavLst>
                                    </p:anim>
                                    <p:anim calcmode="lin" valueType="num">
                                      <p:cBhvr>
                                        <p:cTn id="30" dur="1000" fill="hold"/>
                                        <p:tgtEl>
                                          <p:spTgt spid="157729"/>
                                        </p:tgtEl>
                                        <p:attrNameLst>
                                          <p:attrName>ppt_h</p:attrName>
                                        </p:attrNameLst>
                                      </p:cBhvr>
                                      <p:tavLst>
                                        <p:tav tm="0">
                                          <p:val>
                                            <p:fltVal val="0"/>
                                          </p:val>
                                        </p:tav>
                                        <p:tav tm="100000">
                                          <p:val>
                                            <p:strVal val="#ppt_h"/>
                                          </p:val>
                                        </p:tav>
                                      </p:tavLst>
                                    </p:anim>
                                    <p:anim calcmode="lin" valueType="num">
                                      <p:cBhvr>
                                        <p:cTn id="31" dur="1000" fill="hold"/>
                                        <p:tgtEl>
                                          <p:spTgt spid="157729"/>
                                        </p:tgtEl>
                                        <p:attrNameLst>
                                          <p:attrName>style.rotation</p:attrName>
                                        </p:attrNameLst>
                                      </p:cBhvr>
                                      <p:tavLst>
                                        <p:tav tm="0">
                                          <p:val>
                                            <p:fltVal val="90"/>
                                          </p:val>
                                        </p:tav>
                                        <p:tav tm="100000">
                                          <p:val>
                                            <p:fltVal val="0"/>
                                          </p:val>
                                        </p:tav>
                                      </p:tavLst>
                                    </p:anim>
                                    <p:animEffect transition="in" filter="fade">
                                      <p:cBhvr>
                                        <p:cTn id="32" dur="1000"/>
                                        <p:tgtEl>
                                          <p:spTgt spid="157729"/>
                                        </p:tgtEl>
                                      </p:cBhvr>
                                    </p:animEffect>
                                  </p:childTnLst>
                                </p:cTn>
                              </p:par>
                            </p:childTnLst>
                          </p:cTn>
                        </p:par>
                        <p:par>
                          <p:cTn id="33" fill="hold" nodeType="afterGroup">
                            <p:stCondLst>
                              <p:cond delay="4500"/>
                            </p:stCondLst>
                            <p:childTnLst>
                              <p:par>
                                <p:cTn id="34" presetID="17" presetClass="entr" presetSubtype="10" fill="hold" nodeType="afterEffect">
                                  <p:stCondLst>
                                    <p:cond delay="0"/>
                                  </p:stCondLst>
                                  <p:childTnLst>
                                    <p:set>
                                      <p:cBhvr>
                                        <p:cTn id="35" dur="1" fill="hold">
                                          <p:stCondLst>
                                            <p:cond delay="0"/>
                                          </p:stCondLst>
                                        </p:cTn>
                                        <p:tgtEl>
                                          <p:spTgt spid="157730"/>
                                        </p:tgtEl>
                                        <p:attrNameLst>
                                          <p:attrName>style.visibility</p:attrName>
                                        </p:attrNameLst>
                                      </p:cBhvr>
                                      <p:to>
                                        <p:strVal val="visible"/>
                                      </p:to>
                                    </p:set>
                                    <p:anim calcmode="lin" valueType="num">
                                      <p:cBhvr>
                                        <p:cTn id="36" dur="500" fill="hold"/>
                                        <p:tgtEl>
                                          <p:spTgt spid="157730"/>
                                        </p:tgtEl>
                                        <p:attrNameLst>
                                          <p:attrName>ppt_w</p:attrName>
                                        </p:attrNameLst>
                                      </p:cBhvr>
                                      <p:tavLst>
                                        <p:tav tm="0">
                                          <p:val>
                                            <p:fltVal val="0"/>
                                          </p:val>
                                        </p:tav>
                                        <p:tav tm="100000">
                                          <p:val>
                                            <p:strVal val="#ppt_w"/>
                                          </p:val>
                                        </p:tav>
                                      </p:tavLst>
                                    </p:anim>
                                    <p:anim calcmode="lin" valueType="num">
                                      <p:cBhvr>
                                        <p:cTn id="37" dur="500" fill="hold"/>
                                        <p:tgtEl>
                                          <p:spTgt spid="157730"/>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7731"/>
                                        </p:tgtEl>
                                        <p:attrNameLst>
                                          <p:attrName>style.visibility</p:attrName>
                                        </p:attrNameLst>
                                      </p:cBhvr>
                                      <p:to>
                                        <p:strVal val="visible"/>
                                      </p:to>
                                    </p:set>
                                    <p:animEffect transition="in" filter="wipe(down)">
                                      <p:cBhvr>
                                        <p:cTn id="42" dur="500"/>
                                        <p:tgtEl>
                                          <p:spTgt spid="15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p:bldP spid="157701" grpId="0"/>
      <p:bldP spid="157702" grpId="0"/>
      <p:bldP spid="157721" grpId="0"/>
      <p:bldP spid="157723" grpId="0"/>
      <p:bldP spid="1577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4"/>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0244" name="Text Box 5"/>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0245" name="Text Box 6"/>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vi-VN" altLang="en-US"/>
          </a:p>
        </p:txBody>
      </p:sp>
      <p:sp>
        <p:nvSpPr>
          <p:cNvPr id="10246" name="Text Box 7">
            <a:hlinkClick r:id="rId3" action="ppaction://hlinksldjump"/>
          </p:cNvPr>
          <p:cNvSpPr txBox="1">
            <a:spLocks noChangeArrowheads="1"/>
          </p:cNvSpPr>
          <p:nvPr/>
        </p:nvSpPr>
        <p:spPr bwMode="auto">
          <a:xfrm>
            <a:off x="7162800" y="64150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800">
                <a:solidFill>
                  <a:srgbClr val="FFFF66"/>
                </a:solidFill>
              </a:rPr>
              <a:t>BACK</a:t>
            </a:r>
          </a:p>
        </p:txBody>
      </p:sp>
      <p:sp>
        <p:nvSpPr>
          <p:cNvPr id="10247" name="Text Box 18"/>
          <p:cNvSpPr txBox="1">
            <a:spLocks noChangeArrowheads="1"/>
          </p:cNvSpPr>
          <p:nvPr/>
        </p:nvSpPr>
        <p:spPr bwMode="auto">
          <a:xfrm>
            <a:off x="533400" y="1524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r>
              <a:rPr lang="en-US" altLang="en-US" sz="2800" b="1" u="sng" smtClean="0">
                <a:solidFill>
                  <a:srgbClr val="000066"/>
                </a:solidFill>
                <a:cs typeface="Times New Roman" pitchFamily="18" charset="0"/>
              </a:rPr>
              <a:t>Khoa </a:t>
            </a:r>
            <a:r>
              <a:rPr lang="en-US" altLang="en-US" sz="2800" b="1" u="sng">
                <a:solidFill>
                  <a:srgbClr val="000066"/>
                </a:solidFill>
                <a:cs typeface="Times New Roman" pitchFamily="18" charset="0"/>
              </a:rPr>
              <a:t>học</a:t>
            </a:r>
          </a:p>
        </p:txBody>
      </p:sp>
      <p:sp>
        <p:nvSpPr>
          <p:cNvPr id="194579" name="WordArt 19"/>
          <p:cNvSpPr>
            <a:spLocks noChangeArrowheads="1" noChangeShapeType="1" noTextEdit="1"/>
          </p:cNvSpPr>
          <p:nvPr/>
        </p:nvSpPr>
        <p:spPr bwMode="auto">
          <a:xfrm>
            <a:off x="990600" y="1357313"/>
            <a:ext cx="7620000" cy="1371600"/>
          </a:xfrm>
          <a:prstGeom prst="rect">
            <a:avLst/>
          </a:prstGeom>
        </p:spPr>
        <p:txBody>
          <a:bodyPr wrap="none" fromWordArt="1">
            <a:prstTxWarp prst="textPlain">
              <a:avLst>
                <a:gd name="adj" fmla="val 49810"/>
              </a:avLst>
            </a:prstTxWarp>
          </a:bodyPr>
          <a:lstStyle/>
          <a:p>
            <a:pPr algn="ctr"/>
            <a:r>
              <a:rPr lang="vi-VN" sz="4000" b="1" kern="10">
                <a:ln w="9525">
                  <a:solidFill>
                    <a:schemeClr val="tx1"/>
                  </a:solidFill>
                  <a:round/>
                  <a:headEnd/>
                  <a:tailEnd/>
                </a:ln>
                <a:solidFill>
                  <a:srgbClr val="FF0000"/>
                </a:solidFill>
                <a:latin typeface="Times New Roman"/>
                <a:cs typeface="Times New Roman"/>
              </a:rPr>
              <a:t>Sử dụng năng lượng gió</a:t>
            </a:r>
          </a:p>
          <a:p>
            <a:pPr algn="ctr"/>
            <a:r>
              <a:rPr lang="vi-VN" sz="4000" b="1" kern="10">
                <a:ln w="9525">
                  <a:solidFill>
                    <a:schemeClr val="tx1"/>
                  </a:solidFill>
                  <a:round/>
                  <a:headEnd/>
                  <a:tailEnd/>
                </a:ln>
                <a:solidFill>
                  <a:srgbClr val="FF0000"/>
                </a:solidFill>
                <a:latin typeface="Times New Roman"/>
                <a:cs typeface="Times New Roman"/>
              </a:rPr>
              <a:t> và năng lượng nước chảy</a:t>
            </a:r>
            <a:endParaRPr lang="en-US" sz="4000" b="1" kern="10">
              <a:ln w="9525">
                <a:solidFill>
                  <a:schemeClr val="tx1"/>
                </a:solidFill>
                <a:round/>
                <a:headEnd/>
                <a:tailEnd/>
              </a:ln>
              <a:solidFill>
                <a:srgbClr val="FF0000"/>
              </a:solidFill>
              <a:latin typeface="Times New Roman"/>
              <a:cs typeface="Times New Roman"/>
            </a:endParaRPr>
          </a:p>
        </p:txBody>
      </p:sp>
      <p:sp>
        <p:nvSpPr>
          <p:cNvPr id="194581" name="Text Box 21"/>
          <p:cNvSpPr txBox="1">
            <a:spLocks noChangeArrowheads="1"/>
          </p:cNvSpPr>
          <p:nvPr/>
        </p:nvSpPr>
        <p:spPr bwMode="auto">
          <a:xfrm>
            <a:off x="554038" y="3297238"/>
            <a:ext cx="8839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r>
              <a:rPr lang="en-US" altLang="en-US" sz="4400" b="1">
                <a:cs typeface="Times New Roman" pitchFamily="18" charset="0"/>
              </a:rPr>
              <a:t>1. Sử dụng năng lượng gió </a:t>
            </a:r>
          </a:p>
        </p:txBody>
      </p:sp>
      <p:sp>
        <p:nvSpPr>
          <p:cNvPr id="10250" name="Rectangle 23"/>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charset="0"/>
            </a:endParaRPr>
          </a:p>
        </p:txBody>
      </p:sp>
      <p:sp>
        <p:nvSpPr>
          <p:cNvPr id="13" name="Text Box 21"/>
          <p:cNvSpPr txBox="1">
            <a:spLocks noChangeArrowheads="1"/>
          </p:cNvSpPr>
          <p:nvPr/>
        </p:nvSpPr>
        <p:spPr bwMode="auto">
          <a:xfrm>
            <a:off x="554038" y="4065588"/>
            <a:ext cx="8229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r>
              <a:rPr lang="en-US" altLang="en-US" sz="4400" b="1">
                <a:cs typeface="Times New Roman" pitchFamily="18" charset="0"/>
              </a:rPr>
              <a:t>2. Sử dụng năng lượng nước chảy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4579"/>
                                        </p:tgtEl>
                                        <p:attrNameLst>
                                          <p:attrName>style.visibility</p:attrName>
                                        </p:attrNameLst>
                                      </p:cBhvr>
                                      <p:to>
                                        <p:strVal val="visible"/>
                                      </p:to>
                                    </p:set>
                                    <p:anim calcmode="lin" valueType="num">
                                      <p:cBhvr>
                                        <p:cTn id="7" dur="1000" fill="hold"/>
                                        <p:tgtEl>
                                          <p:spTgt spid="194579"/>
                                        </p:tgtEl>
                                        <p:attrNameLst>
                                          <p:attrName>ppt_w</p:attrName>
                                        </p:attrNameLst>
                                      </p:cBhvr>
                                      <p:tavLst>
                                        <p:tav tm="0">
                                          <p:val>
                                            <p:strVal val="#ppt_w*0.70"/>
                                          </p:val>
                                        </p:tav>
                                        <p:tav tm="100000">
                                          <p:val>
                                            <p:strVal val="#ppt_w"/>
                                          </p:val>
                                        </p:tav>
                                      </p:tavLst>
                                    </p:anim>
                                    <p:anim calcmode="lin" valueType="num">
                                      <p:cBhvr>
                                        <p:cTn id="8" dur="1000" fill="hold"/>
                                        <p:tgtEl>
                                          <p:spTgt spid="194579"/>
                                        </p:tgtEl>
                                        <p:attrNameLst>
                                          <p:attrName>ppt_h</p:attrName>
                                        </p:attrNameLst>
                                      </p:cBhvr>
                                      <p:tavLst>
                                        <p:tav tm="0">
                                          <p:val>
                                            <p:strVal val="#ppt_h"/>
                                          </p:val>
                                        </p:tav>
                                        <p:tav tm="100000">
                                          <p:val>
                                            <p:strVal val="#ppt_h"/>
                                          </p:val>
                                        </p:tav>
                                      </p:tavLst>
                                    </p:anim>
                                    <p:animEffect transition="in" filter="fade">
                                      <p:cBhvr>
                                        <p:cTn id="9" dur="1000"/>
                                        <p:tgtEl>
                                          <p:spTgt spid="194579"/>
                                        </p:tgtEl>
                                      </p:cBhvr>
                                    </p:animEffect>
                                  </p:childTnLst>
                                </p:cTn>
                              </p:par>
                            </p:childTnLst>
                          </p:cTn>
                        </p:par>
                        <p:par>
                          <p:cTn id="10" fill="hold" nodeType="afterGroup">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194581"/>
                                        </p:tgtEl>
                                        <p:attrNameLst>
                                          <p:attrName>style.visibility</p:attrName>
                                        </p:attrNameLst>
                                      </p:cBhvr>
                                      <p:to>
                                        <p:strVal val="visible"/>
                                      </p:to>
                                    </p:set>
                                    <p:anim calcmode="lin" valueType="num">
                                      <p:cBhvr>
                                        <p:cTn id="13" dur="500" fill="hold"/>
                                        <p:tgtEl>
                                          <p:spTgt spid="194581"/>
                                        </p:tgtEl>
                                        <p:attrNameLst>
                                          <p:attrName>ppt_w</p:attrName>
                                        </p:attrNameLst>
                                      </p:cBhvr>
                                      <p:tavLst>
                                        <p:tav tm="0">
                                          <p:val>
                                            <p:fltVal val="0"/>
                                          </p:val>
                                        </p:tav>
                                        <p:tav tm="100000">
                                          <p:val>
                                            <p:strVal val="#ppt_w"/>
                                          </p:val>
                                        </p:tav>
                                      </p:tavLst>
                                    </p:anim>
                                    <p:anim calcmode="lin" valueType="num">
                                      <p:cBhvr>
                                        <p:cTn id="14" dur="500" fill="hold"/>
                                        <p:tgtEl>
                                          <p:spTgt spid="194581"/>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500"/>
                            </p:stCondLst>
                            <p:childTnLst>
                              <p:par>
                                <p:cTn id="16" presetID="22" presetClass="emph" presetSubtype="0" fill="hold" grpId="1" nodeType="afterEffect">
                                  <p:stCondLst>
                                    <p:cond delay="0"/>
                                  </p:stCondLst>
                                  <p:childTnLst>
                                    <p:animClr clrSpc="hsl" dir="cw">
                                      <p:cBhvr override="childStyle">
                                        <p:cTn id="17" dur="500" fill="hold"/>
                                        <p:tgtEl>
                                          <p:spTgt spid="194579"/>
                                        </p:tgtEl>
                                        <p:attrNameLst>
                                          <p:attrName>style.color</p:attrName>
                                        </p:attrNameLst>
                                      </p:cBhvr>
                                      <p:by>
                                        <p:hsl h="-7200000" s="0" l="0"/>
                                      </p:by>
                                    </p:animClr>
                                    <p:animClr clrSpc="hsl" dir="cw">
                                      <p:cBhvr>
                                        <p:cTn id="18" dur="500" fill="hold"/>
                                        <p:tgtEl>
                                          <p:spTgt spid="194579"/>
                                        </p:tgtEl>
                                        <p:attrNameLst>
                                          <p:attrName>fillcolor</p:attrName>
                                        </p:attrNameLst>
                                      </p:cBhvr>
                                      <p:by>
                                        <p:hsl h="-7200000" s="0" l="0"/>
                                      </p:by>
                                    </p:animClr>
                                    <p:animClr clrSpc="hsl" dir="cw">
                                      <p:cBhvr>
                                        <p:cTn id="19" dur="500" fill="hold"/>
                                        <p:tgtEl>
                                          <p:spTgt spid="194579"/>
                                        </p:tgtEl>
                                        <p:attrNameLst>
                                          <p:attrName>stroke.color</p:attrName>
                                        </p:attrNameLst>
                                      </p:cBhvr>
                                      <p:by>
                                        <p:hsl h="-7200000" s="0" l="0"/>
                                      </p:by>
                                    </p:animClr>
                                    <p:set>
                                      <p:cBhvr>
                                        <p:cTn id="20" dur="500" fill="hold"/>
                                        <p:tgtEl>
                                          <p:spTgt spid="194579"/>
                                        </p:tgtEl>
                                        <p:attrNameLst>
                                          <p:attrName>fill.type</p:attrName>
                                        </p:attrNameLst>
                                      </p:cBhvr>
                                      <p:to>
                                        <p:strVal val="solid"/>
                                      </p:to>
                                    </p:set>
                                  </p:childTnLst>
                                </p:cTn>
                              </p:par>
                            </p:childTnLst>
                          </p:cTn>
                        </p:par>
                        <p:par>
                          <p:cTn id="21" fill="hold" nodeType="afterGroup">
                            <p:stCondLst>
                              <p:cond delay="2000"/>
                            </p:stCondLst>
                            <p:childTnLst>
                              <p:par>
                                <p:cTn id="22" presetID="22" presetClass="emph" presetSubtype="0" fill="hold" grpId="2" nodeType="afterEffect">
                                  <p:stCondLst>
                                    <p:cond delay="0"/>
                                  </p:stCondLst>
                                  <p:childTnLst>
                                    <p:animClr clrSpc="hsl" dir="cw">
                                      <p:cBhvr override="childStyle">
                                        <p:cTn id="23" dur="2000" fill="hold"/>
                                        <p:tgtEl>
                                          <p:spTgt spid="194579"/>
                                        </p:tgtEl>
                                        <p:attrNameLst>
                                          <p:attrName>style.color</p:attrName>
                                        </p:attrNameLst>
                                      </p:cBhvr>
                                      <p:by>
                                        <p:hsl h="-7200000" s="0" l="0"/>
                                      </p:by>
                                    </p:animClr>
                                    <p:animClr clrSpc="hsl" dir="cw">
                                      <p:cBhvr>
                                        <p:cTn id="24" dur="2000" fill="hold"/>
                                        <p:tgtEl>
                                          <p:spTgt spid="194579"/>
                                        </p:tgtEl>
                                        <p:attrNameLst>
                                          <p:attrName>fillcolor</p:attrName>
                                        </p:attrNameLst>
                                      </p:cBhvr>
                                      <p:by>
                                        <p:hsl h="-7200000" s="0" l="0"/>
                                      </p:by>
                                    </p:animClr>
                                    <p:animClr clrSpc="hsl" dir="cw">
                                      <p:cBhvr>
                                        <p:cTn id="25" dur="2000" fill="hold"/>
                                        <p:tgtEl>
                                          <p:spTgt spid="194579"/>
                                        </p:tgtEl>
                                        <p:attrNameLst>
                                          <p:attrName>stroke.color</p:attrName>
                                        </p:attrNameLst>
                                      </p:cBhvr>
                                      <p:by>
                                        <p:hsl h="-7200000" s="0" l="0"/>
                                      </p:by>
                                    </p:animClr>
                                    <p:set>
                                      <p:cBhvr>
                                        <p:cTn id="26" dur="2000" fill="hold"/>
                                        <p:tgtEl>
                                          <p:spTgt spid="194579"/>
                                        </p:tgtEl>
                                        <p:attrNameLst>
                                          <p:attrName>fill.type</p:attrName>
                                        </p:attrNameLst>
                                      </p:cBhvr>
                                      <p:to>
                                        <p:strVal val="solid"/>
                                      </p:to>
                                    </p:set>
                                  </p:childTnLst>
                                </p:cTn>
                              </p:par>
                            </p:childTnLst>
                          </p:cTn>
                        </p:par>
                        <p:par>
                          <p:cTn id="27" fill="hold" nodeType="afterGroup">
                            <p:stCondLst>
                              <p:cond delay="4000"/>
                            </p:stCondLst>
                            <p:childTnLst>
                              <p:par>
                                <p:cTn id="28" presetID="17" presetClass="entr" presetSubtype="1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9" grpId="0" animBg="1"/>
      <p:bldP spid="194579" grpId="1" animBg="1"/>
      <p:bldP spid="194579" grpId="2" animBg="1"/>
      <p:bldP spid="194581" grpId="0"/>
      <p:bldP spid="1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3390</TotalTime>
  <Words>1231</Words>
  <Application>Microsoft Office PowerPoint</Application>
  <PresentationFormat>On-screen Show (4:3)</PresentationFormat>
  <Paragraphs>132</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Times New Roman</vt:lpstr>
      <vt:lpstr>Arial</vt:lpstr>
      <vt:lpstr>.VnAvant</vt:lpstr>
      <vt:lpstr>VNI-Times</vt:lpstr>
      <vt:lpstr>Wingdings</vt:lpstr>
      <vt:lpstr>.VnTime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Nhà máy thủy điện Nước Sốt (Hương Sơn - Hà Tĩnh)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Personal Hours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nhu hoang</dc:creator>
  <cp:lastModifiedBy>Nguyen </cp:lastModifiedBy>
  <cp:revision>254</cp:revision>
  <cp:lastPrinted>2003-08-05T07:18:26Z</cp:lastPrinted>
  <dcterms:created xsi:type="dcterms:W3CDTF">2003-08-05T06:52:08Z</dcterms:created>
  <dcterms:modified xsi:type="dcterms:W3CDTF">2022-05-17T12:00:40Z</dcterms:modified>
</cp:coreProperties>
</file>