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301" r:id="rId2"/>
    <p:sldId id="261" r:id="rId3"/>
    <p:sldId id="262" r:id="rId4"/>
    <p:sldId id="298" r:id="rId5"/>
    <p:sldId id="295" r:id="rId6"/>
    <p:sldId id="264" r:id="rId7"/>
    <p:sldId id="265" r:id="rId8"/>
    <p:sldId id="283" r:id="rId9"/>
    <p:sldId id="267" r:id="rId10"/>
    <p:sldId id="269" r:id="rId11"/>
    <p:sldId id="272" r:id="rId12"/>
    <p:sldId id="304" r:id="rId13"/>
    <p:sldId id="297" r:id="rId14"/>
    <p:sldId id="27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6600"/>
    <a:srgbClr val="663300"/>
    <a:srgbClr val="996633"/>
    <a:srgbClr val="FF33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576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95B702-5B84-4305-85F4-28D5147B9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715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BB53D0-79F1-41BE-AAF1-361007C4BB67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75F10-6A2A-44D4-8E85-454EBE00D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47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B3D63-B08D-456E-8F00-52E21200B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35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AFD3-3AEF-412E-BB74-F3625B3D0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73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7280-F3A0-4037-AFFA-F588038F8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6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0D8D-8903-40D9-A158-86519E2D7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3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C5E1-ACC5-440D-88FA-EBF922AA2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7A85-DF4E-4A08-A6A7-58DEC4CC7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65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CBB7-A498-43FF-ADCB-8FDD1BC33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40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7D5E-8992-48F5-BA78-3627B890F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17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2ACE-283D-41D6-B0F8-DF680CB1B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04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3F1AA-B4C6-4C1D-9184-F88184E80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5C98-3D56-4A1E-B10E-CE2F444CF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14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DD6C471-05D0-4622-A087-F0FCF6AC6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1"/>
          <p:cNvSpPr>
            <a:spLocks noChangeArrowheads="1" noChangeShapeType="1" noTextEdit="1"/>
          </p:cNvSpPr>
          <p:nvPr/>
        </p:nvSpPr>
        <p:spPr bwMode="auto">
          <a:xfrm>
            <a:off x="228600" y="2362200"/>
            <a:ext cx="8686800" cy="589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Luyện tập về tính diện tích</a:t>
            </a:r>
          </a:p>
          <a:p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( Tiếp theo.)</a:t>
            </a:r>
          </a:p>
          <a:p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066800" y="609600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 u="sng" smtClean="0">
                <a:solidFill>
                  <a:srgbClr val="FF0000"/>
                </a:solidFill>
              </a:rPr>
              <a:t>Toán</a:t>
            </a:r>
            <a:endParaRPr lang="en-US" altLang="en-US" sz="3600" b="1" u="sng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133600" y="6324600"/>
            <a:ext cx="5257800" cy="457200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/>
          <a:lstStyle/>
          <a:p>
            <a:pPr algn="ctr">
              <a:defRPr/>
            </a:pPr>
            <a:endParaRPr lang="en-US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3810000" y="49403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</a:rPr>
              <a:t>254,8+480,7+1099,56= 1835,06(m</a:t>
            </a:r>
            <a:r>
              <a:rPr lang="en-US" altLang="en-US" sz="2800" b="1" baseline="30000">
                <a:solidFill>
                  <a:srgbClr val="FF0000"/>
                </a:solidFill>
              </a:rPr>
              <a:t>2</a:t>
            </a:r>
            <a:r>
              <a:rPr lang="en-US" altLang="en-US" sz="2800" b="1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11267" name="Group 55"/>
          <p:cNvGrpSpPr>
            <a:grpSpLocks/>
          </p:cNvGrpSpPr>
          <p:nvPr/>
        </p:nvGrpSpPr>
        <p:grpSpPr bwMode="auto">
          <a:xfrm>
            <a:off x="0" y="2590800"/>
            <a:ext cx="3886200" cy="1836738"/>
            <a:chOff x="3408" y="1243"/>
            <a:chExt cx="2448" cy="1157"/>
          </a:xfrm>
        </p:grpSpPr>
        <p:sp>
          <p:nvSpPr>
            <p:cNvPr id="11281" name="Text Box 38"/>
            <p:cNvSpPr txBox="1">
              <a:spLocks noChangeArrowheads="1"/>
            </p:cNvSpPr>
            <p:nvPr/>
          </p:nvSpPr>
          <p:spPr bwMode="auto">
            <a:xfrm>
              <a:off x="3408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11282" name="Text Box 39"/>
            <p:cNvSpPr txBox="1">
              <a:spLocks noChangeArrowheads="1"/>
            </p:cNvSpPr>
            <p:nvPr/>
          </p:nvSpPr>
          <p:spPr bwMode="auto">
            <a:xfrm>
              <a:off x="5472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</a:rPr>
                <a:t>D</a:t>
              </a:r>
            </a:p>
          </p:txBody>
        </p:sp>
        <p:grpSp>
          <p:nvGrpSpPr>
            <p:cNvPr id="11283" name="Group 54"/>
            <p:cNvGrpSpPr>
              <a:grpSpLocks/>
            </p:cNvGrpSpPr>
            <p:nvPr/>
          </p:nvGrpSpPr>
          <p:grpSpPr bwMode="auto">
            <a:xfrm>
              <a:off x="3666" y="1243"/>
              <a:ext cx="2046" cy="1157"/>
              <a:chOff x="3648" y="1215"/>
              <a:chExt cx="2046" cy="1157"/>
            </a:xfrm>
          </p:grpSpPr>
          <p:sp>
            <p:nvSpPr>
              <p:cNvPr id="11284" name="Line 35"/>
              <p:cNvSpPr>
                <a:spLocks noChangeShapeType="1"/>
              </p:cNvSpPr>
              <p:nvPr/>
            </p:nvSpPr>
            <p:spPr bwMode="auto">
              <a:xfrm flipV="1">
                <a:off x="3648" y="1680"/>
                <a:ext cx="480" cy="48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36"/>
              <p:cNvSpPr>
                <a:spLocks noChangeShapeType="1"/>
              </p:cNvSpPr>
              <p:nvPr/>
            </p:nvSpPr>
            <p:spPr bwMode="auto">
              <a:xfrm flipV="1">
                <a:off x="4128" y="1440"/>
                <a:ext cx="912" cy="24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3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528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Text Box 40"/>
              <p:cNvSpPr txBox="1">
                <a:spLocks noChangeArrowheads="1"/>
              </p:cNvSpPr>
              <p:nvPr/>
            </p:nvSpPr>
            <p:spPr bwMode="auto">
              <a:xfrm>
                <a:off x="4944" y="1215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11288" name="Text Box 41"/>
              <p:cNvSpPr txBox="1">
                <a:spLocks noChangeArrowheads="1"/>
              </p:cNvSpPr>
              <p:nvPr/>
            </p:nvSpPr>
            <p:spPr bwMode="auto">
              <a:xfrm>
                <a:off x="3936" y="139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1289" name="Line 42"/>
              <p:cNvSpPr>
                <a:spLocks noChangeShapeType="1"/>
              </p:cNvSpPr>
              <p:nvPr/>
            </p:nvSpPr>
            <p:spPr bwMode="auto">
              <a:xfrm>
                <a:off x="4128" y="216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43"/>
              <p:cNvSpPr>
                <a:spLocks noChangeShapeType="1"/>
              </p:cNvSpPr>
              <p:nvPr/>
            </p:nvSpPr>
            <p:spPr bwMode="auto">
              <a:xfrm>
                <a:off x="4128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44"/>
              <p:cNvSpPr>
                <a:spLocks noChangeShapeType="1"/>
              </p:cNvSpPr>
              <p:nvPr/>
            </p:nvSpPr>
            <p:spPr bwMode="auto">
              <a:xfrm>
                <a:off x="5046" y="1434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Text Box 45"/>
              <p:cNvSpPr txBox="1">
                <a:spLocks noChangeArrowheads="1"/>
              </p:cNvSpPr>
              <p:nvPr/>
            </p:nvSpPr>
            <p:spPr bwMode="auto">
              <a:xfrm>
                <a:off x="3792" y="1920"/>
                <a:ext cx="38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 b="1">
                    <a:solidFill>
                      <a:srgbClr val="FF3300"/>
                    </a:solidFill>
                  </a:rPr>
                  <a:t>20,8 m</a:t>
                </a:r>
              </a:p>
            </p:txBody>
          </p:sp>
          <p:sp>
            <p:nvSpPr>
              <p:cNvPr id="11293" name="Text Box 46"/>
              <p:cNvSpPr txBox="1">
                <a:spLocks noChangeArrowheads="1"/>
              </p:cNvSpPr>
              <p:nvPr/>
            </p:nvSpPr>
            <p:spPr bwMode="auto">
              <a:xfrm>
                <a:off x="4704" y="1728"/>
                <a:ext cx="40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3300"/>
                    </a:solidFill>
                  </a:rPr>
                  <a:t> 38m</a:t>
                </a:r>
              </a:p>
            </p:txBody>
          </p:sp>
          <p:sp>
            <p:nvSpPr>
              <p:cNvPr id="11294" name="Text Box 47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4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>
                    <a:solidFill>
                      <a:srgbClr val="FF3300"/>
                    </a:solidFill>
                  </a:rPr>
                  <a:t>24,5m</a:t>
                </a:r>
              </a:p>
            </p:txBody>
          </p:sp>
          <p:sp>
            <p:nvSpPr>
              <p:cNvPr id="11295" name="Text Box 48"/>
              <p:cNvSpPr txBox="1">
                <a:spLocks noChangeArrowheads="1"/>
              </p:cNvSpPr>
              <p:nvPr/>
            </p:nvSpPr>
            <p:spPr bwMode="auto">
              <a:xfrm>
                <a:off x="4416" y="2130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3300"/>
                    </a:solidFill>
                  </a:rPr>
                  <a:t>37,4m</a:t>
                </a:r>
              </a:p>
            </p:txBody>
          </p:sp>
          <p:sp>
            <p:nvSpPr>
              <p:cNvPr id="11296" name="Text Box 49"/>
              <p:cNvSpPr txBox="1">
                <a:spLocks noChangeArrowheads="1"/>
              </p:cNvSpPr>
              <p:nvPr/>
            </p:nvSpPr>
            <p:spPr bwMode="auto">
              <a:xfrm>
                <a:off x="5118" y="2133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3300"/>
                    </a:solidFill>
                  </a:rPr>
                  <a:t>25,3m</a:t>
                </a:r>
              </a:p>
            </p:txBody>
          </p:sp>
          <p:sp>
            <p:nvSpPr>
              <p:cNvPr id="11297" name="Rectangle 5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96" cy="96"/>
              </a:xfrm>
              <a:prstGeom prst="rect">
                <a:avLst/>
              </a:prstGeom>
              <a:noFill/>
              <a:ln w="6350" algn="ctr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11298" name="Rectangle 51"/>
              <p:cNvSpPr>
                <a:spLocks noChangeArrowheads="1"/>
              </p:cNvSpPr>
              <p:nvPr/>
            </p:nvSpPr>
            <p:spPr bwMode="auto">
              <a:xfrm>
                <a:off x="5040" y="2064"/>
                <a:ext cx="96" cy="96"/>
              </a:xfrm>
              <a:prstGeom prst="rect">
                <a:avLst/>
              </a:prstGeom>
              <a:noFill/>
              <a:ln w="6350" algn="ctr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 altLang="en-US"/>
              </a:p>
            </p:txBody>
          </p:sp>
          <p:sp>
            <p:nvSpPr>
              <p:cNvPr id="11299" name="Line 52"/>
              <p:cNvSpPr>
                <a:spLocks noChangeShapeType="1"/>
              </p:cNvSpPr>
              <p:nvPr/>
            </p:nvSpPr>
            <p:spPr bwMode="auto">
              <a:xfrm>
                <a:off x="3651" y="2157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53"/>
              <p:cNvSpPr>
                <a:spLocks noChangeShapeType="1"/>
              </p:cNvSpPr>
              <p:nvPr/>
            </p:nvSpPr>
            <p:spPr bwMode="auto">
              <a:xfrm>
                <a:off x="5040" y="2154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945" name="Text Box 57"/>
          <p:cNvSpPr txBox="1">
            <a:spLocks noChangeArrowheads="1"/>
          </p:cNvSpPr>
          <p:nvPr/>
        </p:nvSpPr>
        <p:spPr bwMode="auto">
          <a:xfrm>
            <a:off x="5410200" y="152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</a:rPr>
              <a:t>Giải</a:t>
            </a:r>
          </a:p>
        </p:txBody>
      </p:sp>
      <p:sp>
        <p:nvSpPr>
          <p:cNvPr id="11269" name="Rectangle 58"/>
          <p:cNvSpPr>
            <a:spLocks noChangeArrowheads="1"/>
          </p:cNvSpPr>
          <p:nvPr/>
        </p:nvSpPr>
        <p:spPr bwMode="auto">
          <a:xfrm>
            <a:off x="2438400" y="3962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663300"/>
                </a:solidFill>
              </a:rPr>
              <a:t>N</a:t>
            </a:r>
          </a:p>
        </p:txBody>
      </p:sp>
      <p:sp>
        <p:nvSpPr>
          <p:cNvPr id="11270" name="Rectangle 59"/>
          <p:cNvSpPr>
            <a:spLocks noChangeArrowheads="1"/>
          </p:cNvSpPr>
          <p:nvPr/>
        </p:nvSpPr>
        <p:spPr bwMode="auto">
          <a:xfrm>
            <a:off x="990600" y="3963988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663300"/>
                </a:solidFill>
              </a:rPr>
              <a:t>M</a:t>
            </a:r>
          </a:p>
        </p:txBody>
      </p:sp>
      <p:sp>
        <p:nvSpPr>
          <p:cNvPr id="11271" name="Line 63"/>
          <p:cNvSpPr>
            <a:spLocks noChangeShapeType="1"/>
          </p:cNvSpPr>
          <p:nvPr/>
        </p:nvSpPr>
        <p:spPr bwMode="auto">
          <a:xfrm>
            <a:off x="3810000" y="0"/>
            <a:ext cx="0" cy="6324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2" name="Rectangle 64"/>
          <p:cNvSpPr>
            <a:spLocks noChangeArrowheads="1"/>
          </p:cNvSpPr>
          <p:nvPr/>
        </p:nvSpPr>
        <p:spPr bwMode="auto">
          <a:xfrm>
            <a:off x="1658938" y="257175"/>
            <a:ext cx="95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>
                <a:solidFill>
                  <a:srgbClr val="FF0000"/>
                </a:solidFill>
              </a:rPr>
              <a:t>Bài 2</a:t>
            </a:r>
            <a:r>
              <a:rPr lang="en-US" altLang="en-US" sz="2400" b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3810000" y="714375"/>
            <a:ext cx="5124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Diện tích hình tam giác ABM là:</a:t>
            </a:r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4343400" y="1171575"/>
            <a:ext cx="441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24,5 x 20,8 : 2 = 254,8 (m</a:t>
            </a:r>
            <a:r>
              <a:rPr lang="en-US" altLang="en-US" sz="2800" b="1" baseline="30000">
                <a:solidFill>
                  <a:srgbClr val="FF0000"/>
                </a:solidFill>
              </a:rPr>
              <a:t>2</a:t>
            </a:r>
            <a:r>
              <a:rPr lang="en-US" altLang="en-US" sz="2800" b="1">
                <a:solidFill>
                  <a:srgbClr val="FF0000"/>
                </a:solidFill>
              </a:rPr>
              <a:t>)</a:t>
            </a:r>
            <a:r>
              <a:rPr lang="en-US" altLang="en-US"/>
              <a:t>    </a:t>
            </a:r>
          </a:p>
        </p:txBody>
      </p:sp>
      <p:sp>
        <p:nvSpPr>
          <p:cNvPr id="37955" name="Rectangle 67"/>
          <p:cNvSpPr>
            <a:spLocks noChangeArrowheads="1"/>
          </p:cNvSpPr>
          <p:nvPr/>
        </p:nvSpPr>
        <p:spPr bwMode="auto">
          <a:xfrm>
            <a:off x="3886200" y="1628775"/>
            <a:ext cx="506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Diện tích hình tam giác CND là: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4419600" y="2224088"/>
            <a:ext cx="3917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25,3 x 38 : 2 = 480,7 (m</a:t>
            </a:r>
            <a:r>
              <a:rPr lang="en-US" altLang="en-US" sz="2800" b="1" baseline="30000">
                <a:solidFill>
                  <a:srgbClr val="FF0000"/>
                </a:solidFill>
              </a:rPr>
              <a:t>2</a:t>
            </a:r>
            <a:r>
              <a:rPr lang="en-US" altLang="en-US" sz="28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3962400" y="2909888"/>
            <a:ext cx="4959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Diện tích hình thang MBCN là:</a:t>
            </a:r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4038600" y="3671888"/>
            <a:ext cx="5337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(20,8 +38) x 37,4 :2 =1099,56(m</a:t>
            </a:r>
            <a:r>
              <a:rPr lang="en-US" altLang="en-US" sz="2800" b="1" baseline="30000">
                <a:solidFill>
                  <a:srgbClr val="FF0000"/>
                </a:solidFill>
              </a:rPr>
              <a:t>2</a:t>
            </a:r>
            <a:r>
              <a:rPr lang="en-US" altLang="en-US" sz="2800" b="1">
                <a:solidFill>
                  <a:srgbClr val="FF0000"/>
                </a:solidFill>
              </a:rPr>
              <a:t>)  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4038600" y="4267200"/>
            <a:ext cx="361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Diện tích mảnh đất là:</a:t>
            </a:r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5181600" y="5667375"/>
            <a:ext cx="300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Đáp số: 1835,06m</a:t>
            </a:r>
            <a:r>
              <a:rPr lang="en-US" altLang="en-US" sz="2800" b="1" baseline="3000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0" grpId="0"/>
      <p:bldP spid="37945" grpId="0"/>
      <p:bldP spid="37953" grpId="0"/>
      <p:bldP spid="37954" grpId="0"/>
      <p:bldP spid="37955" grpId="0"/>
      <p:bldP spid="37956" grpId="0"/>
      <p:bldP spid="37957" grpId="0"/>
      <p:bldP spid="37958" grpId="0"/>
      <p:bldP spid="37959" grpId="0"/>
      <p:bldP spid="379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E1A02"/>
              </a:buClr>
            </a:pPr>
            <a:r>
              <a:rPr lang="en-US" altLang="en-US" sz="2400" b="1">
                <a:solidFill>
                  <a:srgbClr val="FF0000"/>
                </a:solidFill>
              </a:rPr>
              <a:t>     </a:t>
            </a:r>
            <a:r>
              <a:rPr lang="en-US" altLang="en-US" sz="3200" b="1">
                <a:solidFill>
                  <a:srgbClr val="FF0000"/>
                </a:solidFill>
              </a:rPr>
              <a:t>Ghi nhớ:</a:t>
            </a:r>
          </a:p>
          <a:p>
            <a:pPr>
              <a:spcBef>
                <a:spcPct val="50000"/>
              </a:spcBef>
              <a:buClr>
                <a:srgbClr val="FE1A02"/>
              </a:buClr>
            </a:pPr>
            <a:r>
              <a:rPr lang="en-US" altLang="en-US" sz="3200" b="1">
                <a:solidFill>
                  <a:srgbClr val="0000FF"/>
                </a:solidFill>
              </a:rPr>
              <a:t>     </a:t>
            </a:r>
            <a:r>
              <a:rPr lang="en-US" altLang="en-US" sz="3200" b="1">
                <a:solidFill>
                  <a:srgbClr val="FF0000"/>
                </a:solidFill>
              </a:rPr>
              <a:t>+</a:t>
            </a:r>
            <a:r>
              <a:rPr lang="en-US" altLang="en-US" sz="3200" b="1">
                <a:solidFill>
                  <a:srgbClr val="0000FF"/>
                </a:solidFill>
              </a:rPr>
              <a:t> Chia mảnh đất thành các hình đơn giản đã học </a:t>
            </a:r>
          </a:p>
          <a:p>
            <a:pPr lvl="1">
              <a:spcBef>
                <a:spcPct val="50000"/>
              </a:spcBef>
              <a:buClr>
                <a:srgbClr val="FE1A02"/>
              </a:buClr>
              <a:buFont typeface="Wingdings" pitchFamily="2" charset="2"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( Hình tam giác, hình chữ nhật, hình vuông, hình thang...)</a:t>
            </a:r>
          </a:p>
          <a:p>
            <a:pPr lvl="1">
              <a:spcBef>
                <a:spcPct val="50000"/>
              </a:spcBef>
              <a:buClr>
                <a:srgbClr val="FE1A02"/>
              </a:buClr>
              <a:buFont typeface="Wingdings" pitchFamily="2" charset="2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+</a:t>
            </a:r>
            <a:r>
              <a:rPr lang="en-US" altLang="en-US" sz="3200" b="1">
                <a:solidFill>
                  <a:srgbClr val="0000FF"/>
                </a:solidFill>
              </a:rPr>
              <a:t> Tính số liệu trong các hình vừa được chia.</a:t>
            </a:r>
          </a:p>
          <a:p>
            <a:pPr lvl="1">
              <a:spcBef>
                <a:spcPct val="50000"/>
              </a:spcBef>
              <a:buClr>
                <a:srgbClr val="FE1A02"/>
              </a:buClr>
              <a:buFont typeface="Wingdings" pitchFamily="2" charset="2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+</a:t>
            </a:r>
            <a:r>
              <a:rPr lang="en-US" altLang="en-US" sz="3200" b="1">
                <a:solidFill>
                  <a:srgbClr val="0000FF"/>
                </a:solidFill>
              </a:rPr>
              <a:t> Tính diện tích từng hình.</a:t>
            </a:r>
          </a:p>
          <a:p>
            <a:pPr lvl="1">
              <a:spcBef>
                <a:spcPct val="50000"/>
              </a:spcBef>
              <a:buClr>
                <a:srgbClr val="FE1A02"/>
              </a:buClr>
              <a:buFont typeface="Wingdings" pitchFamily="2" charset="2"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+</a:t>
            </a:r>
            <a:r>
              <a:rPr lang="en-US" altLang="en-US" sz="3200" b="1">
                <a:solidFill>
                  <a:srgbClr val="0000FF"/>
                </a:solidFill>
              </a:rPr>
              <a:t> Tính tổng diện tích các hình.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371600" y="8382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Luyện tập về tính diện tích ( Tiếp theo)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810000" y="152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743200" y="2667000"/>
            <a:ext cx="6019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 cố - Dặn dò.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18288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* Điền chữ Đ vào ô đúng, chữ S vào ô sai.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524000" y="2667000"/>
            <a:ext cx="708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1/ Hình chữ nhật có chiều dài 10 cm, chiều rộng  5 cm thì diện tích là 50 cm .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524000" y="3657600"/>
            <a:ext cx="716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2/ Cho một hình tam giác có cạnh đáy là 20 m, chiều cao bằng 15 m. Diện tích hình tam giác là 300 m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600200" y="4572000"/>
            <a:ext cx="571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3/ Cho hình thang có đáy lớn là 25 dm, đáy bé là 15 dm, chiều cao là 5 dm. Hình thang đó có diện tích là 100 dm.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990600" y="26670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24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990600" y="33528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24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990600" y="3962400"/>
            <a:ext cx="533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24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990600" y="4572000"/>
            <a:ext cx="533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24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990600" y="51054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2400" b="1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990600" y="2667000"/>
            <a:ext cx="381000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990600" y="3657600"/>
            <a:ext cx="381000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990600" y="4572000"/>
            <a:ext cx="381000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14350" name="Picture 17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0" y="0"/>
            <a:ext cx="30051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8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t="66057"/>
          <a:stretch>
            <a:fillRect/>
          </a:stretch>
        </p:blipFill>
        <p:spPr bwMode="auto">
          <a:xfrm>
            <a:off x="6138863" y="5716588"/>
            <a:ext cx="300513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4724400" y="2971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7772400" y="4038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5638800" y="52578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6" grpId="0"/>
      <p:bldP spid="125957" grpId="0"/>
      <p:bldP spid="125965" grpId="0" animBg="1"/>
      <p:bldP spid="125966" grpId="0" animBg="1"/>
      <p:bldP spid="125967" grpId="0" animBg="1"/>
      <p:bldP spid="125974" grpId="0"/>
      <p:bldP spid="125975" grpId="0"/>
      <p:bldP spid="1259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6962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E1A02"/>
              </a:buClr>
              <a:buFont typeface="Wingdings" pitchFamily="2" charset="2"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Clr>
                <a:srgbClr val="FE1A02"/>
              </a:buClr>
              <a:buFont typeface="Wingdings" pitchFamily="2" charset="2"/>
              <a:buChar char="v"/>
            </a:pPr>
            <a:r>
              <a:rPr lang="en-US" altLang="en-US" sz="3200" b="1">
                <a:solidFill>
                  <a:srgbClr val="0000FF"/>
                </a:solidFill>
              </a:rPr>
              <a:t>Ôn các công thức tính diện tích của các hình đã học.</a:t>
            </a:r>
          </a:p>
          <a:p>
            <a:pPr>
              <a:spcBef>
                <a:spcPct val="50000"/>
              </a:spcBef>
              <a:buClr>
                <a:srgbClr val="FE1A02"/>
              </a:buClr>
              <a:buFont typeface="Wingdings" pitchFamily="2" charset="2"/>
              <a:buChar char="v"/>
            </a:pPr>
            <a:r>
              <a:rPr lang="en-US" altLang="en-US" sz="3200" b="1">
                <a:solidFill>
                  <a:srgbClr val="0000FF"/>
                </a:solidFill>
              </a:rPr>
              <a:t>Chuẩn bị bài </a:t>
            </a:r>
          </a:p>
          <a:p>
            <a:pPr>
              <a:spcBef>
                <a:spcPct val="50000"/>
              </a:spcBef>
              <a:buClr>
                <a:srgbClr val="FE1A02"/>
              </a:buClr>
              <a:buFont typeface="Wingdings" pitchFamily="2" charset="2"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        “Luyện tập chung” trang 106.</a:t>
            </a:r>
          </a:p>
        </p:txBody>
      </p:sp>
      <p:pic>
        <p:nvPicPr>
          <p:cNvPr id="15363" name="Picture 9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0" y="23813"/>
            <a:ext cx="28194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t="66057"/>
          <a:stretch>
            <a:fillRect/>
          </a:stretch>
        </p:blipFill>
        <p:spPr bwMode="auto">
          <a:xfrm>
            <a:off x="6248400" y="5781675"/>
            <a:ext cx="28336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03200" y="38100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>
                <a:solidFill>
                  <a:srgbClr val="0000FF"/>
                </a:solidFill>
              </a:rPr>
              <a:t>Ví dụ</a:t>
            </a:r>
            <a:r>
              <a:rPr lang="en-US" altLang="en-US" sz="3200" b="1">
                <a:solidFill>
                  <a:srgbClr val="000000"/>
                </a:solidFill>
              </a:rPr>
              <a:t>: Một mảnh đất có hình dạng như hình bên. Để tính diện tích mảnh đất đó, ta có thể làm như sau: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09600" y="3886200"/>
            <a:ext cx="27432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143000" y="2819400"/>
            <a:ext cx="0" cy="1066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143000" y="3733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V="1">
            <a:off x="2438400" y="388620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438400" y="3886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438400" y="3505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N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066800" y="3886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M</a:t>
            </a:r>
          </a:p>
        </p:txBody>
      </p:sp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228600" y="2438400"/>
            <a:ext cx="3505200" cy="3109913"/>
            <a:chOff x="144" y="1776"/>
            <a:chExt cx="2208" cy="1959"/>
          </a:xfrm>
        </p:grpSpPr>
        <p:sp>
          <p:nvSpPr>
            <p:cNvPr id="3085" name="Line 6"/>
            <p:cNvSpPr>
              <a:spLocks noChangeShapeType="1"/>
            </p:cNvSpPr>
            <p:nvPr/>
          </p:nvSpPr>
          <p:spPr bwMode="auto">
            <a:xfrm>
              <a:off x="720" y="2016"/>
              <a:ext cx="86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6" name="Line 7"/>
            <p:cNvSpPr>
              <a:spLocks noChangeShapeType="1"/>
            </p:cNvSpPr>
            <p:nvPr/>
          </p:nvSpPr>
          <p:spPr bwMode="auto">
            <a:xfrm flipH="1">
              <a:off x="384" y="2016"/>
              <a:ext cx="336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7" name="Line 9"/>
            <p:cNvSpPr>
              <a:spLocks noChangeShapeType="1"/>
            </p:cNvSpPr>
            <p:nvPr/>
          </p:nvSpPr>
          <p:spPr bwMode="auto">
            <a:xfrm>
              <a:off x="1584" y="2016"/>
              <a:ext cx="528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8" name="Line 12"/>
            <p:cNvSpPr>
              <a:spLocks noChangeShapeType="1"/>
            </p:cNvSpPr>
            <p:nvPr/>
          </p:nvSpPr>
          <p:spPr bwMode="auto">
            <a:xfrm>
              <a:off x="384" y="2688"/>
              <a:ext cx="1152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9" name="Line 13"/>
            <p:cNvSpPr>
              <a:spLocks noChangeShapeType="1"/>
            </p:cNvSpPr>
            <p:nvPr/>
          </p:nvSpPr>
          <p:spPr bwMode="auto">
            <a:xfrm flipV="1">
              <a:off x="1536" y="2688"/>
              <a:ext cx="576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0" name="Text Box 16"/>
            <p:cNvSpPr txBox="1">
              <a:spLocks noChangeArrowheads="1"/>
            </p:cNvSpPr>
            <p:nvPr/>
          </p:nvSpPr>
          <p:spPr bwMode="auto">
            <a:xfrm>
              <a:off x="144" y="249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A</a:t>
              </a:r>
            </a:p>
          </p:txBody>
        </p:sp>
        <p:sp>
          <p:nvSpPr>
            <p:cNvPr id="3091" name="Text Box 17"/>
            <p:cNvSpPr txBox="1">
              <a:spLocks noChangeArrowheads="1"/>
            </p:cNvSpPr>
            <p:nvPr/>
          </p:nvSpPr>
          <p:spPr bwMode="auto">
            <a:xfrm>
              <a:off x="2112" y="259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3092" name="Text Box 18"/>
            <p:cNvSpPr txBox="1">
              <a:spLocks noChangeArrowheads="1"/>
            </p:cNvSpPr>
            <p:nvPr/>
          </p:nvSpPr>
          <p:spPr bwMode="auto">
            <a:xfrm>
              <a:off x="576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3093" name="Text Box 20"/>
            <p:cNvSpPr txBox="1">
              <a:spLocks noChangeArrowheads="1"/>
            </p:cNvSpPr>
            <p:nvPr/>
          </p:nvSpPr>
          <p:spPr bwMode="auto">
            <a:xfrm>
              <a:off x="1536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1440" y="35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E</a:t>
              </a:r>
            </a:p>
          </p:txBody>
        </p:sp>
      </p:grp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657600" y="2209800"/>
            <a:ext cx="5105400" cy="30829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      khi đó mảnh đất được chia thành hình thang ABCD và hình tam giác ADE.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	Kẻ các đoạn thẳng BM, EN vuông góc với AD.</a:t>
            </a:r>
          </a:p>
        </p:txBody>
      </p:sp>
      <p:sp>
        <p:nvSpPr>
          <p:cNvPr id="29818" name="Rectangle 122"/>
          <p:cNvSpPr>
            <a:spLocks noChangeArrowheads="1"/>
          </p:cNvSpPr>
          <p:nvPr/>
        </p:nvSpPr>
        <p:spPr bwMode="auto">
          <a:xfrm>
            <a:off x="3733800" y="2362200"/>
            <a:ext cx="3983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0000FF"/>
                </a:solidFill>
              </a:rPr>
              <a:t>a, Nối điểm A với điểm D,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4" grpId="0" animBg="1"/>
      <p:bldP spid="29706" grpId="0" animBg="1"/>
      <p:bldP spid="29707" grpId="0" animBg="1"/>
      <p:bldP spid="29710" grpId="0" animBg="1"/>
      <p:bldP spid="29711" grpId="0" animBg="1"/>
      <p:bldP spid="29715" grpId="0"/>
      <p:bldP spid="29717" grpId="0"/>
      <p:bldP spid="298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0" y="3048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Ví dụ</a:t>
            </a:r>
            <a:r>
              <a:rPr lang="en-US" altLang="en-US" sz="2800" b="1">
                <a:solidFill>
                  <a:srgbClr val="000000"/>
                </a:solidFill>
              </a:rPr>
              <a:t>: Một mảnh đất có hình dạng như hình bên. Để tính diện tích mảnh đất đó, ta có thể làm như sau: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09800" y="1371600"/>
            <a:ext cx="6934200" cy="946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b, Đo các khoảng cách trên mặt đất. Giả sử ta có bảng số liệu các kết quả như sau:</a:t>
            </a:r>
          </a:p>
        </p:txBody>
      </p:sp>
      <p:graphicFrame>
        <p:nvGraphicFramePr>
          <p:cNvPr id="30847" name="Group 127"/>
          <p:cNvGraphicFramePr>
            <a:graphicFrameLocks noGrp="1"/>
          </p:cNvGraphicFramePr>
          <p:nvPr/>
        </p:nvGraphicFramePr>
        <p:xfrm>
          <a:off x="4191000" y="2895600"/>
          <a:ext cx="3962400" cy="2884487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/>
                  </a:extLst>
                </a:gridCol>
                <a:gridCol w="1981200">
                  <a:extLst>
                    <a:ext uri="{9D8B030D-6E8A-4147-A177-3AD203B41FA5}"/>
                  </a:extLst>
                </a:gridCol>
              </a:tblGrid>
              <a:tr h="51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Đoạn thẳng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 dài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/>
                </a:extLst>
              </a:tr>
              <a:tr h="591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BC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30m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/>
                </a:extLst>
              </a:tr>
              <a:tr h="590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55m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/>
                </a:extLst>
              </a:tr>
              <a:tr h="591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 BM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22m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/>
                </a:extLst>
              </a:tr>
              <a:tr h="591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EN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27m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4120" name="Group 96"/>
          <p:cNvGrpSpPr>
            <a:grpSpLocks/>
          </p:cNvGrpSpPr>
          <p:nvPr/>
        </p:nvGrpSpPr>
        <p:grpSpPr bwMode="auto">
          <a:xfrm>
            <a:off x="228600" y="2819400"/>
            <a:ext cx="3505200" cy="3109913"/>
            <a:chOff x="144" y="1776"/>
            <a:chExt cx="2208" cy="1959"/>
          </a:xfrm>
        </p:grpSpPr>
        <p:sp>
          <p:nvSpPr>
            <p:cNvPr id="4131" name="Line 97"/>
            <p:cNvSpPr>
              <a:spLocks noChangeShapeType="1"/>
            </p:cNvSpPr>
            <p:nvPr/>
          </p:nvSpPr>
          <p:spPr bwMode="auto">
            <a:xfrm>
              <a:off x="384" y="2688"/>
              <a:ext cx="17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2" name="Line 98"/>
            <p:cNvSpPr>
              <a:spLocks noChangeShapeType="1"/>
            </p:cNvSpPr>
            <p:nvPr/>
          </p:nvSpPr>
          <p:spPr bwMode="auto">
            <a:xfrm>
              <a:off x="720" y="2016"/>
              <a:ext cx="0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3" name="Rectangle 99"/>
            <p:cNvSpPr>
              <a:spLocks noChangeArrowheads="1"/>
            </p:cNvSpPr>
            <p:nvPr/>
          </p:nvSpPr>
          <p:spPr bwMode="auto">
            <a:xfrm>
              <a:off x="720" y="25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4134" name="Line 100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5" name="Rectangle 101"/>
            <p:cNvSpPr>
              <a:spLocks noChangeArrowheads="1"/>
            </p:cNvSpPr>
            <p:nvPr/>
          </p:nvSpPr>
          <p:spPr bwMode="auto">
            <a:xfrm>
              <a:off x="1536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4136" name="Text Box 102"/>
            <p:cNvSpPr txBox="1">
              <a:spLocks noChangeArrowheads="1"/>
            </p:cNvSpPr>
            <p:nvPr/>
          </p:nvSpPr>
          <p:spPr bwMode="auto">
            <a:xfrm>
              <a:off x="1392" y="24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N</a:t>
              </a:r>
            </a:p>
          </p:txBody>
        </p:sp>
        <p:sp>
          <p:nvSpPr>
            <p:cNvPr id="4137" name="Text Box 103"/>
            <p:cNvSpPr txBox="1">
              <a:spLocks noChangeArrowheads="1"/>
            </p:cNvSpPr>
            <p:nvPr/>
          </p:nvSpPr>
          <p:spPr bwMode="auto">
            <a:xfrm>
              <a:off x="624" y="268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M</a:t>
              </a:r>
            </a:p>
          </p:txBody>
        </p:sp>
        <p:grpSp>
          <p:nvGrpSpPr>
            <p:cNvPr id="4138" name="Group 104"/>
            <p:cNvGrpSpPr>
              <a:grpSpLocks/>
            </p:cNvGrpSpPr>
            <p:nvPr/>
          </p:nvGrpSpPr>
          <p:grpSpPr bwMode="auto">
            <a:xfrm>
              <a:off x="144" y="1776"/>
              <a:ext cx="2208" cy="1959"/>
              <a:chOff x="144" y="1776"/>
              <a:chExt cx="2208" cy="1959"/>
            </a:xfrm>
          </p:grpSpPr>
          <p:sp>
            <p:nvSpPr>
              <p:cNvPr id="4139" name="Line 105"/>
              <p:cNvSpPr>
                <a:spLocks noChangeShapeType="1"/>
              </p:cNvSpPr>
              <p:nvPr/>
            </p:nvSpPr>
            <p:spPr bwMode="auto">
              <a:xfrm>
                <a:off x="720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40" name="Line 106"/>
              <p:cNvSpPr>
                <a:spLocks noChangeShapeType="1"/>
              </p:cNvSpPr>
              <p:nvPr/>
            </p:nvSpPr>
            <p:spPr bwMode="auto">
              <a:xfrm flipH="1">
                <a:off x="384" y="2016"/>
                <a:ext cx="336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41" name="Line 107"/>
              <p:cNvSpPr>
                <a:spLocks noChangeShapeType="1"/>
              </p:cNvSpPr>
              <p:nvPr/>
            </p:nvSpPr>
            <p:spPr bwMode="auto">
              <a:xfrm>
                <a:off x="1584" y="2016"/>
                <a:ext cx="528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42" name="Line 108"/>
              <p:cNvSpPr>
                <a:spLocks noChangeShapeType="1"/>
              </p:cNvSpPr>
              <p:nvPr/>
            </p:nvSpPr>
            <p:spPr bwMode="auto">
              <a:xfrm>
                <a:off x="384" y="2688"/>
                <a:ext cx="1152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43" name="Line 109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576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44" name="Text Box 110"/>
              <p:cNvSpPr txBox="1">
                <a:spLocks noChangeArrowheads="1"/>
              </p:cNvSpPr>
              <p:nvPr/>
            </p:nvSpPr>
            <p:spPr bwMode="auto">
              <a:xfrm>
                <a:off x="144" y="249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2"/>
                    </a:solidFill>
                  </a:rPr>
                  <a:t>A</a:t>
                </a:r>
              </a:p>
            </p:txBody>
          </p:sp>
          <p:sp>
            <p:nvSpPr>
              <p:cNvPr id="4145" name="Text Box 111"/>
              <p:cNvSpPr txBox="1">
                <a:spLocks noChangeArrowheads="1"/>
              </p:cNvSpPr>
              <p:nvPr/>
            </p:nvSpPr>
            <p:spPr bwMode="auto">
              <a:xfrm>
                <a:off x="2112" y="259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2"/>
                    </a:solidFill>
                  </a:rPr>
                  <a:t>D</a:t>
                </a:r>
              </a:p>
            </p:txBody>
          </p:sp>
          <p:sp>
            <p:nvSpPr>
              <p:cNvPr id="4146" name="Text Box 112"/>
              <p:cNvSpPr txBox="1">
                <a:spLocks noChangeArrowheads="1"/>
              </p:cNvSpPr>
              <p:nvPr/>
            </p:nvSpPr>
            <p:spPr bwMode="auto">
              <a:xfrm>
                <a:off x="576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2"/>
                    </a:solidFill>
                  </a:rPr>
                  <a:t>B</a:t>
                </a:r>
              </a:p>
            </p:txBody>
          </p:sp>
          <p:sp>
            <p:nvSpPr>
              <p:cNvPr id="4147" name="Text Box 113"/>
              <p:cNvSpPr txBox="1">
                <a:spLocks noChangeArrowheads="1"/>
              </p:cNvSpPr>
              <p:nvPr/>
            </p:nvSpPr>
            <p:spPr bwMode="auto">
              <a:xfrm>
                <a:off x="1536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2"/>
                    </a:solidFill>
                  </a:rPr>
                  <a:t>C</a:t>
                </a:r>
              </a:p>
            </p:txBody>
          </p:sp>
          <p:sp>
            <p:nvSpPr>
              <p:cNvPr id="4148" name="Text Box 114"/>
              <p:cNvSpPr txBox="1">
                <a:spLocks noChangeArrowheads="1"/>
              </p:cNvSpPr>
              <p:nvPr/>
            </p:nvSpPr>
            <p:spPr bwMode="auto">
              <a:xfrm>
                <a:off x="1440" y="350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2"/>
                    </a:solidFill>
                  </a:rPr>
                  <a:t>E</a:t>
                </a:r>
              </a:p>
            </p:txBody>
          </p:sp>
        </p:grpSp>
      </p:grpSp>
      <p:pic>
        <p:nvPicPr>
          <p:cNvPr id="30835" name="Picture 1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1965" flipH="1">
            <a:off x="1152525" y="3128963"/>
            <a:ext cx="13462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6" name="Rectangle 116"/>
          <p:cNvSpPr>
            <a:spLocks noChangeArrowheads="1"/>
          </p:cNvSpPr>
          <p:nvPr/>
        </p:nvSpPr>
        <p:spPr bwMode="auto">
          <a:xfrm>
            <a:off x="1447800" y="266858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30m</a:t>
            </a:r>
          </a:p>
        </p:txBody>
      </p:sp>
      <p:pic>
        <p:nvPicPr>
          <p:cNvPr id="30837" name="Picture 117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1965" flipH="1" flipV="1">
            <a:off x="614363" y="4230688"/>
            <a:ext cx="27368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8" name="Rectangle 118"/>
          <p:cNvSpPr>
            <a:spLocks noChangeArrowheads="1"/>
          </p:cNvSpPr>
          <p:nvPr/>
        </p:nvSpPr>
        <p:spPr bwMode="auto">
          <a:xfrm>
            <a:off x="1600200" y="381158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55m</a:t>
            </a:r>
          </a:p>
        </p:txBody>
      </p:sp>
      <p:sp>
        <p:nvSpPr>
          <p:cNvPr id="30839" name="Rectangle 119"/>
          <p:cNvSpPr>
            <a:spLocks noChangeArrowheads="1"/>
          </p:cNvSpPr>
          <p:nvPr/>
        </p:nvSpPr>
        <p:spPr bwMode="auto">
          <a:xfrm rot="5400000">
            <a:off x="1039813" y="3568700"/>
            <a:ext cx="725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22m</a:t>
            </a:r>
          </a:p>
        </p:txBody>
      </p:sp>
      <p:sp>
        <p:nvSpPr>
          <p:cNvPr id="30840" name="Rectangle 120"/>
          <p:cNvSpPr>
            <a:spLocks noChangeArrowheads="1"/>
          </p:cNvSpPr>
          <p:nvPr/>
        </p:nvSpPr>
        <p:spPr bwMode="auto">
          <a:xfrm rot="-5549987">
            <a:off x="1862932" y="4614068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27m</a:t>
            </a:r>
          </a:p>
        </p:txBody>
      </p:sp>
      <p:sp>
        <p:nvSpPr>
          <p:cNvPr id="30841" name="Line 121"/>
          <p:cNvSpPr>
            <a:spLocks noChangeShapeType="1"/>
          </p:cNvSpPr>
          <p:nvPr/>
        </p:nvSpPr>
        <p:spPr bwMode="auto">
          <a:xfrm>
            <a:off x="1143000" y="3200400"/>
            <a:ext cx="0" cy="1066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842" name="Line 122"/>
          <p:cNvSpPr>
            <a:spLocks noChangeShapeType="1"/>
          </p:cNvSpPr>
          <p:nvPr/>
        </p:nvSpPr>
        <p:spPr bwMode="auto">
          <a:xfrm>
            <a:off x="2438400" y="4267200"/>
            <a:ext cx="0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852" name="Line 132"/>
          <p:cNvSpPr>
            <a:spLocks noChangeShapeType="1"/>
          </p:cNvSpPr>
          <p:nvPr/>
        </p:nvSpPr>
        <p:spPr bwMode="auto">
          <a:xfrm>
            <a:off x="7772400" y="762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853" name="Line 133"/>
          <p:cNvSpPr>
            <a:spLocks noChangeShapeType="1"/>
          </p:cNvSpPr>
          <p:nvPr/>
        </p:nvSpPr>
        <p:spPr bwMode="auto">
          <a:xfrm>
            <a:off x="0" y="1143000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6" grpId="0"/>
      <p:bldP spid="30838" grpId="0"/>
      <p:bldP spid="30839" grpId="0"/>
      <p:bldP spid="30840" grpId="0"/>
      <p:bldP spid="30841" grpId="0" animBg="1"/>
      <p:bldP spid="30842" grpId="0" animBg="1"/>
      <p:bldP spid="30852" grpId="0" animBg="1"/>
      <p:bldP spid="308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228600" y="2819400"/>
            <a:ext cx="3505200" cy="3109913"/>
            <a:chOff x="144" y="1776"/>
            <a:chExt cx="2208" cy="1959"/>
          </a:xfrm>
        </p:grpSpPr>
        <p:sp>
          <p:nvSpPr>
            <p:cNvPr id="5175" name="Line 4"/>
            <p:cNvSpPr>
              <a:spLocks noChangeShapeType="1"/>
            </p:cNvSpPr>
            <p:nvPr/>
          </p:nvSpPr>
          <p:spPr bwMode="auto">
            <a:xfrm>
              <a:off x="384" y="2688"/>
              <a:ext cx="17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6" name="Line 5"/>
            <p:cNvSpPr>
              <a:spLocks noChangeShapeType="1"/>
            </p:cNvSpPr>
            <p:nvPr/>
          </p:nvSpPr>
          <p:spPr bwMode="auto">
            <a:xfrm>
              <a:off x="720" y="2016"/>
              <a:ext cx="0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7" name="Rectangle 6"/>
            <p:cNvSpPr>
              <a:spLocks noChangeArrowheads="1"/>
            </p:cNvSpPr>
            <p:nvPr/>
          </p:nvSpPr>
          <p:spPr bwMode="auto">
            <a:xfrm>
              <a:off x="720" y="25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5178" name="Line 7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8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9" name="Rectangle 8"/>
            <p:cNvSpPr>
              <a:spLocks noChangeArrowheads="1"/>
            </p:cNvSpPr>
            <p:nvPr/>
          </p:nvSpPr>
          <p:spPr bwMode="auto">
            <a:xfrm>
              <a:off x="1536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5180" name="Text Box 9"/>
            <p:cNvSpPr txBox="1">
              <a:spLocks noChangeArrowheads="1"/>
            </p:cNvSpPr>
            <p:nvPr/>
          </p:nvSpPr>
          <p:spPr bwMode="auto">
            <a:xfrm>
              <a:off x="1392" y="244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5181" name="Text Box 10"/>
            <p:cNvSpPr txBox="1">
              <a:spLocks noChangeArrowheads="1"/>
            </p:cNvSpPr>
            <p:nvPr/>
          </p:nvSpPr>
          <p:spPr bwMode="auto">
            <a:xfrm>
              <a:off x="624" y="268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  <a:latin typeface="Arial" charset="0"/>
                </a:rPr>
                <a:t>M</a:t>
              </a:r>
            </a:p>
          </p:txBody>
        </p:sp>
        <p:grpSp>
          <p:nvGrpSpPr>
            <p:cNvPr id="5182" name="Group 11"/>
            <p:cNvGrpSpPr>
              <a:grpSpLocks/>
            </p:cNvGrpSpPr>
            <p:nvPr/>
          </p:nvGrpSpPr>
          <p:grpSpPr bwMode="auto">
            <a:xfrm>
              <a:off x="144" y="1776"/>
              <a:ext cx="2208" cy="1959"/>
              <a:chOff x="144" y="1776"/>
              <a:chExt cx="2208" cy="1959"/>
            </a:xfrm>
          </p:grpSpPr>
          <p:sp>
            <p:nvSpPr>
              <p:cNvPr id="5183" name="Line 12"/>
              <p:cNvSpPr>
                <a:spLocks noChangeShapeType="1"/>
              </p:cNvSpPr>
              <p:nvPr/>
            </p:nvSpPr>
            <p:spPr bwMode="auto">
              <a:xfrm>
                <a:off x="720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84" name="Line 13"/>
              <p:cNvSpPr>
                <a:spLocks noChangeShapeType="1"/>
              </p:cNvSpPr>
              <p:nvPr/>
            </p:nvSpPr>
            <p:spPr bwMode="auto">
              <a:xfrm flipH="1">
                <a:off x="384" y="2016"/>
                <a:ext cx="336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85" name="Line 14"/>
              <p:cNvSpPr>
                <a:spLocks noChangeShapeType="1"/>
              </p:cNvSpPr>
              <p:nvPr/>
            </p:nvSpPr>
            <p:spPr bwMode="auto">
              <a:xfrm>
                <a:off x="1584" y="2016"/>
                <a:ext cx="528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86" name="Line 15"/>
              <p:cNvSpPr>
                <a:spLocks noChangeShapeType="1"/>
              </p:cNvSpPr>
              <p:nvPr/>
            </p:nvSpPr>
            <p:spPr bwMode="auto">
              <a:xfrm>
                <a:off x="384" y="2688"/>
                <a:ext cx="1152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87" name="Line 16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576" cy="81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88" name="Text Box 17"/>
              <p:cNvSpPr txBox="1">
                <a:spLocks noChangeArrowheads="1"/>
              </p:cNvSpPr>
              <p:nvPr/>
            </p:nvSpPr>
            <p:spPr bwMode="auto">
              <a:xfrm>
                <a:off x="144" y="249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2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5189" name="Text Box 18"/>
              <p:cNvSpPr txBox="1">
                <a:spLocks noChangeArrowheads="1"/>
              </p:cNvSpPr>
              <p:nvPr/>
            </p:nvSpPr>
            <p:spPr bwMode="auto">
              <a:xfrm>
                <a:off x="2112" y="259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2"/>
                    </a:solidFill>
                    <a:latin typeface="Arial" charset="0"/>
                  </a:rPr>
                  <a:t>D</a:t>
                </a:r>
              </a:p>
            </p:txBody>
          </p:sp>
          <p:sp>
            <p:nvSpPr>
              <p:cNvPr id="5190" name="Text Box 19"/>
              <p:cNvSpPr txBox="1">
                <a:spLocks noChangeArrowheads="1"/>
              </p:cNvSpPr>
              <p:nvPr/>
            </p:nvSpPr>
            <p:spPr bwMode="auto">
              <a:xfrm>
                <a:off x="576" y="177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chemeClr val="bg2"/>
                    </a:solidFill>
                  </a:rPr>
                  <a:t>B</a:t>
                </a:r>
              </a:p>
            </p:txBody>
          </p:sp>
          <p:sp>
            <p:nvSpPr>
              <p:cNvPr id="5191" name="Text Box 20"/>
              <p:cNvSpPr txBox="1">
                <a:spLocks noChangeArrowheads="1"/>
              </p:cNvSpPr>
              <p:nvPr/>
            </p:nvSpPr>
            <p:spPr bwMode="auto">
              <a:xfrm>
                <a:off x="1536" y="177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chemeClr val="bg2"/>
                    </a:solidFill>
                  </a:rPr>
                  <a:t>C</a:t>
                </a:r>
              </a:p>
            </p:txBody>
          </p:sp>
          <p:sp>
            <p:nvSpPr>
              <p:cNvPr id="519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50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bg2"/>
                    </a:solidFill>
                    <a:latin typeface="Arial" charset="0"/>
                  </a:rPr>
                  <a:t>E</a:t>
                </a:r>
              </a:p>
            </p:txBody>
          </p:sp>
        </p:grpSp>
      </p:grpSp>
      <p:pic>
        <p:nvPicPr>
          <p:cNvPr id="134166" name="Picture 22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1965" flipH="1">
            <a:off x="1143000" y="3124200"/>
            <a:ext cx="13462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3"/>
          <p:cNvSpPr>
            <a:spLocks noChangeArrowheads="1"/>
          </p:cNvSpPr>
          <p:nvPr/>
        </p:nvSpPr>
        <p:spPr bwMode="auto">
          <a:xfrm>
            <a:off x="1447800" y="26670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  <a:latin typeface="Arial" charset="0"/>
              </a:rPr>
              <a:t>30m</a:t>
            </a:r>
          </a:p>
        </p:txBody>
      </p:sp>
      <p:pic>
        <p:nvPicPr>
          <p:cNvPr id="134168" name="Picture 2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1965" flipH="1" flipV="1">
            <a:off x="614363" y="4230688"/>
            <a:ext cx="27368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5"/>
          <p:cNvSpPr>
            <a:spLocks noChangeArrowheads="1"/>
          </p:cNvSpPr>
          <p:nvPr/>
        </p:nvSpPr>
        <p:spPr bwMode="auto">
          <a:xfrm>
            <a:off x="1600200" y="38100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  <a:latin typeface="Arial" charset="0"/>
              </a:rPr>
              <a:t>55m</a:t>
            </a:r>
          </a:p>
        </p:txBody>
      </p:sp>
      <p:sp>
        <p:nvSpPr>
          <p:cNvPr id="5127" name="Rectangle 26"/>
          <p:cNvSpPr>
            <a:spLocks noChangeArrowheads="1"/>
          </p:cNvSpPr>
          <p:nvPr/>
        </p:nvSpPr>
        <p:spPr bwMode="auto">
          <a:xfrm rot="5400000">
            <a:off x="1039813" y="3568700"/>
            <a:ext cx="725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  <a:latin typeface="Arial" charset="0"/>
              </a:rPr>
              <a:t>22m</a:t>
            </a:r>
          </a:p>
        </p:txBody>
      </p:sp>
      <p:sp>
        <p:nvSpPr>
          <p:cNvPr id="5128" name="Rectangle 27"/>
          <p:cNvSpPr>
            <a:spLocks noChangeArrowheads="1"/>
          </p:cNvSpPr>
          <p:nvPr/>
        </p:nvSpPr>
        <p:spPr bwMode="auto">
          <a:xfrm rot="-5549987">
            <a:off x="1843882" y="4633118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  <a:latin typeface="Arial" charset="0"/>
              </a:rPr>
              <a:t>27m</a:t>
            </a:r>
          </a:p>
        </p:txBody>
      </p:sp>
      <p:pic>
        <p:nvPicPr>
          <p:cNvPr id="134172" name="Picture 28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7765" flipH="1">
            <a:off x="265907" y="3696493"/>
            <a:ext cx="1219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73" name="Picture 29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4053" flipH="1">
            <a:off x="2227263" y="3646488"/>
            <a:ext cx="1444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4174" name="Group 30"/>
          <p:cNvGraphicFramePr>
            <a:graphicFrameLocks noGrp="1"/>
          </p:cNvGraphicFramePr>
          <p:nvPr>
            <p:ph/>
          </p:nvPr>
        </p:nvGraphicFramePr>
        <p:xfrm>
          <a:off x="3732213" y="1062038"/>
          <a:ext cx="4956175" cy="4575176"/>
        </p:xfrm>
        <a:graphic>
          <a:graphicData uri="http://schemas.openxmlformats.org/drawingml/2006/table">
            <a:tbl>
              <a:tblPr/>
              <a:tblGrid>
                <a:gridCol w="1744663">
                  <a:extLst>
                    <a:ext uri="{9D8B030D-6E8A-4147-A177-3AD203B41FA5}"/>
                  </a:extLst>
                </a:gridCol>
                <a:gridCol w="3211512">
                  <a:extLst>
                    <a:ext uri="{9D8B030D-6E8A-4147-A177-3AD203B41FA5}"/>
                  </a:extLst>
                </a:gridCol>
              </a:tblGrid>
              <a:tr h="1090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Diện tích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227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Hình thang ABCD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7010400" y="2590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= 935(m   )     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486400" y="2438400"/>
            <a:ext cx="1981200" cy="779463"/>
            <a:chOff x="3312" y="1968"/>
            <a:chExt cx="1248" cy="491"/>
          </a:xfrm>
        </p:grpSpPr>
        <p:sp>
          <p:nvSpPr>
            <p:cNvPr id="5173" name="Text Box 49"/>
            <p:cNvSpPr txBox="1">
              <a:spLocks noChangeArrowheads="1"/>
            </p:cNvSpPr>
            <p:nvPr/>
          </p:nvSpPr>
          <p:spPr bwMode="auto">
            <a:xfrm>
              <a:off x="3312" y="1968"/>
              <a:ext cx="124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(55+30) x 22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          2</a:t>
              </a:r>
            </a:p>
          </p:txBody>
        </p:sp>
        <p:sp>
          <p:nvSpPr>
            <p:cNvPr id="5174" name="Line 50"/>
            <p:cNvSpPr>
              <a:spLocks noChangeShapeType="1"/>
            </p:cNvSpPr>
            <p:nvPr/>
          </p:nvSpPr>
          <p:spPr bwMode="auto">
            <a:xfrm>
              <a:off x="3360" y="2208"/>
              <a:ext cx="81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4195" name="Text Box 51"/>
          <p:cNvSpPr txBox="1">
            <a:spLocks noChangeArrowheads="1"/>
          </p:cNvSpPr>
          <p:nvPr/>
        </p:nvSpPr>
        <p:spPr bwMode="auto">
          <a:xfrm>
            <a:off x="3810000" y="3886200"/>
            <a:ext cx="1801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b="1">
                <a:solidFill>
                  <a:schemeClr val="bg2"/>
                </a:solidFill>
              </a:rPr>
              <a:t>Hình tam giác ADE</a:t>
            </a:r>
            <a:endParaRPr lang="en-US" altLang="en-US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609600" y="4267200"/>
            <a:ext cx="2743200" cy="1306513"/>
            <a:chOff x="370" y="2681"/>
            <a:chExt cx="1742" cy="823"/>
          </a:xfrm>
        </p:grpSpPr>
        <p:sp>
          <p:nvSpPr>
            <p:cNvPr id="5170" name="Line 53"/>
            <p:cNvSpPr>
              <a:spLocks noChangeShapeType="1"/>
            </p:cNvSpPr>
            <p:nvPr/>
          </p:nvSpPr>
          <p:spPr bwMode="auto">
            <a:xfrm>
              <a:off x="370" y="2688"/>
              <a:ext cx="1152" cy="81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1" name="Line 54"/>
            <p:cNvSpPr>
              <a:spLocks noChangeShapeType="1"/>
            </p:cNvSpPr>
            <p:nvPr/>
          </p:nvSpPr>
          <p:spPr bwMode="auto">
            <a:xfrm flipV="1">
              <a:off x="1522" y="2681"/>
              <a:ext cx="576" cy="81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72" name="Line 55"/>
            <p:cNvSpPr>
              <a:spLocks noChangeShapeType="1"/>
            </p:cNvSpPr>
            <p:nvPr/>
          </p:nvSpPr>
          <p:spPr bwMode="auto">
            <a:xfrm>
              <a:off x="370" y="2688"/>
              <a:ext cx="174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334000" y="3810000"/>
            <a:ext cx="1981200" cy="779463"/>
            <a:chOff x="3600" y="2400"/>
            <a:chExt cx="1248" cy="491"/>
          </a:xfrm>
        </p:grpSpPr>
        <p:sp>
          <p:nvSpPr>
            <p:cNvPr id="5168" name="Text Box 57"/>
            <p:cNvSpPr txBox="1">
              <a:spLocks noChangeArrowheads="1"/>
            </p:cNvSpPr>
            <p:nvPr/>
          </p:nvSpPr>
          <p:spPr bwMode="auto">
            <a:xfrm>
              <a:off x="3600" y="2400"/>
              <a:ext cx="124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     55 x 27</a:t>
              </a:r>
            </a:p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          2</a:t>
              </a:r>
            </a:p>
          </p:txBody>
        </p:sp>
        <p:sp>
          <p:nvSpPr>
            <p:cNvPr id="5169" name="Line 58"/>
            <p:cNvSpPr>
              <a:spLocks noChangeShapeType="1"/>
            </p:cNvSpPr>
            <p:nvPr/>
          </p:nvSpPr>
          <p:spPr bwMode="auto">
            <a:xfrm>
              <a:off x="3888" y="2640"/>
              <a:ext cx="43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4203" name="Text Box 59"/>
          <p:cNvSpPr txBox="1">
            <a:spLocks noChangeArrowheads="1"/>
          </p:cNvSpPr>
          <p:nvPr/>
        </p:nvSpPr>
        <p:spPr bwMode="auto">
          <a:xfrm>
            <a:off x="6705600" y="3962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= 742,5(m  )     </a:t>
            </a:r>
          </a:p>
        </p:txBody>
      </p:sp>
      <p:sp>
        <p:nvSpPr>
          <p:cNvPr id="134204" name="Rectangle 60"/>
          <p:cNvSpPr>
            <a:spLocks noChangeArrowheads="1"/>
          </p:cNvSpPr>
          <p:nvPr/>
        </p:nvSpPr>
        <p:spPr bwMode="auto">
          <a:xfrm>
            <a:off x="3810000" y="5181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b="1">
                <a:solidFill>
                  <a:schemeClr val="bg2"/>
                </a:solidFill>
              </a:rPr>
              <a:t>Hình  ABCDE</a:t>
            </a:r>
          </a:p>
        </p:txBody>
      </p:sp>
      <p:sp>
        <p:nvSpPr>
          <p:cNvPr id="134205" name="Text Box 61"/>
          <p:cNvSpPr txBox="1">
            <a:spLocks noChangeArrowheads="1"/>
          </p:cNvSpPr>
          <p:nvPr/>
        </p:nvSpPr>
        <p:spPr bwMode="auto">
          <a:xfrm>
            <a:off x="5562600" y="5181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2"/>
                </a:solidFill>
              </a:rPr>
              <a:t>935 + 742,5</a:t>
            </a:r>
          </a:p>
        </p:txBody>
      </p:sp>
      <p:sp>
        <p:nvSpPr>
          <p:cNvPr id="134206" name="Rectangle 62"/>
          <p:cNvSpPr>
            <a:spLocks noChangeArrowheads="1"/>
          </p:cNvSpPr>
          <p:nvPr/>
        </p:nvSpPr>
        <p:spPr bwMode="auto">
          <a:xfrm>
            <a:off x="6858000" y="5183188"/>
            <a:ext cx="1533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</a:rPr>
              <a:t>= 1677,5 (m</a:t>
            </a:r>
            <a:r>
              <a:rPr lang="en-US" altLang="en-US" sz="1400" b="1">
                <a:solidFill>
                  <a:schemeClr val="bg2"/>
                </a:solidFill>
              </a:rPr>
              <a:t>   </a:t>
            </a:r>
            <a:r>
              <a:rPr lang="en-US" altLang="en-US" b="1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34207" name="Line 63"/>
          <p:cNvSpPr>
            <a:spLocks noChangeShapeType="1"/>
          </p:cNvSpPr>
          <p:nvPr/>
        </p:nvSpPr>
        <p:spPr bwMode="auto">
          <a:xfrm>
            <a:off x="1143000" y="3200400"/>
            <a:ext cx="0" cy="1066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208" name="Line 64"/>
          <p:cNvSpPr>
            <a:spLocks noChangeShapeType="1"/>
          </p:cNvSpPr>
          <p:nvPr/>
        </p:nvSpPr>
        <p:spPr bwMode="auto">
          <a:xfrm>
            <a:off x="2438400" y="4267200"/>
            <a:ext cx="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209" name="AutoShape 65"/>
          <p:cNvSpPr>
            <a:spLocks noChangeArrowheads="1"/>
          </p:cNvSpPr>
          <p:nvPr/>
        </p:nvSpPr>
        <p:spPr bwMode="auto">
          <a:xfrm>
            <a:off x="152400" y="5791200"/>
            <a:ext cx="9144000" cy="914400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134210" name="Text Box 66"/>
          <p:cNvSpPr txBox="1">
            <a:spLocks noChangeArrowheads="1"/>
          </p:cNvSpPr>
          <p:nvPr/>
        </p:nvSpPr>
        <p:spPr bwMode="auto">
          <a:xfrm>
            <a:off x="1524000" y="5745163"/>
            <a:ext cx="6400800" cy="5302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</a:rPr>
              <a:t>      Vậy diện tích mảnh đất là 1677,5m</a:t>
            </a:r>
            <a:r>
              <a:rPr lang="en-US" altLang="en-US" sz="2800" b="1" baseline="30000">
                <a:solidFill>
                  <a:srgbClr val="A50021"/>
                </a:solidFill>
              </a:rPr>
              <a:t>2</a:t>
            </a:r>
            <a:endParaRPr lang="en-US" altLang="en-US" sz="2800" b="1">
              <a:solidFill>
                <a:srgbClr val="A50021"/>
              </a:solidFill>
            </a:endParaRPr>
          </a:p>
        </p:txBody>
      </p:sp>
      <p:sp>
        <p:nvSpPr>
          <p:cNvPr id="134214" name="Text Box 70"/>
          <p:cNvSpPr txBox="1">
            <a:spLocks noChangeArrowheads="1"/>
          </p:cNvSpPr>
          <p:nvPr/>
        </p:nvSpPr>
        <p:spPr bwMode="auto">
          <a:xfrm>
            <a:off x="7772400" y="2544763"/>
            <a:ext cx="228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34215" name="Text Box 71"/>
          <p:cNvSpPr txBox="1">
            <a:spLocks noChangeArrowheads="1"/>
          </p:cNvSpPr>
          <p:nvPr/>
        </p:nvSpPr>
        <p:spPr bwMode="auto">
          <a:xfrm>
            <a:off x="7696200" y="396240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34216" name="Text Box 72"/>
          <p:cNvSpPr txBox="1">
            <a:spLocks noChangeArrowheads="1"/>
          </p:cNvSpPr>
          <p:nvPr/>
        </p:nvSpPr>
        <p:spPr bwMode="auto">
          <a:xfrm>
            <a:off x="8001000" y="5181600"/>
            <a:ext cx="228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164" name="Text Box 73"/>
          <p:cNvSpPr txBox="1">
            <a:spLocks noChangeArrowheads="1"/>
          </p:cNvSpPr>
          <p:nvPr/>
        </p:nvSpPr>
        <p:spPr bwMode="auto">
          <a:xfrm>
            <a:off x="0" y="1524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Ví dụ 1</a:t>
            </a:r>
            <a:r>
              <a:rPr lang="en-US" altLang="en-US" sz="2800" b="1">
                <a:solidFill>
                  <a:srgbClr val="000000"/>
                </a:solidFill>
              </a:rPr>
              <a:t>: Một mảnh đất có hình dạng như hình bên. Để tính diện tích mảnh đất đó, ta có thể làm như sau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5165" name="Line 74"/>
          <p:cNvSpPr>
            <a:spLocks noChangeShapeType="1"/>
          </p:cNvSpPr>
          <p:nvPr/>
        </p:nvSpPr>
        <p:spPr bwMode="auto">
          <a:xfrm>
            <a:off x="8001000" y="5334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66" name="Line 75"/>
          <p:cNvSpPr>
            <a:spLocks noChangeShapeType="1"/>
          </p:cNvSpPr>
          <p:nvPr/>
        </p:nvSpPr>
        <p:spPr bwMode="auto">
          <a:xfrm>
            <a:off x="228600" y="990600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67" name="Rectangle 76"/>
          <p:cNvSpPr>
            <a:spLocks noChangeArrowheads="1"/>
          </p:cNvSpPr>
          <p:nvPr/>
        </p:nvSpPr>
        <p:spPr bwMode="auto">
          <a:xfrm>
            <a:off x="2971800" y="1524000"/>
            <a:ext cx="430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c,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91" grpId="0"/>
      <p:bldP spid="134195" grpId="0"/>
      <p:bldP spid="134203" grpId="0"/>
      <p:bldP spid="134204" grpId="0"/>
      <p:bldP spid="134205" grpId="0"/>
      <p:bldP spid="134206" grpId="0"/>
      <p:bldP spid="134207" grpId="0" animBg="1"/>
      <p:bldP spid="134208" grpId="0" animBg="1"/>
      <p:bldP spid="134209" grpId="0" animBg="1"/>
      <p:bldP spid="134210" grpId="0" animBg="1"/>
      <p:bldP spid="134214" grpId="0"/>
      <p:bldP spid="134215" grpId="0"/>
      <p:bldP spid="1342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2133600"/>
            <a:ext cx="9144000" cy="3778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E1A02"/>
              </a:buClr>
            </a:pPr>
            <a:r>
              <a:rPr lang="en-US" altLang="en-US" sz="2400" b="1">
                <a:solidFill>
                  <a:srgbClr val="0000FF"/>
                </a:solidFill>
              </a:rPr>
              <a:t>  </a:t>
            </a:r>
            <a:r>
              <a:rPr lang="en-US" altLang="en-US" sz="3200" b="1">
                <a:solidFill>
                  <a:srgbClr val="FF0000"/>
                </a:solidFill>
              </a:rPr>
              <a:t>+</a:t>
            </a:r>
            <a:r>
              <a:rPr lang="en-US" altLang="en-US" sz="3200" b="1">
                <a:solidFill>
                  <a:srgbClr val="0000FF"/>
                </a:solidFill>
              </a:rPr>
              <a:t> Chia mảnh đất thành các hình đơn giản đã học (Hình tam giác, hình thang,</a:t>
            </a:r>
            <a:r>
              <a:rPr lang="en-US" altLang="en-US" sz="2400"/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hình chữ nhật, hình vuông,...)</a:t>
            </a:r>
          </a:p>
          <a:p>
            <a:pPr>
              <a:spcBef>
                <a:spcPct val="50000"/>
              </a:spcBef>
              <a:buClr>
                <a:srgbClr val="FE1A02"/>
              </a:buClr>
            </a:pPr>
            <a:r>
              <a:rPr lang="en-US" altLang="en-US" sz="3200" b="1">
                <a:solidFill>
                  <a:srgbClr val="0000FF"/>
                </a:solidFill>
              </a:rPr>
              <a:t>  </a:t>
            </a:r>
            <a:r>
              <a:rPr lang="en-US" altLang="en-US" sz="3200" b="1">
                <a:solidFill>
                  <a:srgbClr val="FF0000"/>
                </a:solidFill>
              </a:rPr>
              <a:t>+</a:t>
            </a:r>
            <a:r>
              <a:rPr lang="en-US" altLang="en-US" sz="3200" b="1">
                <a:solidFill>
                  <a:srgbClr val="0000FF"/>
                </a:solidFill>
              </a:rPr>
              <a:t> Tính số liệu trong các hình vừa được chia.</a:t>
            </a:r>
          </a:p>
          <a:p>
            <a:pPr>
              <a:spcBef>
                <a:spcPct val="50000"/>
              </a:spcBef>
              <a:buClr>
                <a:srgbClr val="FE1A02"/>
              </a:buClr>
            </a:pPr>
            <a:r>
              <a:rPr lang="en-US" altLang="en-US" sz="3200" b="1">
                <a:solidFill>
                  <a:srgbClr val="0000FF"/>
                </a:solidFill>
              </a:rPr>
              <a:t>  </a:t>
            </a:r>
            <a:r>
              <a:rPr lang="en-US" altLang="en-US" sz="3200" b="1">
                <a:solidFill>
                  <a:srgbClr val="FF0000"/>
                </a:solidFill>
              </a:rPr>
              <a:t>+</a:t>
            </a:r>
            <a:r>
              <a:rPr lang="en-US" altLang="en-US" sz="3200" b="1">
                <a:solidFill>
                  <a:srgbClr val="0000FF"/>
                </a:solidFill>
              </a:rPr>
              <a:t> Tính diện tích từng hình.</a:t>
            </a:r>
          </a:p>
          <a:p>
            <a:pPr>
              <a:spcBef>
                <a:spcPct val="50000"/>
              </a:spcBef>
              <a:buClr>
                <a:srgbClr val="FE1A02"/>
              </a:buClr>
            </a:pPr>
            <a:r>
              <a:rPr lang="en-US" altLang="en-US" sz="3200" b="1">
                <a:solidFill>
                  <a:srgbClr val="0000FF"/>
                </a:solidFill>
              </a:rPr>
              <a:t>  </a:t>
            </a:r>
            <a:r>
              <a:rPr lang="en-US" altLang="en-US" sz="3200" b="1">
                <a:solidFill>
                  <a:srgbClr val="FF0000"/>
                </a:solidFill>
              </a:rPr>
              <a:t>+</a:t>
            </a:r>
            <a:r>
              <a:rPr lang="en-US" altLang="en-US" sz="3200" b="1">
                <a:solidFill>
                  <a:srgbClr val="0000FF"/>
                </a:solidFill>
              </a:rPr>
              <a:t> Tính tổng diện tích các hình.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62000" y="60960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</a:rPr>
              <a:t>Luyện tập về tính diện tích ( Tiếp theo)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733800" y="-762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 </a:t>
            </a:r>
            <a:r>
              <a:rPr lang="en-US" altLang="en-US" sz="3600" b="1">
                <a:solidFill>
                  <a:srgbClr val="0000FF"/>
                </a:solidFill>
              </a:rPr>
              <a:t>Toán</a:t>
            </a: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533400" y="1295400"/>
            <a:ext cx="1616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0000"/>
                </a:solidFill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5"/>
          <p:cNvSpPr txBox="1">
            <a:spLocks noChangeArrowheads="1"/>
          </p:cNvSpPr>
          <p:nvPr/>
        </p:nvSpPr>
        <p:spPr bwMode="auto">
          <a:xfrm>
            <a:off x="0" y="0"/>
            <a:ext cx="8915400" cy="1138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 </a:t>
            </a:r>
            <a:r>
              <a:rPr lang="en-US" altLang="en-US" sz="3600" b="1" u="sng">
                <a:solidFill>
                  <a:srgbClr val="000000"/>
                </a:solidFill>
              </a:rPr>
              <a:t>Bài </a:t>
            </a:r>
            <a:r>
              <a:rPr lang="en-US" altLang="en-US" sz="3200" b="1" u="sng">
                <a:solidFill>
                  <a:srgbClr val="000000"/>
                </a:solidFill>
              </a:rPr>
              <a:t>1</a:t>
            </a:r>
            <a:r>
              <a:rPr lang="en-US" altLang="en-US" sz="3200" b="1">
                <a:solidFill>
                  <a:srgbClr val="000000"/>
                </a:solidFill>
              </a:rPr>
              <a:t>: </a:t>
            </a:r>
            <a:r>
              <a:rPr lang="en-US" altLang="en-US" sz="3200" b="1">
                <a:solidFill>
                  <a:srgbClr val="0000FF"/>
                </a:solidFill>
              </a:rPr>
              <a:t>Tính diện tích mảnh đất có hình dạng như hình vẽ dưới đây, biết: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4953000" y="1143000"/>
            <a:ext cx="3810000" cy="2881313"/>
            <a:chOff x="3216" y="1632"/>
            <a:chExt cx="2400" cy="1815"/>
          </a:xfrm>
        </p:grpSpPr>
        <p:sp>
          <p:nvSpPr>
            <p:cNvPr id="7204" name="Line 56"/>
            <p:cNvSpPr>
              <a:spLocks noChangeShapeType="1"/>
            </p:cNvSpPr>
            <p:nvPr/>
          </p:nvSpPr>
          <p:spPr bwMode="auto">
            <a:xfrm>
              <a:off x="3504" y="3216"/>
              <a:ext cx="18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5" name="Line 57"/>
            <p:cNvSpPr>
              <a:spLocks noChangeShapeType="1"/>
            </p:cNvSpPr>
            <p:nvPr/>
          </p:nvSpPr>
          <p:spPr bwMode="auto">
            <a:xfrm flipV="1">
              <a:off x="3504" y="2304"/>
              <a:ext cx="0" cy="9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6" name="Line 58"/>
            <p:cNvSpPr>
              <a:spLocks noChangeShapeType="1"/>
            </p:cNvSpPr>
            <p:nvPr/>
          </p:nvSpPr>
          <p:spPr bwMode="auto">
            <a:xfrm flipV="1">
              <a:off x="3504" y="1872"/>
              <a:ext cx="1392" cy="4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7" name="Line 59"/>
            <p:cNvSpPr>
              <a:spLocks noChangeShapeType="1"/>
            </p:cNvSpPr>
            <p:nvPr/>
          </p:nvSpPr>
          <p:spPr bwMode="auto">
            <a:xfrm>
              <a:off x="4896" y="1872"/>
              <a:ext cx="480" cy="13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8" name="Line 60"/>
            <p:cNvSpPr>
              <a:spLocks noChangeShapeType="1"/>
            </p:cNvSpPr>
            <p:nvPr/>
          </p:nvSpPr>
          <p:spPr bwMode="auto">
            <a:xfrm flipV="1">
              <a:off x="4896" y="1872"/>
              <a:ext cx="0" cy="13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9" name="Line 61"/>
            <p:cNvSpPr>
              <a:spLocks noChangeShapeType="1"/>
            </p:cNvSpPr>
            <p:nvPr/>
          </p:nvSpPr>
          <p:spPr bwMode="auto">
            <a:xfrm>
              <a:off x="3504" y="2304"/>
              <a:ext cx="13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10" name="Rectangle 62"/>
            <p:cNvSpPr>
              <a:spLocks noChangeArrowheads="1"/>
            </p:cNvSpPr>
            <p:nvPr/>
          </p:nvSpPr>
          <p:spPr bwMode="auto">
            <a:xfrm>
              <a:off x="4896" y="312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7211" name="Rectangle 63"/>
            <p:cNvSpPr>
              <a:spLocks noChangeArrowheads="1"/>
            </p:cNvSpPr>
            <p:nvPr/>
          </p:nvSpPr>
          <p:spPr bwMode="auto">
            <a:xfrm>
              <a:off x="4800" y="220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altLang="en-US"/>
            </a:p>
          </p:txBody>
        </p:sp>
        <p:sp>
          <p:nvSpPr>
            <p:cNvPr id="7212" name="Text Box 65"/>
            <p:cNvSpPr txBox="1">
              <a:spLocks noChangeArrowheads="1"/>
            </p:cNvSpPr>
            <p:nvPr/>
          </p:nvSpPr>
          <p:spPr bwMode="auto">
            <a:xfrm>
              <a:off x="4656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7213" name="Text Box 66"/>
            <p:cNvSpPr txBox="1">
              <a:spLocks noChangeArrowheads="1"/>
            </p:cNvSpPr>
            <p:nvPr/>
          </p:nvSpPr>
          <p:spPr bwMode="auto">
            <a:xfrm>
              <a:off x="4800" y="32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G</a:t>
              </a:r>
            </a:p>
          </p:txBody>
        </p:sp>
        <p:sp>
          <p:nvSpPr>
            <p:cNvPr id="7214" name="Text Box 67"/>
            <p:cNvSpPr txBox="1">
              <a:spLocks noChangeArrowheads="1"/>
            </p:cNvSpPr>
            <p:nvPr/>
          </p:nvSpPr>
          <p:spPr bwMode="auto">
            <a:xfrm>
              <a:off x="5376" y="30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C</a:t>
              </a:r>
            </a:p>
          </p:txBody>
        </p:sp>
        <p:sp>
          <p:nvSpPr>
            <p:cNvPr id="7215" name="Text Box 68"/>
            <p:cNvSpPr txBox="1">
              <a:spLocks noChangeArrowheads="1"/>
            </p:cNvSpPr>
            <p:nvPr/>
          </p:nvSpPr>
          <p:spPr bwMode="auto">
            <a:xfrm>
              <a:off x="3264" y="31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7216" name="Text Box 69"/>
            <p:cNvSpPr txBox="1">
              <a:spLocks noChangeArrowheads="1"/>
            </p:cNvSpPr>
            <p:nvPr/>
          </p:nvSpPr>
          <p:spPr bwMode="auto">
            <a:xfrm>
              <a:off x="4800" y="163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7217" name="Text Box 70"/>
            <p:cNvSpPr txBox="1">
              <a:spLocks noChangeArrowheads="1"/>
            </p:cNvSpPr>
            <p:nvPr/>
          </p:nvSpPr>
          <p:spPr bwMode="auto">
            <a:xfrm>
              <a:off x="3216" y="21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chemeClr val="bg2"/>
                  </a:solidFill>
                </a:rPr>
                <a:t>A</a:t>
              </a:r>
            </a:p>
          </p:txBody>
        </p:sp>
      </p:grpSp>
      <p:sp>
        <p:nvSpPr>
          <p:cNvPr id="32840" name="Rectangle 72"/>
          <p:cNvSpPr>
            <a:spLocks noChangeArrowheads="1"/>
          </p:cNvSpPr>
          <p:nvPr/>
        </p:nvSpPr>
        <p:spPr bwMode="auto">
          <a:xfrm rot="-5400000">
            <a:off x="4852194" y="2837657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63m</a:t>
            </a:r>
          </a:p>
        </p:txBody>
      </p:sp>
      <p:sp>
        <p:nvSpPr>
          <p:cNvPr id="32841" name="Rectangle 73"/>
          <p:cNvSpPr>
            <a:spLocks noChangeArrowheads="1"/>
          </p:cNvSpPr>
          <p:nvPr/>
        </p:nvSpPr>
        <p:spPr bwMode="auto">
          <a:xfrm>
            <a:off x="6400800" y="190658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84m</a:t>
            </a:r>
          </a:p>
        </p:txBody>
      </p:sp>
      <p:sp>
        <p:nvSpPr>
          <p:cNvPr id="32842" name="Rectangle 74"/>
          <p:cNvSpPr>
            <a:spLocks noChangeArrowheads="1"/>
          </p:cNvSpPr>
          <p:nvPr/>
        </p:nvSpPr>
        <p:spPr bwMode="auto">
          <a:xfrm rot="-5400000">
            <a:off x="7123907" y="1754981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28m</a:t>
            </a:r>
          </a:p>
        </p:txBody>
      </p:sp>
      <p:sp>
        <p:nvSpPr>
          <p:cNvPr id="32843" name="Rectangle 75"/>
          <p:cNvSpPr>
            <a:spLocks noChangeArrowheads="1"/>
          </p:cNvSpPr>
          <p:nvPr/>
        </p:nvSpPr>
        <p:spPr bwMode="auto">
          <a:xfrm>
            <a:off x="7696200" y="365918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3300"/>
                </a:solidFill>
              </a:rPr>
              <a:t>30m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5410200" y="1524000"/>
            <a:ext cx="2209800" cy="685800"/>
            <a:chOff x="3408" y="1824"/>
            <a:chExt cx="1392" cy="432"/>
          </a:xfrm>
        </p:grpSpPr>
        <p:sp>
          <p:nvSpPr>
            <p:cNvPr id="7201" name="Line 76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2" name="Line 77"/>
            <p:cNvSpPr>
              <a:spLocks noChangeShapeType="1"/>
            </p:cNvSpPr>
            <p:nvPr/>
          </p:nvSpPr>
          <p:spPr bwMode="auto">
            <a:xfrm flipV="1">
              <a:off x="3408" y="1824"/>
              <a:ext cx="1392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3" name="Line 79"/>
            <p:cNvSpPr>
              <a:spLocks noChangeShapeType="1"/>
            </p:cNvSpPr>
            <p:nvPr/>
          </p:nvSpPr>
          <p:spPr bwMode="auto">
            <a:xfrm>
              <a:off x="4800" y="1824"/>
              <a:ext cx="0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7620000" y="1524000"/>
            <a:ext cx="762000" cy="2133600"/>
            <a:chOff x="4800" y="1824"/>
            <a:chExt cx="480" cy="1344"/>
          </a:xfrm>
        </p:grpSpPr>
        <p:sp>
          <p:nvSpPr>
            <p:cNvPr id="7198" name="Line 81"/>
            <p:cNvSpPr>
              <a:spLocks noChangeShapeType="1"/>
            </p:cNvSpPr>
            <p:nvPr/>
          </p:nvSpPr>
          <p:spPr bwMode="auto">
            <a:xfrm>
              <a:off x="4800" y="1872"/>
              <a:ext cx="0" cy="12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9" name="Line 82"/>
            <p:cNvSpPr>
              <a:spLocks noChangeShapeType="1"/>
            </p:cNvSpPr>
            <p:nvPr/>
          </p:nvSpPr>
          <p:spPr bwMode="auto">
            <a:xfrm>
              <a:off x="4800" y="1824"/>
              <a:ext cx="480" cy="13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0" name="Line 83"/>
            <p:cNvSpPr>
              <a:spLocks noChangeShapeType="1"/>
            </p:cNvSpPr>
            <p:nvPr/>
          </p:nvSpPr>
          <p:spPr bwMode="auto">
            <a:xfrm>
              <a:off x="4800" y="3168"/>
              <a:ext cx="48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5410200" y="2209800"/>
            <a:ext cx="2209800" cy="1447800"/>
            <a:chOff x="3408" y="2256"/>
            <a:chExt cx="1392" cy="912"/>
          </a:xfrm>
        </p:grpSpPr>
        <p:sp>
          <p:nvSpPr>
            <p:cNvPr id="7194" name="Line 85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5" name="Line 86"/>
            <p:cNvSpPr>
              <a:spLocks noChangeShapeType="1"/>
            </p:cNvSpPr>
            <p:nvPr/>
          </p:nvSpPr>
          <p:spPr bwMode="auto">
            <a:xfrm>
              <a:off x="3408" y="3168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6" name="Line 87"/>
            <p:cNvSpPr>
              <a:spLocks noChangeShapeType="1"/>
            </p:cNvSpPr>
            <p:nvPr/>
          </p:nvSpPr>
          <p:spPr bwMode="auto">
            <a:xfrm>
              <a:off x="4800" y="2256"/>
              <a:ext cx="0" cy="91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7" name="Line 88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2864" name="Rectangle 96"/>
          <p:cNvSpPr>
            <a:spLocks noChangeArrowheads="1"/>
          </p:cNvSpPr>
          <p:nvPr/>
        </p:nvSpPr>
        <p:spPr bwMode="auto">
          <a:xfrm>
            <a:off x="609600" y="26670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</a:rPr>
              <a:t>GC = 30m</a:t>
            </a:r>
          </a:p>
        </p:txBody>
      </p:sp>
      <p:sp>
        <p:nvSpPr>
          <p:cNvPr id="32865" name="Rectangle 97"/>
          <p:cNvSpPr>
            <a:spLocks noChangeArrowheads="1"/>
          </p:cNvSpPr>
          <p:nvPr/>
        </p:nvSpPr>
        <p:spPr bwMode="auto">
          <a:xfrm>
            <a:off x="685800" y="1271588"/>
            <a:ext cx="1731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</a:rPr>
              <a:t>AD = 63m</a:t>
            </a:r>
          </a:p>
        </p:txBody>
      </p:sp>
      <p:sp>
        <p:nvSpPr>
          <p:cNvPr id="32866" name="Rectangle 98"/>
          <p:cNvSpPr>
            <a:spLocks noChangeArrowheads="1"/>
          </p:cNvSpPr>
          <p:nvPr/>
        </p:nvSpPr>
        <p:spPr bwMode="auto">
          <a:xfrm>
            <a:off x="685800" y="1752600"/>
            <a:ext cx="171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</a:rPr>
              <a:t>AE = 84m</a:t>
            </a:r>
          </a:p>
        </p:txBody>
      </p:sp>
      <p:sp>
        <p:nvSpPr>
          <p:cNvPr id="32867" name="Rectangle 99"/>
          <p:cNvSpPr>
            <a:spLocks noChangeArrowheads="1"/>
          </p:cNvSpPr>
          <p:nvPr/>
        </p:nvSpPr>
        <p:spPr bwMode="auto">
          <a:xfrm>
            <a:off x="685800" y="2209800"/>
            <a:ext cx="169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</a:rPr>
              <a:t>BE = 28m</a:t>
            </a:r>
          </a:p>
        </p:txBody>
      </p:sp>
      <p:sp>
        <p:nvSpPr>
          <p:cNvPr id="32868" name="Line 100"/>
          <p:cNvSpPr>
            <a:spLocks noChangeShapeType="1"/>
          </p:cNvSpPr>
          <p:nvPr/>
        </p:nvSpPr>
        <p:spPr bwMode="auto">
          <a:xfrm>
            <a:off x="1447800" y="533400"/>
            <a:ext cx="411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5410200" y="1524000"/>
            <a:ext cx="2209800" cy="685800"/>
            <a:chOff x="3408" y="1824"/>
            <a:chExt cx="1392" cy="432"/>
          </a:xfrm>
        </p:grpSpPr>
        <p:sp>
          <p:nvSpPr>
            <p:cNvPr id="7191" name="Line 102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2" name="Line 103"/>
            <p:cNvSpPr>
              <a:spLocks noChangeShapeType="1"/>
            </p:cNvSpPr>
            <p:nvPr/>
          </p:nvSpPr>
          <p:spPr bwMode="auto">
            <a:xfrm flipV="1">
              <a:off x="3408" y="1824"/>
              <a:ext cx="13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3" name="Line 104"/>
            <p:cNvSpPr>
              <a:spLocks noChangeShapeType="1"/>
            </p:cNvSpPr>
            <p:nvPr/>
          </p:nvSpPr>
          <p:spPr bwMode="auto">
            <a:xfrm>
              <a:off x="4800" y="1824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5410200" y="2209800"/>
            <a:ext cx="2209800" cy="1447800"/>
            <a:chOff x="3408" y="2256"/>
            <a:chExt cx="1392" cy="912"/>
          </a:xfrm>
        </p:grpSpPr>
        <p:sp>
          <p:nvSpPr>
            <p:cNvPr id="7187" name="Line 106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8" name="Line 107"/>
            <p:cNvSpPr>
              <a:spLocks noChangeShapeType="1"/>
            </p:cNvSpPr>
            <p:nvPr/>
          </p:nvSpPr>
          <p:spPr bwMode="auto">
            <a:xfrm>
              <a:off x="3408" y="3168"/>
              <a:ext cx="13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" name="Line 108"/>
            <p:cNvSpPr>
              <a:spLocks noChangeShapeType="1"/>
            </p:cNvSpPr>
            <p:nvPr/>
          </p:nvSpPr>
          <p:spPr bwMode="auto">
            <a:xfrm>
              <a:off x="4800" y="2256"/>
              <a:ext cx="0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0" name="Line 109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2878" name="Text Box 110"/>
          <p:cNvSpPr txBox="1">
            <a:spLocks noChangeArrowheads="1"/>
          </p:cNvSpPr>
          <p:nvPr/>
        </p:nvSpPr>
        <p:spPr bwMode="auto">
          <a:xfrm>
            <a:off x="304800" y="3429000"/>
            <a:ext cx="3429000" cy="1816100"/>
          </a:xfrm>
          <a:prstGeom prst="rect">
            <a:avLst/>
          </a:prstGeom>
          <a:solidFill>
            <a:schemeClr val="tx2"/>
          </a:solidFill>
          <a:ln w="28575" algn="ctr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BG = BE + EG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mà:  EG = AD 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.VnTime" pitchFamily="34" charset="0"/>
              </a:rPr>
              <a:t>nên: </a:t>
            </a:r>
            <a:r>
              <a:rPr lang="en-US" altLang="en-US" sz="2800" b="1">
                <a:solidFill>
                  <a:srgbClr val="FF3300"/>
                </a:solidFill>
                <a:latin typeface=".VnTime" pitchFamily="34" charset="0"/>
              </a:rPr>
              <a:t>BG = BE + 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0" grpId="0"/>
      <p:bldP spid="32841" grpId="0"/>
      <p:bldP spid="32842" grpId="0"/>
      <p:bldP spid="32843" grpId="0"/>
      <p:bldP spid="32864" grpId="0"/>
      <p:bldP spid="32865" grpId="0"/>
      <p:bldP spid="32866" grpId="0"/>
      <p:bldP spid="32867" grpId="0"/>
      <p:bldP spid="32868" grpId="0" animBg="1"/>
      <p:bldP spid="328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4419600" y="327660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91 x 30 : 2 = 1365(m</a:t>
            </a:r>
            <a:r>
              <a:rPr lang="en-US" altLang="en-US" sz="2800" b="1" baseline="30000">
                <a:solidFill>
                  <a:srgbClr val="FF0000"/>
                </a:solidFill>
              </a:rPr>
              <a:t>2</a:t>
            </a:r>
            <a:r>
              <a:rPr lang="en-US" altLang="en-US" sz="2800" b="1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4775200"/>
            <a:ext cx="510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   </a:t>
            </a:r>
            <a:r>
              <a:rPr lang="en-US" altLang="en-US" sz="2800" b="1">
                <a:solidFill>
                  <a:srgbClr val="FF0000"/>
                </a:solidFill>
              </a:rPr>
              <a:t>Diện tích mảnh đất là: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1365 + 1176 + 5295 = 7833(m</a:t>
            </a:r>
            <a:r>
              <a:rPr lang="en-US" altLang="en-US" sz="2800" b="1" baseline="30000">
                <a:solidFill>
                  <a:srgbClr val="FF0000"/>
                </a:solidFill>
              </a:rPr>
              <a:t>2</a:t>
            </a:r>
            <a:r>
              <a:rPr lang="en-US" altLang="en-US" sz="2800" b="1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                     </a:t>
            </a:r>
            <a:r>
              <a:rPr lang="en-US" altLang="en-US" sz="2800" b="1" u="sng">
                <a:solidFill>
                  <a:srgbClr val="000000"/>
                </a:solidFill>
              </a:rPr>
              <a:t>Đáp số</a:t>
            </a:r>
            <a:r>
              <a:rPr lang="en-US" altLang="en-US" sz="2800" b="1">
                <a:solidFill>
                  <a:srgbClr val="000000"/>
                </a:solidFill>
              </a:rPr>
              <a:t>: 7833m</a:t>
            </a:r>
            <a:r>
              <a:rPr lang="en-US" altLang="en-US" sz="2800" b="1" baseline="30000">
                <a:solidFill>
                  <a:srgbClr val="000000"/>
                </a:solidFill>
              </a:rPr>
              <a:t>2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4038600" y="1905000"/>
            <a:ext cx="480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</a:rPr>
              <a:t>Độ dài cạnh BG là:</a:t>
            </a:r>
          </a:p>
          <a:p>
            <a:r>
              <a:rPr lang="en-US" altLang="en-US" sz="2800" b="1">
                <a:solidFill>
                  <a:srgbClr val="000000"/>
                </a:solidFill>
              </a:rPr>
              <a:t>         63 + 28 = 91(m) </a:t>
            </a:r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3962400" y="914400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Diện tích tam giác ABE là: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         84 x 28 : 2 = 1176 (m  )</a:t>
            </a:r>
          </a:p>
        </p:txBody>
      </p:sp>
      <p:sp>
        <p:nvSpPr>
          <p:cNvPr id="8198" name="Rectangle 56"/>
          <p:cNvSpPr>
            <a:spLocks noChangeArrowheads="1"/>
          </p:cNvSpPr>
          <p:nvPr/>
        </p:nvSpPr>
        <p:spPr bwMode="auto">
          <a:xfrm>
            <a:off x="0" y="2286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>
                <a:solidFill>
                  <a:srgbClr val="000000"/>
                </a:solidFill>
              </a:rPr>
              <a:t>Bài 1</a:t>
            </a:r>
            <a:r>
              <a:rPr lang="en-US" altLang="en-US" sz="2400" b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8199" name="Line 58"/>
          <p:cNvSpPr>
            <a:spLocks noChangeShapeType="1"/>
          </p:cNvSpPr>
          <p:nvPr/>
        </p:nvSpPr>
        <p:spPr bwMode="auto">
          <a:xfrm>
            <a:off x="3810000" y="457200"/>
            <a:ext cx="0" cy="60960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0" name="Rectangle 60"/>
          <p:cNvSpPr>
            <a:spLocks noChangeArrowheads="1"/>
          </p:cNvSpPr>
          <p:nvPr/>
        </p:nvSpPr>
        <p:spPr bwMode="auto">
          <a:xfrm>
            <a:off x="5334000" y="304800"/>
            <a:ext cx="74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>
                <a:solidFill>
                  <a:srgbClr val="000000"/>
                </a:solidFill>
              </a:rPr>
              <a:t>Giải</a:t>
            </a:r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4038600" y="3886200"/>
            <a:ext cx="510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</a:rPr>
              <a:t>DT hình chữ nhật AEDG là:</a:t>
            </a:r>
          </a:p>
          <a:p>
            <a:r>
              <a:rPr lang="en-US" altLang="en-US" sz="2800" b="1">
                <a:solidFill>
                  <a:srgbClr val="000000"/>
                </a:solidFill>
              </a:rPr>
              <a:t>            84 x 63 = 5292 (m</a:t>
            </a:r>
            <a:r>
              <a:rPr lang="en-US" altLang="en-US" sz="2800" b="1" baseline="30000">
                <a:solidFill>
                  <a:srgbClr val="000000"/>
                </a:solidFill>
              </a:rPr>
              <a:t>2</a:t>
            </a:r>
            <a:r>
              <a:rPr lang="en-US" altLang="en-US" sz="2800" b="1">
                <a:solidFill>
                  <a:srgbClr val="000000"/>
                </a:solidFill>
              </a:rPr>
              <a:t>  )</a:t>
            </a:r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3962400" y="2757488"/>
            <a:ext cx="4518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  </a:t>
            </a:r>
            <a:r>
              <a:rPr lang="en-US" altLang="en-US" sz="2800" b="1">
                <a:solidFill>
                  <a:srgbClr val="002060"/>
                </a:solidFill>
              </a:rPr>
              <a:t>Diện tích hình tam BGC là:</a:t>
            </a:r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>
            <a:off x="0" y="2590800"/>
            <a:ext cx="4572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>
              <a:latin typeface="Verdana" pitchFamily="34" charset="0"/>
            </a:endParaRPr>
          </a:p>
        </p:txBody>
      </p:sp>
      <p:sp>
        <p:nvSpPr>
          <p:cNvPr id="8204" name="Rectangle 23"/>
          <p:cNvSpPr>
            <a:spLocks noChangeArrowheads="1"/>
          </p:cNvSpPr>
          <p:nvPr/>
        </p:nvSpPr>
        <p:spPr bwMode="auto">
          <a:xfrm>
            <a:off x="0" y="1295400"/>
            <a:ext cx="34290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DIỆN TÍCH MẢNH ĐẤT</a:t>
            </a:r>
          </a:p>
        </p:txBody>
      </p:sp>
      <p:sp>
        <p:nvSpPr>
          <p:cNvPr id="8205" name="Rectangle 24"/>
          <p:cNvSpPr>
            <a:spLocks noChangeArrowheads="1"/>
          </p:cNvSpPr>
          <p:nvPr/>
        </p:nvSpPr>
        <p:spPr bwMode="auto">
          <a:xfrm>
            <a:off x="1433513" y="3452813"/>
            <a:ext cx="14478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b="1">
                <a:solidFill>
                  <a:srgbClr val="0000FF"/>
                </a:solidFill>
              </a:rPr>
              <a:t>DT </a:t>
            </a:r>
          </a:p>
          <a:p>
            <a:pPr algn="ctr"/>
            <a:r>
              <a:rPr lang="en-US" altLang="en-US" sz="1600" b="1">
                <a:solidFill>
                  <a:srgbClr val="0000FF"/>
                </a:solidFill>
              </a:rPr>
              <a:t>tam giác BGC</a:t>
            </a:r>
          </a:p>
        </p:txBody>
      </p:sp>
      <p:sp>
        <p:nvSpPr>
          <p:cNvPr id="8206" name="Rectangle 25"/>
          <p:cNvSpPr>
            <a:spLocks noChangeArrowheads="1"/>
          </p:cNvSpPr>
          <p:nvPr/>
        </p:nvSpPr>
        <p:spPr bwMode="auto">
          <a:xfrm>
            <a:off x="2438400" y="2684463"/>
            <a:ext cx="13716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b="1">
                <a:solidFill>
                  <a:srgbClr val="0000FF"/>
                </a:solidFill>
              </a:rPr>
              <a:t>DT Hình </a:t>
            </a:r>
          </a:p>
          <a:p>
            <a:pPr algn="ctr"/>
            <a:r>
              <a:rPr lang="en-US" altLang="en-US" sz="1600" b="1">
                <a:solidFill>
                  <a:srgbClr val="0000FF"/>
                </a:solidFill>
              </a:rPr>
              <a:t>chữ nhật AEGD</a:t>
            </a:r>
          </a:p>
        </p:txBody>
      </p:sp>
      <p:sp>
        <p:nvSpPr>
          <p:cNvPr id="8207" name="Rectangle 26"/>
          <p:cNvSpPr>
            <a:spLocks noChangeArrowheads="1"/>
          </p:cNvSpPr>
          <p:nvPr/>
        </p:nvSpPr>
        <p:spPr bwMode="auto">
          <a:xfrm>
            <a:off x="57150" y="2757488"/>
            <a:ext cx="12954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b="1">
                <a:solidFill>
                  <a:srgbClr val="0000FF"/>
                </a:solidFill>
              </a:rPr>
              <a:t>DT </a:t>
            </a:r>
          </a:p>
          <a:p>
            <a:pPr algn="ctr"/>
            <a:r>
              <a:rPr lang="en-US" altLang="en-US" sz="1600" b="1">
                <a:solidFill>
                  <a:srgbClr val="0000FF"/>
                </a:solidFill>
              </a:rPr>
              <a:t>tam giác ABE</a:t>
            </a:r>
          </a:p>
        </p:txBody>
      </p:sp>
      <p:sp>
        <p:nvSpPr>
          <p:cNvPr id="8208" name="Line 28"/>
          <p:cNvSpPr>
            <a:spLocks noChangeShapeType="1"/>
          </p:cNvSpPr>
          <p:nvPr/>
        </p:nvSpPr>
        <p:spPr bwMode="auto">
          <a:xfrm>
            <a:off x="1600200" y="1828800"/>
            <a:ext cx="228600" cy="154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29"/>
          <p:cNvSpPr>
            <a:spLocks noChangeShapeType="1"/>
          </p:cNvSpPr>
          <p:nvPr/>
        </p:nvSpPr>
        <p:spPr bwMode="auto">
          <a:xfrm flipH="1">
            <a:off x="1181100" y="1860550"/>
            <a:ext cx="419100" cy="896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30"/>
          <p:cNvSpPr>
            <a:spLocks noChangeShapeType="1"/>
          </p:cNvSpPr>
          <p:nvPr/>
        </p:nvSpPr>
        <p:spPr bwMode="auto">
          <a:xfrm>
            <a:off x="1600200" y="1828800"/>
            <a:ext cx="12192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72"/>
          <p:cNvSpPr>
            <a:spLocks noChangeArrowheads="1"/>
          </p:cNvSpPr>
          <p:nvPr/>
        </p:nvSpPr>
        <p:spPr bwMode="auto">
          <a:xfrm rot="-5400000">
            <a:off x="-42068" y="5733256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63m</a:t>
            </a:r>
          </a:p>
        </p:txBody>
      </p:sp>
      <p:sp>
        <p:nvSpPr>
          <p:cNvPr id="22" name="Rectangle 73"/>
          <p:cNvSpPr>
            <a:spLocks noChangeArrowheads="1"/>
          </p:cNvSpPr>
          <p:nvPr/>
        </p:nvSpPr>
        <p:spPr bwMode="auto">
          <a:xfrm>
            <a:off x="1506538" y="480218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84m</a:t>
            </a:r>
          </a:p>
        </p:txBody>
      </p:sp>
      <p:sp>
        <p:nvSpPr>
          <p:cNvPr id="23" name="Rectangle 74"/>
          <p:cNvSpPr>
            <a:spLocks noChangeArrowheads="1"/>
          </p:cNvSpPr>
          <p:nvPr/>
        </p:nvSpPr>
        <p:spPr bwMode="auto">
          <a:xfrm rot="-5400000">
            <a:off x="2229644" y="4650582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28m</a:t>
            </a:r>
          </a:p>
        </p:txBody>
      </p:sp>
      <p:grpSp>
        <p:nvGrpSpPr>
          <p:cNvPr id="24" name="Group 80"/>
          <p:cNvGrpSpPr>
            <a:grpSpLocks/>
          </p:cNvGrpSpPr>
          <p:nvPr/>
        </p:nvGrpSpPr>
        <p:grpSpPr bwMode="auto">
          <a:xfrm>
            <a:off x="515938" y="4419600"/>
            <a:ext cx="2209800" cy="685800"/>
            <a:chOff x="3408" y="1824"/>
            <a:chExt cx="1392" cy="432"/>
          </a:xfrm>
        </p:grpSpPr>
        <p:sp>
          <p:nvSpPr>
            <p:cNvPr id="8240" name="Line 76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1" name="Line 77"/>
            <p:cNvSpPr>
              <a:spLocks noChangeShapeType="1"/>
            </p:cNvSpPr>
            <p:nvPr/>
          </p:nvSpPr>
          <p:spPr bwMode="auto">
            <a:xfrm flipV="1">
              <a:off x="3408" y="1824"/>
              <a:ext cx="1392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42" name="Line 79"/>
            <p:cNvSpPr>
              <a:spLocks noChangeShapeType="1"/>
            </p:cNvSpPr>
            <p:nvPr/>
          </p:nvSpPr>
          <p:spPr bwMode="auto">
            <a:xfrm>
              <a:off x="4800" y="1824"/>
              <a:ext cx="0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" name="Group 84"/>
          <p:cNvGrpSpPr>
            <a:grpSpLocks/>
          </p:cNvGrpSpPr>
          <p:nvPr/>
        </p:nvGrpSpPr>
        <p:grpSpPr bwMode="auto">
          <a:xfrm>
            <a:off x="2725738" y="4419600"/>
            <a:ext cx="762000" cy="2133600"/>
            <a:chOff x="4800" y="1824"/>
            <a:chExt cx="480" cy="1344"/>
          </a:xfrm>
        </p:grpSpPr>
        <p:sp>
          <p:nvSpPr>
            <p:cNvPr id="8237" name="Line 81"/>
            <p:cNvSpPr>
              <a:spLocks noChangeShapeType="1"/>
            </p:cNvSpPr>
            <p:nvPr/>
          </p:nvSpPr>
          <p:spPr bwMode="auto">
            <a:xfrm>
              <a:off x="4800" y="1872"/>
              <a:ext cx="0" cy="12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8" name="Line 82"/>
            <p:cNvSpPr>
              <a:spLocks noChangeShapeType="1"/>
            </p:cNvSpPr>
            <p:nvPr/>
          </p:nvSpPr>
          <p:spPr bwMode="auto">
            <a:xfrm>
              <a:off x="4800" y="1824"/>
              <a:ext cx="480" cy="13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9" name="Line 83"/>
            <p:cNvSpPr>
              <a:spLocks noChangeShapeType="1"/>
            </p:cNvSpPr>
            <p:nvPr/>
          </p:nvSpPr>
          <p:spPr bwMode="auto">
            <a:xfrm>
              <a:off x="4800" y="3168"/>
              <a:ext cx="48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" name="Group 90"/>
          <p:cNvGrpSpPr>
            <a:grpSpLocks/>
          </p:cNvGrpSpPr>
          <p:nvPr/>
        </p:nvGrpSpPr>
        <p:grpSpPr bwMode="auto">
          <a:xfrm>
            <a:off x="515938" y="5105400"/>
            <a:ext cx="2209800" cy="1447800"/>
            <a:chOff x="3408" y="2256"/>
            <a:chExt cx="1392" cy="912"/>
          </a:xfrm>
        </p:grpSpPr>
        <p:sp>
          <p:nvSpPr>
            <p:cNvPr id="8233" name="Line 85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4" name="Line 86"/>
            <p:cNvSpPr>
              <a:spLocks noChangeShapeType="1"/>
            </p:cNvSpPr>
            <p:nvPr/>
          </p:nvSpPr>
          <p:spPr bwMode="auto">
            <a:xfrm>
              <a:off x="3408" y="3168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5" name="Line 87"/>
            <p:cNvSpPr>
              <a:spLocks noChangeShapeType="1"/>
            </p:cNvSpPr>
            <p:nvPr/>
          </p:nvSpPr>
          <p:spPr bwMode="auto">
            <a:xfrm>
              <a:off x="4800" y="2256"/>
              <a:ext cx="0" cy="91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6" name="Line 88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" name="Group 101"/>
          <p:cNvGrpSpPr>
            <a:grpSpLocks/>
          </p:cNvGrpSpPr>
          <p:nvPr/>
        </p:nvGrpSpPr>
        <p:grpSpPr bwMode="auto">
          <a:xfrm>
            <a:off x="515938" y="4419600"/>
            <a:ext cx="2209800" cy="685800"/>
            <a:chOff x="3408" y="1824"/>
            <a:chExt cx="1392" cy="432"/>
          </a:xfrm>
        </p:grpSpPr>
        <p:sp>
          <p:nvSpPr>
            <p:cNvPr id="8230" name="Line 102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1" name="Line 103"/>
            <p:cNvSpPr>
              <a:spLocks noChangeShapeType="1"/>
            </p:cNvSpPr>
            <p:nvPr/>
          </p:nvSpPr>
          <p:spPr bwMode="auto">
            <a:xfrm flipV="1">
              <a:off x="3408" y="1824"/>
              <a:ext cx="13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2" name="Line 104"/>
            <p:cNvSpPr>
              <a:spLocks noChangeShapeType="1"/>
            </p:cNvSpPr>
            <p:nvPr/>
          </p:nvSpPr>
          <p:spPr bwMode="auto">
            <a:xfrm>
              <a:off x="4800" y="1824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" name="Group 105"/>
          <p:cNvGrpSpPr>
            <a:grpSpLocks/>
          </p:cNvGrpSpPr>
          <p:nvPr/>
        </p:nvGrpSpPr>
        <p:grpSpPr bwMode="auto">
          <a:xfrm>
            <a:off x="515938" y="5105400"/>
            <a:ext cx="2209800" cy="1447800"/>
            <a:chOff x="3408" y="2256"/>
            <a:chExt cx="1392" cy="912"/>
          </a:xfrm>
        </p:grpSpPr>
        <p:sp>
          <p:nvSpPr>
            <p:cNvPr id="8226" name="Line 106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7" name="Line 107"/>
            <p:cNvSpPr>
              <a:spLocks noChangeShapeType="1"/>
            </p:cNvSpPr>
            <p:nvPr/>
          </p:nvSpPr>
          <p:spPr bwMode="auto">
            <a:xfrm>
              <a:off x="3408" y="3168"/>
              <a:ext cx="139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8" name="Line 108"/>
            <p:cNvSpPr>
              <a:spLocks noChangeShapeType="1"/>
            </p:cNvSpPr>
            <p:nvPr/>
          </p:nvSpPr>
          <p:spPr bwMode="auto">
            <a:xfrm>
              <a:off x="4800" y="2256"/>
              <a:ext cx="0" cy="9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9" name="Line 109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6" name="Rectangle 73"/>
          <p:cNvSpPr>
            <a:spLocks noChangeArrowheads="1"/>
          </p:cNvSpPr>
          <p:nvPr/>
        </p:nvSpPr>
        <p:spPr bwMode="auto">
          <a:xfrm>
            <a:off x="2819400" y="6478588"/>
            <a:ext cx="60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30m</a:t>
            </a: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auto">
          <a:xfrm>
            <a:off x="139700" y="4776788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48" name="Rectangle 73"/>
          <p:cNvSpPr>
            <a:spLocks noChangeArrowheads="1"/>
          </p:cNvSpPr>
          <p:nvPr/>
        </p:nvSpPr>
        <p:spPr bwMode="auto">
          <a:xfrm>
            <a:off x="2819400" y="4175125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50" name="Rectangle 73"/>
          <p:cNvSpPr>
            <a:spLocks noChangeArrowheads="1"/>
          </p:cNvSpPr>
          <p:nvPr/>
        </p:nvSpPr>
        <p:spPr bwMode="auto">
          <a:xfrm>
            <a:off x="3502025" y="6369050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51" name="Rectangle 73"/>
          <p:cNvSpPr>
            <a:spLocks noChangeArrowheads="1"/>
          </p:cNvSpPr>
          <p:nvPr/>
        </p:nvSpPr>
        <p:spPr bwMode="auto">
          <a:xfrm>
            <a:off x="2516188" y="6477000"/>
            <a:ext cx="36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G</a:t>
            </a:r>
          </a:p>
        </p:txBody>
      </p:sp>
      <p:sp>
        <p:nvSpPr>
          <p:cNvPr id="52" name="Rectangle 73"/>
          <p:cNvSpPr>
            <a:spLocks noChangeArrowheads="1"/>
          </p:cNvSpPr>
          <p:nvPr/>
        </p:nvSpPr>
        <p:spPr bwMode="auto">
          <a:xfrm>
            <a:off x="304800" y="6477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53" name="Rectangle 73"/>
          <p:cNvSpPr>
            <a:spLocks noChangeArrowheads="1"/>
          </p:cNvSpPr>
          <p:nvPr/>
        </p:nvSpPr>
        <p:spPr bwMode="auto">
          <a:xfrm>
            <a:off x="2438400" y="504031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2" grpId="0"/>
      <p:bldP spid="33824" grpId="0"/>
      <p:bldP spid="33837" grpId="0"/>
      <p:bldP spid="33839" grpId="0"/>
      <p:bldP spid="33853" grpId="0"/>
      <p:bldP spid="33854" grpId="0"/>
      <p:bldP spid="21" grpId="0"/>
      <p:bldP spid="22" grpId="0"/>
      <p:bldP spid="23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4175125" y="4989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vi-VN" altLang="en-US" sz="2400">
              <a:latin typeface=".VnArial Narrow" pitchFamily="34" charset="0"/>
            </a:endParaRPr>
          </a:p>
        </p:txBody>
      </p:sp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3810000" y="762000"/>
            <a:ext cx="53340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2000" b="1">
              <a:solidFill>
                <a:srgbClr val="0000FF"/>
              </a:solidFill>
              <a:latin typeface=".VnTime" pitchFamily="34" charset="0"/>
            </a:endParaRPr>
          </a:p>
          <a:p>
            <a:pPr algn="just"/>
            <a:r>
              <a:rPr lang="en-US" altLang="en-US" sz="2400" b="1">
                <a:solidFill>
                  <a:srgbClr val="CC0000"/>
                </a:solidFill>
                <a:latin typeface=".VnTime" pitchFamily="34" charset="0"/>
              </a:rPr>
              <a:t>                   </a:t>
            </a:r>
            <a:r>
              <a:rPr lang="en-US" altLang="en-US" sz="2800" b="1" u="sng">
                <a:solidFill>
                  <a:srgbClr val="0000FF"/>
                </a:solidFill>
                <a:latin typeface=".VnTime" pitchFamily="34" charset="0"/>
              </a:rPr>
              <a:t>Bµi gi¶i:</a:t>
            </a:r>
            <a:r>
              <a:rPr lang="en-US" altLang="en-US" sz="2000">
                <a:latin typeface="Arial" charset="0"/>
              </a:rPr>
              <a:t> </a:t>
            </a:r>
          </a:p>
          <a:p>
            <a:pPr algn="just"/>
            <a:r>
              <a:rPr lang="en-US" altLang="en-US" sz="2000">
                <a:latin typeface="Arial" charset="0"/>
              </a:rPr>
              <a:t>       </a:t>
            </a: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§é dµi c¹nh BG lµ:</a:t>
            </a:r>
          </a:p>
          <a:p>
            <a:pPr algn="just"/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          28 + 63 = 91(m)</a:t>
            </a:r>
          </a:p>
          <a:p>
            <a:pPr algn="just"/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      DiÖn tÝch h×nh thang ABGD lµ:</a:t>
            </a:r>
          </a:p>
          <a:p>
            <a:pPr algn="just"/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        (63 + 91) x 84 : 2 = 6468 (m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2</a:t>
            </a: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)</a:t>
            </a:r>
          </a:p>
          <a:p>
            <a:pPr algn="just"/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      DiÖn tÝch tam gi¸c BGC lµ: </a:t>
            </a:r>
          </a:p>
          <a:p>
            <a:pPr algn="just"/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          91 x 30 : 2 = 1365 (m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2</a:t>
            </a: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)</a:t>
            </a:r>
          </a:p>
          <a:p>
            <a:pPr algn="just"/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      DiÖn tÝch m¶nh ®Êt lµ:</a:t>
            </a:r>
          </a:p>
          <a:p>
            <a:pPr algn="just"/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          1365 + 6468 = 7833 (m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2</a:t>
            </a: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)</a:t>
            </a:r>
          </a:p>
          <a:p>
            <a:pPr algn="just"/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                  </a:t>
            </a:r>
            <a:r>
              <a:rPr lang="en-US" altLang="en-US" sz="2800" b="1" u="sng">
                <a:solidFill>
                  <a:srgbClr val="CC0000"/>
                </a:solidFill>
                <a:latin typeface=".VnTime" pitchFamily="34" charset="0"/>
              </a:rPr>
              <a:t>§¸p sè</a:t>
            </a:r>
            <a:r>
              <a:rPr lang="en-US" altLang="en-US" sz="2800" b="1">
                <a:solidFill>
                  <a:srgbClr val="CC0000"/>
                </a:solidFill>
                <a:latin typeface=".VnTime" pitchFamily="34" charset="0"/>
              </a:rPr>
              <a:t>: 7833 m</a:t>
            </a:r>
            <a:r>
              <a:rPr lang="en-US" altLang="en-US" sz="2800" b="1" baseline="30000">
                <a:solidFill>
                  <a:srgbClr val="CC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85028" name="Line 36"/>
          <p:cNvSpPr>
            <a:spLocks noChangeShapeType="1"/>
          </p:cNvSpPr>
          <p:nvPr/>
        </p:nvSpPr>
        <p:spPr bwMode="auto">
          <a:xfrm>
            <a:off x="3810000" y="1828800"/>
            <a:ext cx="0" cy="4724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" name="Rectangle 37"/>
          <p:cNvSpPr>
            <a:spLocks noChangeArrowheads="1"/>
          </p:cNvSpPr>
          <p:nvPr/>
        </p:nvSpPr>
        <p:spPr bwMode="auto">
          <a:xfrm>
            <a:off x="152400" y="1524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>
                <a:solidFill>
                  <a:srgbClr val="000000"/>
                </a:solidFill>
              </a:rPr>
              <a:t>Bài 1</a:t>
            </a:r>
            <a:r>
              <a:rPr lang="en-US" altLang="en-US" sz="2400" b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9222" name="Rectangle 23"/>
          <p:cNvSpPr>
            <a:spLocks noChangeArrowheads="1"/>
          </p:cNvSpPr>
          <p:nvPr/>
        </p:nvSpPr>
        <p:spPr bwMode="auto">
          <a:xfrm>
            <a:off x="0" y="1066800"/>
            <a:ext cx="3505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DIỆN TÍCH MẢNH ĐẤT</a:t>
            </a:r>
          </a:p>
        </p:txBody>
      </p:sp>
      <p:sp>
        <p:nvSpPr>
          <p:cNvPr id="9223" name="Rectangle 25"/>
          <p:cNvSpPr>
            <a:spLocks noChangeArrowheads="1"/>
          </p:cNvSpPr>
          <p:nvPr/>
        </p:nvSpPr>
        <p:spPr bwMode="auto">
          <a:xfrm>
            <a:off x="0" y="3136900"/>
            <a:ext cx="19050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b="1">
                <a:solidFill>
                  <a:srgbClr val="0000FF"/>
                </a:solidFill>
              </a:rPr>
              <a:t>DT </a:t>
            </a:r>
          </a:p>
          <a:p>
            <a:pPr algn="ctr"/>
            <a:r>
              <a:rPr lang="en-US" altLang="en-US" sz="1600" b="1">
                <a:solidFill>
                  <a:srgbClr val="0000FF"/>
                </a:solidFill>
              </a:rPr>
              <a:t>Hình thang ABGD</a:t>
            </a:r>
          </a:p>
        </p:txBody>
      </p:sp>
      <p:sp>
        <p:nvSpPr>
          <p:cNvPr id="9224" name="Rectangle 26"/>
          <p:cNvSpPr>
            <a:spLocks noChangeArrowheads="1"/>
          </p:cNvSpPr>
          <p:nvPr/>
        </p:nvSpPr>
        <p:spPr bwMode="auto">
          <a:xfrm>
            <a:off x="1938338" y="3130550"/>
            <a:ext cx="19050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FF"/>
                </a:solidFill>
              </a:rPr>
              <a:t>DT </a:t>
            </a:r>
          </a:p>
          <a:p>
            <a:pPr algn="ctr"/>
            <a:r>
              <a:rPr lang="en-US" altLang="en-US" b="1">
                <a:solidFill>
                  <a:srgbClr val="0000FF"/>
                </a:solidFill>
              </a:rPr>
              <a:t>tam giác BGC</a:t>
            </a: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 flipH="1">
            <a:off x="952500" y="1524000"/>
            <a:ext cx="342900" cy="161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30"/>
          <p:cNvSpPr>
            <a:spLocks noChangeShapeType="1"/>
          </p:cNvSpPr>
          <p:nvPr/>
        </p:nvSpPr>
        <p:spPr bwMode="auto">
          <a:xfrm>
            <a:off x="1295400" y="1524000"/>
            <a:ext cx="99060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72"/>
          <p:cNvSpPr>
            <a:spLocks noChangeArrowheads="1"/>
          </p:cNvSpPr>
          <p:nvPr/>
        </p:nvSpPr>
        <p:spPr bwMode="auto">
          <a:xfrm rot="-5400000">
            <a:off x="-42068" y="5444331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63m</a:t>
            </a:r>
          </a:p>
        </p:txBody>
      </p:sp>
      <p:sp>
        <p:nvSpPr>
          <p:cNvPr id="14" name="Rectangle 73"/>
          <p:cNvSpPr>
            <a:spLocks noChangeArrowheads="1"/>
          </p:cNvSpPr>
          <p:nvPr/>
        </p:nvSpPr>
        <p:spPr bwMode="auto">
          <a:xfrm>
            <a:off x="1506538" y="4513263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84m</a:t>
            </a:r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auto">
          <a:xfrm rot="-5400000">
            <a:off x="2229644" y="4361657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28m</a:t>
            </a:r>
          </a:p>
        </p:txBody>
      </p: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515938" y="4130675"/>
            <a:ext cx="2209800" cy="685800"/>
            <a:chOff x="3408" y="1824"/>
            <a:chExt cx="1392" cy="432"/>
          </a:xfrm>
        </p:grpSpPr>
        <p:sp>
          <p:nvSpPr>
            <p:cNvPr id="9251" name="Line 76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2" name="Line 77"/>
            <p:cNvSpPr>
              <a:spLocks noChangeShapeType="1"/>
            </p:cNvSpPr>
            <p:nvPr/>
          </p:nvSpPr>
          <p:spPr bwMode="auto">
            <a:xfrm flipV="1">
              <a:off x="3408" y="1824"/>
              <a:ext cx="1392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3" name="Line 79"/>
            <p:cNvSpPr>
              <a:spLocks noChangeShapeType="1"/>
            </p:cNvSpPr>
            <p:nvPr/>
          </p:nvSpPr>
          <p:spPr bwMode="auto">
            <a:xfrm>
              <a:off x="4800" y="1824"/>
              <a:ext cx="0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84"/>
          <p:cNvGrpSpPr>
            <a:grpSpLocks/>
          </p:cNvGrpSpPr>
          <p:nvPr/>
        </p:nvGrpSpPr>
        <p:grpSpPr bwMode="auto">
          <a:xfrm>
            <a:off x="2725738" y="4130675"/>
            <a:ext cx="762000" cy="2133600"/>
            <a:chOff x="4800" y="1824"/>
            <a:chExt cx="480" cy="1344"/>
          </a:xfrm>
        </p:grpSpPr>
        <p:sp>
          <p:nvSpPr>
            <p:cNvPr id="9248" name="Line 81"/>
            <p:cNvSpPr>
              <a:spLocks noChangeShapeType="1"/>
            </p:cNvSpPr>
            <p:nvPr/>
          </p:nvSpPr>
          <p:spPr bwMode="auto">
            <a:xfrm>
              <a:off x="4800" y="1872"/>
              <a:ext cx="0" cy="12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9" name="Line 82"/>
            <p:cNvSpPr>
              <a:spLocks noChangeShapeType="1"/>
            </p:cNvSpPr>
            <p:nvPr/>
          </p:nvSpPr>
          <p:spPr bwMode="auto">
            <a:xfrm>
              <a:off x="4800" y="1824"/>
              <a:ext cx="480" cy="13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50" name="Line 83"/>
            <p:cNvSpPr>
              <a:spLocks noChangeShapeType="1"/>
            </p:cNvSpPr>
            <p:nvPr/>
          </p:nvSpPr>
          <p:spPr bwMode="auto">
            <a:xfrm>
              <a:off x="4800" y="3168"/>
              <a:ext cx="48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" name="Group 101"/>
          <p:cNvGrpSpPr>
            <a:grpSpLocks/>
          </p:cNvGrpSpPr>
          <p:nvPr/>
        </p:nvGrpSpPr>
        <p:grpSpPr bwMode="auto">
          <a:xfrm>
            <a:off x="515938" y="4130675"/>
            <a:ext cx="2209800" cy="685800"/>
            <a:chOff x="3408" y="1824"/>
            <a:chExt cx="1392" cy="432"/>
          </a:xfrm>
        </p:grpSpPr>
        <p:sp>
          <p:nvSpPr>
            <p:cNvPr id="9245" name="Line 102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6" name="Line 103"/>
            <p:cNvSpPr>
              <a:spLocks noChangeShapeType="1"/>
            </p:cNvSpPr>
            <p:nvPr/>
          </p:nvSpPr>
          <p:spPr bwMode="auto">
            <a:xfrm flipV="1">
              <a:off x="3408" y="1824"/>
              <a:ext cx="139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7" name="Line 104"/>
            <p:cNvSpPr>
              <a:spLocks noChangeShapeType="1"/>
            </p:cNvSpPr>
            <p:nvPr/>
          </p:nvSpPr>
          <p:spPr bwMode="auto">
            <a:xfrm>
              <a:off x="4800" y="1824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" name="Group 105"/>
          <p:cNvGrpSpPr>
            <a:grpSpLocks/>
          </p:cNvGrpSpPr>
          <p:nvPr/>
        </p:nvGrpSpPr>
        <p:grpSpPr bwMode="auto">
          <a:xfrm>
            <a:off x="515938" y="4816475"/>
            <a:ext cx="2209800" cy="1447800"/>
            <a:chOff x="3408" y="2256"/>
            <a:chExt cx="1392" cy="912"/>
          </a:xfrm>
        </p:grpSpPr>
        <p:sp>
          <p:nvSpPr>
            <p:cNvPr id="9241" name="Line 106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2" name="Line 107"/>
            <p:cNvSpPr>
              <a:spLocks noChangeShapeType="1"/>
            </p:cNvSpPr>
            <p:nvPr/>
          </p:nvSpPr>
          <p:spPr bwMode="auto">
            <a:xfrm>
              <a:off x="3408" y="3168"/>
              <a:ext cx="13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3" name="Line 108"/>
            <p:cNvSpPr>
              <a:spLocks noChangeShapeType="1"/>
            </p:cNvSpPr>
            <p:nvPr/>
          </p:nvSpPr>
          <p:spPr bwMode="auto">
            <a:xfrm>
              <a:off x="4800" y="2256"/>
              <a:ext cx="0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4" name="Line 109"/>
            <p:cNvSpPr>
              <a:spLocks noChangeShapeType="1"/>
            </p:cNvSpPr>
            <p:nvPr/>
          </p:nvSpPr>
          <p:spPr bwMode="auto">
            <a:xfrm>
              <a:off x="3408" y="2256"/>
              <a:ext cx="1392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" name="Rectangle 73"/>
          <p:cNvSpPr>
            <a:spLocks noChangeArrowheads="1"/>
          </p:cNvSpPr>
          <p:nvPr/>
        </p:nvSpPr>
        <p:spPr bwMode="auto">
          <a:xfrm>
            <a:off x="2819400" y="6189663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30m</a:t>
            </a:r>
          </a:p>
        </p:txBody>
      </p:sp>
      <p:sp>
        <p:nvSpPr>
          <p:cNvPr id="34" name="Rectangle 73"/>
          <p:cNvSpPr>
            <a:spLocks noChangeArrowheads="1"/>
          </p:cNvSpPr>
          <p:nvPr/>
        </p:nvSpPr>
        <p:spPr bwMode="auto">
          <a:xfrm>
            <a:off x="139700" y="448945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35" name="Rectangle 73"/>
          <p:cNvSpPr>
            <a:spLocks noChangeArrowheads="1"/>
          </p:cNvSpPr>
          <p:nvPr/>
        </p:nvSpPr>
        <p:spPr bwMode="auto">
          <a:xfrm>
            <a:off x="2819400" y="3886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6" name="Rectangle 73"/>
          <p:cNvSpPr>
            <a:spLocks noChangeArrowheads="1"/>
          </p:cNvSpPr>
          <p:nvPr/>
        </p:nvSpPr>
        <p:spPr bwMode="auto">
          <a:xfrm>
            <a:off x="3502025" y="6080125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37" name="Rectangle 73"/>
          <p:cNvSpPr>
            <a:spLocks noChangeArrowheads="1"/>
          </p:cNvSpPr>
          <p:nvPr/>
        </p:nvSpPr>
        <p:spPr bwMode="auto">
          <a:xfrm>
            <a:off x="304800" y="618807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38" name="Rectangle 73"/>
          <p:cNvSpPr>
            <a:spLocks noChangeArrowheads="1"/>
          </p:cNvSpPr>
          <p:nvPr/>
        </p:nvSpPr>
        <p:spPr bwMode="auto">
          <a:xfrm>
            <a:off x="2438400" y="4752975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39" name="Rectangle 73"/>
          <p:cNvSpPr>
            <a:spLocks noChangeArrowheads="1"/>
          </p:cNvSpPr>
          <p:nvPr/>
        </p:nvSpPr>
        <p:spPr bwMode="auto">
          <a:xfrm>
            <a:off x="2516188" y="6248400"/>
            <a:ext cx="36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b="1" smtClean="0">
                <a:solidFill>
                  <a:schemeClr val="bg2">
                    <a:lumMod val="50000"/>
                  </a:schemeClr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5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5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5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85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5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85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5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5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5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5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8" grpId="0" animBg="1"/>
      <p:bldP spid="13" grpId="0"/>
      <p:bldP spid="14" grpId="0"/>
      <p:bldP spid="15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1"/>
          <p:cNvSpPr txBox="1">
            <a:spLocks noChangeArrowheads="1"/>
          </p:cNvSpPr>
          <p:nvPr/>
        </p:nvSpPr>
        <p:spPr bwMode="auto">
          <a:xfrm>
            <a:off x="0" y="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>
                <a:solidFill>
                  <a:srgbClr val="000000"/>
                </a:solidFill>
              </a:rPr>
              <a:t>Bài 2</a:t>
            </a:r>
            <a:r>
              <a:rPr lang="en-US" altLang="en-US" sz="3200" b="1">
                <a:solidFill>
                  <a:srgbClr val="000000"/>
                </a:solidFill>
              </a:rPr>
              <a:t>: </a:t>
            </a:r>
            <a:r>
              <a:rPr lang="en-US" altLang="en-US" sz="3200" b="1">
                <a:solidFill>
                  <a:srgbClr val="0000FF"/>
                </a:solidFill>
              </a:rPr>
              <a:t>Tính diện tích mảnh đất có hình dạng như hình vẽ dưới đây, biết: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685800" y="36576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ND = 25,3m</a:t>
            </a:r>
          </a:p>
        </p:txBody>
      </p:sp>
      <p:sp>
        <p:nvSpPr>
          <p:cNvPr id="10244" name="Line 77"/>
          <p:cNvSpPr>
            <a:spLocks noChangeShapeType="1"/>
          </p:cNvSpPr>
          <p:nvPr/>
        </p:nvSpPr>
        <p:spPr bwMode="auto">
          <a:xfrm flipV="1">
            <a:off x="5222875" y="3657600"/>
            <a:ext cx="7620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78"/>
          <p:cNvSpPr>
            <a:spLocks noChangeShapeType="1"/>
          </p:cNvSpPr>
          <p:nvPr/>
        </p:nvSpPr>
        <p:spPr bwMode="auto">
          <a:xfrm flipV="1">
            <a:off x="6019800" y="3276600"/>
            <a:ext cx="1447800" cy="381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79"/>
          <p:cNvSpPr>
            <a:spLocks noChangeShapeType="1"/>
          </p:cNvSpPr>
          <p:nvPr/>
        </p:nvSpPr>
        <p:spPr bwMode="auto">
          <a:xfrm>
            <a:off x="7437438" y="3276600"/>
            <a:ext cx="838200" cy="1143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80"/>
          <p:cNvSpPr txBox="1">
            <a:spLocks noChangeArrowheads="1"/>
          </p:cNvSpPr>
          <p:nvPr/>
        </p:nvSpPr>
        <p:spPr bwMode="auto">
          <a:xfrm>
            <a:off x="4846638" y="4267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248" name="Text Box 81"/>
          <p:cNvSpPr txBox="1">
            <a:spLocks noChangeArrowheads="1"/>
          </p:cNvSpPr>
          <p:nvPr/>
        </p:nvSpPr>
        <p:spPr bwMode="auto">
          <a:xfrm>
            <a:off x="8123238" y="4267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249" name="Text Box 82"/>
          <p:cNvSpPr txBox="1">
            <a:spLocks noChangeArrowheads="1"/>
          </p:cNvSpPr>
          <p:nvPr/>
        </p:nvSpPr>
        <p:spPr bwMode="auto">
          <a:xfrm>
            <a:off x="7285038" y="2895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0250" name="Text Box 83"/>
          <p:cNvSpPr txBox="1">
            <a:spLocks noChangeArrowheads="1"/>
          </p:cNvSpPr>
          <p:nvPr/>
        </p:nvSpPr>
        <p:spPr bwMode="auto">
          <a:xfrm>
            <a:off x="5684838" y="3200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251" name="Line 84"/>
          <p:cNvSpPr>
            <a:spLocks noChangeShapeType="1"/>
          </p:cNvSpPr>
          <p:nvPr/>
        </p:nvSpPr>
        <p:spPr bwMode="auto">
          <a:xfrm>
            <a:off x="5989638" y="4419600"/>
            <a:ext cx="1447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85"/>
          <p:cNvSpPr>
            <a:spLocks noChangeShapeType="1"/>
          </p:cNvSpPr>
          <p:nvPr/>
        </p:nvSpPr>
        <p:spPr bwMode="auto">
          <a:xfrm>
            <a:off x="6019800" y="3657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86"/>
          <p:cNvSpPr>
            <a:spLocks noChangeShapeType="1"/>
          </p:cNvSpPr>
          <p:nvPr/>
        </p:nvSpPr>
        <p:spPr bwMode="auto">
          <a:xfrm>
            <a:off x="7467600" y="32766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27" name="Text Box 87"/>
          <p:cNvSpPr txBox="1">
            <a:spLocks noChangeArrowheads="1"/>
          </p:cNvSpPr>
          <p:nvPr/>
        </p:nvSpPr>
        <p:spPr bwMode="auto">
          <a:xfrm rot="5400000">
            <a:off x="5730875" y="3870325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</a:rPr>
              <a:t>20,8m</a:t>
            </a:r>
          </a:p>
        </p:txBody>
      </p:sp>
      <p:sp>
        <p:nvSpPr>
          <p:cNvPr id="35928" name="Text Box 88"/>
          <p:cNvSpPr txBox="1">
            <a:spLocks noChangeArrowheads="1"/>
          </p:cNvSpPr>
          <p:nvPr/>
        </p:nvSpPr>
        <p:spPr bwMode="auto">
          <a:xfrm rot="-5400000">
            <a:off x="6855618" y="3507582"/>
            <a:ext cx="646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 38m</a:t>
            </a:r>
          </a:p>
        </p:txBody>
      </p:sp>
      <p:sp>
        <p:nvSpPr>
          <p:cNvPr id="35929" name="Text Box 89"/>
          <p:cNvSpPr txBox="1">
            <a:spLocks noChangeArrowheads="1"/>
          </p:cNvSpPr>
          <p:nvPr/>
        </p:nvSpPr>
        <p:spPr bwMode="auto">
          <a:xfrm>
            <a:off x="5227638" y="4419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FF"/>
                </a:solidFill>
              </a:rPr>
              <a:t>24,5m</a:t>
            </a:r>
          </a:p>
        </p:txBody>
      </p:sp>
      <p:sp>
        <p:nvSpPr>
          <p:cNvPr id="35930" name="Text Box 90"/>
          <p:cNvSpPr txBox="1">
            <a:spLocks noChangeArrowheads="1"/>
          </p:cNvSpPr>
          <p:nvPr/>
        </p:nvSpPr>
        <p:spPr bwMode="auto">
          <a:xfrm>
            <a:off x="6477000" y="4343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37,4m</a:t>
            </a:r>
          </a:p>
        </p:txBody>
      </p:sp>
      <p:sp>
        <p:nvSpPr>
          <p:cNvPr id="35931" name="Text Box 91"/>
          <p:cNvSpPr txBox="1">
            <a:spLocks noChangeArrowheads="1"/>
          </p:cNvSpPr>
          <p:nvPr/>
        </p:nvSpPr>
        <p:spPr bwMode="auto">
          <a:xfrm>
            <a:off x="7561263" y="437673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25,3m</a:t>
            </a:r>
          </a:p>
        </p:txBody>
      </p:sp>
      <p:sp>
        <p:nvSpPr>
          <p:cNvPr id="10259" name="Rectangle 92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rect">
            <a:avLst/>
          </a:prstGeom>
          <a:noFill/>
          <a:ln w="6350" algn="ctr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10260" name="Rectangle 93"/>
          <p:cNvSpPr>
            <a:spLocks noChangeArrowheads="1"/>
          </p:cNvSpPr>
          <p:nvPr/>
        </p:nvSpPr>
        <p:spPr bwMode="auto">
          <a:xfrm>
            <a:off x="7467600" y="4267200"/>
            <a:ext cx="152400" cy="152400"/>
          </a:xfrm>
          <a:prstGeom prst="rect">
            <a:avLst/>
          </a:prstGeom>
          <a:noFill/>
          <a:ln w="6350" algn="ctr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sp>
        <p:nvSpPr>
          <p:cNvPr id="10261" name="Line 94"/>
          <p:cNvSpPr>
            <a:spLocks noChangeShapeType="1"/>
          </p:cNvSpPr>
          <p:nvPr/>
        </p:nvSpPr>
        <p:spPr bwMode="auto">
          <a:xfrm>
            <a:off x="5227638" y="4419600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95"/>
          <p:cNvSpPr>
            <a:spLocks noChangeShapeType="1"/>
          </p:cNvSpPr>
          <p:nvPr/>
        </p:nvSpPr>
        <p:spPr bwMode="auto">
          <a:xfrm>
            <a:off x="7467600" y="4419600"/>
            <a:ext cx="838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Rectangle 96"/>
          <p:cNvSpPr>
            <a:spLocks noChangeArrowheads="1"/>
          </p:cNvSpPr>
          <p:nvPr/>
        </p:nvSpPr>
        <p:spPr bwMode="auto">
          <a:xfrm>
            <a:off x="7285038" y="44958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</a:rPr>
              <a:t>N</a:t>
            </a:r>
          </a:p>
        </p:txBody>
      </p:sp>
      <p:sp>
        <p:nvSpPr>
          <p:cNvPr id="10264" name="Rectangle 97"/>
          <p:cNvSpPr>
            <a:spLocks noChangeArrowheads="1"/>
          </p:cNvSpPr>
          <p:nvPr/>
        </p:nvSpPr>
        <p:spPr bwMode="auto">
          <a:xfrm>
            <a:off x="5837238" y="4419600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2"/>
                </a:solidFill>
              </a:rPr>
              <a:t>M</a:t>
            </a:r>
          </a:p>
        </p:txBody>
      </p:sp>
      <p:sp>
        <p:nvSpPr>
          <p:cNvPr id="35944" name="Rectangle 104"/>
          <p:cNvSpPr>
            <a:spLocks noChangeArrowheads="1"/>
          </p:cNvSpPr>
          <p:nvPr/>
        </p:nvSpPr>
        <p:spPr bwMode="auto">
          <a:xfrm>
            <a:off x="762000" y="12954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</a:rPr>
              <a:t>BM = 20,8m</a:t>
            </a:r>
          </a:p>
        </p:txBody>
      </p:sp>
      <p:sp>
        <p:nvSpPr>
          <p:cNvPr id="35945" name="Rectangle 105"/>
          <p:cNvSpPr>
            <a:spLocks noChangeArrowheads="1"/>
          </p:cNvSpPr>
          <p:nvPr/>
        </p:nvSpPr>
        <p:spPr bwMode="auto">
          <a:xfrm>
            <a:off x="762000" y="1828800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</a:rPr>
              <a:t>CN = 38m</a:t>
            </a:r>
          </a:p>
        </p:txBody>
      </p:sp>
      <p:sp>
        <p:nvSpPr>
          <p:cNvPr id="35946" name="Rectangle 106"/>
          <p:cNvSpPr>
            <a:spLocks noChangeArrowheads="1"/>
          </p:cNvSpPr>
          <p:nvPr/>
        </p:nvSpPr>
        <p:spPr bwMode="auto">
          <a:xfrm>
            <a:off x="685800" y="2438400"/>
            <a:ext cx="207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</a:rPr>
              <a:t>AM = 24,5m</a:t>
            </a:r>
          </a:p>
        </p:txBody>
      </p:sp>
      <p:sp>
        <p:nvSpPr>
          <p:cNvPr id="35947" name="Rectangle 107"/>
          <p:cNvSpPr>
            <a:spLocks noChangeArrowheads="1"/>
          </p:cNvSpPr>
          <p:nvPr/>
        </p:nvSpPr>
        <p:spPr bwMode="auto">
          <a:xfrm>
            <a:off x="685800" y="2971800"/>
            <a:ext cx="207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3300"/>
                </a:solidFill>
              </a:rPr>
              <a:t>MN = 37,4m</a:t>
            </a:r>
          </a:p>
        </p:txBody>
      </p:sp>
      <p:sp>
        <p:nvSpPr>
          <p:cNvPr id="35948" name="Line 108"/>
          <p:cNvSpPr>
            <a:spLocks noChangeShapeType="1"/>
          </p:cNvSpPr>
          <p:nvPr/>
        </p:nvSpPr>
        <p:spPr bwMode="auto">
          <a:xfrm>
            <a:off x="1371600" y="457200"/>
            <a:ext cx="396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3" grpId="0"/>
      <p:bldP spid="35927" grpId="0"/>
      <p:bldP spid="35928" grpId="0"/>
      <p:bldP spid="35929" grpId="0"/>
      <p:bldP spid="35930" grpId="0"/>
      <p:bldP spid="35931" grpId="0"/>
      <p:bldP spid="35944" grpId="0"/>
      <p:bldP spid="35945" grpId="0"/>
      <p:bldP spid="35946" grpId="0"/>
      <p:bldP spid="35947" grpId="0"/>
      <p:bldP spid="359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7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295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83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2&quot;/&gt;&lt;/object&gt;&lt;object type=&quot;3&quot; unique_id=&quot;10017&quot;&gt;&lt;property id=&quot;20148&quot; value=&quot;5&quot;/&gt;&lt;property id=&quot;20300&quot; value=&quot;Slide 14&quot;/&gt;&lt;property id=&quot;20307&quot; value=&quot;297&quot;/&gt;&lt;/object&gt;&lt;object type=&quot;3&quot; unique_id=&quot;10018&quot;&gt;&lt;property id=&quot;20148&quot; value=&quot;5&quot;/&gt;&lt;property id=&quot;20300&quot; value=&quot;Slide 15&quot;/&gt;&lt;property id=&quot;20307&quot; value=&quot;288&quot;/&gt;&lt;/object&gt;&lt;object type=&quot;3&quot; unique_id=&quot;10019&quot;&gt;&lt;property id=&quot;20148&quot; value=&quot;5&quot;/&gt;&lt;property id=&quot;20300&quot; value=&quot;Slide 16&quot;/&gt;&lt;property id=&quot;20307&quot; value=&quot;274&quot;/&gt;&lt;/object&gt;&lt;object type=&quot;3&quot; unique_id=&quot;10020&quot;&gt;&lt;property id=&quot;20148&quot; value=&quot;5&quot;/&gt;&lt;property id=&quot;20300&quot; value=&quot;Slide 17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932</Words>
  <Application>Microsoft Office PowerPoint</Application>
  <PresentationFormat>On-screen Show (4:3)</PresentationFormat>
  <Paragraphs>213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Wingdings</vt:lpstr>
      <vt:lpstr>.VnTime</vt:lpstr>
      <vt:lpstr>Verdana</vt:lpstr>
      <vt:lpstr>.VnArial Narrow</vt:lpstr>
      <vt:lpstr>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DANANG COMPUTER CO .,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huh</dc:creator>
  <cp:lastModifiedBy>Nguyen </cp:lastModifiedBy>
  <cp:revision>96</cp:revision>
  <dcterms:created xsi:type="dcterms:W3CDTF">2007-10-28T00:39:34Z</dcterms:created>
  <dcterms:modified xsi:type="dcterms:W3CDTF">2022-05-17T11:22:22Z</dcterms:modified>
</cp:coreProperties>
</file>