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cs typeface="Arial" panose="020B0604020202020204" pitchFamily="34" charset="0"/>
              </a:defRPr>
            </a:lvl1pPr>
          </a:lstStyle>
          <a:p>
            <a:pPr>
              <a:defRPr/>
            </a:pPr>
            <a:endParaRPr lang="en-US" altLang="en-US"/>
          </a:p>
        </p:txBody>
      </p:sp>
      <p:sp>
        <p:nvSpPr>
          <p:cNvPr id="13315"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cs typeface="Arial" panose="020B0604020202020204" pitchFamily="34" charset="0"/>
              </a:defRPr>
            </a:lvl1pPr>
          </a:lstStyle>
          <a:p>
            <a:pPr>
              <a:defRPr/>
            </a:pPr>
            <a:endParaRPr lang="en-US" altLang="en-US"/>
          </a:p>
        </p:txBody>
      </p:sp>
      <p:sp>
        <p:nvSpPr>
          <p:cNvPr id="20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cs typeface="Arial" panose="020B0604020202020204" pitchFamily="34" charset="0"/>
              </a:defRPr>
            </a:lvl1pPr>
          </a:lstStyle>
          <a:p>
            <a:pPr>
              <a:defRPr/>
            </a:pPr>
            <a:endParaRPr lang="en-US" altLang="en-US"/>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A0A6AFA6-BA14-4B7B-A95F-CC47F880D44B}" type="slidenum">
              <a:rPr lang="en-US" altLang="en-US"/>
              <a:pPr/>
              <a:t>‹#›</a:t>
            </a:fld>
            <a:endParaRPr lang="en-US" altLang="en-US"/>
          </a:p>
        </p:txBody>
      </p:sp>
    </p:spTree>
    <p:extLst>
      <p:ext uri="{BB962C8B-B14F-4D97-AF65-F5344CB8AC3E}">
        <p14:creationId xmlns:p14="http://schemas.microsoft.com/office/powerpoint/2010/main" val="19154919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7C2CE684-5CCC-477A-B57F-6DD087568813}" type="slidenum">
              <a:rPr lang="en-US" altLang="en-US"/>
              <a:pPr/>
              <a:t>10</a:t>
            </a:fld>
            <a:endParaRPr lang="en-US" altLang="en-US"/>
          </a:p>
        </p:txBody>
      </p:sp>
      <p:sp>
        <p:nvSpPr>
          <p:cNvPr id="1331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5998634F-C326-4137-8B32-34D194E55E3C}" type="slidenum">
              <a:rPr lang="vi-VN" altLang="en-US" sz="1200"/>
              <a:pPr algn="r" eaLnBrk="1" hangingPunct="1"/>
              <a:t>10</a:t>
            </a:fld>
            <a:endParaRPr lang="vi-VN" altLang="en-US" sz="1200"/>
          </a:p>
        </p:txBody>
      </p:sp>
      <p:sp>
        <p:nvSpPr>
          <p:cNvPr id="13316" name="Rectangle 2"/>
          <p:cNvSpPr>
            <a:spLocks noRot="1" noChangeArrowheads="1" noTextEdit="1"/>
          </p:cNvSpPr>
          <p:nvPr>
            <p:ph type="sldImg"/>
          </p:nvPr>
        </p:nvSpPr>
        <p:spPr>
          <a:xfrm>
            <a:off x="1144588" y="685800"/>
            <a:ext cx="4573587" cy="3429000"/>
          </a:xfrm>
          <a:ln/>
        </p:spPr>
      </p:sp>
      <p:sp>
        <p:nvSpPr>
          <p:cNvPr id="1331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2F15268C-692A-4264-9910-EB4A130C72FB}" type="slidenum">
              <a:rPr lang="en-US" altLang="en-US"/>
              <a:pPr/>
              <a:t>‹#›</a:t>
            </a:fld>
            <a:endParaRPr lang="en-US" altLang="en-US"/>
          </a:p>
        </p:txBody>
      </p:sp>
    </p:spTree>
    <p:extLst>
      <p:ext uri="{BB962C8B-B14F-4D97-AF65-F5344CB8AC3E}">
        <p14:creationId xmlns:p14="http://schemas.microsoft.com/office/powerpoint/2010/main" val="128310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D0577F1F-B385-49D0-B68C-4846EF84A61F}" type="slidenum">
              <a:rPr lang="en-US" altLang="en-US"/>
              <a:pPr/>
              <a:t>‹#›</a:t>
            </a:fld>
            <a:endParaRPr lang="en-US" altLang="en-US"/>
          </a:p>
        </p:txBody>
      </p:sp>
    </p:spTree>
    <p:extLst>
      <p:ext uri="{BB962C8B-B14F-4D97-AF65-F5344CB8AC3E}">
        <p14:creationId xmlns:p14="http://schemas.microsoft.com/office/powerpoint/2010/main" val="1319943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AF7CA7E7-B2DC-4588-81D2-F8C7D2DC00C2}" type="slidenum">
              <a:rPr lang="en-US" altLang="en-US"/>
              <a:pPr/>
              <a:t>‹#›</a:t>
            </a:fld>
            <a:endParaRPr lang="en-US" altLang="en-US"/>
          </a:p>
        </p:txBody>
      </p:sp>
    </p:spTree>
    <p:extLst>
      <p:ext uri="{BB962C8B-B14F-4D97-AF65-F5344CB8AC3E}">
        <p14:creationId xmlns:p14="http://schemas.microsoft.com/office/powerpoint/2010/main" val="2365164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68C567CB-36EF-4B32-9554-63D76E812ABC}" type="slidenum">
              <a:rPr lang="en-US" altLang="en-US"/>
              <a:pPr/>
              <a:t>‹#›</a:t>
            </a:fld>
            <a:endParaRPr lang="en-US" altLang="en-US"/>
          </a:p>
        </p:txBody>
      </p:sp>
    </p:spTree>
    <p:extLst>
      <p:ext uri="{BB962C8B-B14F-4D97-AF65-F5344CB8AC3E}">
        <p14:creationId xmlns:p14="http://schemas.microsoft.com/office/powerpoint/2010/main" val="2272900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69B9FAA3-9831-4790-852E-2926D206AC47}" type="slidenum">
              <a:rPr lang="en-US" altLang="en-US"/>
              <a:pPr/>
              <a:t>‹#›</a:t>
            </a:fld>
            <a:endParaRPr lang="en-US" altLang="en-US"/>
          </a:p>
        </p:txBody>
      </p:sp>
    </p:spTree>
    <p:extLst>
      <p:ext uri="{BB962C8B-B14F-4D97-AF65-F5344CB8AC3E}">
        <p14:creationId xmlns:p14="http://schemas.microsoft.com/office/powerpoint/2010/main" val="3373881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B4781C7D-9B88-4D65-A854-2C6552152F11}" type="slidenum">
              <a:rPr lang="en-US" altLang="en-US"/>
              <a:pPr/>
              <a:t>‹#›</a:t>
            </a:fld>
            <a:endParaRPr lang="en-US" altLang="en-US"/>
          </a:p>
        </p:txBody>
      </p:sp>
    </p:spTree>
    <p:extLst>
      <p:ext uri="{BB962C8B-B14F-4D97-AF65-F5344CB8AC3E}">
        <p14:creationId xmlns:p14="http://schemas.microsoft.com/office/powerpoint/2010/main" val="3486857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D4EFAF87-7BED-4DC4-9629-FA372EB8BB7B}" type="slidenum">
              <a:rPr lang="en-US" altLang="en-US"/>
              <a:pPr/>
              <a:t>‹#›</a:t>
            </a:fld>
            <a:endParaRPr lang="en-US" altLang="en-US"/>
          </a:p>
        </p:txBody>
      </p:sp>
    </p:spTree>
    <p:extLst>
      <p:ext uri="{BB962C8B-B14F-4D97-AF65-F5344CB8AC3E}">
        <p14:creationId xmlns:p14="http://schemas.microsoft.com/office/powerpoint/2010/main" val="2850827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2FC91E20-EA0D-4535-A050-7CAC460E7A11}" type="slidenum">
              <a:rPr lang="en-US" altLang="en-US"/>
              <a:pPr/>
              <a:t>‹#›</a:t>
            </a:fld>
            <a:endParaRPr lang="en-US" altLang="en-US"/>
          </a:p>
        </p:txBody>
      </p:sp>
    </p:spTree>
    <p:extLst>
      <p:ext uri="{BB962C8B-B14F-4D97-AF65-F5344CB8AC3E}">
        <p14:creationId xmlns:p14="http://schemas.microsoft.com/office/powerpoint/2010/main" val="2674129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6D466F94-1750-4441-82A9-EA034C9B9D7B}" type="slidenum">
              <a:rPr lang="en-US" altLang="en-US"/>
              <a:pPr/>
              <a:t>‹#›</a:t>
            </a:fld>
            <a:endParaRPr lang="en-US" altLang="en-US"/>
          </a:p>
        </p:txBody>
      </p:sp>
    </p:spTree>
    <p:extLst>
      <p:ext uri="{BB962C8B-B14F-4D97-AF65-F5344CB8AC3E}">
        <p14:creationId xmlns:p14="http://schemas.microsoft.com/office/powerpoint/2010/main" val="3663413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2940A5CC-0249-4F3B-AA11-C3B46BCF8AAA}" type="slidenum">
              <a:rPr lang="en-US" altLang="en-US"/>
              <a:pPr/>
              <a:t>‹#›</a:t>
            </a:fld>
            <a:endParaRPr lang="en-US" altLang="en-US"/>
          </a:p>
        </p:txBody>
      </p:sp>
    </p:spTree>
    <p:extLst>
      <p:ext uri="{BB962C8B-B14F-4D97-AF65-F5344CB8AC3E}">
        <p14:creationId xmlns:p14="http://schemas.microsoft.com/office/powerpoint/2010/main" val="3273930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90D65018-F3A8-48C7-8523-8D7D3EDE53D5}" type="slidenum">
              <a:rPr lang="en-US" altLang="en-US"/>
              <a:pPr/>
              <a:t>‹#›</a:t>
            </a:fld>
            <a:endParaRPr lang="en-US" altLang="en-US"/>
          </a:p>
        </p:txBody>
      </p:sp>
    </p:spTree>
    <p:extLst>
      <p:ext uri="{BB962C8B-B14F-4D97-AF65-F5344CB8AC3E}">
        <p14:creationId xmlns:p14="http://schemas.microsoft.com/office/powerpoint/2010/main" val="135795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99FF"/>
            </a:gs>
            <a:gs pos="100000">
              <a:srgbClr val="CCFF9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623F59E0-01F7-4483-A282-F228490578B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2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7" descr="flower7"/>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228600"/>
            <a:ext cx="381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8" descr="flower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3048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WordArt 121"/>
          <p:cNvSpPr>
            <a:spLocks noChangeArrowheads="1" noChangeShapeType="1" noTextEdit="1"/>
          </p:cNvSpPr>
          <p:nvPr/>
        </p:nvSpPr>
        <p:spPr bwMode="auto">
          <a:xfrm>
            <a:off x="504825" y="762000"/>
            <a:ext cx="7924800" cy="2133600"/>
          </a:xfrm>
          <a:prstGeom prst="rect">
            <a:avLst/>
          </a:prstGeom>
        </p:spPr>
        <p:txBody>
          <a:bodyPr wrap="none" fromWordArt="1">
            <a:prstTxWarp prst="textPlain">
              <a:avLst>
                <a:gd name="adj" fmla="val 50000"/>
              </a:avLst>
            </a:prstTxWarp>
          </a:bodyPr>
          <a:lstStyle/>
          <a:p>
            <a:r>
              <a:rPr lang="en-US" sz="3600" kern="10">
                <a:ln w="9525">
                  <a:solidFill>
                    <a:srgbClr val="008000"/>
                  </a:solidFill>
                  <a:round/>
                  <a:headEnd/>
                  <a:tailEnd/>
                </a:ln>
                <a:solidFill>
                  <a:srgbClr val="002060"/>
                </a:solidFill>
                <a:effectLst>
                  <a:outerShdw dist="45791" dir="2021404" algn="ctr" rotWithShape="0">
                    <a:srgbClr val="B2B2B2">
                      <a:alpha val="79999"/>
                    </a:srgbClr>
                  </a:outerShdw>
                </a:effectLst>
                <a:latin typeface="Times New Roman"/>
                <a:cs typeface="Times New Roman"/>
              </a:rPr>
              <a:t>LỊCH SỬ</a:t>
            </a:r>
          </a:p>
        </p:txBody>
      </p:sp>
      <p:sp>
        <p:nvSpPr>
          <p:cNvPr id="3078" name="WordArt 122"/>
          <p:cNvSpPr>
            <a:spLocks noChangeArrowheads="1" noChangeShapeType="1" noTextEdit="1"/>
          </p:cNvSpPr>
          <p:nvPr/>
        </p:nvSpPr>
        <p:spPr bwMode="auto">
          <a:xfrm>
            <a:off x="504825" y="3587750"/>
            <a:ext cx="7924800" cy="1905000"/>
          </a:xfrm>
          <a:prstGeom prst="rect">
            <a:avLst/>
          </a:prstGeom>
        </p:spPr>
        <p:txBody>
          <a:bodyPr wrap="none" fromWordArt="1">
            <a:prstTxWarp prst="textPlain">
              <a:avLst>
                <a:gd name="adj" fmla="val 50000"/>
              </a:avLst>
            </a:prstTxWarp>
          </a:bodyPr>
          <a:lstStyle/>
          <a:p>
            <a:r>
              <a:rPr lang="vi-VN" sz="3600"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NƯỚC NHÀ BỊ CHIA CẮT</a:t>
            </a:r>
            <a:endParaRPr lang="en-US" sz="3600"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2569_ban_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4572000" cy="61722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6083" name="Picture 3" descr="QuangTri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533400"/>
            <a:ext cx="4343400" cy="61722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6084" name="Rectangle 4">
            <a:hlinkClick r:id="" action="ppaction://noaction" highlightClick="1"/>
          </p:cNvPr>
          <p:cNvSpPr>
            <a:spLocks noChangeArrowheads="1"/>
          </p:cNvSpPr>
          <p:nvPr/>
        </p:nvSpPr>
        <p:spPr bwMode="auto">
          <a:xfrm>
            <a:off x="1447800" y="2971800"/>
            <a:ext cx="304800" cy="30480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a:p>
        </p:txBody>
      </p:sp>
      <p:sp>
        <p:nvSpPr>
          <p:cNvPr id="46085" name="Freeform 5"/>
          <p:cNvSpPr>
            <a:spLocks/>
          </p:cNvSpPr>
          <p:nvPr/>
        </p:nvSpPr>
        <p:spPr bwMode="auto">
          <a:xfrm>
            <a:off x="5486400" y="2133600"/>
            <a:ext cx="2133600" cy="742950"/>
          </a:xfrm>
          <a:custGeom>
            <a:avLst/>
            <a:gdLst>
              <a:gd name="T0" fmla="*/ 0 w 672"/>
              <a:gd name="T1" fmla="*/ 2147483646 h 344"/>
              <a:gd name="T2" fmla="*/ 2147483646 w 672"/>
              <a:gd name="T3" fmla="*/ 2147483646 h 344"/>
              <a:gd name="T4" fmla="*/ 2147483646 w 672"/>
              <a:gd name="T5" fmla="*/ 2147483646 h 344"/>
              <a:gd name="T6" fmla="*/ 2147483646 w 672"/>
              <a:gd name="T7" fmla="*/ 2147483646 h 344"/>
              <a:gd name="T8" fmla="*/ 2147483646 w 672"/>
              <a:gd name="T9" fmla="*/ 2147483646 h 344"/>
              <a:gd name="T10" fmla="*/ 2147483646 w 672"/>
              <a:gd name="T11" fmla="*/ 2147483646 h 344"/>
              <a:gd name="T12" fmla="*/ 2147483646 w 672"/>
              <a:gd name="T13" fmla="*/ 2147483646 h 344"/>
              <a:gd name="T14" fmla="*/ 2147483646 w 672"/>
              <a:gd name="T15" fmla="*/ 2147483646 h 344"/>
              <a:gd name="T16" fmla="*/ 2147483646 w 672"/>
              <a:gd name="T17" fmla="*/ 2147483646 h 344"/>
              <a:gd name="T18" fmla="*/ 2147483646 w 672"/>
              <a:gd name="T19" fmla="*/ 2147483646 h 344"/>
              <a:gd name="T20" fmla="*/ 2147483646 w 672"/>
              <a:gd name="T21" fmla="*/ 0 h 344"/>
              <a:gd name="T22" fmla="*/ 2147483646 w 672"/>
              <a:gd name="T23" fmla="*/ 2147483646 h 344"/>
              <a:gd name="T24" fmla="*/ 2147483646 w 672"/>
              <a:gd name="T25" fmla="*/ 0 h 3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2"/>
              <a:gd name="T40" fmla="*/ 0 h 344"/>
              <a:gd name="T41" fmla="*/ 672 w 672"/>
              <a:gd name="T42" fmla="*/ 344 h 3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2" h="344">
                <a:moveTo>
                  <a:pt x="0" y="336"/>
                </a:moveTo>
                <a:cubicBezTo>
                  <a:pt x="16" y="340"/>
                  <a:pt x="32" y="344"/>
                  <a:pt x="48" y="336"/>
                </a:cubicBezTo>
                <a:cubicBezTo>
                  <a:pt x="64" y="328"/>
                  <a:pt x="80" y="296"/>
                  <a:pt x="96" y="288"/>
                </a:cubicBezTo>
                <a:cubicBezTo>
                  <a:pt x="112" y="280"/>
                  <a:pt x="120" y="296"/>
                  <a:pt x="144" y="288"/>
                </a:cubicBezTo>
                <a:cubicBezTo>
                  <a:pt x="168" y="280"/>
                  <a:pt x="216" y="256"/>
                  <a:pt x="240" y="240"/>
                </a:cubicBezTo>
                <a:cubicBezTo>
                  <a:pt x="264" y="224"/>
                  <a:pt x="280" y="208"/>
                  <a:pt x="288" y="192"/>
                </a:cubicBezTo>
                <a:cubicBezTo>
                  <a:pt x="296" y="176"/>
                  <a:pt x="264" y="160"/>
                  <a:pt x="288" y="144"/>
                </a:cubicBezTo>
                <a:cubicBezTo>
                  <a:pt x="312" y="128"/>
                  <a:pt x="392" y="104"/>
                  <a:pt x="432" y="96"/>
                </a:cubicBezTo>
                <a:cubicBezTo>
                  <a:pt x="472" y="88"/>
                  <a:pt x="512" y="104"/>
                  <a:pt x="528" y="96"/>
                </a:cubicBezTo>
                <a:cubicBezTo>
                  <a:pt x="544" y="88"/>
                  <a:pt x="520" y="64"/>
                  <a:pt x="528" y="48"/>
                </a:cubicBezTo>
                <a:cubicBezTo>
                  <a:pt x="536" y="32"/>
                  <a:pt x="560" y="0"/>
                  <a:pt x="576" y="0"/>
                </a:cubicBezTo>
                <a:cubicBezTo>
                  <a:pt x="592" y="0"/>
                  <a:pt x="608" y="48"/>
                  <a:pt x="624" y="48"/>
                </a:cubicBezTo>
                <a:cubicBezTo>
                  <a:pt x="640" y="48"/>
                  <a:pt x="664" y="8"/>
                  <a:pt x="672" y="0"/>
                </a:cubicBezTo>
              </a:path>
            </a:pathLst>
          </a:custGeom>
          <a:noFill/>
          <a:ln w="889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86" name="Line 6"/>
          <p:cNvSpPr>
            <a:spLocks noChangeShapeType="1"/>
          </p:cNvSpPr>
          <p:nvPr/>
        </p:nvSpPr>
        <p:spPr bwMode="auto">
          <a:xfrm flipH="1">
            <a:off x="7467600" y="1447800"/>
            <a:ext cx="381000" cy="685800"/>
          </a:xfrm>
          <a:prstGeom prst="line">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87" name="Text Box 7"/>
          <p:cNvSpPr txBox="1">
            <a:spLocks noChangeArrowheads="1"/>
          </p:cNvSpPr>
          <p:nvPr/>
        </p:nvSpPr>
        <p:spPr bwMode="auto">
          <a:xfrm>
            <a:off x="6934200" y="1066800"/>
            <a:ext cx="203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pPr>
            <a:r>
              <a:rPr lang="en-US" altLang="en-US" sz="2400" b="1">
                <a:solidFill>
                  <a:srgbClr val="0000FF"/>
                </a:solidFill>
                <a:latin typeface="Times New Roman" pitchFamily="18" charset="0"/>
                <a:cs typeface="Times New Roman" pitchFamily="18" charset="0"/>
              </a:rPr>
              <a:t>Sông Bến Hải</a:t>
            </a:r>
          </a:p>
        </p:txBody>
      </p:sp>
      <p:sp>
        <p:nvSpPr>
          <p:cNvPr id="12296" name="Text Box 8"/>
          <p:cNvSpPr txBox="1">
            <a:spLocks noChangeArrowheads="1"/>
          </p:cNvSpPr>
          <p:nvPr/>
        </p:nvSpPr>
        <p:spPr bwMode="auto">
          <a:xfrm>
            <a:off x="2514600" y="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pPr>
            <a:r>
              <a:rPr lang="en-US" altLang="en-US" sz="2400" b="1">
                <a:latin typeface="Times New Roman" pitchFamily="18" charset="0"/>
                <a:cs typeface="Times New Roman" pitchFamily="18" charset="0"/>
              </a:rPr>
              <a:t>   </a:t>
            </a:r>
            <a:r>
              <a:rPr lang="en-US" altLang="en-US" sz="2400" b="1">
                <a:solidFill>
                  <a:srgbClr val="0000CC"/>
                </a:solidFill>
                <a:latin typeface="Times New Roman" pitchFamily="18" charset="0"/>
                <a:cs typeface="Times New Roman" pitchFamily="18" charset="0"/>
              </a:rPr>
              <a:t>Bản đồ hành chínhViệt Nam</a:t>
            </a:r>
          </a:p>
        </p:txBody>
      </p:sp>
      <p:sp>
        <p:nvSpPr>
          <p:cNvPr id="46089" name="Text Box 9"/>
          <p:cNvSpPr txBox="1">
            <a:spLocks noChangeArrowheads="1"/>
          </p:cNvSpPr>
          <p:nvPr/>
        </p:nvSpPr>
        <p:spPr bwMode="auto">
          <a:xfrm>
            <a:off x="1676400" y="1676400"/>
            <a:ext cx="2819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pPr>
            <a:r>
              <a:rPr lang="en-US" altLang="en-US" sz="2800" b="1">
                <a:solidFill>
                  <a:srgbClr val="0000FF"/>
                </a:solidFill>
                <a:latin typeface="Times New Roman" pitchFamily="18" charset="0"/>
                <a:cs typeface="Times New Roman" pitchFamily="18" charset="0"/>
              </a:rPr>
              <a:t>Quảng Trị</a:t>
            </a:r>
            <a:r>
              <a:rPr lang="en-US" altLang="en-US" sz="4400" b="1">
                <a:solidFill>
                  <a:srgbClr val="0000FF"/>
                </a:solidFill>
                <a:latin typeface="Times New Roman" pitchFamily="18" charset="0"/>
              </a:rPr>
              <a:t> </a:t>
            </a:r>
          </a:p>
        </p:txBody>
      </p:sp>
      <p:sp>
        <p:nvSpPr>
          <p:cNvPr id="46090" name="Line 10"/>
          <p:cNvSpPr>
            <a:spLocks noChangeShapeType="1"/>
          </p:cNvSpPr>
          <p:nvPr/>
        </p:nvSpPr>
        <p:spPr bwMode="auto">
          <a:xfrm flipH="1">
            <a:off x="1676400" y="2362200"/>
            <a:ext cx="685800" cy="533400"/>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dissolve">
                                      <p:cBhvr>
                                        <p:cTn id="7" dur="500"/>
                                        <p:tgtEl>
                                          <p:spTgt spid="460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6090"/>
                                        </p:tgtEl>
                                        <p:attrNameLst>
                                          <p:attrName>style.visibility</p:attrName>
                                        </p:attrNameLst>
                                      </p:cBhvr>
                                      <p:to>
                                        <p:strVal val="visible"/>
                                      </p:to>
                                    </p:set>
                                    <p:animEffect transition="in" filter="wheel(4)">
                                      <p:cBhvr>
                                        <p:cTn id="12" dur="500"/>
                                        <p:tgtEl>
                                          <p:spTgt spid="46090"/>
                                        </p:tgtEl>
                                      </p:cBhvr>
                                    </p:animEffect>
                                  </p:childTnLst>
                                </p:cTn>
                              </p:par>
                              <p:par>
                                <p:cTn id="13" presetID="21" presetClass="entr" presetSubtype="4" fill="hold" grpId="0" nodeType="withEffect">
                                  <p:stCondLst>
                                    <p:cond delay="0"/>
                                  </p:stCondLst>
                                  <p:childTnLst>
                                    <p:set>
                                      <p:cBhvr>
                                        <p:cTn id="14" dur="1" fill="hold">
                                          <p:stCondLst>
                                            <p:cond delay="0"/>
                                          </p:stCondLst>
                                        </p:cTn>
                                        <p:tgtEl>
                                          <p:spTgt spid="46089"/>
                                        </p:tgtEl>
                                        <p:attrNameLst>
                                          <p:attrName>style.visibility</p:attrName>
                                        </p:attrNameLst>
                                      </p:cBhvr>
                                      <p:to>
                                        <p:strVal val="visible"/>
                                      </p:to>
                                    </p:set>
                                    <p:animEffect transition="in" filter="wheel(4)">
                                      <p:cBhvr>
                                        <p:cTn id="15" dur="500"/>
                                        <p:tgtEl>
                                          <p:spTgt spid="4608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nodeType="clickEffect">
                                  <p:stCondLst>
                                    <p:cond delay="0"/>
                                  </p:stCondLst>
                                  <p:childTnLst>
                                    <p:set>
                                      <p:cBhvr>
                                        <p:cTn id="19" dur="1" fill="hold">
                                          <p:stCondLst>
                                            <p:cond delay="0"/>
                                          </p:stCondLst>
                                        </p:cTn>
                                        <p:tgtEl>
                                          <p:spTgt spid="46083"/>
                                        </p:tgtEl>
                                        <p:attrNameLst>
                                          <p:attrName>style.visibility</p:attrName>
                                        </p:attrNameLst>
                                      </p:cBhvr>
                                      <p:to>
                                        <p:strVal val="visible"/>
                                      </p:to>
                                    </p:set>
                                    <p:animEffect transition="in" filter="diamond(in)">
                                      <p:cBhvr>
                                        <p:cTn id="20" dur="500"/>
                                        <p:tgtEl>
                                          <p:spTgt spid="4608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46085"/>
                                        </p:tgtEl>
                                        <p:attrNameLst>
                                          <p:attrName>style.visibility</p:attrName>
                                        </p:attrNameLst>
                                      </p:cBhvr>
                                      <p:to>
                                        <p:strVal val="visible"/>
                                      </p:to>
                                    </p:set>
                                    <p:animEffect transition="in" filter="box(in)">
                                      <p:cBhvr>
                                        <p:cTn id="25" dur="500"/>
                                        <p:tgtEl>
                                          <p:spTgt spid="4608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6086"/>
                                        </p:tgtEl>
                                        <p:attrNameLst>
                                          <p:attrName>style.visibility</p:attrName>
                                        </p:attrNameLst>
                                      </p:cBhvr>
                                      <p:to>
                                        <p:strVal val="visible"/>
                                      </p:to>
                                    </p:set>
                                    <p:animEffect transition="in" filter="dissolve">
                                      <p:cBhvr>
                                        <p:cTn id="28" dur="500"/>
                                        <p:tgtEl>
                                          <p:spTgt spid="4608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6087"/>
                                        </p:tgtEl>
                                        <p:attrNameLst>
                                          <p:attrName>style.visibility</p:attrName>
                                        </p:attrNameLst>
                                      </p:cBhvr>
                                      <p:to>
                                        <p:strVal val="visible"/>
                                      </p:to>
                                    </p:set>
                                    <p:animEffect transition="in" filter="fade">
                                      <p:cBhvr>
                                        <p:cTn id="31" dur="500"/>
                                        <p:tgtEl>
                                          <p:spTgt spid="46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animBg="1"/>
      <p:bldP spid="46085" grpId="0" animBg="1"/>
      <p:bldP spid="46086" grpId="0" animBg="1"/>
      <p:bldP spid="46087" grpId="0"/>
      <p:bldP spid="46089" grpId="0"/>
      <p:bldP spid="4609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s856515_images298985_HienLuongtr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4724400" cy="4495800"/>
          </a:xfrm>
          <a:prstGeom prst="rect">
            <a:avLst/>
          </a:prstGeom>
          <a:noFill/>
          <a:ln w="9525">
            <a:solidFill>
              <a:srgbClr val="CC00CC"/>
            </a:solidFill>
            <a:miter lim="800000"/>
            <a:headEnd/>
            <a:tailEnd/>
          </a:ln>
          <a:extLst>
            <a:ext uri="{909E8E84-426E-40DD-AFC4-6F175D3DCCD1}">
              <a14:hiddenFill xmlns:a14="http://schemas.microsoft.com/office/drawing/2010/main">
                <a:solidFill>
                  <a:srgbClr val="FFFFFF"/>
                </a:solidFill>
              </a14:hiddenFill>
            </a:ext>
          </a:extLst>
        </p:spPr>
      </p:pic>
      <p:pic>
        <p:nvPicPr>
          <p:cNvPr id="14339" name="Picture 3" descr="hienluong1">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447800"/>
            <a:ext cx="4419600" cy="4495800"/>
          </a:xfrm>
          <a:prstGeom prst="rect">
            <a:avLst/>
          </a:prstGeom>
          <a:noFill/>
          <a:ln w="9525">
            <a:solidFill>
              <a:srgbClr val="CC00CC"/>
            </a:solidFill>
            <a:miter lim="800000"/>
            <a:headEnd/>
            <a:tailEnd/>
          </a:ln>
          <a:extLst>
            <a:ext uri="{909E8E84-426E-40DD-AFC4-6F175D3DCCD1}">
              <a14:hiddenFill xmlns:a14="http://schemas.microsoft.com/office/drawing/2010/main">
                <a:solidFill>
                  <a:srgbClr val="FFFFFF"/>
                </a:solidFill>
              </a14:hiddenFill>
            </a:ext>
          </a:extLst>
        </p:spPr>
      </p:pic>
      <p:sp>
        <p:nvSpPr>
          <p:cNvPr id="14340" name="Text Box 4"/>
          <p:cNvSpPr txBox="1">
            <a:spLocks noChangeArrowheads="1"/>
          </p:cNvSpPr>
          <p:nvPr/>
        </p:nvSpPr>
        <p:spPr bwMode="auto">
          <a:xfrm>
            <a:off x="685800" y="5953125"/>
            <a:ext cx="7848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pPr>
            <a:r>
              <a:rPr lang="en-US" altLang="en-US" sz="2400" b="1">
                <a:solidFill>
                  <a:srgbClr val="002060"/>
                </a:solidFill>
                <a:latin typeface="Times New Roman" pitchFamily="18" charset="0"/>
                <a:cs typeface="Times New Roman" pitchFamily="18" charset="0"/>
              </a:rPr>
              <a:t>Cầu Hiền Lương bắc qua sông Bến Hải, giới tuyến tạm thời giữa hai miền Nam - Bắc (1954)</a:t>
            </a:r>
          </a:p>
        </p:txBody>
      </p:sp>
      <p:sp>
        <p:nvSpPr>
          <p:cNvPr id="14341" name="Rectangle 7"/>
          <p:cNvSpPr>
            <a:spLocks noChangeArrowheads="1"/>
          </p:cNvSpPr>
          <p:nvPr/>
        </p:nvSpPr>
        <p:spPr bwMode="auto">
          <a:xfrm>
            <a:off x="3200400" y="152400"/>
            <a:ext cx="287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2400" b="1" u="sng">
                <a:solidFill>
                  <a:srgbClr val="006600"/>
                </a:solidFill>
                <a:latin typeface="Times New Roman" pitchFamily="18" charset="0"/>
                <a:cs typeface="Times New Roman" pitchFamily="18" charset="0"/>
              </a:rPr>
              <a:t>LỊCH SỬ</a:t>
            </a:r>
          </a:p>
        </p:txBody>
      </p:sp>
      <p:sp>
        <p:nvSpPr>
          <p:cNvPr id="14342" name="Rectangle 8"/>
          <p:cNvSpPr>
            <a:spLocks noChangeArrowheads="1"/>
          </p:cNvSpPr>
          <p:nvPr/>
        </p:nvSpPr>
        <p:spPr bwMode="auto">
          <a:xfrm>
            <a:off x="2362200" y="609600"/>
            <a:ext cx="579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2800" b="1">
                <a:solidFill>
                  <a:srgbClr val="FF0000"/>
                </a:solidFill>
                <a:latin typeface="Times New Roman" pitchFamily="18" charset="0"/>
                <a:cs typeface="Times New Roman" pitchFamily="18" charset="0"/>
              </a:rPr>
              <a:t>NƯỚC NHÀ BỊ CHIA CẮT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gray">
          <a:xfrm>
            <a:off x="838200" y="2967038"/>
            <a:ext cx="784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r>
              <a:rPr lang="en-US" altLang="en-US" sz="2400" b="1">
                <a:solidFill>
                  <a:srgbClr val="002060"/>
                </a:solidFill>
                <a:latin typeface="Times New Roman" pitchFamily="18" charset="0"/>
                <a:cs typeface="Times New Roman" pitchFamily="18" charset="0"/>
              </a:rPr>
              <a:t>- Chấm dứt chiến tranh, lập lại hoà bình ở Việt Nam.</a:t>
            </a:r>
          </a:p>
        </p:txBody>
      </p:sp>
      <p:sp>
        <p:nvSpPr>
          <p:cNvPr id="15363" name="Text Box 7"/>
          <p:cNvSpPr txBox="1">
            <a:spLocks noChangeArrowheads="1"/>
          </p:cNvSpPr>
          <p:nvPr/>
        </p:nvSpPr>
        <p:spPr bwMode="gray">
          <a:xfrm>
            <a:off x="571500" y="4648200"/>
            <a:ext cx="807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pPr>
            <a:r>
              <a:rPr lang="en-US" altLang="en-US" sz="2400" b="1">
                <a:solidFill>
                  <a:srgbClr val="002060"/>
                </a:solidFill>
                <a:latin typeface="Times New Roman" pitchFamily="18" charset="0"/>
                <a:cs typeface="Times New Roman" pitchFamily="18" charset="0"/>
              </a:rPr>
              <a:t>    - Quân Pháp sẽ rút khỏi miền Bắc, chuyển vào miền Nam. </a:t>
            </a:r>
          </a:p>
        </p:txBody>
      </p:sp>
      <p:sp>
        <p:nvSpPr>
          <p:cNvPr id="15364" name="Text Box 9"/>
          <p:cNvSpPr txBox="1">
            <a:spLocks noChangeArrowheads="1"/>
          </p:cNvSpPr>
          <p:nvPr/>
        </p:nvSpPr>
        <p:spPr bwMode="gray">
          <a:xfrm>
            <a:off x="800100" y="5322888"/>
            <a:ext cx="7848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pPr>
            <a:r>
              <a:rPr lang="en-US" altLang="en-US" sz="2400" b="1">
                <a:solidFill>
                  <a:srgbClr val="002060"/>
                </a:solidFill>
                <a:latin typeface="Times New Roman" pitchFamily="18" charset="0"/>
                <a:cs typeface="Times New Roman" pitchFamily="18" charset="0"/>
              </a:rPr>
              <a:t> - Đến tháng 7 - 1956, nhân dân hai miền Nam-Bắc sẽ tiến hành tổng tuyển cử, thống nhất đất nước.</a:t>
            </a:r>
          </a:p>
        </p:txBody>
      </p:sp>
      <p:sp>
        <p:nvSpPr>
          <p:cNvPr id="15365" name="Text Box 10"/>
          <p:cNvSpPr>
            <a:spLocks noChangeArrowheads="1"/>
          </p:cNvSpPr>
          <p:nvPr>
            <p:ph type="title" idx="4294967295"/>
          </p:nvPr>
        </p:nvSpPr>
        <p:spPr>
          <a:xfrm>
            <a:off x="538163" y="1752600"/>
            <a:ext cx="7391400" cy="762000"/>
          </a:xfrm>
          <a:noFill/>
        </p:spPr>
        <p:txBody>
          <a:bodyPr/>
          <a:lstStyle/>
          <a:p>
            <a:pPr algn="l" eaLnBrk="1" hangingPunct="1">
              <a:spcBef>
                <a:spcPct val="50000"/>
              </a:spcBef>
            </a:pPr>
            <a:r>
              <a:rPr lang="en-US" altLang="en-US" sz="2800" b="1" smtClean="0">
                <a:solidFill>
                  <a:srgbClr val="C00000"/>
                </a:solidFill>
                <a:latin typeface="Times New Roman" pitchFamily="18" charset="0"/>
                <a:cs typeface="Times New Roman" pitchFamily="18" charset="0"/>
              </a:rPr>
              <a:t>* Nội dung cơ bản của Hiệp định Giơ-ne-vơ</a:t>
            </a:r>
          </a:p>
        </p:txBody>
      </p:sp>
      <p:sp>
        <p:nvSpPr>
          <p:cNvPr id="15366" name="Text Box 14"/>
          <p:cNvSpPr txBox="1">
            <a:spLocks noChangeArrowheads="1"/>
          </p:cNvSpPr>
          <p:nvPr/>
        </p:nvSpPr>
        <p:spPr bwMode="auto">
          <a:xfrm>
            <a:off x="538163" y="1314450"/>
            <a:ext cx="403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r>
              <a:rPr lang="en-US" altLang="en-US" sz="2800" b="1">
                <a:solidFill>
                  <a:srgbClr val="006600"/>
                </a:solidFill>
                <a:latin typeface="Times New Roman" pitchFamily="18" charset="0"/>
                <a:cs typeface="Times New Roman" pitchFamily="18" charset="0"/>
              </a:rPr>
              <a:t>1. Hiệp định Giơ- ne- vơ.</a:t>
            </a:r>
          </a:p>
        </p:txBody>
      </p:sp>
      <p:sp>
        <p:nvSpPr>
          <p:cNvPr id="15367" name="Rectangle 16"/>
          <p:cNvSpPr>
            <a:spLocks noChangeArrowheads="1"/>
          </p:cNvSpPr>
          <p:nvPr/>
        </p:nvSpPr>
        <p:spPr bwMode="auto">
          <a:xfrm>
            <a:off x="2298700" y="676275"/>
            <a:ext cx="533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2800" b="1">
                <a:solidFill>
                  <a:srgbClr val="FF0000"/>
                </a:solidFill>
                <a:latin typeface="Times New Roman" pitchFamily="18" charset="0"/>
                <a:cs typeface="Times New Roman" pitchFamily="18" charset="0"/>
              </a:rPr>
              <a:t>NƯỚC NHÀ BỊ CHIA CẮT</a:t>
            </a:r>
          </a:p>
        </p:txBody>
      </p:sp>
      <p:sp>
        <p:nvSpPr>
          <p:cNvPr id="15368" name="Rectangle 17"/>
          <p:cNvSpPr>
            <a:spLocks noChangeArrowheads="1"/>
          </p:cNvSpPr>
          <p:nvPr/>
        </p:nvSpPr>
        <p:spPr bwMode="auto">
          <a:xfrm>
            <a:off x="3136900" y="219075"/>
            <a:ext cx="287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2400" b="1" u="sng">
                <a:solidFill>
                  <a:srgbClr val="006600"/>
                </a:solidFill>
                <a:latin typeface="Times New Roman" pitchFamily="18" charset="0"/>
                <a:cs typeface="Times New Roman" pitchFamily="18" charset="0"/>
              </a:rPr>
              <a:t>LỊCH SỬ</a:t>
            </a:r>
          </a:p>
        </p:txBody>
      </p:sp>
      <p:sp>
        <p:nvSpPr>
          <p:cNvPr id="15369" name="Text Box 4"/>
          <p:cNvSpPr txBox="1">
            <a:spLocks noChangeArrowheads="1"/>
          </p:cNvSpPr>
          <p:nvPr/>
        </p:nvSpPr>
        <p:spPr bwMode="gray">
          <a:xfrm>
            <a:off x="838200" y="3709988"/>
            <a:ext cx="7848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r>
              <a:rPr lang="en-US" altLang="en-US" sz="2400" b="1">
                <a:solidFill>
                  <a:srgbClr val="002060"/>
                </a:solidFill>
                <a:latin typeface="Times New Roman" pitchFamily="18" charset="0"/>
                <a:cs typeface="Times New Roman" pitchFamily="18" charset="0"/>
              </a:rPr>
              <a:t>- Sông Bến Hải (vĩ tuyến 17) là giới tuyến phân chia tạm thời hai miền Nam - Bắc.</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609600" y="1600200"/>
            <a:ext cx="403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r>
              <a:rPr lang="en-US" altLang="en-US" sz="2800" b="1">
                <a:solidFill>
                  <a:srgbClr val="006600"/>
                </a:solidFill>
                <a:latin typeface="Times New Roman" pitchFamily="18" charset="0"/>
                <a:cs typeface="Times New Roman" pitchFamily="18" charset="0"/>
              </a:rPr>
              <a:t>1. Hiệp định Giơ- ne- vơ.</a:t>
            </a:r>
          </a:p>
        </p:txBody>
      </p:sp>
      <p:sp>
        <p:nvSpPr>
          <p:cNvPr id="16387" name="Rectangle 4"/>
          <p:cNvSpPr>
            <a:spLocks noChangeArrowheads="1"/>
          </p:cNvSpPr>
          <p:nvPr/>
        </p:nvSpPr>
        <p:spPr bwMode="auto">
          <a:xfrm>
            <a:off x="2362200" y="838200"/>
            <a:ext cx="533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3200" b="1">
                <a:solidFill>
                  <a:srgbClr val="FF0000"/>
                </a:solidFill>
                <a:latin typeface="Times New Roman" pitchFamily="18" charset="0"/>
                <a:cs typeface="Times New Roman" pitchFamily="18" charset="0"/>
              </a:rPr>
              <a:t>NƯỚC NHÀ BỊ CHIA CẮT</a:t>
            </a:r>
          </a:p>
        </p:txBody>
      </p:sp>
      <p:sp>
        <p:nvSpPr>
          <p:cNvPr id="16388" name="Rectangle 5"/>
          <p:cNvSpPr>
            <a:spLocks noChangeArrowheads="1"/>
          </p:cNvSpPr>
          <p:nvPr/>
        </p:nvSpPr>
        <p:spPr bwMode="auto">
          <a:xfrm>
            <a:off x="3200400" y="381000"/>
            <a:ext cx="2879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2800" b="1" u="sng">
                <a:solidFill>
                  <a:srgbClr val="006600"/>
                </a:solidFill>
                <a:latin typeface="Times New Roman" pitchFamily="18" charset="0"/>
                <a:cs typeface="Times New Roman" pitchFamily="18" charset="0"/>
              </a:rPr>
              <a:t>LỊCH SỬ</a:t>
            </a:r>
          </a:p>
        </p:txBody>
      </p:sp>
      <p:sp>
        <p:nvSpPr>
          <p:cNvPr id="16389" name="Rectangle 9"/>
          <p:cNvSpPr>
            <a:spLocks noChangeArrowheads="1"/>
          </p:cNvSpPr>
          <p:nvPr/>
        </p:nvSpPr>
        <p:spPr bwMode="auto">
          <a:xfrm>
            <a:off x="381000" y="2438400"/>
            <a:ext cx="8001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800" b="1">
                <a:solidFill>
                  <a:srgbClr val="002060"/>
                </a:solidFill>
                <a:latin typeface="Times New Roman" pitchFamily="18" charset="0"/>
                <a:cs typeface="Times New Roman" pitchFamily="18" charset="0"/>
              </a:rPr>
              <a:t>* </a:t>
            </a:r>
            <a:r>
              <a:rPr lang="en-US" altLang="en-US" sz="2800">
                <a:solidFill>
                  <a:srgbClr val="002060"/>
                </a:solidFill>
                <a:latin typeface="Times New Roman" pitchFamily="18" charset="0"/>
                <a:cs typeface="Times New Roman" pitchFamily="18" charset="0"/>
              </a:rPr>
              <a:t>Nguyện vọng của nhân dân ta là: Đến tháng 7 năm 1956, đất nước sẽ được thống nhất, gia đình sẽ được đoàn tụ.</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4"/>
          <p:cNvSpPr txBox="1">
            <a:spLocks noChangeArrowheads="1"/>
          </p:cNvSpPr>
          <p:nvPr/>
        </p:nvSpPr>
        <p:spPr bwMode="auto">
          <a:xfrm>
            <a:off x="538163" y="1314450"/>
            <a:ext cx="403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r>
              <a:rPr lang="en-US" altLang="en-US" sz="2800" b="1">
                <a:solidFill>
                  <a:srgbClr val="006600"/>
                </a:solidFill>
                <a:latin typeface="Times New Roman" pitchFamily="18" charset="0"/>
                <a:cs typeface="Times New Roman" pitchFamily="18" charset="0"/>
              </a:rPr>
              <a:t>1. Hiệp định Giơ- ne- vơ.</a:t>
            </a:r>
          </a:p>
        </p:txBody>
      </p:sp>
      <p:sp>
        <p:nvSpPr>
          <p:cNvPr id="17411" name="Rectangle 16"/>
          <p:cNvSpPr>
            <a:spLocks noChangeArrowheads="1"/>
          </p:cNvSpPr>
          <p:nvPr/>
        </p:nvSpPr>
        <p:spPr bwMode="auto">
          <a:xfrm>
            <a:off x="2362200" y="762000"/>
            <a:ext cx="533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2800" b="1">
                <a:solidFill>
                  <a:srgbClr val="FF0000"/>
                </a:solidFill>
                <a:latin typeface="Times New Roman" pitchFamily="18" charset="0"/>
                <a:cs typeface="Times New Roman" pitchFamily="18" charset="0"/>
              </a:rPr>
              <a:t>NƯỚC NHÀ BỊ CHIA CẮT</a:t>
            </a:r>
          </a:p>
        </p:txBody>
      </p:sp>
      <p:sp>
        <p:nvSpPr>
          <p:cNvPr id="17412" name="Rectangle 17"/>
          <p:cNvSpPr>
            <a:spLocks noChangeArrowheads="1"/>
          </p:cNvSpPr>
          <p:nvPr/>
        </p:nvSpPr>
        <p:spPr bwMode="auto">
          <a:xfrm>
            <a:off x="3200400" y="304800"/>
            <a:ext cx="287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2400" b="1" u="sng">
                <a:solidFill>
                  <a:srgbClr val="006600"/>
                </a:solidFill>
                <a:latin typeface="Times New Roman" pitchFamily="18" charset="0"/>
                <a:cs typeface="Times New Roman" pitchFamily="18" charset="0"/>
              </a:rPr>
              <a:t>LỊCH SỬ</a:t>
            </a:r>
          </a:p>
        </p:txBody>
      </p:sp>
      <p:sp>
        <p:nvSpPr>
          <p:cNvPr id="12306" name="Text Box 18"/>
          <p:cNvSpPr txBox="1">
            <a:spLocks noChangeArrowheads="1"/>
          </p:cNvSpPr>
          <p:nvPr/>
        </p:nvSpPr>
        <p:spPr bwMode="auto">
          <a:xfrm>
            <a:off x="523875" y="1819275"/>
            <a:ext cx="8305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r>
              <a:rPr lang="en-US" altLang="en-US" sz="2800" b="1">
                <a:solidFill>
                  <a:srgbClr val="006600"/>
                </a:solidFill>
                <a:latin typeface="Times New Roman" pitchFamily="18" charset="0"/>
                <a:cs typeface="Times New Roman" pitchFamily="18" charset="0"/>
              </a:rPr>
              <a:t>2. Nước ta bị chia cắt thành hai miền Nam – Bắc do âm mưu và hành động của Mĩ - Diệm sau Hiệp định Giơ-ne-vơ.</a:t>
            </a:r>
          </a:p>
        </p:txBody>
      </p:sp>
      <p:sp>
        <p:nvSpPr>
          <p:cNvPr id="12308" name="Text Box 20"/>
          <p:cNvSpPr txBox="1">
            <a:spLocks noChangeArrowheads="1"/>
          </p:cNvSpPr>
          <p:nvPr/>
        </p:nvSpPr>
        <p:spPr bwMode="auto">
          <a:xfrm>
            <a:off x="228600" y="2590800"/>
            <a:ext cx="8686800"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marL="342900" indent="-342900" eaLnBrk="1" hangingPunct="1"/>
            <a:r>
              <a:rPr lang="en-US" altLang="en-US" sz="1800">
                <a:latin typeface="Times New Roman" pitchFamily="18" charset="0"/>
                <a:cs typeface="Times New Roman" pitchFamily="18" charset="0"/>
              </a:rPr>
              <a:t>                                            </a:t>
            </a:r>
          </a:p>
          <a:p>
            <a:pPr marL="342900" indent="-342900" eaLnBrk="1" hangingPunct="1"/>
            <a:r>
              <a:rPr lang="en-US" altLang="en-US" sz="1800">
                <a:latin typeface="Times New Roman" pitchFamily="18" charset="0"/>
                <a:cs typeface="Times New Roman" pitchFamily="18" charset="0"/>
              </a:rPr>
              <a:t>                                       </a:t>
            </a:r>
            <a:r>
              <a:rPr lang="en-US" altLang="en-US" sz="2800" b="1">
                <a:solidFill>
                  <a:srgbClr val="002060"/>
                </a:solidFill>
                <a:latin typeface="Times New Roman" pitchFamily="18" charset="0"/>
                <a:cs typeface="Times New Roman" pitchFamily="18" charset="0"/>
              </a:rPr>
              <a:t>TÌM HIỂU 3 NỘI DUNG SAU:</a:t>
            </a:r>
          </a:p>
          <a:p>
            <a:pPr marL="342900" indent="-342900" eaLnBrk="1" hangingPunct="1"/>
            <a:r>
              <a:rPr lang="en-US" altLang="en-US" sz="2800">
                <a:solidFill>
                  <a:srgbClr val="002060"/>
                </a:solidFill>
                <a:latin typeface="Times New Roman" pitchFamily="18" charset="0"/>
                <a:cs typeface="Times New Roman" pitchFamily="18" charset="0"/>
              </a:rPr>
              <a:t>1. Âm mưu của đế quốc Mĩ là gì?</a:t>
            </a:r>
          </a:p>
          <a:p>
            <a:pPr marL="342900" indent="-342900" eaLnBrk="1" hangingPunct="1"/>
            <a:r>
              <a:rPr lang="en-US" altLang="en-US" sz="2800">
                <a:solidFill>
                  <a:srgbClr val="002060"/>
                </a:solidFill>
                <a:latin typeface="Times New Roman" pitchFamily="18" charset="0"/>
                <a:cs typeface="Times New Roman" pitchFamily="18" charset="0"/>
              </a:rPr>
              <a:t>2. Mĩ đã làm những gì để thực hiện được âm  mưu đó?</a:t>
            </a:r>
          </a:p>
          <a:p>
            <a:pPr marL="342900" indent="-342900" eaLnBrk="1" hangingPunct="1"/>
            <a:r>
              <a:rPr lang="en-US" altLang="en-US" sz="2800">
                <a:solidFill>
                  <a:srgbClr val="002060"/>
                </a:solidFill>
                <a:latin typeface="Times New Roman" pitchFamily="18" charset="0"/>
                <a:cs typeface="Times New Roman" pitchFamily="18" charset="0"/>
              </a:rPr>
              <a:t>3. Nêu những hành động tàn ác của Mĩ và bè lũ tay sai?</a:t>
            </a:r>
          </a:p>
          <a:p>
            <a:pPr marL="342900" indent="-342900" eaLnBrk="1" hangingPunct="1"/>
            <a:r>
              <a:rPr lang="vi-VN" altLang="en-US" sz="2800">
                <a:solidFill>
                  <a:srgbClr val="002060"/>
                </a:solidFill>
                <a:latin typeface="Times New Roman" pitchFamily="18" charset="0"/>
                <a:cs typeface="Times New Roman" pitchFamily="18" charset="0"/>
              </a:rPr>
              <a:t>4. </a:t>
            </a:r>
            <a:r>
              <a:rPr lang="en-US" altLang="en-US" sz="2800">
                <a:solidFill>
                  <a:srgbClr val="002060"/>
                </a:solidFill>
                <a:latin typeface="Times New Roman" pitchFamily="18" charset="0"/>
                <a:cs typeface="Times New Roman" pitchFamily="18" charset="0"/>
              </a:rPr>
              <a:t>Muốn xóa bỏ nỗi đau chia cắt, nhân dân ta phải làm gì?</a:t>
            </a:r>
          </a:p>
          <a:p>
            <a:pPr marL="342900" indent="-342900" eaLnBrk="1" hangingPunct="1"/>
            <a:endParaRPr lang="vi-VN" altLang="en-US" sz="280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2306"/>
                                        </p:tgtEl>
                                        <p:attrNameLst>
                                          <p:attrName>style.visibility</p:attrName>
                                        </p:attrNameLst>
                                      </p:cBhvr>
                                      <p:to>
                                        <p:strVal val="visible"/>
                                      </p:to>
                                    </p:set>
                                    <p:animEffect transition="in" filter="box(in)">
                                      <p:cBhvr>
                                        <p:cTn id="7" dur="1000"/>
                                        <p:tgtEl>
                                          <p:spTgt spid="123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308"/>
                                        </p:tgtEl>
                                        <p:attrNameLst>
                                          <p:attrName>style.visibility</p:attrName>
                                        </p:attrNameLst>
                                      </p:cBhvr>
                                      <p:to>
                                        <p:strVal val="visible"/>
                                      </p:to>
                                    </p:set>
                                    <p:animEffect transition="in" filter="checkerboard(across)">
                                      <p:cBhvr>
                                        <p:cTn id="12" dur="500"/>
                                        <p:tgtEl>
                                          <p:spTgt spid="12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6" grpId="0"/>
      <p:bldP spid="1230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76200" y="1314450"/>
            <a:ext cx="45005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r>
              <a:rPr lang="en-US" altLang="en-US" sz="2800" b="1">
                <a:solidFill>
                  <a:srgbClr val="006600"/>
                </a:solidFill>
                <a:latin typeface="Times New Roman" pitchFamily="18" charset="0"/>
                <a:cs typeface="Times New Roman" pitchFamily="18" charset="0"/>
              </a:rPr>
              <a:t>1. Hiệp định Giơ- ne- vơ.</a:t>
            </a:r>
          </a:p>
        </p:txBody>
      </p:sp>
      <p:sp>
        <p:nvSpPr>
          <p:cNvPr id="18435" name="Rectangle 4"/>
          <p:cNvSpPr>
            <a:spLocks noChangeArrowheads="1"/>
          </p:cNvSpPr>
          <p:nvPr/>
        </p:nvSpPr>
        <p:spPr bwMode="auto">
          <a:xfrm>
            <a:off x="2362200" y="838200"/>
            <a:ext cx="525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800" b="1">
                <a:solidFill>
                  <a:srgbClr val="FF0000"/>
                </a:solidFill>
                <a:latin typeface="Times New Roman" pitchFamily="18" charset="0"/>
                <a:cs typeface="Times New Roman" pitchFamily="18" charset="0"/>
              </a:rPr>
              <a:t>NƯỚC NHÀ BỊ CHIA CẮT</a:t>
            </a:r>
          </a:p>
        </p:txBody>
      </p:sp>
      <p:sp>
        <p:nvSpPr>
          <p:cNvPr id="18436" name="Rectangle 5"/>
          <p:cNvSpPr>
            <a:spLocks noChangeArrowheads="1"/>
          </p:cNvSpPr>
          <p:nvPr/>
        </p:nvSpPr>
        <p:spPr bwMode="auto">
          <a:xfrm>
            <a:off x="3200400" y="381000"/>
            <a:ext cx="287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2400" b="1" u="sng">
                <a:solidFill>
                  <a:srgbClr val="006600"/>
                </a:solidFill>
                <a:latin typeface="Times New Roman" pitchFamily="18" charset="0"/>
                <a:cs typeface="Times New Roman" pitchFamily="18" charset="0"/>
              </a:rPr>
              <a:t>LỊCH SỬ</a:t>
            </a:r>
          </a:p>
        </p:txBody>
      </p:sp>
      <p:sp>
        <p:nvSpPr>
          <p:cNvPr id="14344" name="Text Box 8"/>
          <p:cNvSpPr txBox="1">
            <a:spLocks noChangeArrowheads="1"/>
          </p:cNvSpPr>
          <p:nvPr/>
        </p:nvSpPr>
        <p:spPr bwMode="auto">
          <a:xfrm>
            <a:off x="457200" y="3138488"/>
            <a:ext cx="830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r>
              <a:rPr lang="en-US" altLang="en-US" sz="2800" b="1" u="sng">
                <a:solidFill>
                  <a:srgbClr val="002060"/>
                </a:solidFill>
                <a:latin typeface="Times New Roman" pitchFamily="18" charset="0"/>
                <a:cs typeface="Times New Roman" pitchFamily="18" charset="0"/>
              </a:rPr>
              <a:t>Câu 1:</a:t>
            </a:r>
            <a:r>
              <a:rPr lang="en-US" altLang="en-US" sz="2800">
                <a:solidFill>
                  <a:srgbClr val="002060"/>
                </a:solidFill>
                <a:latin typeface="Times New Roman" pitchFamily="18" charset="0"/>
                <a:cs typeface="Times New Roman" pitchFamily="18" charset="0"/>
              </a:rPr>
              <a:t>  Âm mưu của đế quốc Mĩ là gì?</a:t>
            </a:r>
          </a:p>
        </p:txBody>
      </p:sp>
      <p:sp>
        <p:nvSpPr>
          <p:cNvPr id="14345" name="Text Box 9"/>
          <p:cNvSpPr txBox="1">
            <a:spLocks noChangeArrowheads="1"/>
          </p:cNvSpPr>
          <p:nvPr/>
        </p:nvSpPr>
        <p:spPr bwMode="auto">
          <a:xfrm>
            <a:off x="533400" y="3819525"/>
            <a:ext cx="792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pPr>
            <a:r>
              <a:rPr lang="en-US" altLang="en-US" sz="2800">
                <a:solidFill>
                  <a:srgbClr val="002060"/>
                </a:solidFill>
                <a:latin typeface="Times New Roman" pitchFamily="18" charset="0"/>
                <a:cs typeface="Times New Roman" pitchFamily="18" charset="0"/>
              </a:rPr>
              <a:t>+ Mĩ dần dần thay chân Pháp xâm lược miền Nam Việt Nam.</a:t>
            </a:r>
          </a:p>
        </p:txBody>
      </p:sp>
      <p:sp>
        <p:nvSpPr>
          <p:cNvPr id="18439" name="Text Box 10"/>
          <p:cNvSpPr txBox="1">
            <a:spLocks noChangeArrowheads="1"/>
          </p:cNvSpPr>
          <p:nvPr/>
        </p:nvSpPr>
        <p:spPr bwMode="auto">
          <a:xfrm>
            <a:off x="0" y="1833563"/>
            <a:ext cx="94107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r>
              <a:rPr lang="en-US" altLang="en-US" sz="2800" b="1">
                <a:solidFill>
                  <a:srgbClr val="006600"/>
                </a:solidFill>
                <a:latin typeface="Times New Roman" pitchFamily="18" charset="0"/>
                <a:cs typeface="Times New Roman" pitchFamily="18" charset="0"/>
              </a:rPr>
              <a:t>2. Nước ta bị chia cắt thành hai miền Nam –Bắc do âm mưu và hành động của Mĩ - Diệm sau Hiệp định Giơ-ne-vơ.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44"/>
                                        </p:tgtEl>
                                        <p:attrNameLst>
                                          <p:attrName>style.visibility</p:attrName>
                                        </p:attrNameLst>
                                      </p:cBhvr>
                                      <p:to>
                                        <p:strVal val="visible"/>
                                      </p:to>
                                    </p:set>
                                    <p:animEffect transition="in" filter="box(in)">
                                      <p:cBhvr>
                                        <p:cTn id="7" dur="500"/>
                                        <p:tgtEl>
                                          <p:spTgt spid="143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4345"/>
                                        </p:tgtEl>
                                        <p:attrNameLst>
                                          <p:attrName>style.visibility</p:attrName>
                                        </p:attrNameLst>
                                      </p:cBhvr>
                                      <p:to>
                                        <p:strVal val="visible"/>
                                      </p:to>
                                    </p:set>
                                    <p:animEffect transition="in" filter="strips(downLeft)">
                                      <p:cBhvr>
                                        <p:cTn id="12" dur="500"/>
                                        <p:tgtEl>
                                          <p:spTgt spid="14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p:bldP spid="143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538163" y="1314450"/>
            <a:ext cx="403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r>
              <a:rPr lang="en-US" altLang="en-US" sz="2800" b="1">
                <a:solidFill>
                  <a:srgbClr val="006600"/>
                </a:solidFill>
                <a:latin typeface="Times New Roman" pitchFamily="18" charset="0"/>
                <a:cs typeface="Times New Roman" pitchFamily="18" charset="0"/>
              </a:rPr>
              <a:t>1. Hiệp định Giơ- ne- vơ.</a:t>
            </a:r>
          </a:p>
        </p:txBody>
      </p:sp>
      <p:sp>
        <p:nvSpPr>
          <p:cNvPr id="19459" name="Rectangle 4"/>
          <p:cNvSpPr>
            <a:spLocks noChangeArrowheads="1"/>
          </p:cNvSpPr>
          <p:nvPr/>
        </p:nvSpPr>
        <p:spPr bwMode="auto">
          <a:xfrm>
            <a:off x="2286000" y="838200"/>
            <a:ext cx="541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800" b="1">
                <a:solidFill>
                  <a:srgbClr val="FF0000"/>
                </a:solidFill>
                <a:latin typeface="Times New Roman" pitchFamily="18" charset="0"/>
                <a:cs typeface="Times New Roman" pitchFamily="18" charset="0"/>
              </a:rPr>
              <a:t>NƯỚC NHÀ BỊ CHIA CẮT</a:t>
            </a:r>
          </a:p>
        </p:txBody>
      </p:sp>
      <p:sp>
        <p:nvSpPr>
          <p:cNvPr id="19460" name="Rectangle 5"/>
          <p:cNvSpPr>
            <a:spLocks noChangeArrowheads="1"/>
          </p:cNvSpPr>
          <p:nvPr/>
        </p:nvSpPr>
        <p:spPr bwMode="auto">
          <a:xfrm>
            <a:off x="3200400" y="381000"/>
            <a:ext cx="287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2400" b="1" u="sng">
                <a:solidFill>
                  <a:srgbClr val="006600"/>
                </a:solidFill>
                <a:latin typeface="Times New Roman" pitchFamily="18" charset="0"/>
                <a:cs typeface="Times New Roman" pitchFamily="18" charset="0"/>
              </a:rPr>
              <a:t>LỊCH SỬ</a:t>
            </a:r>
          </a:p>
        </p:txBody>
      </p:sp>
      <p:sp>
        <p:nvSpPr>
          <p:cNvPr id="15367" name="Text Box 7"/>
          <p:cNvSpPr txBox="1">
            <a:spLocks noChangeArrowheads="1"/>
          </p:cNvSpPr>
          <p:nvPr/>
        </p:nvSpPr>
        <p:spPr bwMode="auto">
          <a:xfrm>
            <a:off x="565150" y="3406775"/>
            <a:ext cx="83073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r>
              <a:rPr lang="en-US" altLang="en-US" sz="2800" b="1" u="sng">
                <a:solidFill>
                  <a:srgbClr val="002060"/>
                </a:solidFill>
                <a:latin typeface="Times New Roman" pitchFamily="18" charset="0"/>
                <a:cs typeface="Times New Roman" pitchFamily="18" charset="0"/>
              </a:rPr>
              <a:t>Câu 2:</a:t>
            </a:r>
            <a:r>
              <a:rPr lang="en-US" altLang="en-US" sz="2800">
                <a:solidFill>
                  <a:srgbClr val="002060"/>
                </a:solidFill>
                <a:latin typeface="Times New Roman" pitchFamily="18" charset="0"/>
                <a:cs typeface="Times New Roman" pitchFamily="18" charset="0"/>
              </a:rPr>
              <a:t>  Mĩ đã làm những gì để thực hiện âm  mưu đó?</a:t>
            </a:r>
          </a:p>
        </p:txBody>
      </p:sp>
      <p:sp>
        <p:nvSpPr>
          <p:cNvPr id="15369" name="Text Box 9"/>
          <p:cNvSpPr txBox="1">
            <a:spLocks noChangeArrowheads="1"/>
          </p:cNvSpPr>
          <p:nvPr/>
        </p:nvSpPr>
        <p:spPr bwMode="auto">
          <a:xfrm>
            <a:off x="584200" y="3944938"/>
            <a:ext cx="781050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Char char="-"/>
            </a:pPr>
            <a:r>
              <a:rPr lang="en-US" altLang="en-US" sz="2000" b="1">
                <a:solidFill>
                  <a:srgbClr val="002060"/>
                </a:solidFill>
                <a:latin typeface="Times New Roman" pitchFamily="18" charset="0"/>
                <a:cs typeface="Times New Roman" pitchFamily="18" charset="0"/>
              </a:rPr>
              <a:t> </a:t>
            </a:r>
            <a:r>
              <a:rPr lang="en-US" altLang="en-US" sz="2800">
                <a:solidFill>
                  <a:srgbClr val="002060"/>
                </a:solidFill>
                <a:latin typeface="Times New Roman" pitchFamily="18" charset="0"/>
                <a:cs typeface="Times New Roman" pitchFamily="18" charset="0"/>
              </a:rPr>
              <a:t>Lập chính quyền tay sai Ngô Đình Diệm.</a:t>
            </a:r>
          </a:p>
          <a:p>
            <a:pPr eaLnBrk="1" hangingPunct="1">
              <a:spcBef>
                <a:spcPct val="50000"/>
              </a:spcBef>
              <a:buFontTx/>
              <a:buChar char="-"/>
            </a:pPr>
            <a:r>
              <a:rPr lang="en-US" altLang="en-US" sz="2800">
                <a:solidFill>
                  <a:srgbClr val="002060"/>
                </a:solidFill>
                <a:latin typeface="Times New Roman" pitchFamily="18" charset="0"/>
                <a:cs typeface="Times New Roman" pitchFamily="18" charset="0"/>
              </a:rPr>
              <a:t> Ra sức chống phá các lực lượng cách mạng.</a:t>
            </a:r>
          </a:p>
        </p:txBody>
      </p:sp>
      <p:sp>
        <p:nvSpPr>
          <p:cNvPr id="19463" name="Text Box 10"/>
          <p:cNvSpPr txBox="1">
            <a:spLocks noChangeArrowheads="1"/>
          </p:cNvSpPr>
          <p:nvPr/>
        </p:nvSpPr>
        <p:spPr bwMode="auto">
          <a:xfrm>
            <a:off x="527050" y="1938338"/>
            <a:ext cx="83073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r>
              <a:rPr lang="en-US" altLang="en-US" sz="2800" b="1">
                <a:solidFill>
                  <a:srgbClr val="006600"/>
                </a:solidFill>
                <a:latin typeface="Times New Roman" pitchFamily="18" charset="0"/>
                <a:cs typeface="Times New Roman" pitchFamily="18" charset="0"/>
              </a:rPr>
              <a:t>2. Nước ta bị chia cắt thành hai miền Nam –Bắc  do âm mưu và hành động của Mĩ - Diệm sau Hiệp định Giơ-ne-vơ.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box(in)">
                                      <p:cBhvr>
                                        <p:cTn id="7" dur="500"/>
                                        <p:tgtEl>
                                          <p:spTgt spid="153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369"/>
                                        </p:tgtEl>
                                        <p:attrNameLst>
                                          <p:attrName>style.visibility</p:attrName>
                                        </p:attrNameLst>
                                      </p:cBhvr>
                                      <p:to>
                                        <p:strVal val="visible"/>
                                      </p:to>
                                    </p:set>
                                    <p:animEffect transition="in" filter="box(out)">
                                      <p:cBhvr>
                                        <p:cTn id="12" dur="500"/>
                                        <p:tgtEl>
                                          <p:spTgt spid="15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p:bldP spid="1536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p:txBody>
          <a:bodyPr/>
          <a:lstStyle/>
          <a:p>
            <a:pPr eaLnBrk="1" hangingPunct="1"/>
            <a:endParaRPr lang="en-US" altLang="en-US" smtClean="0"/>
          </a:p>
        </p:txBody>
      </p:sp>
      <p:sp>
        <p:nvSpPr>
          <p:cNvPr id="20483" name="Rectangle 3"/>
          <p:cNvSpPr>
            <a:spLocks noGrp="1" noChangeArrowheads="1"/>
          </p:cNvSpPr>
          <p:nvPr>
            <p:ph type="body" idx="4294967295"/>
          </p:nvPr>
        </p:nvSpPr>
        <p:spPr/>
        <p:txBody>
          <a:bodyPr/>
          <a:lstStyle/>
          <a:p>
            <a:pPr eaLnBrk="1" hangingPunct="1"/>
            <a:endParaRPr lang="en-US" altLang="en-US" smtClean="0"/>
          </a:p>
        </p:txBody>
      </p:sp>
      <p:pic>
        <p:nvPicPr>
          <p:cNvPr id="20484" name="Picture 4" descr="diemsang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991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5"/>
          <p:cNvSpPr txBox="1">
            <a:spLocks noChangeArrowheads="1"/>
          </p:cNvSpPr>
          <p:nvPr/>
        </p:nvSpPr>
        <p:spPr bwMode="auto">
          <a:xfrm>
            <a:off x="533400" y="6172200"/>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algn="ctr"/>
            <a:r>
              <a:rPr lang="en-US" altLang="en-US" sz="2000" b="1">
                <a:solidFill>
                  <a:srgbClr val="002060"/>
                </a:solidFill>
                <a:latin typeface="Times New Roman" pitchFamily="18" charset="0"/>
                <a:cs typeface="Times New Roman" pitchFamily="18" charset="0"/>
              </a:rPr>
              <a:t>Ngô Đình Diệm bắt tay với tổng thống Mĩ Ai –xen – hao tại Oa-sinh-tơn.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8PhuNu_VietNam4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4114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6" descr="tc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00400"/>
            <a:ext cx="4114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7" descr="anh-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200400"/>
            <a:ext cx="4114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8"/>
          <p:cNvSpPr txBox="1">
            <a:spLocks noChangeArrowheads="1"/>
          </p:cNvSpPr>
          <p:nvPr/>
        </p:nvSpPr>
        <p:spPr bwMode="auto">
          <a:xfrm>
            <a:off x="533400" y="6172200"/>
            <a:ext cx="792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algn="ctr"/>
            <a:r>
              <a:rPr lang="en-US" altLang="en-US" sz="2400" b="1">
                <a:solidFill>
                  <a:srgbClr val="002060"/>
                </a:solidFill>
                <a:latin typeface="Times New Roman" pitchFamily="18" charset="0"/>
                <a:cs typeface="Times New Roman" pitchFamily="18" charset="0"/>
              </a:rPr>
              <a:t>Chính quyền Mĩ – Diệm bắt bớ người dân vô tội</a:t>
            </a:r>
          </a:p>
        </p:txBody>
      </p:sp>
      <p:pic>
        <p:nvPicPr>
          <p:cNvPr id="21510" name="Picture 4"/>
          <p:cNvPicPr>
            <a:picLocks noChangeAspect="1" noChangeArrowheads="1"/>
          </p:cNvPicPr>
          <p:nvPr/>
        </p:nvPicPr>
        <p:blipFill>
          <a:blip r:embed="rId5">
            <a:extLst>
              <a:ext uri="{28A0092B-C50C-407E-A947-70E740481C1C}">
                <a14:useLocalDpi xmlns:a14="http://schemas.microsoft.com/office/drawing/2010/main" val="0"/>
              </a:ext>
            </a:extLst>
          </a:blip>
          <a:srcRect r="15384" b="8696"/>
          <a:stretch>
            <a:fillRect/>
          </a:stretch>
        </p:blipFill>
        <p:spPr bwMode="auto">
          <a:xfrm>
            <a:off x="4572000" y="228600"/>
            <a:ext cx="4343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19"/>
          <p:cNvGrpSpPr>
            <a:grpSpLocks/>
          </p:cNvGrpSpPr>
          <p:nvPr/>
        </p:nvGrpSpPr>
        <p:grpSpPr bwMode="auto">
          <a:xfrm>
            <a:off x="0" y="914400"/>
            <a:ext cx="4495800" cy="4648200"/>
            <a:chOff x="144" y="192"/>
            <a:chExt cx="2688" cy="1872"/>
          </a:xfrm>
        </p:grpSpPr>
        <p:pic>
          <p:nvPicPr>
            <p:cNvPr id="22539" name="Picture 20" descr="300px-Gvnham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 y="192"/>
              <a:ext cx="2688" cy="187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2540" name="Text Box 21"/>
            <p:cNvSpPr txBox="1">
              <a:spLocks noChangeArrowheads="1"/>
            </p:cNvSpPr>
            <p:nvPr/>
          </p:nvSpPr>
          <p:spPr bwMode="auto">
            <a:xfrm>
              <a:off x="768" y="1806"/>
              <a:ext cx="800" cy="16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r>
                <a:rPr lang="en-US" altLang="en-US" sz="2000"/>
                <a:t>Ấp chiến lược</a:t>
              </a:r>
            </a:p>
          </p:txBody>
        </p:sp>
      </p:grpSp>
      <p:sp>
        <p:nvSpPr>
          <p:cNvPr id="22531" name="AutoShape 28" descr="9k="/>
          <p:cNvSpPr>
            <a:spLocks noChangeAspect="1" noChangeArrowheads="1"/>
          </p:cNvSpPr>
          <p:nvPr/>
        </p:nvSpPr>
        <p:spPr bwMode="auto">
          <a:xfrm>
            <a:off x="3352800" y="2490788"/>
            <a:ext cx="24384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2532" name="AutoShape 30" descr="9k="/>
          <p:cNvSpPr>
            <a:spLocks noChangeAspect="1" noChangeArrowheads="1"/>
          </p:cNvSpPr>
          <p:nvPr/>
        </p:nvSpPr>
        <p:spPr bwMode="auto">
          <a:xfrm>
            <a:off x="3352800" y="2490788"/>
            <a:ext cx="24384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2533" name="AutoShape 32" descr="9k="/>
          <p:cNvSpPr>
            <a:spLocks noChangeAspect="1" noChangeArrowheads="1"/>
          </p:cNvSpPr>
          <p:nvPr/>
        </p:nvSpPr>
        <p:spPr bwMode="auto">
          <a:xfrm>
            <a:off x="3352800" y="2490788"/>
            <a:ext cx="24384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pic>
        <p:nvPicPr>
          <p:cNvPr id="22534" name="Picture 33" descr="don d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914400"/>
            <a:ext cx="4648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5" name="Group 34"/>
          <p:cNvGrpSpPr>
            <a:grpSpLocks/>
          </p:cNvGrpSpPr>
          <p:nvPr/>
        </p:nvGrpSpPr>
        <p:grpSpPr bwMode="auto">
          <a:xfrm>
            <a:off x="0" y="914400"/>
            <a:ext cx="4495800" cy="4648200"/>
            <a:chOff x="144" y="192"/>
            <a:chExt cx="2688" cy="1872"/>
          </a:xfrm>
        </p:grpSpPr>
        <p:pic>
          <p:nvPicPr>
            <p:cNvPr id="22537" name="Picture 35" descr="300px-Gvnham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 y="192"/>
              <a:ext cx="2688"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Text Box 36"/>
            <p:cNvSpPr txBox="1">
              <a:spLocks noChangeArrowheads="1"/>
            </p:cNvSpPr>
            <p:nvPr/>
          </p:nvSpPr>
          <p:spPr bwMode="auto">
            <a:xfrm>
              <a:off x="463" y="1806"/>
              <a:ext cx="1230" cy="16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r>
                <a:rPr lang="en-US" altLang="en-US" sz="2000">
                  <a:solidFill>
                    <a:srgbClr val="002060"/>
                  </a:solidFill>
                  <a:latin typeface="Times New Roman" pitchFamily="18" charset="0"/>
                  <a:cs typeface="Times New Roman" pitchFamily="18" charset="0"/>
                </a:rPr>
                <a:t>Ấp chiến lược</a:t>
              </a:r>
            </a:p>
          </p:txBody>
        </p:sp>
      </p:grpSp>
      <p:sp>
        <p:nvSpPr>
          <p:cNvPr id="22536" name="Rectangle 37"/>
          <p:cNvSpPr>
            <a:spLocks noChangeArrowheads="1"/>
          </p:cNvSpPr>
          <p:nvPr/>
        </p:nvSpPr>
        <p:spPr bwMode="auto">
          <a:xfrm>
            <a:off x="5562600" y="5029200"/>
            <a:ext cx="3352800"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2000">
                <a:solidFill>
                  <a:srgbClr val="002060"/>
                </a:solidFill>
                <a:latin typeface="Times New Roman" pitchFamily="18" charset="0"/>
                <a:cs typeface="Times New Roman" pitchFamily="18" charset="0"/>
              </a:rPr>
              <a:t>Dồn dân vào ấp chiến lược</a:t>
            </a:r>
            <a:endParaRPr lang="vi-VN" altLang="en-US" sz="200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2971800" y="457200"/>
            <a:ext cx="2879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2800" b="1" u="sng">
                <a:solidFill>
                  <a:srgbClr val="006600"/>
                </a:solidFill>
                <a:latin typeface="Times New Roman" pitchFamily="18" charset="0"/>
                <a:cs typeface="Times New Roman" pitchFamily="18" charset="0"/>
              </a:rPr>
              <a:t>LỊCH SỬ</a:t>
            </a:r>
          </a:p>
        </p:txBody>
      </p:sp>
      <p:sp>
        <p:nvSpPr>
          <p:cNvPr id="6148" name="Text Box 4"/>
          <p:cNvSpPr txBox="1">
            <a:spLocks noChangeArrowheads="1"/>
          </p:cNvSpPr>
          <p:nvPr/>
        </p:nvSpPr>
        <p:spPr bwMode="auto">
          <a:xfrm>
            <a:off x="457200" y="10668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pPr>
            <a:r>
              <a:rPr lang="en-US" altLang="en-US" sz="2400" b="1" u="sng">
                <a:solidFill>
                  <a:srgbClr val="002060"/>
                </a:solidFill>
                <a:latin typeface="Times New Roman" pitchFamily="18" charset="0"/>
                <a:cs typeface="Times New Roman" pitchFamily="18" charset="0"/>
              </a:rPr>
              <a:t>ÔN BÀI </a:t>
            </a:r>
          </a:p>
        </p:txBody>
      </p:sp>
      <p:sp>
        <p:nvSpPr>
          <p:cNvPr id="6149" name="Rectangle 5"/>
          <p:cNvSpPr>
            <a:spLocks noChangeArrowheads="1"/>
          </p:cNvSpPr>
          <p:nvPr/>
        </p:nvSpPr>
        <p:spPr bwMode="auto">
          <a:xfrm>
            <a:off x="0" y="1524000"/>
            <a:ext cx="8763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1" hangingPunct="1">
              <a:spcBef>
                <a:spcPct val="20000"/>
              </a:spcBef>
            </a:pPr>
            <a:r>
              <a:rPr lang="en-US" altLang="en-US" sz="2800" b="1" i="1">
                <a:solidFill>
                  <a:srgbClr val="7030A0"/>
                </a:solidFill>
                <a:latin typeface="Times New Roman" pitchFamily="18" charset="0"/>
                <a:cs typeface="Times New Roman" pitchFamily="18" charset="0"/>
              </a:rPr>
              <a:t>“Chín năm làm một Điện Biên,</a:t>
            </a:r>
          </a:p>
          <a:p>
            <a:pPr marL="342900" indent="-342900" algn="ctr" eaLnBrk="1" hangingPunct="1">
              <a:spcBef>
                <a:spcPct val="20000"/>
              </a:spcBef>
            </a:pPr>
            <a:r>
              <a:rPr lang="en-US" altLang="en-US" sz="2800" b="1" i="1">
                <a:solidFill>
                  <a:srgbClr val="7030A0"/>
                </a:solidFill>
                <a:latin typeface="Times New Roman" pitchFamily="18" charset="0"/>
                <a:cs typeface="Times New Roman" pitchFamily="18" charset="0"/>
              </a:rPr>
              <a:t> Nên vành hoa đỏ, nên thiên sử vàng!”</a:t>
            </a:r>
          </a:p>
          <a:p>
            <a:pPr marL="342900" indent="-342900" eaLnBrk="1" hangingPunct="1">
              <a:spcBef>
                <a:spcPct val="20000"/>
              </a:spcBef>
            </a:pPr>
            <a:r>
              <a:rPr lang="en-US" altLang="en-US" sz="2800" b="1" i="1">
                <a:solidFill>
                  <a:srgbClr val="006600"/>
                </a:solidFill>
                <a:latin typeface="Times New Roman" pitchFamily="18" charset="0"/>
                <a:cs typeface="Times New Roman" pitchFamily="18" charset="0"/>
              </a:rPr>
              <a:t>	</a:t>
            </a:r>
            <a:r>
              <a:rPr lang="en-US" altLang="en-US" sz="2800" b="1">
                <a:solidFill>
                  <a:srgbClr val="006600"/>
                </a:solidFill>
                <a:latin typeface="Times New Roman" pitchFamily="18" charset="0"/>
                <a:cs typeface="Times New Roman" pitchFamily="18" charset="0"/>
              </a:rPr>
              <a:t>Chín năm đó được bắt đầu và kết thúc vào thời gian nào? Em hãy chọn đáp án đúng nhất.</a:t>
            </a:r>
          </a:p>
        </p:txBody>
      </p:sp>
      <p:sp>
        <p:nvSpPr>
          <p:cNvPr id="6150" name="Rectangle 6"/>
          <p:cNvSpPr>
            <a:spLocks noChangeArrowheads="1"/>
          </p:cNvSpPr>
          <p:nvPr/>
        </p:nvSpPr>
        <p:spPr bwMode="auto">
          <a:xfrm>
            <a:off x="228600" y="3543300"/>
            <a:ext cx="8763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2400" b="1">
                <a:solidFill>
                  <a:srgbClr val="002060"/>
                </a:solidFill>
                <a:latin typeface="Times New Roman" pitchFamily="18" charset="0"/>
                <a:cs typeface="Times New Roman" pitchFamily="18" charset="0"/>
              </a:rPr>
              <a:t>	a. Từ năm 1947 đến năm 1954 	  </a:t>
            </a:r>
          </a:p>
          <a:p>
            <a:pPr marL="342900" indent="-342900" eaLnBrk="1" hangingPunct="1">
              <a:spcBef>
                <a:spcPct val="20000"/>
              </a:spcBef>
            </a:pPr>
            <a:r>
              <a:rPr lang="en-US" altLang="en-US" sz="2400" b="1">
                <a:solidFill>
                  <a:srgbClr val="002060"/>
                </a:solidFill>
                <a:latin typeface="Times New Roman" pitchFamily="18" charset="0"/>
                <a:cs typeface="Times New Roman" pitchFamily="18" charset="0"/>
              </a:rPr>
              <a:t>	b. Từ năm 1944 đến năm 1953</a:t>
            </a:r>
          </a:p>
          <a:p>
            <a:pPr marL="342900" indent="-342900" eaLnBrk="1" hangingPunct="1">
              <a:spcBef>
                <a:spcPct val="20000"/>
              </a:spcBef>
            </a:pPr>
            <a:r>
              <a:rPr lang="en-US" altLang="en-US" sz="2400" b="1">
                <a:solidFill>
                  <a:srgbClr val="002060"/>
                </a:solidFill>
                <a:latin typeface="Times New Roman" pitchFamily="18" charset="0"/>
                <a:cs typeface="Times New Roman" pitchFamily="18" charset="0"/>
              </a:rPr>
              <a:t>	c. Từ năm 1945 đến năm 1954 </a:t>
            </a:r>
          </a:p>
        </p:txBody>
      </p:sp>
      <p:sp>
        <p:nvSpPr>
          <p:cNvPr id="6155" name="Oval 11"/>
          <p:cNvSpPr>
            <a:spLocks noChangeArrowheads="1"/>
          </p:cNvSpPr>
          <p:nvPr/>
        </p:nvSpPr>
        <p:spPr bwMode="auto">
          <a:xfrm>
            <a:off x="638175" y="4419600"/>
            <a:ext cx="276225" cy="4572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en-US" altLang="en-US">
              <a:latin typeface="Times New Roman" pitchFamily="18" charset="0"/>
              <a:cs typeface="Times New Roman" pitchFamily="18" charset="0"/>
            </a:endParaRPr>
          </a:p>
        </p:txBody>
      </p:sp>
      <p:sp>
        <p:nvSpPr>
          <p:cNvPr id="6157" name="Text Box 13"/>
          <p:cNvSpPr txBox="1">
            <a:spLocks noChangeArrowheads="1"/>
          </p:cNvSpPr>
          <p:nvPr/>
        </p:nvSpPr>
        <p:spPr bwMode="auto">
          <a:xfrm>
            <a:off x="533400" y="5105400"/>
            <a:ext cx="8305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pPr>
            <a:r>
              <a:rPr lang="en-US" altLang="en-US" sz="2400">
                <a:solidFill>
                  <a:srgbClr val="FF0000"/>
                </a:solidFill>
                <a:latin typeface="Times New Roman" pitchFamily="18" charset="0"/>
                <a:cs typeface="Times New Roman" pitchFamily="18" charset="0"/>
              </a:rPr>
              <a:t> Tình thế hiểm nghèo của nước ta sau Cách mạng tháng Tám được diễn tả bằng cụm từ nào?</a:t>
            </a:r>
          </a:p>
        </p:txBody>
      </p:sp>
      <p:sp>
        <p:nvSpPr>
          <p:cNvPr id="8" name="Text Box 13"/>
          <p:cNvSpPr txBox="1">
            <a:spLocks noChangeArrowheads="1"/>
          </p:cNvSpPr>
          <p:nvPr/>
        </p:nvSpPr>
        <p:spPr bwMode="auto">
          <a:xfrm>
            <a:off x="523875" y="5981700"/>
            <a:ext cx="8305800" cy="646331"/>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defRPr/>
            </a:pPr>
            <a:r>
              <a:rPr lang="en-US" altLang="en-US" sz="36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altLang="en-US" sz="36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Nghìn</a:t>
            </a:r>
            <a:r>
              <a:rPr lang="en-US" altLang="en-US" sz="36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altLang="en-US" sz="36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cân</a:t>
            </a:r>
            <a:r>
              <a:rPr lang="en-US" altLang="en-US" sz="36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altLang="en-US" sz="36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treo</a:t>
            </a:r>
            <a:r>
              <a:rPr lang="en-US" altLang="en-US" sz="36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altLang="en-US" sz="36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sợi</a:t>
            </a:r>
            <a:r>
              <a:rPr lang="en-US" altLang="en-US" sz="36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altLang="en-US" sz="36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tóc</a:t>
            </a:r>
            <a:endParaRPr lang="en-US" altLang="en-US" sz="36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770" decel="100000"/>
                                        <p:tgtEl>
                                          <p:spTgt spid="6148"/>
                                        </p:tgtEl>
                                      </p:cBhvr>
                                    </p:animEffect>
                                    <p:animScale>
                                      <p:cBhvr>
                                        <p:cTn id="8" dur="770" decel="100000"/>
                                        <p:tgtEl>
                                          <p:spTgt spid="6148"/>
                                        </p:tgtEl>
                                      </p:cBhvr>
                                      <p:from x="10000" y="10000"/>
                                      <p:to x="200000" y="450000"/>
                                    </p:animScale>
                                    <p:animScale>
                                      <p:cBhvr>
                                        <p:cTn id="9" dur="1230" accel="100000" fill="hold">
                                          <p:stCondLst>
                                            <p:cond delay="770"/>
                                          </p:stCondLst>
                                        </p:cTn>
                                        <p:tgtEl>
                                          <p:spTgt spid="6148"/>
                                        </p:tgtEl>
                                      </p:cBhvr>
                                      <p:from x="200000" y="450000"/>
                                      <p:to x="100000" y="100000"/>
                                    </p:animScale>
                                    <p:set>
                                      <p:cBhvr>
                                        <p:cTn id="10" dur="770" fill="hold"/>
                                        <p:tgtEl>
                                          <p:spTgt spid="6148"/>
                                        </p:tgtEl>
                                        <p:attrNameLst>
                                          <p:attrName>ppt_x</p:attrName>
                                        </p:attrNameLst>
                                      </p:cBhvr>
                                      <p:to>
                                        <p:strVal val="(0.5)"/>
                                      </p:to>
                                    </p:set>
                                    <p:anim from="(0.5)" to="(#ppt_x)" calcmode="lin" valueType="num">
                                      <p:cBhvr>
                                        <p:cTn id="11" dur="1230" accel="100000" fill="hold">
                                          <p:stCondLst>
                                            <p:cond delay="770"/>
                                          </p:stCondLst>
                                        </p:cTn>
                                        <p:tgtEl>
                                          <p:spTgt spid="6148"/>
                                        </p:tgtEl>
                                        <p:attrNameLst>
                                          <p:attrName>ppt_x</p:attrName>
                                        </p:attrNameLst>
                                      </p:cBhvr>
                                    </p:anim>
                                    <p:set>
                                      <p:cBhvr>
                                        <p:cTn id="12" dur="770" fill="hold"/>
                                        <p:tgtEl>
                                          <p:spTgt spid="6148"/>
                                        </p:tgtEl>
                                        <p:attrNameLst>
                                          <p:attrName>ppt_y</p:attrName>
                                        </p:attrNameLst>
                                      </p:cBhvr>
                                      <p:to>
                                        <p:strVal val="(#ppt_y+0.4)"/>
                                      </p:to>
                                    </p:set>
                                    <p:anim from="(#ppt_y+0.4)" to="(#ppt_y)" calcmode="lin" valueType="num">
                                      <p:cBhvr>
                                        <p:cTn id="13" dur="1230" accel="100000" fill="hold">
                                          <p:stCondLst>
                                            <p:cond delay="770"/>
                                          </p:stCondLst>
                                        </p:cTn>
                                        <p:tgtEl>
                                          <p:spTgt spid="6148"/>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6149"/>
                                        </p:tgtEl>
                                        <p:attrNameLst>
                                          <p:attrName>style.visibility</p:attrName>
                                        </p:attrNameLst>
                                      </p:cBhvr>
                                      <p:to>
                                        <p:strVal val="visible"/>
                                      </p:to>
                                    </p:set>
                                    <p:anim calcmode="lin" valueType="num">
                                      <p:cBhvr>
                                        <p:cTn id="18" dur="1000" fill="hold"/>
                                        <p:tgtEl>
                                          <p:spTgt spid="6149"/>
                                        </p:tgtEl>
                                        <p:attrNameLst>
                                          <p:attrName>ppt_x</p:attrName>
                                        </p:attrNameLst>
                                      </p:cBhvr>
                                      <p:tavLst>
                                        <p:tav tm="0">
                                          <p:val>
                                            <p:strVal val="#ppt_x-.2"/>
                                          </p:val>
                                        </p:tav>
                                        <p:tav tm="100000">
                                          <p:val>
                                            <p:strVal val="#ppt_x"/>
                                          </p:val>
                                        </p:tav>
                                      </p:tavLst>
                                    </p:anim>
                                    <p:anim calcmode="lin" valueType="num">
                                      <p:cBhvr>
                                        <p:cTn id="19" dur="1000" fill="hold"/>
                                        <p:tgtEl>
                                          <p:spTgt spid="6149"/>
                                        </p:tgtEl>
                                        <p:attrNameLst>
                                          <p:attrName>ppt_y</p:attrName>
                                        </p:attrNameLst>
                                      </p:cBhvr>
                                      <p:tavLst>
                                        <p:tav tm="0">
                                          <p:val>
                                            <p:strVal val="#ppt_y"/>
                                          </p:val>
                                        </p:tav>
                                        <p:tav tm="100000">
                                          <p:val>
                                            <p:strVal val="#ppt_y"/>
                                          </p:val>
                                        </p:tav>
                                      </p:tavLst>
                                    </p:anim>
                                    <p:animEffect transition="in" filter="wipe(right)" prLst="gradientSize: 0.1">
                                      <p:cBhvr>
                                        <p:cTn id="20" dur="1000"/>
                                        <p:tgtEl>
                                          <p:spTgt spid="614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6150"/>
                                        </p:tgtEl>
                                        <p:attrNameLst>
                                          <p:attrName>style.visibility</p:attrName>
                                        </p:attrNameLst>
                                      </p:cBhvr>
                                      <p:to>
                                        <p:strVal val="visible"/>
                                      </p:to>
                                    </p:set>
                                    <p:anim calcmode="lin" valueType="num">
                                      <p:cBhvr>
                                        <p:cTn id="25" dur="1000" fill="hold"/>
                                        <p:tgtEl>
                                          <p:spTgt spid="6150"/>
                                        </p:tgtEl>
                                        <p:attrNameLst>
                                          <p:attrName>ppt_x</p:attrName>
                                        </p:attrNameLst>
                                      </p:cBhvr>
                                      <p:tavLst>
                                        <p:tav tm="0">
                                          <p:val>
                                            <p:strVal val="#ppt_x-.2"/>
                                          </p:val>
                                        </p:tav>
                                        <p:tav tm="100000">
                                          <p:val>
                                            <p:strVal val="#ppt_x"/>
                                          </p:val>
                                        </p:tav>
                                      </p:tavLst>
                                    </p:anim>
                                    <p:anim calcmode="lin" valueType="num">
                                      <p:cBhvr>
                                        <p:cTn id="26" dur="1000" fill="hold"/>
                                        <p:tgtEl>
                                          <p:spTgt spid="6150"/>
                                        </p:tgtEl>
                                        <p:attrNameLst>
                                          <p:attrName>ppt_y</p:attrName>
                                        </p:attrNameLst>
                                      </p:cBhvr>
                                      <p:tavLst>
                                        <p:tav tm="0">
                                          <p:val>
                                            <p:strVal val="#ppt_y"/>
                                          </p:val>
                                        </p:tav>
                                        <p:tav tm="100000">
                                          <p:val>
                                            <p:strVal val="#ppt_y"/>
                                          </p:val>
                                        </p:tav>
                                      </p:tavLst>
                                    </p:anim>
                                    <p:animEffect transition="in" filter="wipe(right)" prLst="gradientSize: 0.1">
                                      <p:cBhvr>
                                        <p:cTn id="27" dur="1000"/>
                                        <p:tgtEl>
                                          <p:spTgt spid="615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6155"/>
                                        </p:tgtEl>
                                        <p:attrNameLst>
                                          <p:attrName>style.visibility</p:attrName>
                                        </p:attrNameLst>
                                      </p:cBhvr>
                                      <p:to>
                                        <p:strVal val="visible"/>
                                      </p:to>
                                    </p:set>
                                    <p:animEffect transition="in" filter="diamond(in)">
                                      <p:cBhvr>
                                        <p:cTn id="32" dur="2000"/>
                                        <p:tgtEl>
                                          <p:spTgt spid="615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157"/>
                                        </p:tgtEl>
                                        <p:attrNameLst>
                                          <p:attrName>style.visibility</p:attrName>
                                        </p:attrNameLst>
                                      </p:cBhvr>
                                      <p:to>
                                        <p:strVal val="visible"/>
                                      </p:to>
                                    </p:set>
                                    <p:anim calcmode="lin" valueType="num">
                                      <p:cBhvr additive="base">
                                        <p:cTn id="37" dur="500" fill="hold"/>
                                        <p:tgtEl>
                                          <p:spTgt spid="6157"/>
                                        </p:tgtEl>
                                        <p:attrNameLst>
                                          <p:attrName>ppt_x</p:attrName>
                                        </p:attrNameLst>
                                      </p:cBhvr>
                                      <p:tavLst>
                                        <p:tav tm="0">
                                          <p:val>
                                            <p:strVal val="#ppt_x"/>
                                          </p:val>
                                        </p:tav>
                                        <p:tav tm="100000">
                                          <p:val>
                                            <p:strVal val="#ppt_x"/>
                                          </p:val>
                                        </p:tav>
                                      </p:tavLst>
                                    </p:anim>
                                    <p:anim calcmode="lin" valueType="num">
                                      <p:cBhvr additive="base">
                                        <p:cTn id="38" dur="500" fill="hold"/>
                                        <p:tgtEl>
                                          <p:spTgt spid="6157"/>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9" grpId="0"/>
      <p:bldP spid="6150" grpId="0"/>
      <p:bldP spid="6155" grpId="0" animBg="1"/>
      <p:bldP spid="615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538163" y="1314450"/>
            <a:ext cx="403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r>
              <a:rPr lang="en-US" altLang="en-US" sz="2800" b="1">
                <a:solidFill>
                  <a:srgbClr val="006600"/>
                </a:solidFill>
                <a:latin typeface="Times New Roman" pitchFamily="18" charset="0"/>
                <a:cs typeface="Times New Roman" pitchFamily="18" charset="0"/>
              </a:rPr>
              <a:t>1. Hiệp định Giơ- ne- vơ.</a:t>
            </a:r>
          </a:p>
        </p:txBody>
      </p:sp>
      <p:sp>
        <p:nvSpPr>
          <p:cNvPr id="23555" name="Rectangle 4"/>
          <p:cNvSpPr>
            <a:spLocks noChangeArrowheads="1"/>
          </p:cNvSpPr>
          <p:nvPr/>
        </p:nvSpPr>
        <p:spPr bwMode="auto">
          <a:xfrm>
            <a:off x="2209800" y="838200"/>
            <a:ext cx="556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2800" b="1">
                <a:solidFill>
                  <a:srgbClr val="FF0000"/>
                </a:solidFill>
                <a:latin typeface="Times New Roman" pitchFamily="18" charset="0"/>
                <a:cs typeface="Times New Roman" pitchFamily="18" charset="0"/>
              </a:rPr>
              <a:t>NƯỚC NHÀ BỊ CHIA CẮT</a:t>
            </a:r>
          </a:p>
        </p:txBody>
      </p:sp>
      <p:sp>
        <p:nvSpPr>
          <p:cNvPr id="23556" name="Rectangle 5"/>
          <p:cNvSpPr>
            <a:spLocks noChangeArrowheads="1"/>
          </p:cNvSpPr>
          <p:nvPr/>
        </p:nvSpPr>
        <p:spPr bwMode="auto">
          <a:xfrm>
            <a:off x="3200400" y="381000"/>
            <a:ext cx="287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2400" b="1" u="sng">
                <a:solidFill>
                  <a:srgbClr val="006600"/>
                </a:solidFill>
                <a:latin typeface="Times New Roman" pitchFamily="18" charset="0"/>
                <a:cs typeface="Times New Roman" pitchFamily="18" charset="0"/>
              </a:rPr>
              <a:t>LỊCH SỬ</a:t>
            </a:r>
          </a:p>
        </p:txBody>
      </p:sp>
      <p:sp>
        <p:nvSpPr>
          <p:cNvPr id="26631" name="Text Box 7"/>
          <p:cNvSpPr txBox="1">
            <a:spLocks noChangeArrowheads="1"/>
          </p:cNvSpPr>
          <p:nvPr/>
        </p:nvSpPr>
        <p:spPr bwMode="auto">
          <a:xfrm>
            <a:off x="423863" y="3057525"/>
            <a:ext cx="83042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r>
              <a:rPr lang="en-US" altLang="en-US" sz="2800" b="1" u="sng">
                <a:solidFill>
                  <a:srgbClr val="002060"/>
                </a:solidFill>
                <a:latin typeface="Times New Roman" pitchFamily="18" charset="0"/>
                <a:cs typeface="Times New Roman" pitchFamily="18" charset="0"/>
              </a:rPr>
              <a:t>Câu 3:</a:t>
            </a:r>
            <a:r>
              <a:rPr lang="en-US" altLang="en-US" sz="2800">
                <a:solidFill>
                  <a:srgbClr val="002060"/>
                </a:solidFill>
                <a:latin typeface="Times New Roman" pitchFamily="18" charset="0"/>
                <a:cs typeface="Times New Roman" pitchFamily="18" charset="0"/>
              </a:rPr>
              <a:t>  Nêu những hành động tàn ác của Mĩ và bè lũ tay sai?</a:t>
            </a:r>
          </a:p>
        </p:txBody>
      </p:sp>
      <p:sp>
        <p:nvSpPr>
          <p:cNvPr id="26632" name="Text Box 8"/>
          <p:cNvSpPr txBox="1">
            <a:spLocks noChangeArrowheads="1"/>
          </p:cNvSpPr>
          <p:nvPr/>
        </p:nvSpPr>
        <p:spPr bwMode="auto">
          <a:xfrm>
            <a:off x="457200" y="3944938"/>
            <a:ext cx="8686800"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r>
              <a:rPr lang="en-US" altLang="en-US" sz="2000" b="1">
                <a:solidFill>
                  <a:srgbClr val="002060"/>
                </a:solidFill>
                <a:latin typeface="Times New Roman" pitchFamily="18" charset="0"/>
                <a:cs typeface="Times New Roman" pitchFamily="18" charset="0"/>
              </a:rPr>
              <a:t> </a:t>
            </a:r>
            <a:r>
              <a:rPr lang="en-US" altLang="en-US" sz="2800">
                <a:solidFill>
                  <a:srgbClr val="002060"/>
                </a:solidFill>
                <a:latin typeface="Times New Roman" pitchFamily="18" charset="0"/>
                <a:cs typeface="Times New Roman" pitchFamily="18" charset="0"/>
              </a:rPr>
              <a:t>+ Khủng bố dã man những người đòi hiệp thương, tổng tuyển cử thống nhất đất nước.</a:t>
            </a:r>
          </a:p>
          <a:p>
            <a:pPr eaLnBrk="1" hangingPunct="1"/>
            <a:r>
              <a:rPr lang="en-US" altLang="en-US" sz="2800">
                <a:solidFill>
                  <a:srgbClr val="002060"/>
                </a:solidFill>
                <a:latin typeface="Times New Roman" pitchFamily="18" charset="0"/>
                <a:cs typeface="Times New Roman" pitchFamily="18" charset="0"/>
              </a:rPr>
              <a:t> + Thực hiện chính sách “tố cộng”, “diệt cộng” với khẩu hiệu: “thà giết nhầm còn hơn bỏ sót”, thẳng tay giết hại các chiến sĩ cách mạng và những người dân vô tội.</a:t>
            </a:r>
          </a:p>
        </p:txBody>
      </p:sp>
      <p:sp>
        <p:nvSpPr>
          <p:cNvPr id="23559" name="Text Box 9"/>
          <p:cNvSpPr txBox="1">
            <a:spLocks noChangeArrowheads="1"/>
          </p:cNvSpPr>
          <p:nvPr/>
        </p:nvSpPr>
        <p:spPr bwMode="auto">
          <a:xfrm>
            <a:off x="457200" y="1752600"/>
            <a:ext cx="8305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r>
              <a:rPr lang="en-US" altLang="en-US" sz="2800" b="1">
                <a:solidFill>
                  <a:srgbClr val="006600"/>
                </a:solidFill>
                <a:latin typeface="Times New Roman" pitchFamily="18" charset="0"/>
                <a:cs typeface="Times New Roman" pitchFamily="18" charset="0"/>
              </a:rPr>
              <a:t>2. Nước ta bị chia cắt thành hai miền  Nam –Bắc do  âm mưu và hành động của Mĩ - Diệm sau Hiệp định Giơ-ne-vơ.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631"/>
                                        </p:tgtEl>
                                        <p:attrNameLst>
                                          <p:attrName>style.visibility</p:attrName>
                                        </p:attrNameLst>
                                      </p:cBhvr>
                                      <p:to>
                                        <p:strVal val="visible"/>
                                      </p:to>
                                    </p:set>
                                    <p:animEffect transition="in" filter="box(in)">
                                      <p:cBhvr>
                                        <p:cTn id="7" dur="500"/>
                                        <p:tgtEl>
                                          <p:spTgt spid="266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6632"/>
                                        </p:tgtEl>
                                        <p:attrNameLst>
                                          <p:attrName>style.visibility</p:attrName>
                                        </p:attrNameLst>
                                      </p:cBhvr>
                                      <p:to>
                                        <p:strVal val="visible"/>
                                      </p:to>
                                    </p:set>
                                    <p:animEffect transition="in" filter="box(out)">
                                      <p:cBhvr>
                                        <p:cTn id="12" dur="500"/>
                                        <p:tgtEl>
                                          <p:spTgt spid="26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p:bldP spid="266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8" descr="maychem"/>
          <p:cNvPicPr>
            <a:picLocks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24579" name="Text Box 9"/>
          <p:cNvSpPr txBox="1">
            <a:spLocks noChangeArrowheads="1"/>
          </p:cNvSpPr>
          <p:nvPr/>
        </p:nvSpPr>
        <p:spPr bwMode="auto">
          <a:xfrm>
            <a:off x="533400" y="6334125"/>
            <a:ext cx="7924800" cy="466725"/>
          </a:xfrm>
          <a:prstGeom prst="rect">
            <a:avLst/>
          </a:prstGeom>
          <a:solidFill>
            <a:schemeClr val="accent1"/>
          </a:solidFill>
          <a:ln w="9525">
            <a:solidFill>
              <a:srgbClr val="FFFF00"/>
            </a:solidFill>
            <a:miter lim="800000"/>
            <a:headEnd/>
            <a:tailEnd/>
          </a:ln>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algn="ctr"/>
            <a:r>
              <a:rPr lang="en-US" altLang="en-US" sz="2400">
                <a:solidFill>
                  <a:srgbClr val="00B050"/>
                </a:solidFill>
                <a:latin typeface="Times New Roman" pitchFamily="18" charset="0"/>
                <a:cs typeface="Times New Roman" pitchFamily="18" charset="0"/>
              </a:rPr>
              <a:t>Chính quyền Ngô Đình Diệm lê máy chém đi khắp miền Nam</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4294967295"/>
          </p:nvPr>
        </p:nvSpPr>
        <p:spPr>
          <a:xfrm>
            <a:off x="533400" y="457200"/>
            <a:ext cx="8229600" cy="6400800"/>
          </a:xfrm>
        </p:spPr>
        <p:txBody>
          <a:bodyPr/>
          <a:lstStyle/>
          <a:p>
            <a:pPr eaLnBrk="1" hangingPunct="1"/>
            <a:endParaRPr lang="en-US" altLang="en-US" smtClean="0"/>
          </a:p>
        </p:txBody>
      </p:sp>
      <p:grpSp>
        <p:nvGrpSpPr>
          <p:cNvPr id="25603" name="Group 3"/>
          <p:cNvGrpSpPr>
            <a:grpSpLocks/>
          </p:cNvGrpSpPr>
          <p:nvPr/>
        </p:nvGrpSpPr>
        <p:grpSpPr bwMode="auto">
          <a:xfrm>
            <a:off x="0" y="0"/>
            <a:ext cx="9144000" cy="6813550"/>
            <a:chOff x="0" y="527"/>
            <a:chExt cx="5760" cy="5210"/>
          </a:xfrm>
        </p:grpSpPr>
        <p:grpSp>
          <p:nvGrpSpPr>
            <p:cNvPr id="25604" name="Group 4"/>
            <p:cNvGrpSpPr>
              <a:grpSpLocks/>
            </p:cNvGrpSpPr>
            <p:nvPr/>
          </p:nvGrpSpPr>
          <p:grpSpPr bwMode="auto">
            <a:xfrm>
              <a:off x="0" y="527"/>
              <a:ext cx="5760" cy="5210"/>
              <a:chOff x="0" y="0"/>
              <a:chExt cx="5760" cy="4284"/>
            </a:xfrm>
          </p:grpSpPr>
          <p:pic>
            <p:nvPicPr>
              <p:cNvPr id="25606" name="Picture 5" descr="Sau+tran+ch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6"/>
              <p:cNvSpPr txBox="1">
                <a:spLocks noChangeArrowheads="1"/>
              </p:cNvSpPr>
              <p:nvPr/>
            </p:nvSpPr>
            <p:spPr bwMode="auto">
              <a:xfrm>
                <a:off x="733" y="4054"/>
                <a:ext cx="305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r>
                  <a:rPr lang="en-CA" altLang="en-US" sz="1800" b="1">
                    <a:latin typeface="Times New Roman" pitchFamily="18" charset="0"/>
                    <a:cs typeface="Times New Roman" pitchFamily="18" charset="0"/>
                  </a:rPr>
                  <a:t>Những cuộc thảm sát của chính quyền Mĩ-Diệm</a:t>
                </a:r>
                <a:endParaRPr lang="en-US" altLang="en-US" sz="1800" b="1">
                  <a:latin typeface="Times New Roman" pitchFamily="18" charset="0"/>
                  <a:cs typeface="Times New Roman" pitchFamily="18" charset="0"/>
                </a:endParaRPr>
              </a:p>
            </p:txBody>
          </p:sp>
        </p:grpSp>
        <p:sp>
          <p:nvSpPr>
            <p:cNvPr id="25605" name="Text Box 7"/>
            <p:cNvSpPr txBox="1">
              <a:spLocks noChangeArrowheads="1"/>
            </p:cNvSpPr>
            <p:nvPr/>
          </p:nvSpPr>
          <p:spPr bwMode="auto">
            <a:xfrm>
              <a:off x="3673" y="890"/>
              <a:ext cx="2087" cy="700"/>
            </a:xfrm>
            <a:prstGeom prst="rect">
              <a:avLst/>
            </a:prstGeom>
            <a:solidFill>
              <a:srgbClr val="FFFF00"/>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pPr>
              <a:r>
                <a:rPr lang="en-CA" altLang="en-US" sz="1800">
                  <a:solidFill>
                    <a:srgbClr val="002060"/>
                  </a:solidFill>
                  <a:latin typeface="Times New Roman" pitchFamily="18" charset="0"/>
                  <a:cs typeface="Times New Roman" pitchFamily="18" charset="0"/>
                </a:rPr>
                <a:t>Mĩ –Diệm thực hiện chính sách “tố cộng”,”diệt cộng “với khẩu hiệu :”giết nhầm còn hơn bỏ sót”</a:t>
              </a:r>
              <a:endParaRPr lang="en-US" altLang="en-US" sz="1800">
                <a:solidFill>
                  <a:srgbClr val="002060"/>
                </a:solidFill>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Picture 5" descr="Cong nhan vinh tr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0" name="Picture 3" descr="Tượng vĩnh tr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7696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4"/>
          <p:cNvSpPr txBox="1">
            <a:spLocks noChangeArrowheads="1"/>
          </p:cNvSpPr>
          <p:nvPr/>
        </p:nvSpPr>
        <p:spPr bwMode="auto">
          <a:xfrm>
            <a:off x="2362200" y="6172200"/>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pPr>
            <a:r>
              <a:rPr lang="en-US" altLang="en-US" sz="1800">
                <a:solidFill>
                  <a:srgbClr val="002060"/>
                </a:solidFill>
                <a:latin typeface="Times New Roman" pitchFamily="18" charset="0"/>
                <a:cs typeface="Times New Roman" pitchFamily="18" charset="0"/>
              </a:rPr>
              <a:t>TƯỢNG ĐÀI VỤ THẢM SÁT VĨNH TRINH</a:t>
            </a:r>
            <a:endParaRPr lang="vi-VN" altLang="en-US" sz="1800">
              <a:solidFill>
                <a:srgbClr val="00206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800"/>
            <a:ext cx="8229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a:spLocks noChangeArrowheads="1"/>
          </p:cNvSpPr>
          <p:nvPr/>
        </p:nvSpPr>
        <p:spPr bwMode="auto">
          <a:xfrm>
            <a:off x="1981200" y="6019800"/>
            <a:ext cx="6019800" cy="762000"/>
          </a:xfrm>
          <a:prstGeom prst="rect">
            <a:avLst/>
          </a:prstGeom>
          <a:solidFill>
            <a:schemeClr val="bg1"/>
          </a:solidFill>
          <a:ln w="9525">
            <a:solidFill>
              <a:schemeClr val="bg1"/>
            </a:solidFill>
            <a:miter lim="800000"/>
            <a:headEnd/>
            <a:tailEnd/>
          </a:ln>
        </p:spPr>
        <p:txBody>
          <a:bodyPr wrap="none" anchor="ctr"/>
          <a:lstStyle/>
          <a:p>
            <a:pPr algn="ctr" eaLnBrk="1" hangingPunct="1"/>
            <a:r>
              <a:rPr lang="en-US" altLang="en-US" sz="2400" b="1">
                <a:solidFill>
                  <a:srgbClr val="002060"/>
                </a:solidFill>
                <a:latin typeface="Times New Roman" pitchFamily="18" charset="0"/>
                <a:cs typeface="Times New Roman" pitchFamily="18" charset="0"/>
              </a:rPr>
              <a:t>Mĩ - Diệm</a:t>
            </a:r>
            <a:r>
              <a:rPr lang="en-US" altLang="en-US" b="1">
                <a:solidFill>
                  <a:srgbClr val="002060"/>
                </a:solidFill>
                <a:latin typeface="Times New Roman" pitchFamily="18" charset="0"/>
                <a:cs typeface="Times New Roman" pitchFamily="18" charset="0"/>
              </a:rPr>
              <a:t> </a:t>
            </a:r>
            <a:r>
              <a:rPr lang="en-US" altLang="en-US" sz="2400" b="1">
                <a:solidFill>
                  <a:srgbClr val="002060"/>
                </a:solidFill>
                <a:latin typeface="Times New Roman" pitchFamily="18" charset="0"/>
                <a:cs typeface="Times New Roman" pitchFamily="18" charset="0"/>
              </a:rPr>
              <a:t>tàn sát đồng bào miền Nam</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4294967295"/>
          </p:nvPr>
        </p:nvSpPr>
        <p:spPr/>
        <p:txBody>
          <a:bodyPr/>
          <a:lstStyle/>
          <a:p>
            <a:pPr eaLnBrk="1" hangingPunct="1"/>
            <a:endParaRPr lang="en-US" altLang="en-US" smtClean="0"/>
          </a:p>
        </p:txBody>
      </p:sp>
      <p:grpSp>
        <p:nvGrpSpPr>
          <p:cNvPr id="29699" name="Group 3"/>
          <p:cNvGrpSpPr>
            <a:grpSpLocks/>
          </p:cNvGrpSpPr>
          <p:nvPr/>
        </p:nvGrpSpPr>
        <p:grpSpPr bwMode="auto">
          <a:xfrm>
            <a:off x="0" y="0"/>
            <a:ext cx="9144000" cy="6858000"/>
            <a:chOff x="0" y="709"/>
            <a:chExt cx="5760" cy="3611"/>
          </a:xfrm>
        </p:grpSpPr>
        <p:pic>
          <p:nvPicPr>
            <p:cNvPr id="297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09"/>
              <a:ext cx="5760" cy="3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5"/>
            <p:cNvSpPr txBox="1">
              <a:spLocks noChangeArrowheads="1"/>
            </p:cNvSpPr>
            <p:nvPr/>
          </p:nvSpPr>
          <p:spPr bwMode="auto">
            <a:xfrm>
              <a:off x="158" y="799"/>
              <a:ext cx="1815" cy="502"/>
            </a:xfrm>
            <a:prstGeom prst="rect">
              <a:avLst/>
            </a:prstGeom>
            <a:solidFill>
              <a:schemeClr val="tx2"/>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pPr>
              <a:r>
                <a:rPr lang="en-CA" altLang="en-US" sz="2800">
                  <a:solidFill>
                    <a:srgbClr val="FF0066"/>
                  </a:solidFill>
                  <a:latin typeface="Times New Roman" pitchFamily="18" charset="0"/>
                  <a:cs typeface="Times New Roman" pitchFamily="18" charset="0"/>
                </a:rPr>
                <a:t>Mĩ –Diệm giết cả những người dân vô tội .</a:t>
              </a:r>
              <a:endParaRPr lang="en-US" altLang="en-US" sz="2800">
                <a:solidFill>
                  <a:srgbClr val="FF0066"/>
                </a:solidFill>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590800" y="6248400"/>
            <a:ext cx="4114800" cy="381000"/>
          </a:xfrm>
          <a:prstGeom prst="rect">
            <a:avLst/>
          </a:prstGeom>
          <a:solidFill>
            <a:schemeClr val="bg1"/>
          </a:solidFill>
          <a:ln w="9525">
            <a:solidFill>
              <a:schemeClr val="bg1"/>
            </a:solidFill>
            <a:miter lim="800000"/>
            <a:headEnd/>
            <a:tailEnd/>
          </a:ln>
        </p:spPr>
        <p:txBody>
          <a:bodyPr wrap="none" anchor="ctr"/>
          <a:lstStyle/>
          <a:p>
            <a:pPr algn="ctr" eaLnBrk="1" hangingPunct="1"/>
            <a:r>
              <a:rPr lang="en-US" altLang="en-US" sz="2400" b="1">
                <a:solidFill>
                  <a:srgbClr val="002060"/>
                </a:solidFill>
                <a:latin typeface="Times New Roman" pitchFamily="18" charset="0"/>
                <a:cs typeface="Times New Roman" pitchFamily="18" charset="0"/>
              </a:rPr>
              <a:t>Thảm sát đồng bào ta</a:t>
            </a:r>
          </a:p>
        </p:txBody>
      </p:sp>
      <p:pic>
        <p:nvPicPr>
          <p:cNvPr id="30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4419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8600"/>
            <a:ext cx="4572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76200" y="1314450"/>
            <a:ext cx="403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r>
              <a:rPr lang="en-US" altLang="en-US" sz="2800">
                <a:solidFill>
                  <a:srgbClr val="006600"/>
                </a:solidFill>
                <a:latin typeface="Times New Roman" pitchFamily="18" charset="0"/>
                <a:cs typeface="Times New Roman" pitchFamily="18" charset="0"/>
              </a:rPr>
              <a:t>1. Hiệp định Giơ- ne- vơ.</a:t>
            </a:r>
          </a:p>
        </p:txBody>
      </p:sp>
      <p:sp>
        <p:nvSpPr>
          <p:cNvPr id="31747" name="Rectangle 4"/>
          <p:cNvSpPr>
            <a:spLocks noChangeArrowheads="1"/>
          </p:cNvSpPr>
          <p:nvPr/>
        </p:nvSpPr>
        <p:spPr bwMode="auto">
          <a:xfrm>
            <a:off x="2362200" y="762000"/>
            <a:ext cx="541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2800" b="1">
                <a:solidFill>
                  <a:srgbClr val="FF0000"/>
                </a:solidFill>
                <a:latin typeface="Times New Roman" pitchFamily="18" charset="0"/>
                <a:cs typeface="Times New Roman" pitchFamily="18" charset="0"/>
              </a:rPr>
              <a:t>NƯỚC NHÀ BỊ CHIA CẮT</a:t>
            </a:r>
          </a:p>
        </p:txBody>
      </p:sp>
      <p:sp>
        <p:nvSpPr>
          <p:cNvPr id="31748" name="Rectangle 5"/>
          <p:cNvSpPr>
            <a:spLocks noChangeArrowheads="1"/>
          </p:cNvSpPr>
          <p:nvPr/>
        </p:nvSpPr>
        <p:spPr bwMode="auto">
          <a:xfrm>
            <a:off x="3200400" y="304800"/>
            <a:ext cx="287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2400" b="1" u="sng">
                <a:solidFill>
                  <a:srgbClr val="006600"/>
                </a:solidFill>
                <a:latin typeface="Times New Roman" pitchFamily="18" charset="0"/>
                <a:cs typeface="Times New Roman" pitchFamily="18" charset="0"/>
              </a:rPr>
              <a:t>LỊCH SỬ</a:t>
            </a:r>
          </a:p>
        </p:txBody>
      </p:sp>
      <p:sp>
        <p:nvSpPr>
          <p:cNvPr id="27655" name="Text Box 7"/>
          <p:cNvSpPr txBox="1">
            <a:spLocks noChangeArrowheads="1"/>
          </p:cNvSpPr>
          <p:nvPr/>
        </p:nvSpPr>
        <p:spPr bwMode="auto">
          <a:xfrm>
            <a:off x="457200" y="2819400"/>
            <a:ext cx="830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r>
              <a:rPr lang="en-US" altLang="en-US" sz="2800" b="1" u="sng">
                <a:solidFill>
                  <a:srgbClr val="002060"/>
                </a:solidFill>
                <a:latin typeface="Times New Roman" pitchFamily="18" charset="0"/>
                <a:cs typeface="Times New Roman" pitchFamily="18" charset="0"/>
              </a:rPr>
              <a:t>Câu 4:</a:t>
            </a:r>
            <a:r>
              <a:rPr lang="en-US" altLang="en-US" sz="2800">
                <a:solidFill>
                  <a:srgbClr val="002060"/>
                </a:solidFill>
                <a:latin typeface="Times New Roman" pitchFamily="18" charset="0"/>
                <a:cs typeface="Times New Roman" pitchFamily="18" charset="0"/>
              </a:rPr>
              <a:t> Muốn xóa bỏ nỗi đau chia cắt, nhân dân ta phải làm gì ?</a:t>
            </a:r>
          </a:p>
        </p:txBody>
      </p:sp>
      <p:sp>
        <p:nvSpPr>
          <p:cNvPr id="27656" name="Text Box 8"/>
          <p:cNvSpPr txBox="1">
            <a:spLocks noChangeArrowheads="1"/>
          </p:cNvSpPr>
          <p:nvPr/>
        </p:nvSpPr>
        <p:spPr bwMode="auto">
          <a:xfrm>
            <a:off x="457200" y="3657600"/>
            <a:ext cx="868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r>
              <a:rPr lang="en-US" altLang="en-US" sz="2800">
                <a:solidFill>
                  <a:srgbClr val="002060"/>
                </a:solidFill>
                <a:latin typeface="Times New Roman" pitchFamily="18" charset="0"/>
                <a:cs typeface="Times New Roman" pitchFamily="18" charset="0"/>
              </a:rPr>
              <a:t>+ Không còn con đường nào khác, nhân dân ta buộc phải cầm súng đứng lên.</a:t>
            </a:r>
          </a:p>
        </p:txBody>
      </p:sp>
      <p:sp>
        <p:nvSpPr>
          <p:cNvPr id="27657" name="Rectangle 9"/>
          <p:cNvSpPr>
            <a:spLocks noChangeArrowheads="1"/>
          </p:cNvSpPr>
          <p:nvPr/>
        </p:nvSpPr>
        <p:spPr bwMode="auto">
          <a:xfrm>
            <a:off x="381000" y="4535488"/>
            <a:ext cx="85344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altLang="en-US" sz="2800">
                <a:solidFill>
                  <a:srgbClr val="C00000"/>
                </a:solidFill>
                <a:latin typeface="Times New Roman" pitchFamily="18" charset="0"/>
                <a:cs typeface="Times New Roman" pitchFamily="18" charset="0"/>
              </a:rPr>
              <a:t>* Nếu không cầm súng đánh giặc thì đất nước sẽ mãi mãi bị giặc Mĩ xâm lược. Đồng bào ta sẽ suốt đời làm nô lệ. </a:t>
            </a:r>
          </a:p>
          <a:p>
            <a:pPr eaLnBrk="1" hangingPunct="1"/>
            <a:r>
              <a:rPr lang="en-US" altLang="en-US" sz="2800">
                <a:solidFill>
                  <a:srgbClr val="C00000"/>
                </a:solidFill>
                <a:latin typeface="Times New Roman" pitchFamily="18" charset="0"/>
                <a:cs typeface="Times New Roman" pitchFamily="18" charset="0"/>
              </a:rPr>
              <a:t>* Nhân dân ta chọn con đường cầm súng chiến đấu với mục đích đánh đuổi giặc ngoại xâm, giành lại độc lập dân tộc, mục đích ấy là hoàn toàn chính đáng.  </a:t>
            </a:r>
          </a:p>
        </p:txBody>
      </p:sp>
      <p:sp>
        <p:nvSpPr>
          <p:cNvPr id="31752" name="Text Box 11"/>
          <p:cNvSpPr txBox="1">
            <a:spLocks noChangeArrowheads="1"/>
          </p:cNvSpPr>
          <p:nvPr/>
        </p:nvSpPr>
        <p:spPr bwMode="auto">
          <a:xfrm>
            <a:off x="133350" y="1752600"/>
            <a:ext cx="90106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r>
              <a:rPr lang="en-US" altLang="en-US" sz="2800">
                <a:solidFill>
                  <a:srgbClr val="006600"/>
                </a:solidFill>
                <a:latin typeface="Times New Roman" pitchFamily="18" charset="0"/>
                <a:cs typeface="Times New Roman" pitchFamily="18" charset="0"/>
              </a:rPr>
              <a:t>2. Nước ta bị chia cắt thành hai miền Nam –Bắc do âm mưu và hành động của Mĩ - Diệm sau Hiệp định Giơ-ne-vơ.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655"/>
                                        </p:tgtEl>
                                        <p:attrNameLst>
                                          <p:attrName>style.visibility</p:attrName>
                                        </p:attrNameLst>
                                      </p:cBhvr>
                                      <p:to>
                                        <p:strVal val="visible"/>
                                      </p:to>
                                    </p:set>
                                    <p:animEffect transition="in" filter="box(in)">
                                      <p:cBhvr>
                                        <p:cTn id="7" dur="500"/>
                                        <p:tgtEl>
                                          <p:spTgt spid="276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7656"/>
                                        </p:tgtEl>
                                        <p:attrNameLst>
                                          <p:attrName>style.visibility</p:attrName>
                                        </p:attrNameLst>
                                      </p:cBhvr>
                                      <p:to>
                                        <p:strVal val="visible"/>
                                      </p:to>
                                    </p:set>
                                    <p:animEffect transition="in" filter="box(out)">
                                      <p:cBhvr>
                                        <p:cTn id="12" dur="500"/>
                                        <p:tgtEl>
                                          <p:spTgt spid="276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27657"/>
                                        </p:tgtEl>
                                        <p:attrNameLst>
                                          <p:attrName>style.visibility</p:attrName>
                                        </p:attrNameLst>
                                      </p:cBhvr>
                                      <p:to>
                                        <p:strVal val="visible"/>
                                      </p:to>
                                    </p:set>
                                    <p:anim calcmode="lin" valueType="num">
                                      <p:cBhvr>
                                        <p:cTn id="17" dur="500" fill="hold"/>
                                        <p:tgtEl>
                                          <p:spTgt spid="27657"/>
                                        </p:tgtEl>
                                        <p:attrNameLst>
                                          <p:attrName>ppt_w</p:attrName>
                                        </p:attrNameLst>
                                      </p:cBhvr>
                                      <p:tavLst>
                                        <p:tav tm="0">
                                          <p:val>
                                            <p:strVal val="#ppt_w*0.70"/>
                                          </p:val>
                                        </p:tav>
                                        <p:tav tm="100000">
                                          <p:val>
                                            <p:strVal val="#ppt_w"/>
                                          </p:val>
                                        </p:tav>
                                      </p:tavLst>
                                    </p:anim>
                                    <p:anim calcmode="lin" valueType="num">
                                      <p:cBhvr>
                                        <p:cTn id="18" dur="500" fill="hold"/>
                                        <p:tgtEl>
                                          <p:spTgt spid="27657"/>
                                        </p:tgtEl>
                                        <p:attrNameLst>
                                          <p:attrName>ppt_h</p:attrName>
                                        </p:attrNameLst>
                                      </p:cBhvr>
                                      <p:tavLst>
                                        <p:tav tm="0">
                                          <p:val>
                                            <p:strVal val="#ppt_h"/>
                                          </p:val>
                                        </p:tav>
                                        <p:tav tm="100000">
                                          <p:val>
                                            <p:strVal val="#ppt_h"/>
                                          </p:val>
                                        </p:tav>
                                      </p:tavLst>
                                    </p:anim>
                                    <p:animEffect transition="in" filter="fade">
                                      <p:cBhvr>
                                        <p:cTn id="19" dur="500"/>
                                        <p:tgtEl>
                                          <p:spTgt spid="27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P spid="27656" grpId="0"/>
      <p:bldP spid="2765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6"/>
          <p:cNvSpPr txBox="1">
            <a:spLocks noChangeArrowheads="1"/>
          </p:cNvSpPr>
          <p:nvPr/>
        </p:nvSpPr>
        <p:spPr bwMode="auto">
          <a:xfrm>
            <a:off x="838200" y="5867400"/>
            <a:ext cx="7207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pPr>
            <a:r>
              <a:rPr lang="en-US" altLang="en-US" sz="2000" b="1">
                <a:solidFill>
                  <a:srgbClr val="002060"/>
                </a:solidFill>
                <a:latin typeface="Times New Roman" pitchFamily="18" charset="0"/>
                <a:cs typeface="Times New Roman" pitchFamily="18" charset="0"/>
              </a:rPr>
              <a:t>Một số hình ảnh về cuộc đấu tranh của nhân dân ta chống chính quyền Mĩ - Diệm</a:t>
            </a:r>
          </a:p>
        </p:txBody>
      </p:sp>
      <p:sp>
        <p:nvSpPr>
          <p:cNvPr id="32771" name="Rectangle 7"/>
          <p:cNvSpPr>
            <a:spLocks noChangeArrowheads="1"/>
          </p:cNvSpPr>
          <p:nvPr/>
        </p:nvSpPr>
        <p:spPr bwMode="auto">
          <a:xfrm>
            <a:off x="3276600" y="304800"/>
            <a:ext cx="287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2400" b="1" u="sng">
                <a:solidFill>
                  <a:srgbClr val="006600"/>
                </a:solidFill>
                <a:latin typeface="Times New Roman" pitchFamily="18" charset="0"/>
                <a:cs typeface="Times New Roman" pitchFamily="18" charset="0"/>
              </a:rPr>
              <a:t>LỊCH SỬ</a:t>
            </a:r>
          </a:p>
        </p:txBody>
      </p:sp>
      <p:sp>
        <p:nvSpPr>
          <p:cNvPr id="32772" name="Rectangle 9"/>
          <p:cNvSpPr>
            <a:spLocks noChangeArrowheads="1"/>
          </p:cNvSpPr>
          <p:nvPr/>
        </p:nvSpPr>
        <p:spPr bwMode="auto">
          <a:xfrm>
            <a:off x="2057400" y="762000"/>
            <a:ext cx="594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2800" b="1">
                <a:solidFill>
                  <a:srgbClr val="FF0000"/>
                </a:solidFill>
                <a:latin typeface="Times New Roman" pitchFamily="18" charset="0"/>
                <a:cs typeface="Times New Roman" pitchFamily="18" charset="0"/>
              </a:rPr>
              <a:t>NƯỚC NHÀ BỊ CHIA CẮT</a:t>
            </a:r>
          </a:p>
        </p:txBody>
      </p:sp>
      <p:pic>
        <p:nvPicPr>
          <p:cNvPr id="32773" name="Picture 10" descr="chong ap c 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371600"/>
            <a:ext cx="4648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11" descr="Dau tra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3716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1" name="Picture 7" descr="hienluong1">
            <a:hlinkClick r:id="" action="ppaction://hlinkshowjump?jump=next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nodeType="clickEffect">
                                  <p:stCondLst>
                                    <p:cond delay="0"/>
                                  </p:stCondLst>
                                  <p:childTnLst>
                                    <p:set>
                                      <p:cBhvr>
                                        <p:cTn id="6" dur="1" fill="hold">
                                          <p:stCondLst>
                                            <p:cond delay="0"/>
                                          </p:stCondLst>
                                        </p:cTn>
                                        <p:tgtEl>
                                          <p:spTgt spid="41991"/>
                                        </p:tgtEl>
                                        <p:attrNameLst>
                                          <p:attrName>style.visibility</p:attrName>
                                        </p:attrNameLst>
                                      </p:cBhvr>
                                      <p:to>
                                        <p:strVal val="visible"/>
                                      </p:to>
                                    </p:set>
                                    <p:animEffect transition="in" filter="diamond(out)">
                                      <p:cBhvr>
                                        <p:cTn id="7" dur="500"/>
                                        <p:tgtEl>
                                          <p:spTgt spid="41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
          <p:cNvGrpSpPr>
            <a:grpSpLocks/>
          </p:cNvGrpSpPr>
          <p:nvPr/>
        </p:nvGrpSpPr>
        <p:grpSpPr bwMode="auto">
          <a:xfrm>
            <a:off x="152400" y="1371600"/>
            <a:ext cx="8915400" cy="4191000"/>
            <a:chOff x="624" y="816"/>
            <a:chExt cx="4896" cy="1584"/>
          </a:xfrm>
        </p:grpSpPr>
        <p:pic>
          <p:nvPicPr>
            <p:cNvPr id="33798" name="Picture 3" descr="bieutinhchongDi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4" y="816"/>
              <a:ext cx="2256"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4" descr="BieuTinhChongNDDi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 y="816"/>
              <a:ext cx="2304" cy="1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5" name="Text Box 5"/>
          <p:cNvSpPr txBox="1">
            <a:spLocks noChangeArrowheads="1"/>
          </p:cNvSpPr>
          <p:nvPr/>
        </p:nvSpPr>
        <p:spPr bwMode="auto">
          <a:xfrm>
            <a:off x="946150" y="5562600"/>
            <a:ext cx="7207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pPr>
            <a:r>
              <a:rPr lang="en-US" altLang="en-US" sz="2000" b="1">
                <a:solidFill>
                  <a:srgbClr val="002060"/>
                </a:solidFill>
                <a:latin typeface="Times New Roman" pitchFamily="18" charset="0"/>
                <a:cs typeface="Times New Roman" pitchFamily="18" charset="0"/>
              </a:rPr>
              <a:t>Một số hình ảnh về cuộc đấu tranh của nhân dân ta chống chính quyền Mĩ - Diệm</a:t>
            </a:r>
          </a:p>
        </p:txBody>
      </p:sp>
      <p:sp>
        <p:nvSpPr>
          <p:cNvPr id="33796" name="Rectangle 6"/>
          <p:cNvSpPr>
            <a:spLocks noChangeArrowheads="1"/>
          </p:cNvSpPr>
          <p:nvPr/>
        </p:nvSpPr>
        <p:spPr bwMode="auto">
          <a:xfrm>
            <a:off x="3657600" y="207963"/>
            <a:ext cx="2879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400" b="1" u="sng">
                <a:solidFill>
                  <a:srgbClr val="006600"/>
                </a:solidFill>
                <a:latin typeface="Times New Roman" pitchFamily="18" charset="0"/>
                <a:cs typeface="Times New Roman" pitchFamily="18" charset="0"/>
              </a:rPr>
              <a:t>LỊCH SỬ</a:t>
            </a:r>
          </a:p>
        </p:txBody>
      </p:sp>
      <p:sp>
        <p:nvSpPr>
          <p:cNvPr id="33797" name="Rectangle 8"/>
          <p:cNvSpPr>
            <a:spLocks noChangeArrowheads="1"/>
          </p:cNvSpPr>
          <p:nvPr/>
        </p:nvSpPr>
        <p:spPr bwMode="auto">
          <a:xfrm>
            <a:off x="2438400" y="665163"/>
            <a:ext cx="548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800" b="1">
                <a:solidFill>
                  <a:srgbClr val="FF0000"/>
                </a:solidFill>
                <a:latin typeface="Times New Roman" pitchFamily="18" charset="0"/>
                <a:cs typeface="Times New Roman" pitchFamily="18" charset="0"/>
              </a:rPr>
              <a:t>NƯỚC NHÀ BỊ CHIA CẮT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5"/>
          <p:cNvSpPr txBox="1">
            <a:spLocks noChangeArrowheads="1"/>
          </p:cNvSpPr>
          <p:nvPr/>
        </p:nvSpPr>
        <p:spPr bwMode="auto">
          <a:xfrm>
            <a:off x="1066800" y="5943600"/>
            <a:ext cx="7207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pPr>
            <a:r>
              <a:rPr lang="en-US" altLang="en-US" sz="2000" b="1">
                <a:solidFill>
                  <a:srgbClr val="002060"/>
                </a:solidFill>
                <a:latin typeface="Times New Roman" pitchFamily="18" charset="0"/>
                <a:cs typeface="Times New Roman" pitchFamily="18" charset="0"/>
              </a:rPr>
              <a:t>Một số hình ảnh về cuộc đấu tranh của nhân dân ta chống chính quyền Mĩ - Diệm</a:t>
            </a:r>
          </a:p>
        </p:txBody>
      </p:sp>
      <p:sp>
        <p:nvSpPr>
          <p:cNvPr id="34819" name="Rectangle 6"/>
          <p:cNvSpPr>
            <a:spLocks noChangeArrowheads="1"/>
          </p:cNvSpPr>
          <p:nvPr/>
        </p:nvSpPr>
        <p:spPr bwMode="auto">
          <a:xfrm>
            <a:off x="3200400" y="228600"/>
            <a:ext cx="287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2400" b="1" u="sng">
                <a:solidFill>
                  <a:srgbClr val="006600"/>
                </a:solidFill>
                <a:latin typeface="Times New Roman" pitchFamily="18" charset="0"/>
                <a:cs typeface="Times New Roman" pitchFamily="18" charset="0"/>
              </a:rPr>
              <a:t>LỊCH SỬ:</a:t>
            </a:r>
          </a:p>
        </p:txBody>
      </p:sp>
      <p:sp>
        <p:nvSpPr>
          <p:cNvPr id="34820" name="Rectangle 8"/>
          <p:cNvSpPr>
            <a:spLocks noChangeArrowheads="1"/>
          </p:cNvSpPr>
          <p:nvPr/>
        </p:nvSpPr>
        <p:spPr bwMode="auto">
          <a:xfrm>
            <a:off x="2362200" y="685800"/>
            <a:ext cx="548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800" b="1">
                <a:solidFill>
                  <a:srgbClr val="FF0000"/>
                </a:solidFill>
                <a:latin typeface="Times New Roman" pitchFamily="18" charset="0"/>
                <a:cs typeface="Times New Roman" pitchFamily="18" charset="0"/>
              </a:rPr>
              <a:t>NƯỚC NHÀ BỊ CHIA CẮT</a:t>
            </a:r>
          </a:p>
        </p:txBody>
      </p:sp>
      <p:pic>
        <p:nvPicPr>
          <p:cNvPr id="34821" name="Picture 9" descr="Dau tranh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8305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p:cNvSpPr txBox="1">
            <a:spLocks noChangeArrowheads="1"/>
          </p:cNvSpPr>
          <p:nvPr/>
        </p:nvSpPr>
        <p:spPr bwMode="gray">
          <a:xfrm>
            <a:off x="715963" y="3638550"/>
            <a:ext cx="7848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r>
              <a:rPr lang="en-US" altLang="en-US" sz="2400" b="1">
                <a:solidFill>
                  <a:srgbClr val="002060"/>
                </a:solidFill>
                <a:latin typeface="Times New Roman" pitchFamily="18" charset="0"/>
                <a:cs typeface="Times New Roman" pitchFamily="18" charset="0"/>
              </a:rPr>
              <a:t>- Sông Bến Hải (vĩ tuyến 17) là giới tuyến phân chia tạm thời hai miền Nam - Bắc.</a:t>
            </a:r>
          </a:p>
        </p:txBody>
      </p:sp>
      <p:sp>
        <p:nvSpPr>
          <p:cNvPr id="35843" name="Text Box 7"/>
          <p:cNvSpPr txBox="1">
            <a:spLocks noChangeArrowheads="1"/>
          </p:cNvSpPr>
          <p:nvPr/>
        </p:nvSpPr>
        <p:spPr bwMode="gray">
          <a:xfrm>
            <a:off x="409575" y="4654550"/>
            <a:ext cx="807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pPr>
            <a:r>
              <a:rPr lang="en-US" altLang="en-US" sz="2400" b="1">
                <a:solidFill>
                  <a:srgbClr val="002060"/>
                </a:solidFill>
                <a:latin typeface="Times New Roman" pitchFamily="18" charset="0"/>
                <a:cs typeface="Times New Roman" pitchFamily="18" charset="0"/>
              </a:rPr>
              <a:t>    - Quân Pháp sẽ rút khỏi miền Bắc, chuyển vào miền Nam. </a:t>
            </a:r>
          </a:p>
        </p:txBody>
      </p:sp>
      <p:sp>
        <p:nvSpPr>
          <p:cNvPr id="35844" name="Text Box 9"/>
          <p:cNvSpPr txBox="1">
            <a:spLocks noChangeArrowheads="1"/>
          </p:cNvSpPr>
          <p:nvPr/>
        </p:nvSpPr>
        <p:spPr bwMode="gray">
          <a:xfrm>
            <a:off x="652463" y="5329238"/>
            <a:ext cx="7848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pPr>
            <a:r>
              <a:rPr lang="en-US" altLang="en-US" sz="2400" b="1">
                <a:solidFill>
                  <a:srgbClr val="002060"/>
                </a:solidFill>
                <a:latin typeface="Times New Roman" pitchFamily="18" charset="0"/>
                <a:cs typeface="Times New Roman" pitchFamily="18" charset="0"/>
              </a:rPr>
              <a:t> - Đến tháng 7 - 1956, nhân dân hai miền Nam-Bắc sẽ tiến hành tổng tuyển cử, thống nhất đất nước.</a:t>
            </a:r>
          </a:p>
        </p:txBody>
      </p:sp>
      <p:sp>
        <p:nvSpPr>
          <p:cNvPr id="35845" name="Text Box 10"/>
          <p:cNvSpPr>
            <a:spLocks noChangeArrowheads="1"/>
          </p:cNvSpPr>
          <p:nvPr>
            <p:ph type="title" idx="4294967295"/>
          </p:nvPr>
        </p:nvSpPr>
        <p:spPr>
          <a:xfrm>
            <a:off x="304800" y="1874838"/>
            <a:ext cx="7391400" cy="762000"/>
          </a:xfrm>
          <a:noFill/>
        </p:spPr>
        <p:txBody>
          <a:bodyPr/>
          <a:lstStyle/>
          <a:p>
            <a:pPr algn="l" eaLnBrk="1" hangingPunct="1">
              <a:spcBef>
                <a:spcPct val="50000"/>
              </a:spcBef>
            </a:pPr>
            <a:r>
              <a:rPr lang="en-US" altLang="en-US" sz="2800" b="1" smtClean="0">
                <a:solidFill>
                  <a:srgbClr val="C00000"/>
                </a:solidFill>
                <a:latin typeface="Times New Roman" pitchFamily="18" charset="0"/>
                <a:cs typeface="Times New Roman" pitchFamily="18" charset="0"/>
              </a:rPr>
              <a:t>* Nội dung cơ bản của Hiệp định Giơ-ne-vơ</a:t>
            </a:r>
          </a:p>
        </p:txBody>
      </p:sp>
      <p:sp>
        <p:nvSpPr>
          <p:cNvPr id="35846" name="Text Box 14"/>
          <p:cNvSpPr txBox="1">
            <a:spLocks noChangeArrowheads="1"/>
          </p:cNvSpPr>
          <p:nvPr/>
        </p:nvSpPr>
        <p:spPr bwMode="auto">
          <a:xfrm>
            <a:off x="538163" y="1314450"/>
            <a:ext cx="403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r>
              <a:rPr lang="en-US" altLang="en-US" sz="2800" b="1">
                <a:solidFill>
                  <a:srgbClr val="006600"/>
                </a:solidFill>
                <a:latin typeface="Times New Roman" pitchFamily="18" charset="0"/>
                <a:cs typeface="Times New Roman" pitchFamily="18" charset="0"/>
              </a:rPr>
              <a:t>1. Hiệp định Giơ- ne- vơ.</a:t>
            </a:r>
          </a:p>
        </p:txBody>
      </p:sp>
      <p:sp>
        <p:nvSpPr>
          <p:cNvPr id="35847" name="Rectangle 16"/>
          <p:cNvSpPr>
            <a:spLocks noChangeArrowheads="1"/>
          </p:cNvSpPr>
          <p:nvPr/>
        </p:nvSpPr>
        <p:spPr bwMode="auto">
          <a:xfrm>
            <a:off x="2228850" y="762000"/>
            <a:ext cx="5486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2800" b="1">
                <a:solidFill>
                  <a:srgbClr val="FF0000"/>
                </a:solidFill>
                <a:latin typeface="Times New Roman" pitchFamily="18" charset="0"/>
                <a:cs typeface="Times New Roman" pitchFamily="18" charset="0"/>
              </a:rPr>
              <a:t>NƯỚC NHÀ BỊ CHIA CẮT</a:t>
            </a:r>
          </a:p>
        </p:txBody>
      </p:sp>
      <p:sp>
        <p:nvSpPr>
          <p:cNvPr id="35848" name="Rectangle 17"/>
          <p:cNvSpPr>
            <a:spLocks noChangeArrowheads="1"/>
          </p:cNvSpPr>
          <p:nvPr/>
        </p:nvSpPr>
        <p:spPr bwMode="auto">
          <a:xfrm>
            <a:off x="3200400" y="304800"/>
            <a:ext cx="287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2400" b="1" u="sng">
                <a:solidFill>
                  <a:srgbClr val="006600"/>
                </a:solidFill>
                <a:latin typeface="Times New Roman" pitchFamily="18" charset="0"/>
                <a:cs typeface="Times New Roman" pitchFamily="18" charset="0"/>
              </a:rPr>
              <a:t>LỊCH SỬ</a:t>
            </a:r>
          </a:p>
        </p:txBody>
      </p:sp>
      <p:sp>
        <p:nvSpPr>
          <p:cNvPr id="35849" name="Text Box 4"/>
          <p:cNvSpPr txBox="1">
            <a:spLocks noChangeArrowheads="1"/>
          </p:cNvSpPr>
          <p:nvPr/>
        </p:nvSpPr>
        <p:spPr bwMode="gray">
          <a:xfrm>
            <a:off x="715963" y="2890838"/>
            <a:ext cx="784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r>
              <a:rPr lang="en-US" altLang="en-US" sz="2400" b="1">
                <a:solidFill>
                  <a:srgbClr val="002060"/>
                </a:solidFill>
                <a:latin typeface="Times New Roman" pitchFamily="18" charset="0"/>
                <a:cs typeface="Times New Roman" pitchFamily="18" charset="0"/>
              </a:rPr>
              <a:t>- Chấm dứt chiến tranh, lập lại hoà bình ở Việt Nam.</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3"/>
          <p:cNvGrpSpPr>
            <a:grpSpLocks/>
          </p:cNvGrpSpPr>
          <p:nvPr/>
        </p:nvGrpSpPr>
        <p:grpSpPr bwMode="auto">
          <a:xfrm>
            <a:off x="457200" y="447675"/>
            <a:ext cx="8153400" cy="5953125"/>
            <a:chOff x="288" y="282"/>
            <a:chExt cx="5136" cy="3750"/>
          </a:xfrm>
        </p:grpSpPr>
        <p:sp>
          <p:nvSpPr>
            <p:cNvPr id="36877" name="Rectangle 4"/>
            <p:cNvSpPr>
              <a:spLocks noChangeArrowheads="1"/>
            </p:cNvSpPr>
            <p:nvPr/>
          </p:nvSpPr>
          <p:spPr bwMode="auto">
            <a:xfrm>
              <a:off x="288" y="1872"/>
              <a:ext cx="384" cy="528"/>
            </a:xfrm>
            <a:prstGeom prst="rect">
              <a:avLst/>
            </a:prstGeom>
            <a:gradFill rotWithShape="1">
              <a:gsLst>
                <a:gs pos="0">
                  <a:schemeClr val="bg1"/>
                </a:gs>
                <a:gs pos="100000">
                  <a:srgbClr val="99FF66"/>
                </a:gs>
              </a:gsLst>
              <a:path path="shape">
                <a:fillToRect l="50000" t="50000" r="50000" b="50000"/>
              </a:path>
            </a:gradFill>
            <a:ln w="76200">
              <a:solidFill>
                <a:schemeClr val="hlink"/>
              </a:solidFill>
              <a:miter lim="800000"/>
              <a:headEnd/>
              <a:tailEnd/>
            </a:ln>
          </p:spPr>
          <p:txBody>
            <a:bodyPr wrap="none" anchor="ctr"/>
            <a:lstStyle/>
            <a:p>
              <a:pPr algn="ctr"/>
              <a:r>
                <a:rPr lang="en-US" altLang="en-US" sz="2800" b="1">
                  <a:solidFill>
                    <a:srgbClr val="FF0066"/>
                  </a:solidFill>
                  <a:latin typeface="Times New Roman" pitchFamily="18" charset="0"/>
                  <a:cs typeface="Times New Roman" pitchFamily="18" charset="0"/>
                </a:rPr>
                <a:t>Mĩ</a:t>
              </a:r>
            </a:p>
          </p:txBody>
        </p:sp>
        <p:sp>
          <p:nvSpPr>
            <p:cNvPr id="54277" name="Rectangle 5"/>
            <p:cNvSpPr>
              <a:spLocks noChangeArrowheads="1"/>
            </p:cNvSpPr>
            <p:nvPr/>
          </p:nvSpPr>
          <p:spPr bwMode="auto">
            <a:xfrm>
              <a:off x="1344" y="1824"/>
              <a:ext cx="2400" cy="1104"/>
            </a:xfrm>
            <a:prstGeom prst="rect">
              <a:avLst/>
            </a:prstGeom>
            <a:gradFill rotWithShape="1">
              <a:gsLst>
                <a:gs pos="0">
                  <a:schemeClr val="folHlink"/>
                </a:gs>
                <a:gs pos="50000">
                  <a:schemeClr val="bg1"/>
                </a:gs>
                <a:gs pos="100000">
                  <a:schemeClr val="folHlink"/>
                </a:gs>
              </a:gsLst>
              <a:lin ang="0" scaled="1"/>
            </a:gradFill>
            <a:ln w="38100">
              <a:solidFill>
                <a:schemeClr val="hlink"/>
              </a:solidFill>
              <a:miter lim="800000"/>
              <a:headEnd/>
              <a:tailEnd/>
            </a:ln>
            <a:effectLst/>
          </p:spPr>
          <p:txBody>
            <a:bodyPr wrap="none" anchor="ctr"/>
            <a:lstStyle/>
            <a:p>
              <a:pPr algn="just">
                <a:defRPr/>
              </a:pPr>
              <a:r>
                <a:rPr lang="en-US" sz="2800" dirty="0" err="1">
                  <a:solidFill>
                    <a:srgbClr val="002060"/>
                  </a:solidFill>
                  <a:latin typeface="Times New Roman" panose="02020603050405020304" pitchFamily="18" charset="0"/>
                  <a:cs typeface="Times New Roman" panose="02020603050405020304" pitchFamily="18" charset="0"/>
                </a:rPr>
                <a:t>Khủng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bố</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dã</a:t>
              </a:r>
              <a:r>
                <a:rPr lang="en-US" sz="2800" dirty="0">
                  <a:solidFill>
                    <a:srgbClr val="002060"/>
                  </a:solidFill>
                  <a:latin typeface="Times New Roman" panose="02020603050405020304" pitchFamily="18" charset="0"/>
                  <a:cs typeface="Times New Roman" panose="02020603050405020304" pitchFamily="18" charset="0"/>
                </a:rPr>
                <a:t> man </a:t>
              </a:r>
              <a:r>
                <a:rPr lang="en-US" sz="2800" dirty="0" err="1">
                  <a:solidFill>
                    <a:srgbClr val="002060"/>
                  </a:solidFill>
                  <a:latin typeface="Times New Roman" panose="02020603050405020304" pitchFamily="18" charset="0"/>
                  <a:cs typeface="Times New Roman" panose="02020603050405020304" pitchFamily="18" charset="0"/>
                </a:rPr>
                <a:t>những</a:t>
              </a:r>
              <a:r>
                <a:rPr lang="en-US" sz="2800" dirty="0">
                  <a:solidFill>
                    <a:srgbClr val="002060"/>
                  </a:solidFill>
                  <a:latin typeface="Times New Roman" panose="02020603050405020304" pitchFamily="18" charset="0"/>
                  <a:cs typeface="Times New Roman" panose="02020603050405020304" pitchFamily="18" charset="0"/>
                </a:rPr>
                <a:t> </a:t>
              </a:r>
            </a:p>
            <a:p>
              <a:pPr algn="just">
                <a:defRPr/>
              </a:pPr>
              <a:r>
                <a:rPr lang="en-US" sz="2800" dirty="0" err="1">
                  <a:solidFill>
                    <a:srgbClr val="002060"/>
                  </a:solidFill>
                  <a:latin typeface="Times New Roman" panose="02020603050405020304" pitchFamily="18" charset="0"/>
                  <a:cs typeface="Times New Roman" panose="02020603050405020304" pitchFamily="18" charset="0"/>
                </a:rPr>
                <a:t>người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đòi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hiệp</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thương</a:t>
              </a:r>
              <a:endParaRPr lang="en-US" sz="2800" dirty="0">
                <a:solidFill>
                  <a:srgbClr val="002060"/>
                </a:solidFill>
                <a:latin typeface="Times New Roman" panose="02020603050405020304" pitchFamily="18" charset="0"/>
                <a:cs typeface="Times New Roman" panose="02020603050405020304" pitchFamily="18" charset="0"/>
              </a:endParaRPr>
            </a:p>
            <a:p>
              <a:pPr algn="just">
                <a:defRPr/>
              </a:pPr>
              <a:r>
                <a:rPr lang="en-US" sz="2800" dirty="0" err="1">
                  <a:solidFill>
                    <a:srgbClr val="002060"/>
                  </a:solidFill>
                  <a:latin typeface="Times New Roman" panose="02020603050405020304" pitchFamily="18" charset="0"/>
                  <a:cs typeface="Times New Roman" panose="02020603050405020304" pitchFamily="18" charset="0"/>
                </a:rPr>
                <a:t>tổng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tuyển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cử</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thống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nhất</a:t>
              </a:r>
              <a:endParaRPr lang="en-US" sz="2800" dirty="0">
                <a:solidFill>
                  <a:srgbClr val="002060"/>
                </a:solidFill>
                <a:latin typeface="Times New Roman" panose="02020603050405020304" pitchFamily="18" charset="0"/>
                <a:cs typeface="Times New Roman" panose="02020603050405020304" pitchFamily="18" charset="0"/>
              </a:endParaRPr>
            </a:p>
            <a:p>
              <a:pPr algn="just">
                <a:defRPr/>
              </a:pPr>
              <a:r>
                <a:rPr lang="en-US" sz="2800" dirty="0" err="1">
                  <a:solidFill>
                    <a:srgbClr val="002060"/>
                  </a:solidFill>
                  <a:latin typeface="Times New Roman" panose="02020603050405020304" pitchFamily="18" charset="0"/>
                  <a:cs typeface="Times New Roman" panose="02020603050405020304" pitchFamily="18" charset="0"/>
                </a:rPr>
                <a:t>đất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nước</a:t>
              </a:r>
              <a:r>
                <a:rPr lang="en-US" sz="2800" dirty="0">
                  <a:solidFill>
                    <a:srgbClr val="002060"/>
                  </a:solidFill>
                  <a:latin typeface="Times New Roman" panose="02020603050405020304" pitchFamily="18" charset="0"/>
                  <a:cs typeface="Times New Roman" panose="02020603050405020304" pitchFamily="18" charset="0"/>
                </a:rPr>
                <a:t>  </a:t>
              </a:r>
            </a:p>
          </p:txBody>
        </p:sp>
        <p:sp>
          <p:nvSpPr>
            <p:cNvPr id="54278" name="Rectangle 6"/>
            <p:cNvSpPr>
              <a:spLocks noChangeArrowheads="1"/>
            </p:cNvSpPr>
            <p:nvPr/>
          </p:nvSpPr>
          <p:spPr bwMode="auto">
            <a:xfrm>
              <a:off x="1344" y="3120"/>
              <a:ext cx="2400" cy="912"/>
            </a:xfrm>
            <a:prstGeom prst="rect">
              <a:avLst/>
            </a:prstGeom>
            <a:gradFill rotWithShape="1">
              <a:gsLst>
                <a:gs pos="0">
                  <a:schemeClr val="hlink"/>
                </a:gs>
                <a:gs pos="50000">
                  <a:schemeClr val="bg1"/>
                </a:gs>
                <a:gs pos="100000">
                  <a:schemeClr val="hlink"/>
                </a:gs>
              </a:gsLst>
              <a:lin ang="5400000" scaled="1"/>
            </a:gradFill>
            <a:ln w="57150">
              <a:solidFill>
                <a:schemeClr val="hlink"/>
              </a:solidFill>
              <a:miter lim="800000"/>
              <a:headEnd/>
              <a:tailEnd/>
            </a:ln>
            <a:effectLst/>
          </p:spPr>
          <p:txBody>
            <a:bodyPr wrap="none" anchor="ctr"/>
            <a:lstStyle/>
            <a:p>
              <a:pPr algn="just">
                <a:defRPr/>
              </a:pPr>
              <a:r>
                <a:rPr lang="en-US" sz="2800">
                  <a:solidFill>
                    <a:srgbClr val="002060"/>
                  </a:solidFill>
                  <a:latin typeface="Times New Roman" panose="02020603050405020304" pitchFamily="18" charset="0"/>
                  <a:cs typeface="Times New Roman" panose="02020603050405020304" pitchFamily="18" charset="0"/>
                </a:rPr>
                <a:t>Thực hiện chính sách </a:t>
              </a:r>
            </a:p>
            <a:p>
              <a:pPr algn="just">
                <a:defRPr/>
              </a:pPr>
              <a:r>
                <a:rPr lang="en-US" sz="2800">
                  <a:solidFill>
                    <a:srgbClr val="002060"/>
                  </a:solidFill>
                  <a:latin typeface="Times New Roman" panose="02020603050405020304" pitchFamily="18" charset="0"/>
                  <a:cs typeface="Times New Roman" panose="02020603050405020304" pitchFamily="18" charset="0"/>
                </a:rPr>
                <a:t>“tố cộng”, “diệt cộng”</a:t>
              </a:r>
            </a:p>
            <a:p>
              <a:pPr algn="just">
                <a:defRPr/>
              </a:pPr>
              <a:r>
                <a:rPr lang="en-US" sz="2800">
                  <a:solidFill>
                    <a:srgbClr val="002060"/>
                  </a:solidFill>
                  <a:latin typeface="Times New Roman" panose="02020603050405020304" pitchFamily="18" charset="0"/>
                  <a:cs typeface="Times New Roman" panose="02020603050405020304" pitchFamily="18" charset="0"/>
                </a:rPr>
                <a:t>dã man.</a:t>
              </a:r>
            </a:p>
          </p:txBody>
        </p:sp>
        <p:sp>
          <p:nvSpPr>
            <p:cNvPr id="54279" name="Rectangle 7"/>
            <p:cNvSpPr>
              <a:spLocks noChangeArrowheads="1"/>
            </p:cNvSpPr>
            <p:nvPr/>
          </p:nvSpPr>
          <p:spPr bwMode="auto">
            <a:xfrm>
              <a:off x="4320" y="1200"/>
              <a:ext cx="1104" cy="1920"/>
            </a:xfrm>
            <a:prstGeom prst="rect">
              <a:avLst/>
            </a:prstGeom>
            <a:gradFill rotWithShape="1">
              <a:gsLst>
                <a:gs pos="0">
                  <a:srgbClr val="009900"/>
                </a:gs>
                <a:gs pos="50000">
                  <a:schemeClr val="bg1"/>
                </a:gs>
                <a:gs pos="100000">
                  <a:srgbClr val="009900"/>
                </a:gs>
              </a:gsLst>
              <a:lin ang="5400000" scaled="1"/>
            </a:gradFill>
            <a:ln w="57150">
              <a:solidFill>
                <a:schemeClr val="hlink"/>
              </a:solidFill>
              <a:miter lim="800000"/>
              <a:headEnd/>
              <a:tailEnd/>
            </a:ln>
            <a:effectLst/>
          </p:spPr>
          <p:txBody>
            <a:bodyPr wrap="none" anchor="ctr"/>
            <a:lstStyle/>
            <a:p>
              <a:pPr algn="ctr">
                <a:defRPr/>
              </a:pPr>
              <a:r>
                <a:rPr lang="en-US" sz="2400" b="1" dirty="0" err="1">
                  <a:solidFill>
                    <a:srgbClr val="002060"/>
                  </a:solidFill>
                  <a:latin typeface="Times New Roman" panose="02020603050405020304" pitchFamily="18" charset="0"/>
                  <a:cs typeface="Times New Roman" panose="02020603050405020304" pitchFamily="18" charset="0"/>
                </a:rPr>
                <a:t>Hiệp</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định</a:t>
              </a:r>
              <a:endParaRPr lang="en-US" sz="2400" b="1" dirty="0">
                <a:solidFill>
                  <a:srgbClr val="002060"/>
                </a:solidFill>
                <a:latin typeface="Times New Roman" panose="02020603050405020304" pitchFamily="18" charset="0"/>
                <a:cs typeface="Times New Roman" panose="02020603050405020304" pitchFamily="18" charset="0"/>
              </a:endParaRPr>
            </a:p>
            <a:p>
              <a:pPr algn="ctr">
                <a:defRPr/>
              </a:pP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Giơ</a:t>
              </a:r>
              <a:r>
                <a:rPr lang="en-US" sz="2400" b="1" dirty="0">
                  <a:solidFill>
                    <a:srgbClr val="002060"/>
                  </a:solidFill>
                  <a:latin typeface="Times New Roman" panose="02020603050405020304" pitchFamily="18" charset="0"/>
                  <a:cs typeface="Times New Roman" panose="02020603050405020304" pitchFamily="18" charset="0"/>
                </a:rPr>
                <a:t>-ne-</a:t>
              </a:r>
              <a:r>
                <a:rPr lang="en-US" sz="2400" b="1" dirty="0" err="1">
                  <a:solidFill>
                    <a:srgbClr val="002060"/>
                  </a:solidFill>
                  <a:latin typeface="Times New Roman" panose="02020603050405020304" pitchFamily="18" charset="0"/>
                  <a:cs typeface="Times New Roman" panose="02020603050405020304" pitchFamily="18" charset="0"/>
                </a:rPr>
                <a:t>vơ</a:t>
              </a:r>
              <a:endParaRPr lang="en-US" sz="2400" b="1" dirty="0">
                <a:solidFill>
                  <a:srgbClr val="002060"/>
                </a:solidFill>
                <a:latin typeface="Times New Roman" panose="02020603050405020304" pitchFamily="18" charset="0"/>
                <a:cs typeface="Times New Roman" panose="02020603050405020304" pitchFamily="18" charset="0"/>
              </a:endParaRPr>
            </a:p>
            <a:p>
              <a:pPr algn="ctr">
                <a:defRPr/>
              </a:pP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bị</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phá</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hoại</a:t>
              </a:r>
              <a:r>
                <a:rPr lang="en-US" sz="2400" b="1" dirty="0">
                  <a:solidFill>
                    <a:srgbClr val="002060"/>
                  </a:solidFill>
                  <a:latin typeface="Times New Roman" panose="02020603050405020304" pitchFamily="18" charset="0"/>
                  <a:cs typeface="Times New Roman" panose="02020603050405020304" pitchFamily="18" charset="0"/>
                </a:rPr>
                <a:t>, </a:t>
              </a:r>
            </a:p>
            <a:p>
              <a:pPr algn="ctr">
                <a:defRPr/>
              </a:pPr>
              <a:r>
                <a:rPr lang="en-US" sz="2400" b="1" dirty="0" err="1">
                  <a:solidFill>
                    <a:srgbClr val="002060"/>
                  </a:solidFill>
                  <a:latin typeface="Times New Roman" panose="02020603050405020304" pitchFamily="18" charset="0"/>
                  <a:cs typeface="Times New Roman" panose="02020603050405020304" pitchFamily="18" charset="0"/>
                </a:rPr>
                <a:t>nước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nhà</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bị</a:t>
              </a:r>
              <a:endParaRPr lang="en-US" sz="2400" b="1" dirty="0">
                <a:solidFill>
                  <a:srgbClr val="002060"/>
                </a:solidFill>
                <a:latin typeface="Times New Roman" panose="02020603050405020304" pitchFamily="18" charset="0"/>
                <a:cs typeface="Times New Roman" panose="02020603050405020304" pitchFamily="18" charset="0"/>
              </a:endParaRPr>
            </a:p>
            <a:p>
              <a:pPr algn="ctr">
                <a:defRPr/>
              </a:pPr>
              <a:r>
                <a:rPr lang="en-US" sz="2400" b="1" dirty="0">
                  <a:solidFill>
                    <a:srgbClr val="002060"/>
                  </a:solidFill>
                  <a:latin typeface="Times New Roman" panose="02020603050405020304" pitchFamily="18" charset="0"/>
                  <a:cs typeface="Times New Roman" panose="02020603050405020304" pitchFamily="18" charset="0"/>
                </a:rPr>
                <a:t> chia </a:t>
              </a:r>
              <a:r>
                <a:rPr lang="en-US" sz="2400" b="1" dirty="0" err="1">
                  <a:solidFill>
                    <a:srgbClr val="002060"/>
                  </a:solidFill>
                  <a:latin typeface="Times New Roman" panose="02020603050405020304" pitchFamily="18" charset="0"/>
                  <a:cs typeface="Times New Roman" panose="02020603050405020304" pitchFamily="18" charset="0"/>
                </a:rPr>
                <a:t>cắt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lâu</a:t>
              </a:r>
              <a:r>
                <a:rPr lang="en-US" sz="2400" b="1" dirty="0">
                  <a:solidFill>
                    <a:srgbClr val="002060"/>
                  </a:solidFill>
                  <a:latin typeface="Times New Roman" panose="02020603050405020304" pitchFamily="18" charset="0"/>
                  <a:cs typeface="Times New Roman" panose="02020603050405020304" pitchFamily="18" charset="0"/>
                </a:rPr>
                <a:t> </a:t>
              </a:r>
            </a:p>
            <a:p>
              <a:pPr algn="ctr">
                <a:defRPr/>
              </a:pPr>
              <a:r>
                <a:rPr lang="en-US" sz="2400" b="1" dirty="0" err="1">
                  <a:solidFill>
                    <a:srgbClr val="002060"/>
                  </a:solidFill>
                  <a:latin typeface="Times New Roman" panose="02020603050405020304" pitchFamily="18" charset="0"/>
                  <a:cs typeface="Times New Roman" panose="02020603050405020304" pitchFamily="18" charset="0"/>
                </a:rPr>
                <a:t>dài</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54280" name="Rectangle 8"/>
            <p:cNvSpPr>
              <a:spLocks noChangeArrowheads="1"/>
            </p:cNvSpPr>
            <p:nvPr/>
          </p:nvSpPr>
          <p:spPr bwMode="auto">
            <a:xfrm>
              <a:off x="1368" y="282"/>
              <a:ext cx="2304" cy="624"/>
            </a:xfrm>
            <a:prstGeom prst="rect">
              <a:avLst/>
            </a:prstGeom>
            <a:gradFill rotWithShape="1">
              <a:gsLst>
                <a:gs pos="0">
                  <a:srgbClr val="66FFFF"/>
                </a:gs>
                <a:gs pos="50000">
                  <a:schemeClr val="bg1"/>
                </a:gs>
                <a:gs pos="100000">
                  <a:srgbClr val="66FFFF"/>
                </a:gs>
              </a:gsLst>
              <a:lin ang="5400000" scaled="1"/>
            </a:gradFill>
            <a:ln w="57150">
              <a:solidFill>
                <a:schemeClr val="hlink"/>
              </a:solidFill>
              <a:miter lim="800000"/>
              <a:headEnd/>
              <a:tailEnd/>
            </a:ln>
            <a:effectLst/>
          </p:spPr>
          <p:txBody>
            <a:bodyPr wrap="none" anchor="ctr"/>
            <a:lstStyle/>
            <a:p>
              <a:pPr algn="just">
                <a:defRPr/>
              </a:pPr>
              <a:r>
                <a:rPr lang="en-US" sz="2800" dirty="0" err="1">
                  <a:solidFill>
                    <a:srgbClr val="002060"/>
                  </a:solidFill>
                  <a:latin typeface="Times New Roman" panose="02020603050405020304" pitchFamily="18" charset="0"/>
                  <a:cs typeface="Times New Roman" panose="02020603050405020304" pitchFamily="18" charset="0"/>
                </a:rPr>
                <a:t>Lập</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chính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quyền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tay</a:t>
              </a:r>
              <a:r>
                <a:rPr lang="en-US" sz="2800" dirty="0">
                  <a:solidFill>
                    <a:srgbClr val="002060"/>
                  </a:solidFill>
                  <a:latin typeface="Times New Roman" panose="02020603050405020304" pitchFamily="18" charset="0"/>
                  <a:cs typeface="Times New Roman" panose="02020603050405020304" pitchFamily="18" charset="0"/>
                </a:rPr>
                <a:t> </a:t>
              </a:r>
            </a:p>
            <a:p>
              <a:pPr algn="just">
                <a:defRPr/>
              </a:pPr>
              <a:r>
                <a:rPr lang="en-US" sz="2800" dirty="0" err="1">
                  <a:solidFill>
                    <a:srgbClr val="002060"/>
                  </a:solidFill>
                  <a:latin typeface="Times New Roman" panose="02020603050405020304" pitchFamily="18" charset="0"/>
                  <a:cs typeface="Times New Roman" panose="02020603050405020304" pitchFamily="18" charset="0"/>
                </a:rPr>
                <a:t>sai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Ngô</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Đình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Diệm</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54281" name="Rectangle 9"/>
            <p:cNvSpPr>
              <a:spLocks noChangeArrowheads="1"/>
            </p:cNvSpPr>
            <p:nvPr/>
          </p:nvSpPr>
          <p:spPr bwMode="auto">
            <a:xfrm>
              <a:off x="1344" y="1056"/>
              <a:ext cx="2352" cy="576"/>
            </a:xfrm>
            <a:prstGeom prst="rect">
              <a:avLst/>
            </a:prstGeom>
            <a:gradFill rotWithShape="1">
              <a:gsLst>
                <a:gs pos="0">
                  <a:schemeClr val="hlink"/>
                </a:gs>
                <a:gs pos="50000">
                  <a:schemeClr val="bg1"/>
                </a:gs>
                <a:gs pos="100000">
                  <a:schemeClr val="hlink"/>
                </a:gs>
              </a:gsLst>
              <a:lin ang="5400000" scaled="1"/>
            </a:gradFill>
            <a:ln w="57150">
              <a:solidFill>
                <a:schemeClr val="hlink"/>
              </a:solidFill>
              <a:miter lim="800000"/>
              <a:headEnd/>
              <a:tailEnd/>
            </a:ln>
            <a:effectLst/>
          </p:spPr>
          <p:txBody>
            <a:bodyPr wrap="none" anchor="ctr"/>
            <a:lstStyle/>
            <a:p>
              <a:pPr algn="just">
                <a:defRPr/>
              </a:pPr>
              <a:r>
                <a:rPr lang="en-US" sz="2800" dirty="0">
                  <a:solidFill>
                    <a:srgbClr val="002060"/>
                  </a:solidFill>
                  <a:latin typeface="Times New Roman" panose="02020603050405020304" pitchFamily="18" charset="0"/>
                  <a:cs typeface="Times New Roman" panose="02020603050405020304" pitchFamily="18" charset="0"/>
                </a:rPr>
                <a:t>Ra </a:t>
              </a:r>
              <a:r>
                <a:rPr lang="en-US" sz="2800" dirty="0" err="1">
                  <a:solidFill>
                    <a:srgbClr val="002060"/>
                  </a:solidFill>
                  <a:latin typeface="Times New Roman" panose="02020603050405020304" pitchFamily="18" charset="0"/>
                  <a:cs typeface="Times New Roman" panose="02020603050405020304" pitchFamily="18" charset="0"/>
                </a:rPr>
                <a:t>sức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chống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phá</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lực</a:t>
              </a:r>
              <a:r>
                <a:rPr lang="en-US" sz="2800" dirty="0">
                  <a:solidFill>
                    <a:srgbClr val="002060"/>
                  </a:solidFill>
                  <a:latin typeface="Times New Roman" panose="02020603050405020304" pitchFamily="18" charset="0"/>
                  <a:cs typeface="Times New Roman" panose="02020603050405020304" pitchFamily="18" charset="0"/>
                </a:rPr>
                <a:t> </a:t>
              </a:r>
            </a:p>
            <a:p>
              <a:pPr algn="just">
                <a:defRPr/>
              </a:pPr>
              <a:r>
                <a:rPr lang="en-US" sz="2800" dirty="0" err="1">
                  <a:solidFill>
                    <a:srgbClr val="002060"/>
                  </a:solidFill>
                  <a:latin typeface="Times New Roman" panose="02020603050405020304" pitchFamily="18" charset="0"/>
                  <a:cs typeface="Times New Roman" panose="02020603050405020304" pitchFamily="18" charset="0"/>
                </a:rPr>
                <a:t>lượng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cách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mạng</a:t>
              </a:r>
              <a:endParaRPr lang="en-US" sz="2800" dirty="0">
                <a:solidFill>
                  <a:srgbClr val="002060"/>
                </a:solidFill>
                <a:latin typeface="Times New Roman" panose="02020603050405020304" pitchFamily="18" charset="0"/>
                <a:cs typeface="Times New Roman" panose="02020603050405020304" pitchFamily="18" charset="0"/>
              </a:endParaRPr>
            </a:p>
          </p:txBody>
        </p:sp>
      </p:grpSp>
      <p:grpSp>
        <p:nvGrpSpPr>
          <p:cNvPr id="3" name="Group 10"/>
          <p:cNvGrpSpPr>
            <a:grpSpLocks/>
          </p:cNvGrpSpPr>
          <p:nvPr/>
        </p:nvGrpSpPr>
        <p:grpSpPr bwMode="auto">
          <a:xfrm>
            <a:off x="1066800" y="1143000"/>
            <a:ext cx="1143000" cy="4419600"/>
            <a:chOff x="672" y="720"/>
            <a:chExt cx="720" cy="2784"/>
          </a:xfrm>
        </p:grpSpPr>
        <p:sp>
          <p:nvSpPr>
            <p:cNvPr id="36873" name="Line 11"/>
            <p:cNvSpPr>
              <a:spLocks noChangeShapeType="1"/>
            </p:cNvSpPr>
            <p:nvPr/>
          </p:nvSpPr>
          <p:spPr bwMode="auto">
            <a:xfrm flipV="1">
              <a:off x="672" y="720"/>
              <a:ext cx="720" cy="1296"/>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4" name="Line 12"/>
            <p:cNvSpPr>
              <a:spLocks noChangeShapeType="1"/>
            </p:cNvSpPr>
            <p:nvPr/>
          </p:nvSpPr>
          <p:spPr bwMode="auto">
            <a:xfrm flipV="1">
              <a:off x="672" y="1392"/>
              <a:ext cx="672" cy="672"/>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5" name="Line 13"/>
            <p:cNvSpPr>
              <a:spLocks noChangeShapeType="1"/>
            </p:cNvSpPr>
            <p:nvPr/>
          </p:nvSpPr>
          <p:spPr bwMode="auto">
            <a:xfrm>
              <a:off x="672" y="2208"/>
              <a:ext cx="672" cy="1296"/>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6" name="Line 14"/>
            <p:cNvSpPr>
              <a:spLocks noChangeShapeType="1"/>
            </p:cNvSpPr>
            <p:nvPr/>
          </p:nvSpPr>
          <p:spPr bwMode="auto">
            <a:xfrm>
              <a:off x="672" y="2160"/>
              <a:ext cx="720" cy="48"/>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15"/>
          <p:cNvGrpSpPr>
            <a:grpSpLocks/>
          </p:cNvGrpSpPr>
          <p:nvPr/>
        </p:nvGrpSpPr>
        <p:grpSpPr bwMode="auto">
          <a:xfrm>
            <a:off x="5867400" y="838200"/>
            <a:ext cx="990600" cy="4800600"/>
            <a:chOff x="3696" y="528"/>
            <a:chExt cx="624" cy="3024"/>
          </a:xfrm>
        </p:grpSpPr>
        <p:sp>
          <p:nvSpPr>
            <p:cNvPr id="36869" name="Line 16"/>
            <p:cNvSpPr>
              <a:spLocks noChangeShapeType="1"/>
            </p:cNvSpPr>
            <p:nvPr/>
          </p:nvSpPr>
          <p:spPr bwMode="auto">
            <a:xfrm flipV="1">
              <a:off x="3744" y="2064"/>
              <a:ext cx="576" cy="1488"/>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0" name="Line 17"/>
            <p:cNvSpPr>
              <a:spLocks noChangeShapeType="1"/>
            </p:cNvSpPr>
            <p:nvPr/>
          </p:nvSpPr>
          <p:spPr bwMode="auto">
            <a:xfrm flipV="1">
              <a:off x="3744" y="1968"/>
              <a:ext cx="576" cy="240"/>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1" name="Line 18"/>
            <p:cNvSpPr>
              <a:spLocks noChangeShapeType="1"/>
            </p:cNvSpPr>
            <p:nvPr/>
          </p:nvSpPr>
          <p:spPr bwMode="auto">
            <a:xfrm>
              <a:off x="3696" y="1392"/>
              <a:ext cx="624" cy="528"/>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2" name="Line 19"/>
            <p:cNvSpPr>
              <a:spLocks noChangeShapeType="1"/>
            </p:cNvSpPr>
            <p:nvPr/>
          </p:nvSpPr>
          <p:spPr bwMode="auto">
            <a:xfrm>
              <a:off x="3696" y="528"/>
              <a:ext cx="624" cy="1344"/>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p:comb/>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685800" y="2895600"/>
            <a:ext cx="7772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pPr>
            <a:r>
              <a:rPr lang="en-US" altLang="en-US" b="1">
                <a:solidFill>
                  <a:srgbClr val="6600CC"/>
                </a:solidFill>
                <a:latin typeface="Times New Roman" pitchFamily="18" charset="0"/>
                <a:cs typeface="Times New Roman" pitchFamily="18" charset="0"/>
              </a:rPr>
              <a:t> </a:t>
            </a:r>
          </a:p>
        </p:txBody>
      </p:sp>
      <p:sp>
        <p:nvSpPr>
          <p:cNvPr id="37891" name="Text Box 4"/>
          <p:cNvSpPr txBox="1">
            <a:spLocks noChangeArrowheads="1"/>
          </p:cNvSpPr>
          <p:nvPr/>
        </p:nvSpPr>
        <p:spPr bwMode="auto">
          <a:xfrm>
            <a:off x="601663" y="1752600"/>
            <a:ext cx="8077200" cy="2892425"/>
          </a:xfrm>
          <a:prstGeom prst="rect">
            <a:avLst/>
          </a:prstGeom>
          <a:solidFill>
            <a:srgbClr val="E0FBA3"/>
          </a:solidFill>
          <a:ln w="3175">
            <a:solidFill>
              <a:schemeClr val="folHlink"/>
            </a:solidFill>
            <a:miter lim="800000"/>
            <a:headEnd/>
            <a:tailEnd/>
          </a:ln>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algn="justLow" eaLnBrk="1" hangingPunct="1">
              <a:spcBef>
                <a:spcPct val="50000"/>
              </a:spcBef>
            </a:pPr>
            <a:r>
              <a:rPr lang="en-US" altLang="en-US" sz="2800" b="1" u="sng">
                <a:solidFill>
                  <a:srgbClr val="FF0066"/>
                </a:solidFill>
                <a:latin typeface="Times New Roman" pitchFamily="18" charset="0"/>
                <a:cs typeface="Times New Roman" pitchFamily="18" charset="0"/>
              </a:rPr>
              <a:t>GHI NHỚ:</a:t>
            </a:r>
          </a:p>
          <a:p>
            <a:pPr algn="justLow" eaLnBrk="1" hangingPunct="1">
              <a:spcBef>
                <a:spcPct val="50000"/>
              </a:spcBef>
            </a:pPr>
            <a:r>
              <a:rPr lang="en-US" altLang="en-US" sz="2800" b="1">
                <a:solidFill>
                  <a:srgbClr val="002060"/>
                </a:solidFill>
                <a:latin typeface="Times New Roman" pitchFamily="18" charset="0"/>
                <a:cs typeface="Times New Roman" pitchFamily="18" charset="0"/>
              </a:rPr>
              <a:t>Sau Hiệp định Giơ-ne-vơ, nhân dân ta chờ mong ngày gia đình đoàn tụ, đất nước thống nhất. Nhưng đế quốc Mĩ và bè lũ tay sai đã khủng bố, tàn sát đồng bào miền Nam, âm mưu chia cắt lâu dài đất nước ta.</a:t>
            </a:r>
          </a:p>
        </p:txBody>
      </p:sp>
      <p:sp>
        <p:nvSpPr>
          <p:cNvPr id="37892" name="Rectangle 6"/>
          <p:cNvSpPr>
            <a:spLocks noChangeArrowheads="1"/>
          </p:cNvSpPr>
          <p:nvPr/>
        </p:nvSpPr>
        <p:spPr bwMode="auto">
          <a:xfrm>
            <a:off x="3200400" y="381000"/>
            <a:ext cx="287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2400" b="1" u="sng">
                <a:solidFill>
                  <a:srgbClr val="006600"/>
                </a:solidFill>
                <a:latin typeface="Times New Roman" pitchFamily="18" charset="0"/>
                <a:cs typeface="Times New Roman" pitchFamily="18" charset="0"/>
              </a:rPr>
              <a:t>LỊCH SỬ</a:t>
            </a:r>
          </a:p>
        </p:txBody>
      </p:sp>
      <p:sp>
        <p:nvSpPr>
          <p:cNvPr id="37893" name="Rectangle 7"/>
          <p:cNvSpPr>
            <a:spLocks noChangeArrowheads="1"/>
          </p:cNvSpPr>
          <p:nvPr/>
        </p:nvSpPr>
        <p:spPr bwMode="auto">
          <a:xfrm>
            <a:off x="2362200" y="838200"/>
            <a:ext cx="548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2800" b="1">
                <a:solidFill>
                  <a:srgbClr val="FF0000"/>
                </a:solidFill>
                <a:latin typeface="Times New Roman" pitchFamily="18" charset="0"/>
                <a:cs typeface="Times New Roman" pitchFamily="18" charset="0"/>
              </a:rPr>
              <a:t>NƯỚC NHÀ BỊ CHIA CẮT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3048000" y="381000"/>
            <a:ext cx="2879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2800" b="1" u="sng">
                <a:solidFill>
                  <a:srgbClr val="006600"/>
                </a:solidFill>
                <a:latin typeface="Times New Roman" pitchFamily="18" charset="0"/>
                <a:cs typeface="Times New Roman" pitchFamily="18" charset="0"/>
              </a:rPr>
              <a:t>LỊCH SỬ</a:t>
            </a:r>
          </a:p>
        </p:txBody>
      </p:sp>
      <p:sp>
        <p:nvSpPr>
          <p:cNvPr id="4117" name="Rectangle 21"/>
          <p:cNvSpPr>
            <a:spLocks noChangeArrowheads="1"/>
          </p:cNvSpPr>
          <p:nvPr/>
        </p:nvSpPr>
        <p:spPr bwMode="auto">
          <a:xfrm>
            <a:off x="1876425" y="1004888"/>
            <a:ext cx="5486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3200" b="1">
                <a:solidFill>
                  <a:srgbClr val="FF0000"/>
                </a:solidFill>
                <a:latin typeface="Times New Roman" pitchFamily="18" charset="0"/>
                <a:cs typeface="Times New Roman" pitchFamily="18" charset="0"/>
              </a:rPr>
              <a:t>NƯỚC NHÀ BỊ CHIA CẮT</a:t>
            </a:r>
          </a:p>
        </p:txBody>
      </p:sp>
      <p:sp>
        <p:nvSpPr>
          <p:cNvPr id="4119" name="Text Box 23"/>
          <p:cNvSpPr txBox="1">
            <a:spLocks noChangeArrowheads="1"/>
          </p:cNvSpPr>
          <p:nvPr/>
        </p:nvSpPr>
        <p:spPr bwMode="auto">
          <a:xfrm>
            <a:off x="609600" y="2286000"/>
            <a:ext cx="678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pPr>
            <a:r>
              <a:rPr lang="en-US" altLang="en-US" sz="2400">
                <a:solidFill>
                  <a:srgbClr val="006600"/>
                </a:solidFill>
                <a:latin typeface="Times New Roman" pitchFamily="18" charset="0"/>
                <a:cs typeface="Times New Roman" pitchFamily="18" charset="0"/>
              </a:rPr>
              <a:t>+ </a:t>
            </a:r>
            <a:r>
              <a:rPr lang="en-US" altLang="en-US" sz="2400" b="1">
                <a:solidFill>
                  <a:srgbClr val="006600"/>
                </a:solidFill>
                <a:latin typeface="Times New Roman" pitchFamily="18" charset="0"/>
                <a:cs typeface="Times New Roman" pitchFamily="18" charset="0"/>
              </a:rPr>
              <a:t>Tại sao Pháp phải kí Hiệp định Giơ - ne - vơ?</a:t>
            </a:r>
          </a:p>
        </p:txBody>
      </p:sp>
      <p:sp>
        <p:nvSpPr>
          <p:cNvPr id="4121" name="Text Box 25"/>
          <p:cNvSpPr txBox="1">
            <a:spLocks noChangeArrowheads="1"/>
          </p:cNvSpPr>
          <p:nvPr/>
        </p:nvSpPr>
        <p:spPr bwMode="auto">
          <a:xfrm>
            <a:off x="638175" y="4343400"/>
            <a:ext cx="449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pPr>
            <a:r>
              <a:rPr lang="en-US" altLang="en-US" sz="2400" b="1">
                <a:solidFill>
                  <a:srgbClr val="002060"/>
                </a:solidFill>
                <a:latin typeface="Times New Roman" pitchFamily="18" charset="0"/>
                <a:cs typeface="Times New Roman" pitchFamily="18" charset="0"/>
              </a:rPr>
              <a:t>- Hiệp định kí ngày 21-7-1954</a:t>
            </a:r>
          </a:p>
        </p:txBody>
      </p:sp>
      <p:sp>
        <p:nvSpPr>
          <p:cNvPr id="4122" name="Rectangle 26"/>
          <p:cNvSpPr>
            <a:spLocks noChangeArrowheads="1"/>
          </p:cNvSpPr>
          <p:nvPr/>
        </p:nvSpPr>
        <p:spPr bwMode="auto">
          <a:xfrm>
            <a:off x="638175" y="37338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altLang="en-US" sz="2400" b="1">
                <a:solidFill>
                  <a:srgbClr val="006600"/>
                </a:solidFill>
                <a:latin typeface="Times New Roman" pitchFamily="18" charset="0"/>
                <a:cs typeface="Times New Roman" pitchFamily="18" charset="0"/>
              </a:rPr>
              <a:t>+ Hiệp định được kí vào thời gian nào?</a:t>
            </a:r>
          </a:p>
        </p:txBody>
      </p:sp>
      <p:sp>
        <p:nvSpPr>
          <p:cNvPr id="4124" name="Text Box 28"/>
          <p:cNvSpPr txBox="1">
            <a:spLocks noChangeArrowheads="1"/>
          </p:cNvSpPr>
          <p:nvPr/>
        </p:nvSpPr>
        <p:spPr bwMode="auto">
          <a:xfrm>
            <a:off x="609600" y="2795588"/>
            <a:ext cx="77295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pPr>
            <a:r>
              <a:rPr lang="en-US" altLang="en-US" sz="2400" b="1">
                <a:solidFill>
                  <a:srgbClr val="002060"/>
                </a:solidFill>
                <a:latin typeface="Times New Roman" pitchFamily="18" charset="0"/>
                <a:cs typeface="Times New Roman" pitchFamily="18" charset="0"/>
              </a:rPr>
              <a:t>- Sau khi Pháp thất bại nặng nề ở Điện Biên Phủ, chúng buộc phải kí Hiệp định Giơ-ne-vơ với nước ta.</a:t>
            </a:r>
          </a:p>
        </p:txBody>
      </p:sp>
      <p:sp>
        <p:nvSpPr>
          <p:cNvPr id="4128" name="Text Box 32"/>
          <p:cNvSpPr txBox="1">
            <a:spLocks noChangeArrowheads="1"/>
          </p:cNvSpPr>
          <p:nvPr/>
        </p:nvSpPr>
        <p:spPr bwMode="auto">
          <a:xfrm>
            <a:off x="581025" y="1714500"/>
            <a:ext cx="403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r>
              <a:rPr lang="en-US" altLang="en-US" sz="2800" b="1">
                <a:solidFill>
                  <a:srgbClr val="006600"/>
                </a:solidFill>
                <a:latin typeface="Times New Roman" pitchFamily="18" charset="0"/>
                <a:cs typeface="Times New Roman" pitchFamily="18" charset="0"/>
              </a:rPr>
              <a:t>1. Hiệp định Giơ- ne- vơ.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117"/>
                                        </p:tgtEl>
                                        <p:attrNameLst>
                                          <p:attrName>style.visibility</p:attrName>
                                        </p:attrNameLst>
                                      </p:cBhvr>
                                      <p:to>
                                        <p:strVal val="visible"/>
                                      </p:to>
                                    </p:set>
                                    <p:animEffect transition="in" filter="box(out)">
                                      <p:cBhvr>
                                        <p:cTn id="7" dur="500"/>
                                        <p:tgtEl>
                                          <p:spTgt spid="4117"/>
                                        </p:tgtEl>
                                      </p:cBhvr>
                                    </p:animEffect>
                                  </p:childTnLst>
                                  <p:subTnLst>
                                    <p:cmd type="evt" cmd="onstopaudio">
                                      <p:cBhvr>
                                        <p:cTn display="0" masterRel="sameClick">
                                          <p:stCondLst>
                                            <p:cond evt="begin" delay="0">
                                              <p:tn val="5"/>
                                            </p:cond>
                                          </p:stCondLst>
                                        </p:cTn>
                                        <p:tgtEl>
                                          <p:sldTgt/>
                                        </p:tgtEl>
                                      </p:cBhvr>
                                    </p:cmd>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19"/>
                                        </p:tgtEl>
                                        <p:attrNameLst>
                                          <p:attrName>style.visibility</p:attrName>
                                        </p:attrNameLst>
                                      </p:cBhvr>
                                      <p:to>
                                        <p:strVal val="visible"/>
                                      </p:to>
                                    </p:set>
                                    <p:animEffect transition="in" filter="blinds(horizontal)">
                                      <p:cBhvr>
                                        <p:cTn id="12" dur="500"/>
                                        <p:tgtEl>
                                          <p:spTgt spid="4119"/>
                                        </p:tgtEl>
                                      </p:cBhvr>
                                    </p:animEffect>
                                  </p:childTnLst>
                                </p:cTn>
                              </p:par>
                              <p:par>
                                <p:cTn id="13" presetID="53" presetClass="entr" presetSubtype="0" fill="hold" grpId="0" nodeType="withEffect">
                                  <p:stCondLst>
                                    <p:cond delay="0"/>
                                  </p:stCondLst>
                                  <p:childTnLst>
                                    <p:set>
                                      <p:cBhvr>
                                        <p:cTn id="14" dur="1" fill="hold">
                                          <p:stCondLst>
                                            <p:cond delay="0"/>
                                          </p:stCondLst>
                                        </p:cTn>
                                        <p:tgtEl>
                                          <p:spTgt spid="4122"/>
                                        </p:tgtEl>
                                        <p:attrNameLst>
                                          <p:attrName>style.visibility</p:attrName>
                                        </p:attrNameLst>
                                      </p:cBhvr>
                                      <p:to>
                                        <p:strVal val="visible"/>
                                      </p:to>
                                    </p:set>
                                    <p:anim calcmode="lin" valueType="num">
                                      <p:cBhvr>
                                        <p:cTn id="15" dur="500" fill="hold"/>
                                        <p:tgtEl>
                                          <p:spTgt spid="4122"/>
                                        </p:tgtEl>
                                        <p:attrNameLst>
                                          <p:attrName>ppt_w</p:attrName>
                                        </p:attrNameLst>
                                      </p:cBhvr>
                                      <p:tavLst>
                                        <p:tav tm="0">
                                          <p:val>
                                            <p:fltVal val="0"/>
                                          </p:val>
                                        </p:tav>
                                        <p:tav tm="100000">
                                          <p:val>
                                            <p:strVal val="#ppt_w"/>
                                          </p:val>
                                        </p:tav>
                                      </p:tavLst>
                                    </p:anim>
                                    <p:anim calcmode="lin" valueType="num">
                                      <p:cBhvr>
                                        <p:cTn id="16" dur="500" fill="hold"/>
                                        <p:tgtEl>
                                          <p:spTgt spid="4122"/>
                                        </p:tgtEl>
                                        <p:attrNameLst>
                                          <p:attrName>ppt_h</p:attrName>
                                        </p:attrNameLst>
                                      </p:cBhvr>
                                      <p:tavLst>
                                        <p:tav tm="0">
                                          <p:val>
                                            <p:fltVal val="0"/>
                                          </p:val>
                                        </p:tav>
                                        <p:tav tm="100000">
                                          <p:val>
                                            <p:strVal val="#ppt_h"/>
                                          </p:val>
                                        </p:tav>
                                      </p:tavLst>
                                    </p:anim>
                                    <p:animEffect transition="in" filter="fade">
                                      <p:cBhvr>
                                        <p:cTn id="17" dur="500"/>
                                        <p:tgtEl>
                                          <p:spTgt spid="41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4124"/>
                                        </p:tgtEl>
                                        <p:attrNameLst>
                                          <p:attrName>style.visibility</p:attrName>
                                        </p:attrNameLst>
                                      </p:cBhvr>
                                      <p:to>
                                        <p:strVal val="visible"/>
                                      </p:to>
                                    </p:set>
                                    <p:anim calcmode="lin" valueType="num">
                                      <p:cBhvr>
                                        <p:cTn id="22" dur="500" fill="hold"/>
                                        <p:tgtEl>
                                          <p:spTgt spid="4124"/>
                                        </p:tgtEl>
                                        <p:attrNameLst>
                                          <p:attrName>ppt_w</p:attrName>
                                        </p:attrNameLst>
                                      </p:cBhvr>
                                      <p:tavLst>
                                        <p:tav tm="0">
                                          <p:val>
                                            <p:fltVal val="0"/>
                                          </p:val>
                                        </p:tav>
                                        <p:tav tm="100000">
                                          <p:val>
                                            <p:strVal val="#ppt_w"/>
                                          </p:val>
                                        </p:tav>
                                      </p:tavLst>
                                    </p:anim>
                                    <p:anim calcmode="lin" valueType="num">
                                      <p:cBhvr>
                                        <p:cTn id="23" dur="500" fill="hold"/>
                                        <p:tgtEl>
                                          <p:spTgt spid="4124"/>
                                        </p:tgtEl>
                                        <p:attrNameLst>
                                          <p:attrName>ppt_h</p:attrName>
                                        </p:attrNameLst>
                                      </p:cBhvr>
                                      <p:tavLst>
                                        <p:tav tm="0">
                                          <p:val>
                                            <p:fltVal val="0"/>
                                          </p:val>
                                        </p:tav>
                                        <p:tav tm="100000">
                                          <p:val>
                                            <p:strVal val="#ppt_h"/>
                                          </p:val>
                                        </p:tav>
                                      </p:tavLst>
                                    </p:anim>
                                    <p:animEffect transition="in" filter="fade">
                                      <p:cBhvr>
                                        <p:cTn id="24" dur="500"/>
                                        <p:tgtEl>
                                          <p:spTgt spid="4124"/>
                                        </p:tgtEl>
                                      </p:cBhvr>
                                    </p:animEffect>
                                  </p:childTnLst>
                                  <p:subTnLst>
                                    <p:cmd type="evt" cmd="onstopaudio">
                                      <p:cBhvr>
                                        <p:cTn display="0" masterRel="sameClick">
                                          <p:stCondLst>
                                            <p:cond evt="begin" delay="0">
                                              <p:tn val="20"/>
                                            </p:cond>
                                          </p:stCondLst>
                                        </p:cTn>
                                        <p:tgtEl>
                                          <p:sldTgt/>
                                        </p:tgtEl>
                                      </p:cBhvr>
                                    </p:cmd>
                                  </p:sub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nodeType="clickEffect">
                                  <p:stCondLst>
                                    <p:cond delay="0"/>
                                  </p:stCondLst>
                                  <p:childTnLst>
                                    <p:set>
                                      <p:cBhvr>
                                        <p:cTn id="28" dur="1" fill="hold">
                                          <p:stCondLst>
                                            <p:cond delay="0"/>
                                          </p:stCondLst>
                                        </p:cTn>
                                        <p:tgtEl>
                                          <p:spTgt spid="4121"/>
                                        </p:tgtEl>
                                        <p:attrNameLst>
                                          <p:attrName>style.visibility</p:attrName>
                                        </p:attrNameLst>
                                      </p:cBhvr>
                                      <p:to>
                                        <p:strVal val="visible"/>
                                      </p:to>
                                    </p:set>
                                    <p:anim calcmode="lin" valueType="num">
                                      <p:cBhvr>
                                        <p:cTn id="29" dur="500" fill="hold"/>
                                        <p:tgtEl>
                                          <p:spTgt spid="4121"/>
                                        </p:tgtEl>
                                        <p:attrNameLst>
                                          <p:attrName>ppt_w</p:attrName>
                                        </p:attrNameLst>
                                      </p:cBhvr>
                                      <p:tavLst>
                                        <p:tav tm="0">
                                          <p:val>
                                            <p:fltVal val="0"/>
                                          </p:val>
                                        </p:tav>
                                        <p:tav tm="100000">
                                          <p:val>
                                            <p:strVal val="#ppt_w"/>
                                          </p:val>
                                        </p:tav>
                                      </p:tavLst>
                                    </p:anim>
                                    <p:anim calcmode="lin" valueType="num">
                                      <p:cBhvr>
                                        <p:cTn id="30" dur="500" fill="hold"/>
                                        <p:tgtEl>
                                          <p:spTgt spid="4121"/>
                                        </p:tgtEl>
                                        <p:attrNameLst>
                                          <p:attrName>ppt_h</p:attrName>
                                        </p:attrNameLst>
                                      </p:cBhvr>
                                      <p:tavLst>
                                        <p:tav tm="0">
                                          <p:val>
                                            <p:fltVal val="0"/>
                                          </p:val>
                                        </p:tav>
                                        <p:tav tm="100000">
                                          <p:val>
                                            <p:strVal val="#ppt_h"/>
                                          </p:val>
                                        </p:tav>
                                      </p:tavLst>
                                    </p:anim>
                                    <p:animEffect transition="in" filter="fade">
                                      <p:cBhvr>
                                        <p:cTn id="31" dur="500"/>
                                        <p:tgtEl>
                                          <p:spTgt spid="4121"/>
                                        </p:tgtEl>
                                      </p:cBhvr>
                                    </p:animEffect>
                                  </p:childTnLst>
                                  <p:subTnLst>
                                    <p:cmd type="evt" cmd="onstopaudio">
                                      <p:cBhvr>
                                        <p:cTn display="0" masterRel="sameClick">
                                          <p:stCondLst>
                                            <p:cond evt="begin" delay="0">
                                              <p:tn val="27"/>
                                            </p:cond>
                                          </p:stCondLst>
                                        </p:cTn>
                                        <p:tgtEl>
                                          <p:sldTgt/>
                                        </p:tgtEl>
                                      </p:cBhvr>
                                    </p:cmd>
                                  </p:subTnLst>
                                </p:cTn>
                              </p:par>
                            </p:childTnLst>
                          </p:cTn>
                        </p:par>
                      </p:childTnLst>
                    </p:cTn>
                  </p:par>
                  <p:par>
                    <p:cTn id="32" fill="hold" nodeType="clickPar">
                      <p:stCondLst>
                        <p:cond delay="indefinite"/>
                      </p:stCondLst>
                      <p:childTnLst>
                        <p:par>
                          <p:cTn id="33" fill="hold" nodeType="withGroup">
                            <p:stCondLst>
                              <p:cond delay="0"/>
                            </p:stCondLst>
                            <p:childTnLst>
                              <p:par>
                                <p:cTn id="34" presetID="13" presetClass="entr" presetSubtype="16" fill="hold" nodeType="clickEffect">
                                  <p:stCondLst>
                                    <p:cond delay="0"/>
                                  </p:stCondLst>
                                  <p:childTnLst>
                                    <p:set>
                                      <p:cBhvr>
                                        <p:cTn id="35" dur="1" fill="hold">
                                          <p:stCondLst>
                                            <p:cond delay="0"/>
                                          </p:stCondLst>
                                        </p:cTn>
                                        <p:tgtEl>
                                          <p:spTgt spid="4128">
                                            <p:txEl>
                                              <p:pRg st="0" end="0"/>
                                            </p:txEl>
                                          </p:spTgt>
                                        </p:tgtEl>
                                        <p:attrNameLst>
                                          <p:attrName>style.visibility</p:attrName>
                                        </p:attrNameLst>
                                      </p:cBhvr>
                                      <p:to>
                                        <p:strVal val="visible"/>
                                      </p:to>
                                    </p:set>
                                    <p:animEffect transition="in" filter="plus(in)">
                                      <p:cBhvr>
                                        <p:cTn id="36" dur="500"/>
                                        <p:tgtEl>
                                          <p:spTgt spid="4128">
                                            <p:txEl>
                                              <p:pRg st="0" end="0"/>
                                            </p:txEl>
                                          </p:spTgt>
                                        </p:tgtEl>
                                      </p:cBhvr>
                                    </p:animEffect>
                                  </p:childTnLst>
                                  <p:subTnLst>
                                    <p:cmd type="evt" cmd="onstopaudio">
                                      <p:cBhvr>
                                        <p:cTn display="0" masterRel="sameClick">
                                          <p:stCondLst>
                                            <p:cond evt="begin" delay="0">
                                              <p:tn val="34"/>
                                            </p:cond>
                                          </p:stCondLst>
                                        </p:cTn>
                                        <p:tgtEl>
                                          <p:sldTgt/>
                                        </p:tgtEl>
                                      </p:cBhvr>
                                    </p:cmd>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7" grpId="0"/>
      <p:bldP spid="4119" grpId="0"/>
      <p:bldP spid="4122" grpId="0"/>
      <p:bldP spid="41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Hiep dinh Geneve 19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12"/>
          <p:cNvSpPr>
            <a:spLocks noRot="1" noChangeArrowheads="1"/>
          </p:cNvSpPr>
          <p:nvPr/>
        </p:nvSpPr>
        <p:spPr bwMode="auto">
          <a:xfrm>
            <a:off x="762000" y="6096000"/>
            <a:ext cx="716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altLang="en-US" sz="4000" b="1">
                <a:solidFill>
                  <a:srgbClr val="0000FF"/>
                </a:solidFill>
                <a:latin typeface=".VnArabia" pitchFamily="34" charset="0"/>
              </a:rPr>
              <a:t> </a:t>
            </a:r>
            <a:r>
              <a:rPr lang="en-US" altLang="en-US" sz="3800" b="1">
                <a:solidFill>
                  <a:srgbClr val="0000FF"/>
                </a:solidFill>
              </a:rPr>
              <a:t> </a:t>
            </a:r>
            <a:r>
              <a:rPr lang="en-US" altLang="en-US" sz="3800" b="1">
                <a:solidFill>
                  <a:srgbClr val="0000FF"/>
                </a:solidFill>
                <a:latin typeface="Times New Roman" pitchFamily="18" charset="0"/>
              </a:rPr>
              <a:t> </a:t>
            </a:r>
            <a:r>
              <a:rPr lang="en-US" altLang="en-US" sz="2400" b="1">
                <a:solidFill>
                  <a:srgbClr val="002060"/>
                </a:solidFill>
                <a:latin typeface="Times New Roman" pitchFamily="18" charset="0"/>
                <a:cs typeface="Times New Roman" pitchFamily="18" charset="0"/>
              </a:rPr>
              <a:t>Toàn cảnh hội nghị Giơ-ne-vơ 1954</a:t>
            </a:r>
          </a:p>
        </p:txBody>
      </p:sp>
    </p:spTree>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Rot="1" noChangeArrowheads="1"/>
          </p:cNvSpPr>
          <p:nvPr/>
        </p:nvSpPr>
        <p:spPr bwMode="auto">
          <a:xfrm>
            <a:off x="1752600" y="5791200"/>
            <a:ext cx="5486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altLang="en-US" sz="2400" b="1">
                <a:solidFill>
                  <a:srgbClr val="002060"/>
                </a:solidFill>
                <a:latin typeface="Times New Roman" pitchFamily="18" charset="0"/>
                <a:cs typeface="Times New Roman" pitchFamily="18" charset="0"/>
              </a:rPr>
              <a:t>Ký Hiệp định Giơ-ne-vơ (21/7/1954)</a:t>
            </a:r>
          </a:p>
        </p:txBody>
      </p:sp>
      <p:pic>
        <p:nvPicPr>
          <p:cNvPr id="8195" name="Picture 7" descr="d5c315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8686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255" name="Group 23"/>
          <p:cNvGraphicFramePr>
            <a:graphicFrameLocks noGrp="1"/>
          </p:cNvGraphicFramePr>
          <p:nvPr>
            <p:ph idx="4294967295"/>
          </p:nvPr>
        </p:nvGraphicFramePr>
        <p:xfrm>
          <a:off x="457200" y="4953000"/>
          <a:ext cx="8686800" cy="1905000"/>
        </p:xfrm>
        <a:graphic>
          <a:graphicData uri="http://schemas.openxmlformats.org/drawingml/2006/table">
            <a:tbl>
              <a:tblPr/>
              <a:tblGrid>
                <a:gridCol w="8686800"/>
              </a:tblGrid>
              <a:tr h="19050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Thứ</a:t>
                      </a:r>
                      <a:r>
                        <a:rPr kumimoji="0" 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trưởng</a:t>
                      </a:r>
                      <a:r>
                        <a:rPr kumimoji="0" 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Quốc</a:t>
                      </a:r>
                      <a:r>
                        <a:rPr kumimoji="0" 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phòng</a:t>
                      </a:r>
                      <a:r>
                        <a:rPr kumimoji="0" 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Tạ</a:t>
                      </a:r>
                      <a:r>
                        <a:rPr kumimoji="0" 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Quang</a:t>
                      </a:r>
                      <a:r>
                        <a:rPr kumimoji="0" 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Bửu</a:t>
                      </a:r>
                      <a:r>
                        <a:rPr kumimoji="0" 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thay</a:t>
                      </a:r>
                      <a:r>
                        <a:rPr kumimoji="0" 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mặt</a:t>
                      </a:r>
                      <a:r>
                        <a:rPr kumimoji="0" 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Bộ</a:t>
                      </a:r>
                      <a:r>
                        <a:rPr kumimoji="0" 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Tổng</a:t>
                      </a:r>
                      <a:r>
                        <a:rPr kumimoji="0" 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tư</a:t>
                      </a:r>
                      <a:r>
                        <a:rPr kumimoji="0" 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lệnh</a:t>
                      </a:r>
                      <a:r>
                        <a:rPr kumimoji="0" 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Quân</a:t>
                      </a:r>
                      <a:r>
                        <a:rPr kumimoji="0" 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đội</a:t>
                      </a:r>
                      <a:r>
                        <a:rPr kumimoji="0" 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Nhân</a:t>
                      </a:r>
                      <a:r>
                        <a:rPr kumimoji="0" 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dân</a:t>
                      </a:r>
                      <a:r>
                        <a:rPr kumimoji="0" 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Việt</a:t>
                      </a:r>
                      <a:r>
                        <a:rPr kumimoji="0" 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Nam </a:t>
                      </a:r>
                      <a:r>
                        <a:rPr kumimoji="0" 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ký</a:t>
                      </a:r>
                      <a:r>
                        <a:rPr kumimoji="0" 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Hiệp</a:t>
                      </a:r>
                      <a:r>
                        <a:rPr kumimoji="0" 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định</a:t>
                      </a:r>
                      <a:r>
                        <a:rPr kumimoji="0" 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đình</a:t>
                      </a:r>
                      <a:r>
                        <a:rPr kumimoji="0" 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chiến</a:t>
                      </a:r>
                      <a:r>
                        <a:rPr kumimoji="0" 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Genevơ</a:t>
                      </a:r>
                      <a:r>
                        <a:rPr kumimoji="0" 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1954. </a:t>
                      </a:r>
                      <a:r>
                        <a:rPr kumimoji="0" 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Người</a:t>
                      </a:r>
                      <a:r>
                        <a:rPr kumimoji="0" 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mặc</a:t>
                      </a:r>
                      <a:r>
                        <a:rPr kumimoji="0" 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áo</a:t>
                      </a:r>
                      <a:r>
                        <a:rPr kumimoji="0" 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trắng</a:t>
                      </a:r>
                      <a:r>
                        <a:rPr kumimoji="0" 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là</a:t>
                      </a:r>
                      <a:r>
                        <a:rPr kumimoji="0" 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Paul </a:t>
                      </a:r>
                      <a:r>
                        <a:rPr kumimoji="0" 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Boncour</a:t>
                      </a:r>
                      <a:r>
                        <a:rPr kumimoji="0" 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Tổng</a:t>
                      </a:r>
                      <a:r>
                        <a:rPr kumimoji="0" 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Thư</a:t>
                      </a:r>
                      <a:r>
                        <a:rPr kumimoji="0" 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ký</a:t>
                      </a:r>
                      <a:r>
                        <a:rPr kumimoji="0" 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Hội</a:t>
                      </a:r>
                      <a:r>
                        <a:rPr kumimoji="0" 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nghị</a:t>
                      </a:r>
                      <a:r>
                        <a:rPr kumimoji="0" 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Genevơ</a:t>
                      </a:r>
                      <a:r>
                        <a:rPr kumimoji="0" 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r>
                        <a:rPr kumimoji="0" lang="en-US" sz="3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endParaRPr kumimoji="0" lang="en-US" sz="8000" b="1" i="0" u="none" strike="noStrike" cap="none" normalizeH="0" baseline="0" dirty="0">
                        <a:ln>
                          <a:noFill/>
                        </a:ln>
                        <a:solidFill>
                          <a:srgbClr val="002060"/>
                        </a:solidFill>
                        <a:effectLst/>
                        <a:latin typeface="Comic Sans MS" panose="030F0702030302020204" pitchFamily="66" charset="0"/>
                        <a:cs typeface="Arial" panose="020B0604020202020204" pitchFamily="34" charset="0"/>
                      </a:endParaRPr>
                    </a:p>
                  </a:txBody>
                  <a:tcPr anchor="ctr" horzOverflow="overflow">
                    <a:lnL>
                      <a:noFill/>
                    </a:lnL>
                    <a:lnR>
                      <a:noFill/>
                    </a:lnR>
                    <a:lnT>
                      <a:noFill/>
                    </a:lnT>
                    <a:lnB>
                      <a:noFill/>
                    </a:lnB>
                    <a:lnTlToBr>
                      <a:noFill/>
                    </a:lnTlToBr>
                    <a:lnBlToTr>
                      <a:noFill/>
                    </a:lnBlToTr>
                    <a:noFill/>
                  </a:tcPr>
                </a:tc>
              </a:tr>
            </a:tbl>
          </a:graphicData>
        </a:graphic>
      </p:graphicFrame>
      <p:sp>
        <p:nvSpPr>
          <p:cNvPr id="9220" name="Text Box 24"/>
          <p:cNvSpPr txBox="1">
            <a:spLocks noChangeArrowheads="1"/>
          </p:cNvSpPr>
          <p:nvPr/>
        </p:nvSpPr>
        <p:spPr bwMode="auto">
          <a:xfrm>
            <a:off x="609600" y="3505200"/>
            <a:ext cx="7391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pPr>
            <a:endParaRPr lang="en-US" altLang="en-US" sz="4400">
              <a:latin typeface="Times New Roman" pitchFamily="18" charset="0"/>
            </a:endParaRPr>
          </a:p>
        </p:txBody>
      </p:sp>
      <p:sp>
        <p:nvSpPr>
          <p:cNvPr id="3" name="Oval 2"/>
          <p:cNvSpPr/>
          <p:nvPr/>
        </p:nvSpPr>
        <p:spPr>
          <a:xfrm>
            <a:off x="5889625" y="488950"/>
            <a:ext cx="688975" cy="914400"/>
          </a:xfrm>
          <a:prstGeom prst="ellipse">
            <a:avLst/>
          </a:prstGeom>
          <a:solidFill>
            <a:srgbClr val="FF0000"/>
          </a:solidFill>
          <a:ln>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pic>
        <p:nvPicPr>
          <p:cNvPr id="9222" name="Picture 4" descr="geneva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ChangeArrowheads="1"/>
          </p:cNvSpPr>
          <p:nvPr/>
        </p:nvSpPr>
        <p:spPr bwMode="auto">
          <a:xfrm>
            <a:off x="3200400" y="381000"/>
            <a:ext cx="2879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2800" b="1" u="sng">
                <a:solidFill>
                  <a:srgbClr val="006600"/>
                </a:solidFill>
                <a:latin typeface="Times New Roman" pitchFamily="18" charset="0"/>
                <a:cs typeface="Times New Roman" pitchFamily="18" charset="0"/>
              </a:rPr>
              <a:t>LỊCH SỬ</a:t>
            </a:r>
          </a:p>
        </p:txBody>
      </p:sp>
      <p:sp>
        <p:nvSpPr>
          <p:cNvPr id="10243" name="Rectangle 6"/>
          <p:cNvSpPr>
            <a:spLocks noChangeArrowheads="1"/>
          </p:cNvSpPr>
          <p:nvPr/>
        </p:nvSpPr>
        <p:spPr bwMode="auto">
          <a:xfrm>
            <a:off x="2057400" y="1066800"/>
            <a:ext cx="5486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3200" b="1">
                <a:solidFill>
                  <a:srgbClr val="FF0000"/>
                </a:solidFill>
              </a:rPr>
              <a:t>NƯỚC NHÀ BỊ CHIA CẮT</a:t>
            </a:r>
            <a:endParaRPr lang="en-US" altLang="en-US" sz="3200" b="1">
              <a:solidFill>
                <a:srgbClr val="FF0000"/>
              </a:solidFill>
              <a:latin typeface="Times New Roman" pitchFamily="18" charset="0"/>
            </a:endParaRPr>
          </a:p>
        </p:txBody>
      </p:sp>
      <p:sp>
        <p:nvSpPr>
          <p:cNvPr id="10244" name="Text Box 7"/>
          <p:cNvSpPr txBox="1">
            <a:spLocks noChangeArrowheads="1"/>
          </p:cNvSpPr>
          <p:nvPr/>
        </p:nvSpPr>
        <p:spPr bwMode="auto">
          <a:xfrm>
            <a:off x="609600" y="1600200"/>
            <a:ext cx="403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r>
              <a:rPr lang="en-US" altLang="en-US" sz="2800" b="1">
                <a:solidFill>
                  <a:srgbClr val="006600"/>
                </a:solidFill>
                <a:latin typeface="Times New Roman" pitchFamily="18" charset="0"/>
                <a:cs typeface="Times New Roman" pitchFamily="18" charset="0"/>
              </a:rPr>
              <a:t>1. Hiệp định Giơ- ne- vơ.</a:t>
            </a:r>
          </a:p>
        </p:txBody>
      </p:sp>
      <p:sp>
        <p:nvSpPr>
          <p:cNvPr id="57352" name="Text Box 8"/>
          <p:cNvSpPr txBox="1">
            <a:spLocks noChangeArrowheads="1"/>
          </p:cNvSpPr>
          <p:nvPr/>
        </p:nvSpPr>
        <p:spPr bwMode="auto">
          <a:xfrm>
            <a:off x="161925" y="2667000"/>
            <a:ext cx="8764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pPr>
            <a:r>
              <a:rPr lang="en-US" altLang="en-US"/>
              <a:t>Nêu tóm tắt các nội dung cơ bản của Hiệp định Giơ– ne – vơ?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352"/>
                                        </p:tgtEl>
                                        <p:attrNameLst>
                                          <p:attrName>style.visibility</p:attrName>
                                        </p:attrNameLst>
                                      </p:cBhvr>
                                      <p:to>
                                        <p:strVal val="visible"/>
                                      </p:to>
                                    </p:set>
                                    <p:animEffect transition="in" filter="blinds(horizontal)">
                                      <p:cBhvr>
                                        <p:cTn id="7" dur="500"/>
                                        <p:tgtEl>
                                          <p:spTgt spid="57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gray">
          <a:xfrm>
            <a:off x="715963" y="3394075"/>
            <a:ext cx="7848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r>
              <a:rPr lang="en-US" altLang="en-US" sz="2400" b="1">
                <a:solidFill>
                  <a:srgbClr val="002060"/>
                </a:solidFill>
                <a:latin typeface="Times New Roman" pitchFamily="18" charset="0"/>
                <a:cs typeface="Times New Roman" pitchFamily="18" charset="0"/>
              </a:rPr>
              <a:t>- Sông Bến Hải (vĩ tuyến 17) là giới tuyến phân chia tạm thời hai miền Nam - Bắc.</a:t>
            </a:r>
          </a:p>
        </p:txBody>
      </p:sp>
      <p:sp>
        <p:nvSpPr>
          <p:cNvPr id="11267" name="Text Box 7"/>
          <p:cNvSpPr txBox="1">
            <a:spLocks noChangeArrowheads="1"/>
          </p:cNvSpPr>
          <p:nvPr/>
        </p:nvSpPr>
        <p:spPr bwMode="gray">
          <a:xfrm>
            <a:off x="438150" y="4394200"/>
            <a:ext cx="807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pPr>
            <a:r>
              <a:rPr lang="en-US" altLang="en-US" sz="2400" b="1">
                <a:solidFill>
                  <a:srgbClr val="660033"/>
                </a:solidFill>
                <a:latin typeface="Times New Roman" pitchFamily="18" charset="0"/>
                <a:cs typeface="Times New Roman" pitchFamily="18" charset="0"/>
              </a:rPr>
              <a:t>    </a:t>
            </a:r>
            <a:r>
              <a:rPr lang="en-US" altLang="en-US" sz="2400" b="1">
                <a:solidFill>
                  <a:srgbClr val="002060"/>
                </a:solidFill>
                <a:latin typeface="Times New Roman" pitchFamily="18" charset="0"/>
                <a:cs typeface="Times New Roman" pitchFamily="18" charset="0"/>
              </a:rPr>
              <a:t>- Quân Pháp sẽ rút khỏi miền Bắc, chuyển vào miền Nam. </a:t>
            </a:r>
          </a:p>
        </p:txBody>
      </p:sp>
      <p:sp>
        <p:nvSpPr>
          <p:cNvPr id="9225" name="Text Box 9"/>
          <p:cNvSpPr txBox="1">
            <a:spLocks noChangeArrowheads="1"/>
          </p:cNvSpPr>
          <p:nvPr/>
        </p:nvSpPr>
        <p:spPr bwMode="gray">
          <a:xfrm>
            <a:off x="715963" y="5157788"/>
            <a:ext cx="7848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pPr>
            <a:r>
              <a:rPr lang="en-US" altLang="en-US" sz="2400" b="1">
                <a:solidFill>
                  <a:srgbClr val="CC9900"/>
                </a:solidFill>
                <a:latin typeface="Times New Roman" pitchFamily="18" charset="0"/>
                <a:cs typeface="Times New Roman" pitchFamily="18" charset="0"/>
              </a:rPr>
              <a:t> </a:t>
            </a:r>
            <a:r>
              <a:rPr lang="en-US" altLang="en-US" sz="2400" b="1">
                <a:solidFill>
                  <a:srgbClr val="002060"/>
                </a:solidFill>
                <a:latin typeface="Times New Roman" pitchFamily="18" charset="0"/>
                <a:cs typeface="Times New Roman" pitchFamily="18" charset="0"/>
              </a:rPr>
              <a:t>- Đến tháng 7 - 1956, nhân dân hai miền Nam-Bắc sẽ tiến hành tổng tuyển cử, thống nhất đất nước.</a:t>
            </a:r>
          </a:p>
        </p:txBody>
      </p:sp>
      <p:sp>
        <p:nvSpPr>
          <p:cNvPr id="9226" name="Text Box 10"/>
          <p:cNvSpPr>
            <a:spLocks noChangeArrowheads="1"/>
          </p:cNvSpPr>
          <p:nvPr>
            <p:ph type="title" idx="4294967295"/>
          </p:nvPr>
        </p:nvSpPr>
        <p:spPr>
          <a:xfrm>
            <a:off x="457200" y="1600200"/>
            <a:ext cx="7391400" cy="762000"/>
          </a:xfrm>
          <a:noFill/>
        </p:spPr>
        <p:txBody>
          <a:bodyPr/>
          <a:lstStyle/>
          <a:p>
            <a:pPr algn="l" eaLnBrk="1" hangingPunct="1">
              <a:spcBef>
                <a:spcPct val="50000"/>
              </a:spcBef>
            </a:pPr>
            <a:r>
              <a:rPr lang="en-US" altLang="en-US" sz="2800" b="1" smtClean="0">
                <a:solidFill>
                  <a:srgbClr val="C00000"/>
                </a:solidFill>
                <a:latin typeface="Times New Roman" pitchFamily="18" charset="0"/>
                <a:cs typeface="Times New Roman" pitchFamily="18" charset="0"/>
              </a:rPr>
              <a:t>* Nội dung cơ bản của Hiệp định Giơ-ne-vơ</a:t>
            </a:r>
          </a:p>
        </p:txBody>
      </p:sp>
      <p:sp>
        <p:nvSpPr>
          <p:cNvPr id="11270" name="Text Box 14"/>
          <p:cNvSpPr txBox="1">
            <a:spLocks noChangeArrowheads="1"/>
          </p:cNvSpPr>
          <p:nvPr/>
        </p:nvSpPr>
        <p:spPr bwMode="auto">
          <a:xfrm>
            <a:off x="592138" y="1111250"/>
            <a:ext cx="403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r>
              <a:rPr lang="en-US" altLang="en-US" sz="2800" b="1">
                <a:solidFill>
                  <a:srgbClr val="006600"/>
                </a:solidFill>
                <a:latin typeface="Times New Roman" pitchFamily="18" charset="0"/>
                <a:cs typeface="Times New Roman" pitchFamily="18" charset="0"/>
              </a:rPr>
              <a:t>1. Hiệp định Giơ- ne- vơ.</a:t>
            </a:r>
          </a:p>
        </p:txBody>
      </p:sp>
      <p:sp>
        <p:nvSpPr>
          <p:cNvPr id="11271" name="Rectangle 16"/>
          <p:cNvSpPr>
            <a:spLocks noChangeArrowheads="1"/>
          </p:cNvSpPr>
          <p:nvPr/>
        </p:nvSpPr>
        <p:spPr bwMode="auto">
          <a:xfrm>
            <a:off x="2133600" y="609600"/>
            <a:ext cx="563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2800" b="1">
                <a:solidFill>
                  <a:srgbClr val="FF0000"/>
                </a:solidFill>
                <a:latin typeface="Times New Roman" pitchFamily="18" charset="0"/>
                <a:cs typeface="Times New Roman" pitchFamily="18" charset="0"/>
              </a:rPr>
              <a:t>NƯỚC NHÀ BỊ CHIA CẮT</a:t>
            </a:r>
          </a:p>
        </p:txBody>
      </p:sp>
      <p:sp>
        <p:nvSpPr>
          <p:cNvPr id="11272" name="Rectangle 17"/>
          <p:cNvSpPr>
            <a:spLocks noChangeArrowheads="1"/>
          </p:cNvSpPr>
          <p:nvPr/>
        </p:nvSpPr>
        <p:spPr bwMode="auto">
          <a:xfrm>
            <a:off x="3200400" y="152400"/>
            <a:ext cx="287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2400" b="1" u="sng">
                <a:solidFill>
                  <a:srgbClr val="006600"/>
                </a:solidFill>
                <a:latin typeface="Times New Roman" pitchFamily="18" charset="0"/>
                <a:cs typeface="Times New Roman" pitchFamily="18" charset="0"/>
              </a:rPr>
              <a:t>LỊCH SỬ</a:t>
            </a:r>
          </a:p>
        </p:txBody>
      </p:sp>
      <p:sp>
        <p:nvSpPr>
          <p:cNvPr id="11273" name="Text Box 4"/>
          <p:cNvSpPr txBox="1">
            <a:spLocks noChangeArrowheads="1"/>
          </p:cNvSpPr>
          <p:nvPr/>
        </p:nvSpPr>
        <p:spPr bwMode="gray">
          <a:xfrm>
            <a:off x="715963" y="2662238"/>
            <a:ext cx="784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r>
              <a:rPr lang="en-US" altLang="en-US" sz="2400" b="1">
                <a:solidFill>
                  <a:srgbClr val="002060"/>
                </a:solidFill>
                <a:latin typeface="Times New Roman" pitchFamily="18" charset="0"/>
                <a:cs typeface="Times New Roman" pitchFamily="18" charset="0"/>
              </a:rPr>
              <a:t>- Chấm dứt chiến tranh, lập lại hoà bình ở Việt Nam.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1273"/>
                                        </p:tgtEl>
                                        <p:attrNameLst>
                                          <p:attrName>style.visibility</p:attrName>
                                        </p:attrNameLst>
                                      </p:cBhvr>
                                      <p:to>
                                        <p:strVal val="visible"/>
                                      </p:to>
                                    </p:set>
                                    <p:animEffect transition="in" filter="barn(inVertical)">
                                      <p:cBhvr>
                                        <p:cTn id="11" dur="500"/>
                                        <p:tgtEl>
                                          <p:spTgt spid="1127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1266"/>
                                        </p:tgtEl>
                                        <p:attrNameLst>
                                          <p:attrName>style.visibility</p:attrName>
                                        </p:attrNameLst>
                                      </p:cBhvr>
                                      <p:to>
                                        <p:strVal val="visible"/>
                                      </p:to>
                                    </p:set>
                                    <p:animEffect transition="in" filter="barn(inVertical)">
                                      <p:cBhvr>
                                        <p:cTn id="16" dur="500"/>
                                        <p:tgtEl>
                                          <p:spTgt spid="1126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267"/>
                                        </p:tgtEl>
                                        <p:attrNameLst>
                                          <p:attrName>style.visibility</p:attrName>
                                        </p:attrNameLst>
                                      </p:cBhvr>
                                      <p:to>
                                        <p:strVal val="visible"/>
                                      </p:to>
                                    </p:set>
                                    <p:animEffect transition="in" filter="barn(inVertical)">
                                      <p:cBhvr>
                                        <p:cTn id="21" dur="500"/>
                                        <p:tgtEl>
                                          <p:spTgt spid="1126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ntr" presetSubtype="16" fill="hold" grpId="0" nodeType="clickEffect">
                                  <p:stCondLst>
                                    <p:cond delay="0"/>
                                  </p:stCondLst>
                                  <p:iterate type="lt">
                                    <p:tmPct val="0"/>
                                  </p:iterate>
                                  <p:childTnLst>
                                    <p:set>
                                      <p:cBhvr>
                                        <p:cTn id="25" dur="1" fill="hold">
                                          <p:stCondLst>
                                            <p:cond delay="0"/>
                                          </p:stCondLst>
                                        </p:cTn>
                                        <p:tgtEl>
                                          <p:spTgt spid="9225"/>
                                        </p:tgtEl>
                                        <p:attrNameLst>
                                          <p:attrName>style.visibility</p:attrName>
                                        </p:attrNameLst>
                                      </p:cBhvr>
                                      <p:to>
                                        <p:strVal val="visible"/>
                                      </p:to>
                                    </p:set>
                                    <p:animEffect transition="in" filter="diamond(in)">
                                      <p:cBhvr>
                                        <p:cTn id="26" dur="500"/>
                                        <p:tgtEl>
                                          <p:spTgt spid="9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p:bldP spid="9225" grpId="0"/>
      <p:bldP spid="9226" grpId="0"/>
      <p:bldP spid="1127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1447</Words>
  <Application>Microsoft Office PowerPoint</Application>
  <PresentationFormat>On-screen Show (4:3)</PresentationFormat>
  <Paragraphs>144</Paragraphs>
  <Slides>34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Times New Roman</vt:lpstr>
      <vt:lpstr>.VnArabia</vt:lpstr>
      <vt:lpstr>Comic Sans MS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Nội dung cơ bản của Hiệp định Giơ-ne-vơ</vt:lpstr>
      <vt:lpstr>PowerPoint Presentation</vt:lpstr>
      <vt:lpstr>PowerPoint Presentation</vt:lpstr>
      <vt:lpstr>* Nội dung cơ bản của Hiệp định Giơ-ne-vơ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Nội dung cơ bản của Hiệp định Giơ-ne-vơ</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Nguyen </cp:lastModifiedBy>
  <cp:revision>9</cp:revision>
  <dcterms:created xsi:type="dcterms:W3CDTF">2020-04-24T05:42:31Z</dcterms:created>
  <dcterms:modified xsi:type="dcterms:W3CDTF">2022-05-17T11:21:21Z</dcterms:modified>
</cp:coreProperties>
</file>