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300" r:id="rId2"/>
    <p:sldId id="281" r:id="rId3"/>
    <p:sldId id="275" r:id="rId4"/>
    <p:sldId id="260" r:id="rId5"/>
    <p:sldId id="261" r:id="rId6"/>
    <p:sldId id="283" r:id="rId7"/>
    <p:sldId id="284" r:id="rId8"/>
    <p:sldId id="285" r:id="rId9"/>
    <p:sldId id="286" r:id="rId10"/>
    <p:sldId id="287" r:id="rId11"/>
    <p:sldId id="288" r:id="rId12"/>
    <p:sldId id="289" r:id="rId13"/>
    <p:sldId id="290" r:id="rId14"/>
    <p:sldId id="291" r:id="rId15"/>
    <p:sldId id="262" r:id="rId16"/>
    <p:sldId id="293" r:id="rId17"/>
    <p:sldId id="276" r:id="rId18"/>
    <p:sldId id="294" r:id="rId19"/>
    <p:sldId id="295" r:id="rId20"/>
    <p:sldId id="297" r:id="rId21"/>
    <p:sldId id="277"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40000"/>
    <a:srgbClr val="94061A"/>
    <a:srgbClr val="C407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03" autoAdjust="0"/>
  </p:normalViewPr>
  <p:slideViewPr>
    <p:cSldViewPr>
      <p:cViewPr>
        <p:scale>
          <a:sx n="76" d="100"/>
          <a:sy n="76" d="100"/>
        </p:scale>
        <p:origin x="-330" y="2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514"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6451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4516"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en-US"/>
          </a:p>
        </p:txBody>
      </p:sp>
      <p:sp>
        <p:nvSpPr>
          <p:cNvPr id="64517" name="Rectangle 5"/>
          <p:cNvSpPr>
            <a:spLocks noGrp="1" noChangeArrowheads="1"/>
          </p:cNvSpPr>
          <p:nvPr>
            <p:ph type="ftr" sz="quarter" idx="3"/>
          </p:nvPr>
        </p:nvSpPr>
        <p:spPr/>
        <p:txBody>
          <a:bodyPr/>
          <a:lstStyle>
            <a:lvl1pPr>
              <a:defRPr/>
            </a:lvl1pPr>
          </a:lstStyle>
          <a:p>
            <a:endParaRPr lang="en-US"/>
          </a:p>
        </p:txBody>
      </p:sp>
      <p:sp>
        <p:nvSpPr>
          <p:cNvPr id="64518" name="Rectangle 6"/>
          <p:cNvSpPr>
            <a:spLocks noGrp="1" noChangeArrowheads="1"/>
          </p:cNvSpPr>
          <p:nvPr>
            <p:ph type="sldNum" sz="quarter" idx="4"/>
          </p:nvPr>
        </p:nvSpPr>
        <p:spPr/>
        <p:txBody>
          <a:bodyPr/>
          <a:lstStyle>
            <a:lvl1pPr>
              <a:defRPr/>
            </a:lvl1pPr>
          </a:lstStyle>
          <a:p>
            <a:fld id="{2CCCBBA3-B79C-47DE-9EBA-CF31A7F3B06D}" type="slidenum">
              <a:rPr lang="en-US"/>
              <a:pPr/>
              <a:t>‹#›</a:t>
            </a:fld>
            <a:endParaRPr lang="en-US"/>
          </a:p>
        </p:txBody>
      </p:sp>
      <p:sp>
        <p:nvSpPr>
          <p:cNvPr id="64519" name="Rectangle 7"/>
          <p:cNvSpPr>
            <a:spLocks noGrp="1" noChangeArrowheads="1"/>
          </p:cNvSpPr>
          <p:nvPr>
            <p:ph type="dt" sz="quarter" idx="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E42690-8AB8-45FE-AD5F-34E104565F2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440B77-25E0-49AB-8ACB-92FC4B27AC4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A32B7B-8ABF-47E3-9B38-97BA5424835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AA6C59-91A9-49E1-9CFB-F870389A013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034B65-F76D-4DEF-B7F9-79DBB80BA0D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EBFF90A-1568-452B-A53A-E18B1A60F4F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758AA58-4B02-4631-B610-3800D55363C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DC9BE7F-B838-427B-9E83-F007B8FC090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F0382F-2F00-4F0A-90F7-7DD34852306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E3B6D61-BA57-406B-86D7-B23112094E3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21000"/>
            <a:lum/>
          </a:blip>
          <a:srcRect/>
          <a:stretch>
            <a:fillRect l="-3000" r="-3000"/>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DFAC62CE-FA29-4412-9B1C-1D886D2E4D6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0.wmf"/><Relationship Id="rId4" Type="http://schemas.openxmlformats.org/officeDocument/2006/relationships/image" Target="../media/image7.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2000"/>
          </a:stretch>
        </a:blipFill>
        <a:effectLst/>
      </p:bgPr>
    </p:bg>
    <p:spTree>
      <p:nvGrpSpPr>
        <p:cNvPr id="1" name=""/>
        <p:cNvGrpSpPr/>
        <p:nvPr/>
      </p:nvGrpSpPr>
      <p:grpSpPr>
        <a:xfrm>
          <a:off x="0" y="0"/>
          <a:ext cx="0" cy="0"/>
          <a:chOff x="0" y="0"/>
          <a:chExt cx="0" cy="0"/>
        </a:xfrm>
      </p:grpSpPr>
      <p:sp>
        <p:nvSpPr>
          <p:cNvPr id="4" name="TextBox 3"/>
          <p:cNvSpPr txBox="1"/>
          <p:nvPr/>
        </p:nvSpPr>
        <p:spPr>
          <a:xfrm>
            <a:off x="240891" y="1426655"/>
            <a:ext cx="8305800" cy="2724089"/>
          </a:xfrm>
          <a:prstGeom prst="rect">
            <a:avLst/>
          </a:prstGeom>
          <a:noFill/>
        </p:spPr>
        <p:txBody>
          <a:bodyPr wrap="none">
            <a:prstTxWarp prst="textWave1">
              <a:avLst/>
            </a:prstTxWarp>
            <a:spAutoFit/>
            <a:scene3d>
              <a:camera prst="orthographicFront"/>
              <a:lightRig rig="balanced" dir="t">
                <a:rot lat="0" lon="0" rev="2100000"/>
              </a:lightRig>
            </a:scene3d>
            <a:sp3d extrusionH="57150" prstMaterial="metal">
              <a:bevelT w="38100" h="25400"/>
              <a:contourClr>
                <a:schemeClr val="bg2"/>
              </a:contourClr>
            </a:sp3d>
          </a:bodyPr>
          <a:lstStyle/>
          <a:p>
            <a:pPr>
              <a:defRPr/>
            </a:pPr>
            <a:endParaRPr lang="en-US" sz="3200" b="1" dirty="0">
              <a:ln w="50800"/>
              <a:solidFill>
                <a:schemeClr val="bg1">
                  <a:shade val="50000"/>
                </a:schemeClr>
              </a:solidFill>
              <a:effectLst>
                <a:outerShdw blurRad="50800" dist="38100" dir="8100000" algn="tr" rotWithShape="0">
                  <a:prstClr val="black">
                    <a:alpha val="40000"/>
                  </a:prstClr>
                </a:outerShdw>
              </a:effectLst>
              <a:latin typeface="Times New Roman" pitchFamily="18" charset="0"/>
              <a:cs typeface="Times New Roman" pitchFamily="18" charset="0"/>
            </a:endParaRPr>
          </a:p>
          <a:p>
            <a:pPr>
              <a:defRPr/>
            </a:pPr>
            <a:r>
              <a:rPr lang="en-US" sz="3200" b="1" dirty="0">
                <a:ln w="50800"/>
                <a:solidFill>
                  <a:schemeClr val="bg1">
                    <a:shade val="50000"/>
                  </a:schemeClr>
                </a:solidFill>
                <a:effectLst>
                  <a:outerShdw blurRad="50800" dist="38100" dir="8100000" algn="tr" rotWithShape="0">
                    <a:prstClr val="black">
                      <a:alpha val="40000"/>
                    </a:prstClr>
                  </a:outerShdw>
                </a:effectLst>
                <a:latin typeface="Times New Roman" pitchFamily="18" charset="0"/>
                <a:cs typeface="Times New Roman" pitchFamily="18" charset="0"/>
              </a:rPr>
              <a:t>               </a:t>
            </a:r>
            <a:r>
              <a:rPr lang="en-US" sz="3200" b="1" dirty="0" smtClean="0">
                <a:ln w="50800"/>
                <a:solidFill>
                  <a:srgbClr val="FF0000"/>
                </a:solidFill>
                <a:effectLst>
                  <a:outerShdw blurRad="50800" dist="38100" dir="8100000" algn="tr" rotWithShape="0">
                    <a:prstClr val="black">
                      <a:alpha val="40000"/>
                    </a:prstClr>
                  </a:outerShdw>
                </a:effectLst>
                <a:latin typeface="Times New Roman" pitchFamily="18" charset="0"/>
                <a:cs typeface="Times New Roman" pitchFamily="18" charset="0"/>
              </a:rPr>
              <a:t>LUYỆN </a:t>
            </a:r>
            <a:r>
              <a:rPr lang="en-US" sz="3200" b="1" dirty="0">
                <a:ln w="50800"/>
                <a:solidFill>
                  <a:srgbClr val="FF0000"/>
                </a:solidFill>
                <a:effectLst>
                  <a:outerShdw blurRad="50800" dist="38100" dir="8100000" algn="tr" rotWithShape="0">
                    <a:prstClr val="black">
                      <a:alpha val="40000"/>
                    </a:prstClr>
                  </a:outerShdw>
                </a:effectLst>
                <a:latin typeface="Times New Roman" pitchFamily="18" charset="0"/>
                <a:cs typeface="Times New Roman" pitchFamily="18" charset="0"/>
              </a:rPr>
              <a:t>TỪ VÀ </a:t>
            </a:r>
            <a:r>
              <a:rPr lang="en-US" sz="3200" b="1" dirty="0" smtClean="0">
                <a:ln w="50800"/>
                <a:solidFill>
                  <a:srgbClr val="FF0000"/>
                </a:solidFill>
                <a:effectLst>
                  <a:outerShdw blurRad="50800" dist="38100" dir="8100000" algn="tr" rotWithShape="0">
                    <a:prstClr val="black">
                      <a:alpha val="40000"/>
                    </a:prstClr>
                  </a:outerShdw>
                </a:effectLst>
                <a:latin typeface="Times New Roman" pitchFamily="18" charset="0"/>
                <a:cs typeface="Times New Roman" pitchFamily="18" charset="0"/>
              </a:rPr>
              <a:t>CÂU</a:t>
            </a:r>
          </a:p>
          <a:p>
            <a:pPr>
              <a:defRPr/>
            </a:pPr>
            <a:r>
              <a:rPr lang="en-US" sz="3200" b="1" dirty="0" smtClean="0">
                <a:ln w="50800"/>
                <a:solidFill>
                  <a:srgbClr val="0000CC"/>
                </a:solidFill>
                <a:effectLst>
                  <a:outerShdw blurRad="50800" dist="38100" dir="8100000" algn="tr" rotWithShape="0">
                    <a:prstClr val="black">
                      <a:alpha val="40000"/>
                    </a:prstClr>
                  </a:outerShdw>
                </a:effectLst>
                <a:latin typeface="Times New Roman" pitchFamily="18" charset="0"/>
                <a:cs typeface="Times New Roman" pitchFamily="18" charset="0"/>
              </a:rPr>
              <a:t>MRVT: CÔNG DÂN</a:t>
            </a:r>
            <a:endParaRPr lang="vi-VN" sz="3200" b="1" dirty="0">
              <a:ln w="50800"/>
              <a:solidFill>
                <a:srgbClr val="0000CC"/>
              </a:solidFill>
              <a:effectLst>
                <a:outerShdw blurRad="50800" dist="38100" dir="8100000" algn="tr" rotWithShape="0">
                  <a:prstClr val="black">
                    <a:alpha val="40000"/>
                  </a:prstClr>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860" y="5204460"/>
            <a:ext cx="2161540" cy="1752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260" y="5222045"/>
            <a:ext cx="2161540" cy="1752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56" y="5222045"/>
            <a:ext cx="2161540" cy="1752600"/>
          </a:xfrm>
          <a:prstGeom prst="rect">
            <a:avLst/>
          </a:prstGeom>
        </p:spPr>
      </p:pic>
      <p:pic>
        <p:nvPicPr>
          <p:cNvPr id="8" name="Picture 2" descr="FLOWERS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1" y="5050354"/>
            <a:ext cx="1219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LOWERS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5087601"/>
            <a:ext cx="1219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FLOWERS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893" y="5106935"/>
            <a:ext cx="1219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3224" y="-117143"/>
            <a:ext cx="1456072" cy="1600200"/>
          </a:xfrm>
          <a:prstGeom prst="rect">
            <a:avLst/>
          </a:prstGeom>
        </p:spPr>
      </p:pic>
      <p:pic>
        <p:nvPicPr>
          <p:cNvPr id="12" name="Picture 11">
            <a:extLst>
              <a:ext uri="{FF2B5EF4-FFF2-40B4-BE49-F238E27FC236}">
                <a16:creationId xmlns="" xmlns:a16="http://schemas.microsoft.com/office/drawing/2014/main" id="{431D4799-01BE-422D-9BB8-792204DC8F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8889" y="4721306"/>
            <a:ext cx="583484" cy="768642"/>
          </a:xfrm>
          <a:prstGeom prst="rect">
            <a:avLst/>
          </a:prstGeom>
        </p:spPr>
      </p:pic>
      <p:pic>
        <p:nvPicPr>
          <p:cNvPr id="13" name="Picture 12">
            <a:extLst>
              <a:ext uri="{FF2B5EF4-FFF2-40B4-BE49-F238E27FC236}">
                <a16:creationId xmlns="" xmlns:a16="http://schemas.microsoft.com/office/drawing/2014/main" id="{CE2D8554-4EA9-4489-87EE-9EE8BCAD80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43200" y="4685338"/>
            <a:ext cx="660121" cy="843194"/>
          </a:xfrm>
          <a:prstGeom prst="rect">
            <a:avLst/>
          </a:prstGeom>
        </p:spPr>
      </p:pic>
      <p:pic>
        <p:nvPicPr>
          <p:cNvPr id="14" name="Picture 4" descr="BIR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800" y="1447800"/>
            <a:ext cx="710271" cy="8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BIR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3224" y="1263675"/>
            <a:ext cx="710271" cy="8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36622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8964"/>
            <a:ext cx="9161929" cy="601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1066800" y="6019800"/>
            <a:ext cx="8077200"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bảo vệ về sức khỏe, tính mạng.</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421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3048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4015154" y="6120825"/>
            <a:ext cx="4519246" cy="584775"/>
          </a:xfrm>
          <a:prstGeom prst="rect">
            <a:avLst/>
          </a:prstGeom>
          <a:noFill/>
          <a:ln w="9525">
            <a:noFill/>
            <a:miter lim="800000"/>
            <a:headEnd/>
            <a:tailEnd/>
          </a:ln>
          <a:effectLst/>
        </p:spPr>
        <p:txBody>
          <a:bodyPr wrap="square">
            <a:spAutoFit/>
          </a:bodyPr>
          <a:lstStyle/>
          <a:p>
            <a:pPr>
              <a:spcBef>
                <a:spcPct val="50000"/>
              </a:spcBef>
            </a:pPr>
            <a:r>
              <a:rPr lang="en-US" sz="3200" b="1" dirty="0" err="1">
                <a:solidFill>
                  <a:srgbClr val="140000"/>
                </a:solidFill>
                <a:latin typeface="Times New Roman" pitchFamily="18" charset="0"/>
                <a:cs typeface="Times New Roman" pitchFamily="18" charset="0"/>
              </a:rPr>
              <a:t>Nghĩa</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vụ</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bảo</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vệ</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Tổ</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quốc</a:t>
            </a:r>
            <a:endParaRPr lang="en-US" sz="3200" b="1" dirty="0">
              <a:solidFill>
                <a:srgbClr val="140000"/>
              </a:solidFill>
              <a:latin typeface="Times New Roman" pitchFamily="18" charset="0"/>
              <a:cs typeface="Times New Roman" pitchFamily="18" charset="0"/>
            </a:endParaRPr>
          </a:p>
        </p:txBody>
      </p:sp>
      <p:sp>
        <p:nvSpPr>
          <p:cNvPr id="4" name="TextBox 3"/>
          <p:cNvSpPr txBox="1"/>
          <p:nvPr/>
        </p:nvSpPr>
        <p:spPr>
          <a:xfrm>
            <a:off x="2733047" y="76199"/>
            <a:ext cx="3659976" cy="615553"/>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3400" b="1">
                <a:ln w="50800"/>
                <a:solidFill>
                  <a:schemeClr val="bg1">
                    <a:shade val="50000"/>
                  </a:schemeClr>
                </a:solidFill>
                <a:latin typeface="Times New Roman" pitchFamily="18" charset="0"/>
                <a:cs typeface="Times New Roman" pitchFamily="18" charset="0"/>
              </a:rPr>
              <a:t>Nghĩa vụ công dân</a:t>
            </a:r>
          </a:p>
        </p:txBody>
      </p:sp>
    </p:spTree>
    <p:extLst>
      <p:ext uri="{BB962C8B-B14F-4D97-AF65-F5344CB8AC3E}">
        <p14:creationId xmlns:p14="http://schemas.microsoft.com/office/powerpoint/2010/main" val="20910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6"/>
          <p:cNvPicPr>
            <a:picLocks noChangeAspect="1" noChangeArrowheads="1"/>
          </p:cNvPicPr>
          <p:nvPr/>
        </p:nvPicPr>
        <p:blipFill>
          <a:blip r:embed="rId2"/>
          <a:srcRect/>
          <a:stretch>
            <a:fillRect/>
          </a:stretch>
        </p:blipFill>
        <p:spPr bwMode="auto">
          <a:xfrm>
            <a:off x="580293" y="587644"/>
            <a:ext cx="7877907" cy="5279756"/>
          </a:xfrm>
          <a:prstGeom prst="rect">
            <a:avLst/>
          </a:prstGeom>
          <a:ln>
            <a:noFill/>
          </a:ln>
          <a:effectLst>
            <a:softEdge rad="112500"/>
          </a:effectLst>
        </p:spPr>
      </p:pic>
      <p:sp>
        <p:nvSpPr>
          <p:cNvPr id="5" name="Text Box 6"/>
          <p:cNvSpPr txBox="1">
            <a:spLocks noChangeArrowheads="1"/>
          </p:cNvSpPr>
          <p:nvPr/>
        </p:nvSpPr>
        <p:spPr bwMode="auto">
          <a:xfrm>
            <a:off x="433754" y="6019800"/>
            <a:ext cx="84816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Nghĩa vụ nuôi dưỡng, chăm lo ông bà, cha mẹ.</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770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13"/>
          <p:cNvPicPr>
            <a:picLocks noChangeAspect="1" noChangeArrowheads="1"/>
          </p:cNvPicPr>
          <p:nvPr/>
        </p:nvPicPr>
        <p:blipFill>
          <a:blip r:embed="rId2"/>
          <a:srcRect/>
          <a:stretch>
            <a:fillRect/>
          </a:stretch>
        </p:blipFill>
        <p:spPr bwMode="auto">
          <a:xfrm>
            <a:off x="457200" y="633977"/>
            <a:ext cx="8036169" cy="5385823"/>
          </a:xfrm>
          <a:prstGeom prst="rect">
            <a:avLst/>
          </a:prstGeom>
          <a:ln>
            <a:noFill/>
          </a:ln>
          <a:effectLst>
            <a:softEdge rad="112500"/>
          </a:effectLst>
        </p:spPr>
      </p:pic>
      <p:sp>
        <p:nvSpPr>
          <p:cNvPr id="5" name="Text Box 6"/>
          <p:cNvSpPr txBox="1">
            <a:spLocks noChangeArrowheads="1"/>
          </p:cNvSpPr>
          <p:nvPr/>
        </p:nvSpPr>
        <p:spPr bwMode="auto">
          <a:xfrm>
            <a:off x="3276600" y="6044625"/>
            <a:ext cx="58146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Nghĩa vụ quan tâm, giáo dục.</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6399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85330"/>
            <a:ext cx="4191000" cy="3877270"/>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685330"/>
            <a:ext cx="4230834" cy="3877270"/>
          </a:xfrm>
          <a:prstGeom prst="rect">
            <a:avLst/>
          </a:prstGeom>
          <a:ln>
            <a:noFill/>
          </a:ln>
          <a:effectLst>
            <a:softEdge rad="112500"/>
          </a:effectLst>
        </p:spPr>
      </p:pic>
      <p:sp>
        <p:nvSpPr>
          <p:cNvPr id="8" name="Text Box 6"/>
          <p:cNvSpPr txBox="1">
            <a:spLocks noChangeArrowheads="1"/>
          </p:cNvSpPr>
          <p:nvPr/>
        </p:nvSpPr>
        <p:spPr bwMode="auto">
          <a:xfrm>
            <a:off x="2110154" y="5892225"/>
            <a:ext cx="49764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Ý </a:t>
            </a:r>
            <a:r>
              <a:rPr lang="vi-VN" sz="3200" b="1">
                <a:solidFill>
                  <a:srgbClr val="140000"/>
                </a:solidFill>
                <a:latin typeface="Times New Roman" pitchFamily="18" charset="0"/>
                <a:cs typeface="Times New Roman" pitchFamily="18" charset="0"/>
              </a:rPr>
              <a:t>thức b</a:t>
            </a:r>
            <a:r>
              <a:rPr lang="en-US" sz="3200" b="1">
                <a:solidFill>
                  <a:srgbClr val="140000"/>
                </a:solidFill>
                <a:latin typeface="Times New Roman" pitchFamily="18" charset="0"/>
                <a:cs typeface="Times New Roman" pitchFamily="18" charset="0"/>
              </a:rPr>
              <a:t>ả</a:t>
            </a:r>
            <a:r>
              <a:rPr lang="vi-VN" sz="3200" b="1">
                <a:solidFill>
                  <a:srgbClr val="140000"/>
                </a:solidFill>
                <a:latin typeface="Times New Roman" pitchFamily="18" charset="0"/>
                <a:cs typeface="Times New Roman" pitchFamily="18" charset="0"/>
              </a:rPr>
              <a:t>o </a:t>
            </a:r>
            <a:r>
              <a:rPr lang="vi-VN" sz="3200" b="1" dirty="0">
                <a:solidFill>
                  <a:srgbClr val="140000"/>
                </a:solidFill>
                <a:latin typeface="Times New Roman" pitchFamily="18" charset="0"/>
                <a:cs typeface="Times New Roman" pitchFamily="18" charset="0"/>
              </a:rPr>
              <a:t>vệ môi trường.</a:t>
            </a:r>
            <a:endParaRPr lang="en-US" sz="3200" b="1" dirty="0">
              <a:solidFill>
                <a:srgbClr val="140000"/>
              </a:solidFill>
              <a:latin typeface="Times New Roman" pitchFamily="18" charset="0"/>
              <a:cs typeface="Times New Roman" pitchFamily="18" charset="0"/>
            </a:endParaRPr>
          </a:p>
        </p:txBody>
      </p:sp>
      <p:sp>
        <p:nvSpPr>
          <p:cNvPr id="9" name="Text Box 6"/>
          <p:cNvSpPr txBox="1">
            <a:spLocks noChangeArrowheads="1"/>
          </p:cNvSpPr>
          <p:nvPr/>
        </p:nvSpPr>
        <p:spPr bwMode="auto">
          <a:xfrm>
            <a:off x="1752600" y="525959"/>
            <a:ext cx="7033846" cy="769441"/>
          </a:xfrm>
          <a:prstGeom prst="rect">
            <a:avLst/>
          </a:prstGeom>
          <a:noFill/>
          <a:ln w="9525">
            <a:noFill/>
            <a:miter lim="800000"/>
            <a:headEnd/>
            <a:tailEnd/>
          </a:ln>
          <a:effectLst/>
        </p:spPr>
        <p:txBody>
          <a:bodyPr>
            <a:spAutoFit/>
          </a:bodyPr>
          <a:lstStyle/>
          <a:p>
            <a:pPr>
              <a:spcBef>
                <a:spcPct val="50000"/>
              </a:spcBef>
            </a:pP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Ý  THỨC CÔNG DÂN</a:t>
            </a:r>
          </a:p>
        </p:txBody>
      </p:sp>
    </p:spTree>
    <p:extLst>
      <p:ext uri="{BB962C8B-B14F-4D97-AF65-F5344CB8AC3E}">
        <p14:creationId xmlns:p14="http://schemas.microsoft.com/office/powerpoint/2010/main" val="1330523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6"/>
          <p:cNvGrpSpPr>
            <a:grpSpLocks/>
          </p:cNvGrpSpPr>
          <p:nvPr/>
        </p:nvGrpSpPr>
        <p:grpSpPr bwMode="auto">
          <a:xfrm>
            <a:off x="1524000" y="457200"/>
            <a:ext cx="6172200" cy="1295400"/>
            <a:chOff x="3338769" y="457679"/>
            <a:chExt cx="6171730" cy="1294891"/>
          </a:xfrm>
        </p:grpSpPr>
        <p:sp>
          <p:nvSpPr>
            <p:cNvPr id="13" name="Rectangle 12"/>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a:solidFill>
                    <a:srgbClr val="140000"/>
                  </a:solidFill>
                  <a:latin typeface="Times New Roman" pitchFamily="18" charset="0"/>
                  <a:cs typeface="Times New Roman" pitchFamily="18" charset="0"/>
                </a:rPr>
                <a:t>Mở rộng vốn từ: Công dân</a:t>
              </a:r>
            </a:p>
          </p:txBody>
        </p:sp>
        <p:sp>
          <p:nvSpPr>
            <p:cNvPr id="14" name="TextBox 13"/>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a:solidFill>
                    <a:srgbClr val="140000"/>
                  </a:solidFill>
                  <a:latin typeface="Times New Roman" pitchFamily="18" charset="0"/>
                  <a:cs typeface="Times New Roman" pitchFamily="18" charset="0"/>
                </a:rPr>
                <a:t>Luyện từ và câu</a:t>
              </a:r>
            </a:p>
          </p:txBody>
        </p:sp>
      </p:grpSp>
      <p:sp>
        <p:nvSpPr>
          <p:cNvPr id="4" name="TextBox 3"/>
          <p:cNvSpPr txBox="1"/>
          <p:nvPr/>
        </p:nvSpPr>
        <p:spPr>
          <a:xfrm>
            <a:off x="221987" y="1981199"/>
            <a:ext cx="8534400" cy="1815882"/>
          </a:xfrm>
          <a:prstGeom prst="rect">
            <a:avLst/>
          </a:prstGeom>
          <a:noFill/>
        </p:spPr>
        <p:txBody>
          <a:bodyPr wrap="square" rtlCol="0">
            <a:spAutoFit/>
          </a:bodyPr>
          <a:lstStyle/>
          <a:p>
            <a:pPr algn="just"/>
            <a:r>
              <a:rPr lang="en-US" sz="2800">
                <a:solidFill>
                  <a:srgbClr val="FF0000"/>
                </a:solidFill>
                <a:latin typeface="Times New Roman" pitchFamily="18" charset="0"/>
                <a:cs typeface="Times New Roman" pitchFamily="18" charset="0"/>
              </a:rPr>
              <a:t>  </a:t>
            </a:r>
            <a:r>
              <a:rPr lang="en-US" sz="2800">
                <a:solidFill>
                  <a:schemeClr val="bg1">
                    <a:lumMod val="75000"/>
                  </a:schemeClr>
                </a:solidFill>
                <a:latin typeface="Times New Roman" pitchFamily="18" charset="0"/>
                <a:cs typeface="Times New Roman" pitchFamily="18" charset="0"/>
              </a:rPr>
              <a:t>3/ Dựa vào nội dung câu nói của Bác Hồ “</a:t>
            </a:r>
            <a:r>
              <a:rPr lang="en-US" sz="2800" i="1">
                <a:solidFill>
                  <a:schemeClr val="bg1">
                    <a:lumMod val="75000"/>
                  </a:schemeClr>
                </a:solidFill>
                <a:latin typeface="Times New Roman" pitchFamily="18" charset="0"/>
                <a:cs typeface="Times New Roman" pitchFamily="18" charset="0"/>
              </a:rPr>
              <a:t>Các Vua Hùng đã có công dựng nước, Bác cháu ta phải cùng nhau giữ lấy nước</a:t>
            </a:r>
            <a:r>
              <a:rPr lang="en-US" sz="2800">
                <a:solidFill>
                  <a:schemeClr val="bg1">
                    <a:lumMod val="75000"/>
                  </a:schemeClr>
                </a:solidFill>
                <a:latin typeface="Times New Roman" pitchFamily="18" charset="0"/>
                <a:cs typeface="Times New Roman" pitchFamily="18" charset="0"/>
              </a:rPr>
              <a:t>.” Em hãy viết một đoạn văn khoảng 5 câu về </a:t>
            </a:r>
            <a:br>
              <a:rPr lang="en-US" sz="2800">
                <a:solidFill>
                  <a:schemeClr val="bg1">
                    <a:lumMod val="75000"/>
                  </a:schemeClr>
                </a:solidFill>
                <a:latin typeface="Times New Roman" pitchFamily="18" charset="0"/>
                <a:cs typeface="Times New Roman" pitchFamily="18" charset="0"/>
              </a:rPr>
            </a:br>
            <a:r>
              <a:rPr lang="en-US" sz="2800">
                <a:solidFill>
                  <a:schemeClr val="bg1">
                    <a:lumMod val="75000"/>
                  </a:schemeClr>
                </a:solidFill>
                <a:latin typeface="Times New Roman" pitchFamily="18" charset="0"/>
                <a:cs typeface="Times New Roman" pitchFamily="18" charset="0"/>
              </a:rPr>
              <a:t>nghĩa vụ bảo vệ Tổ quốc của mỗi công dân.</a:t>
            </a:r>
          </a:p>
        </p:txBody>
      </p:sp>
      <p:pic>
        <p:nvPicPr>
          <p:cNvPr id="9218" name="Picture 2" descr="Vua Hùng đã có công dựng nước, Bác cháu ta hãy cùng nhau giữ lấy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8565" y="3733800"/>
            <a:ext cx="4287431" cy="306091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a:off x="1981200" y="3276600"/>
            <a:ext cx="6622787" cy="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a:off x="221987" y="3733800"/>
            <a:ext cx="6255013" cy="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5" name="Picture 4" descr="bac20ho20tham20den20hunqy3"/>
          <p:cNvPicPr>
            <a:picLocks noChangeAspect="1" noChangeArrowheads="1"/>
          </p:cNvPicPr>
          <p:nvPr/>
        </p:nvPicPr>
        <p:blipFill>
          <a:blip r:embed="rId3"/>
          <a:srcRect/>
          <a:stretch>
            <a:fillRect/>
          </a:stretch>
        </p:blipFill>
        <p:spPr bwMode="auto">
          <a:xfrm>
            <a:off x="152399" y="3797081"/>
            <a:ext cx="4646165" cy="301703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8" descr="Large grid">
            <a:extLst>
              <a:ext uri="{FF2B5EF4-FFF2-40B4-BE49-F238E27FC236}">
                <a16:creationId xmlns="" xmlns:a16="http://schemas.microsoft.com/office/drawing/2014/main" id="{24CFBC27-BE83-41DE-880A-7174FE898FE3}"/>
              </a:ext>
            </a:extLst>
          </p:cNvPr>
          <p:cNvSpPr txBox="1">
            <a:spLocks noChangeArrowheads="1"/>
          </p:cNvSpPr>
          <p:nvPr/>
        </p:nvSpPr>
        <p:spPr bwMode="auto">
          <a:xfrm>
            <a:off x="152400" y="685800"/>
            <a:ext cx="8763000" cy="4832092"/>
          </a:xfrm>
          <a:prstGeom prst="rect">
            <a:avLst/>
          </a:prstGeom>
          <a:solidFill>
            <a:schemeClr val="tx2"/>
          </a:solidFill>
          <a:ln>
            <a:noFill/>
          </a:ln>
        </p:spPr>
        <p:txBody>
          <a:bodyPr>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800" b="1">
                <a:solidFill>
                  <a:srgbClr val="000000"/>
                </a:solidFill>
                <a:latin typeface="HP001 4 hàng" pitchFamily="34" charset="0"/>
              </a:rPr>
              <a:t> </a:t>
            </a:r>
            <a:r>
              <a:rPr lang="en-US" altLang="en-US" sz="2800" b="1" smtClean="0">
                <a:solidFill>
                  <a:srgbClr val="000000"/>
                </a:solidFill>
                <a:latin typeface="HP001 4 hàng" pitchFamily="34" charset="0"/>
              </a:rPr>
              <a:t>     </a:t>
            </a:r>
            <a:r>
              <a:rPr kumimoji="0" lang="vi-VN" altLang="en-US" sz="2800" b="1" u="none" strike="noStrike" kern="1200" cap="none" spc="0" normalizeH="0" baseline="0" noProof="0" smtClean="0">
                <a:ln>
                  <a:noFill/>
                </a:ln>
                <a:solidFill>
                  <a:srgbClr val="000000"/>
                </a:solidFill>
                <a:effectLst/>
                <a:uLnTx/>
                <a:uFillTx/>
                <a:latin typeface="HP001 4 hàng" pitchFamily="34" charset="0"/>
                <a:cs typeface="Times New Roman" panose="02020603050405020304" pitchFamily="18" charset="0"/>
              </a:rPr>
              <a:t>Đất </a:t>
            </a:r>
            <a:r>
              <a:rPr kumimoji="0" lang="vi-VN"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nước Việt Nam là Tổ quốc của chúng ta</a:t>
            </a:r>
            <a:r>
              <a:rPr kumimoji="0" lang="vi-VN" altLang="en-US" sz="2800" b="1" u="none" strike="noStrike" kern="1200" cap="none" spc="0" normalizeH="0" baseline="0" noProof="0">
                <a:ln>
                  <a:noFill/>
                </a:ln>
                <a:solidFill>
                  <a:srgbClr val="000000"/>
                </a:solidFill>
                <a:effectLst/>
                <a:uLnTx/>
                <a:uFillTx/>
                <a:latin typeface="HP001 4 hàng" pitchFamily="34" charset="0"/>
                <a:cs typeface="Times New Roman" panose="02020603050405020304" pitchFamily="18" charset="0"/>
              </a:rPr>
              <a:t>. </a:t>
            </a:r>
            <a:r>
              <a:rPr kumimoji="0" lang="vi-VN" altLang="en-US" sz="2800" b="1" u="none" strike="noStrike" kern="1200" cap="none" spc="0" normalizeH="0" baseline="0" noProof="0" smtClean="0">
                <a:ln>
                  <a:noFill/>
                </a:ln>
                <a:solidFill>
                  <a:srgbClr val="000000"/>
                </a:solidFill>
                <a:effectLst/>
                <a:uLnTx/>
                <a:uFillTx/>
                <a:latin typeface="HP001 4 hàng" pitchFamily="34" charset="0"/>
                <a:cs typeface="Times New Roman" panose="02020603050405020304" pitchFamily="18" charset="0"/>
              </a:rPr>
              <a:t>Từ </a:t>
            </a:r>
            <a:r>
              <a:rPr kumimoji="0" lang="vi-VN"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xa xưa các Vua Hùng đã có </a:t>
            </a:r>
            <a:r>
              <a:rPr kumimoji="0" lang="vi-VN" altLang="en-US" sz="2800" b="1" u="none" strike="noStrike" kern="1200" cap="none" spc="0" normalizeH="0" baseline="0" noProof="0">
                <a:ln>
                  <a:noFill/>
                </a:ln>
                <a:solidFill>
                  <a:srgbClr val="000000"/>
                </a:solidFill>
                <a:effectLst/>
                <a:uLnTx/>
                <a:uFillTx/>
                <a:latin typeface="HP001 4 hàng" pitchFamily="34" charset="0"/>
                <a:cs typeface="Times New Roman" panose="02020603050405020304" pitchFamily="18" charset="0"/>
              </a:rPr>
              <a:t>công dựng </a:t>
            </a:r>
            <a:r>
              <a:rPr kumimoji="0" lang="vi-VN"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nước nên ng</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à</a:t>
            </a:r>
            <a:r>
              <a:rPr kumimoji="0" lang="vi-VN"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y nay </a:t>
            </a:r>
            <a:r>
              <a:rPr kumimoji="0" lang="vi-VN" altLang="en-US" sz="2800" b="1" u="none" strike="noStrike" kern="1200" cap="none" spc="0" normalizeH="0" baseline="0" noProof="0">
                <a:ln>
                  <a:noFill/>
                </a:ln>
                <a:solidFill>
                  <a:srgbClr val="000000"/>
                </a:solidFill>
                <a:effectLst/>
                <a:uLnTx/>
                <a:uFillTx/>
                <a:latin typeface="HP001 4 hàng" pitchFamily="34" charset="0"/>
                <a:cs typeface="Times New Roman" panose="02020603050405020304" pitchFamily="18" charset="0"/>
              </a:rPr>
              <a:t>mỗi </a:t>
            </a:r>
            <a:r>
              <a:rPr kumimoji="0" lang="vi-VN" altLang="en-US" sz="2800" b="1" u="none" strike="noStrike" kern="1200" cap="none" spc="0" normalizeH="0" baseline="0" noProof="0" smtClean="0">
                <a:ln>
                  <a:noFill/>
                </a:ln>
                <a:solidFill>
                  <a:srgbClr val="000000"/>
                </a:solidFill>
                <a:effectLst/>
                <a:uLnTx/>
                <a:uFillTx/>
                <a:latin typeface="HP001 4 hàng" pitchFamily="34" charset="0"/>
                <a:cs typeface="Times New Roman" panose="02020603050405020304" pitchFamily="18" charset="0"/>
              </a:rPr>
              <a:t> </a:t>
            </a:r>
            <a:r>
              <a:rPr kumimoji="0" lang="vi-VN"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công dân phải có trách nhiệm </a:t>
            </a:r>
            <a:r>
              <a:rPr kumimoji="0" lang="vi-VN" altLang="en-US" sz="2800" b="1" u="none" strike="noStrike" kern="1200" cap="none" spc="0" normalizeH="0" baseline="0" noProof="0">
                <a:ln>
                  <a:noFill/>
                </a:ln>
                <a:solidFill>
                  <a:srgbClr val="000000"/>
                </a:solidFill>
                <a:effectLst/>
                <a:uLnTx/>
                <a:uFillTx/>
                <a:latin typeface="HP001 4 hàng" pitchFamily="34" charset="0"/>
                <a:cs typeface="Times New Roman" panose="02020603050405020304" pitchFamily="18" charset="0"/>
              </a:rPr>
              <a:t>giữ </a:t>
            </a:r>
            <a:r>
              <a:rPr kumimoji="0" lang="vi-VN" altLang="en-US" sz="2800" b="1" u="none" strike="noStrike" kern="1200" cap="none" spc="0" normalizeH="0" baseline="0" noProof="0" smtClean="0">
                <a:ln>
                  <a:noFill/>
                </a:ln>
                <a:solidFill>
                  <a:srgbClr val="000000"/>
                </a:solidFill>
                <a:effectLst/>
                <a:uLnTx/>
                <a:uFillTx/>
                <a:latin typeface="HP001 4 hàng" pitchFamily="34" charset="0"/>
                <a:cs typeface="Times New Roman" panose="02020603050405020304" pitchFamily="18" charset="0"/>
              </a:rPr>
              <a:t>nước</a:t>
            </a:r>
            <a:r>
              <a:rPr kumimoji="0" lang="en-US" altLang="en-US" sz="2800" b="1" u="none" strike="noStrike" kern="1200" cap="none" spc="0" normalizeH="0" baseline="0" noProof="0" smtClean="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và</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tiếp</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tục</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xây</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dựng</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err="1">
                <a:ln>
                  <a:noFill/>
                </a:ln>
                <a:solidFill>
                  <a:srgbClr val="000000"/>
                </a:solidFill>
                <a:effectLst/>
                <a:uLnTx/>
                <a:uFillTx/>
                <a:latin typeface="HP001 4 hàng" pitchFamily="34" charset="0"/>
                <a:cs typeface="Times New Roman" panose="02020603050405020304" pitchFamily="18" charset="0"/>
              </a:rPr>
              <a:t>Tổ</a:t>
            </a:r>
            <a:r>
              <a:rPr kumimoji="0" lang="en-US" altLang="en-US" sz="2800" b="1" u="none" strike="noStrike" kern="1200" cap="none" spc="0" normalizeH="0" baseline="0" noProof="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smtClean="0">
                <a:ln>
                  <a:noFill/>
                </a:ln>
                <a:solidFill>
                  <a:srgbClr val="000000"/>
                </a:solidFill>
                <a:effectLst/>
                <a:uLnTx/>
                <a:uFillTx/>
                <a:latin typeface="HP001 4 hàng" pitchFamily="34" charset="0"/>
                <a:cs typeface="Times New Roman" panose="02020603050405020304" pitchFamily="18" charset="0"/>
              </a:rPr>
              <a:t>quốc. </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G</a:t>
            </a:r>
            <a:r>
              <a:rPr kumimoji="0" lang="vi-VN"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ương mẫu, danh dự, ý thức của mỗi công dân lúc nào cũng phải được đặt lên hàng đầu</a:t>
            </a:r>
            <a:r>
              <a:rPr kumimoji="0" lang="vi-VN" altLang="en-US" sz="2800" b="1" u="none" strike="noStrike" kern="1200" cap="none" spc="0" normalizeH="0" baseline="0" noProof="0">
                <a:ln>
                  <a:noFill/>
                </a:ln>
                <a:solidFill>
                  <a:srgbClr val="000000"/>
                </a:solidFill>
                <a:effectLst/>
                <a:uLnTx/>
                <a:uFillTx/>
                <a:latin typeface="HP001 4 hàng" pitchFamily="34" charset="0"/>
                <a:cs typeface="Times New Roman" panose="02020603050405020304" pitchFamily="18" charset="0"/>
              </a:rPr>
              <a:t>. </a:t>
            </a:r>
            <a:r>
              <a:rPr kumimoji="0" lang="vi-VN" altLang="en-US" sz="2800" b="1" u="none" strike="noStrike" kern="1200" cap="none" spc="0" normalizeH="0" baseline="0" noProof="0" smtClean="0">
                <a:ln>
                  <a:noFill/>
                </a:ln>
                <a:solidFill>
                  <a:srgbClr val="000000"/>
                </a:solidFill>
                <a:effectLst/>
                <a:uLnTx/>
                <a:uFillTx/>
                <a:latin typeface="HP001 4 hàng" pitchFamily="34" charset="0"/>
                <a:cs typeface="Times New Roman" panose="02020603050405020304" pitchFamily="18" charset="0"/>
              </a:rPr>
              <a:t>Quyết </a:t>
            </a:r>
            <a:r>
              <a:rPr kumimoji="0" lang="vi-VN"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chí làm cho non sông tươi đẹp hơn và có thể bước tới đài vinh quang để sánh vai với các cường quốc năm châu. Em sẽ đóng góp một phần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sức</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lực</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vi-VN"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nhỏ </a:t>
            </a:r>
            <a:r>
              <a:rPr kumimoji="0" lang="en-US" altLang="en-US" sz="2800" b="1" u="none" strike="noStrike" kern="1200" cap="none" spc="0" normalizeH="0" baseline="0" noProof="0" err="1">
                <a:ln>
                  <a:noFill/>
                </a:ln>
                <a:solidFill>
                  <a:srgbClr val="000000"/>
                </a:solidFill>
                <a:effectLst/>
                <a:uLnTx/>
                <a:uFillTx/>
                <a:latin typeface="HP001 4 hàng" pitchFamily="34" charset="0"/>
                <a:cs typeface="Times New Roman" panose="02020603050405020304" pitchFamily="18" charset="0"/>
              </a:rPr>
              <a:t>bé</a:t>
            </a:r>
            <a:r>
              <a:rPr kumimoji="0" lang="en-US" altLang="en-US" sz="2800" b="1" u="none" strike="noStrike" kern="1200" cap="none" spc="0" normalizeH="0" baseline="0" noProof="0">
                <a:ln>
                  <a:noFill/>
                </a:ln>
                <a:solidFill>
                  <a:srgbClr val="000000"/>
                </a:solidFill>
                <a:effectLst/>
                <a:uLnTx/>
                <a:uFillTx/>
                <a:latin typeface="HP001 4 hàng" pitchFamily="34" charset="0"/>
                <a:cs typeface="Times New Roman" panose="02020603050405020304" pitchFamily="18" charset="0"/>
              </a:rPr>
              <a:t> của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mình</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để</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xây</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dựng</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và</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bảo</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vệ</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quê</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hương</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đất</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000000"/>
                </a:solidFill>
                <a:effectLst/>
                <a:uLnTx/>
                <a:uFillTx/>
                <a:latin typeface="HP001 4 hàng" pitchFamily="34" charset="0"/>
                <a:cs typeface="Times New Roman" panose="02020603050405020304" pitchFamily="18" charset="0"/>
              </a:rPr>
              <a:t>nước</a:t>
            </a:r>
            <a:r>
              <a:rPr kumimoji="0" lang="en-US"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rPr>
              <a:t>.</a:t>
            </a:r>
            <a:endParaRPr kumimoji="0" lang="vi-VN" altLang="en-US" sz="2800" b="1" u="none" strike="noStrike" kern="1200" cap="none" spc="0" normalizeH="0" baseline="0" noProof="0" dirty="0">
              <a:ln>
                <a:noFill/>
              </a:ln>
              <a:solidFill>
                <a:srgbClr val="000000"/>
              </a:solidFill>
              <a:effectLst/>
              <a:uLnTx/>
              <a:uFillTx/>
              <a:latin typeface="HP001 4 hàng" pitchFamily="34" charset="0"/>
              <a:cs typeface="Times New Roman" panose="02020603050405020304" pitchFamily="18" charset="0"/>
            </a:endParaRPr>
          </a:p>
        </p:txBody>
      </p:sp>
    </p:spTree>
    <p:extLst>
      <p:ext uri="{BB962C8B-B14F-4D97-AF65-F5344CB8AC3E}">
        <p14:creationId xmlns:p14="http://schemas.microsoft.com/office/powerpoint/2010/main" val="3372336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fade">
                                      <p:cBhvr>
                                        <p:cTn id="7" dur="1000"/>
                                        <p:tgtEl>
                                          <p:spTgt spid="21512"/>
                                        </p:tgtEl>
                                      </p:cBhvr>
                                    </p:animEffect>
                                    <p:anim calcmode="lin" valueType="num">
                                      <p:cBhvr>
                                        <p:cTn id="8" dur="1000" fill="hold"/>
                                        <p:tgtEl>
                                          <p:spTgt spid="21512"/>
                                        </p:tgtEl>
                                        <p:attrNameLst>
                                          <p:attrName>ppt_x</p:attrName>
                                        </p:attrNameLst>
                                      </p:cBhvr>
                                      <p:tavLst>
                                        <p:tav tm="0">
                                          <p:val>
                                            <p:strVal val="#ppt_x"/>
                                          </p:val>
                                        </p:tav>
                                        <p:tav tm="100000">
                                          <p:val>
                                            <p:strVal val="#ppt_x"/>
                                          </p:val>
                                        </p:tav>
                                      </p:tavLst>
                                    </p:anim>
                                    <p:anim calcmode="lin" valueType="num">
                                      <p:cBhvr>
                                        <p:cTn id="9" dur="1000" fill="hold"/>
                                        <p:tgtEl>
                                          <p:spTgt spid="215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childTnLst>
                                    <p:anim calcmode="lin" valueType="num">
                                      <p:cBhvr additive="base">
                                        <p:cTn id="13" dur="500"/>
                                        <p:tgtEl>
                                          <p:spTgt spid="21512"/>
                                        </p:tgtEl>
                                        <p:attrNameLst>
                                          <p:attrName>ppt_x</p:attrName>
                                        </p:attrNameLst>
                                      </p:cBhvr>
                                      <p:tavLst>
                                        <p:tav tm="0">
                                          <p:val>
                                            <p:strVal val="ppt_x"/>
                                          </p:val>
                                        </p:tav>
                                        <p:tav tm="100000">
                                          <p:val>
                                            <p:strVal val="ppt_x"/>
                                          </p:val>
                                        </p:tav>
                                      </p:tavLst>
                                    </p:anim>
                                    <p:anim calcmode="lin" valueType="num">
                                      <p:cBhvr additive="base">
                                        <p:cTn id="14" dur="500"/>
                                        <p:tgtEl>
                                          <p:spTgt spid="21512"/>
                                        </p:tgtEl>
                                        <p:attrNameLst>
                                          <p:attrName>ppt_y</p:attrName>
                                        </p:attrNameLst>
                                      </p:cBhvr>
                                      <p:tavLst>
                                        <p:tav tm="0">
                                          <p:val>
                                            <p:strVal val="ppt_y"/>
                                          </p:val>
                                        </p:tav>
                                        <p:tav tm="100000">
                                          <p:val>
                                            <p:strVal val="1+ppt_h/2"/>
                                          </p:val>
                                        </p:tav>
                                      </p:tavLst>
                                    </p:anim>
                                    <p:set>
                                      <p:cBhvr>
                                        <p:cTn id="15" dur="1" fill="hold">
                                          <p:stCondLst>
                                            <p:cond delay="499"/>
                                          </p:stCondLst>
                                        </p:cTn>
                                        <p:tgtEl>
                                          <p:spTgt spid="215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P spid="215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OA\Khung nen bieu tuong\Khung nen bieu tuong\[Muare.asia]-FramesChildrenVol34\muare.asia - babyvol34 - 4.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191000" y="2362200"/>
            <a:ext cx="2667000" cy="830997"/>
          </a:xfrm>
          <a:prstGeom prst="rect">
            <a:avLst/>
          </a:prstGeom>
          <a:noFill/>
        </p:spPr>
        <p:txBody>
          <a:bodyPr wrap="square" rtlCol="0">
            <a:prstTxWarp prst="textChevro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Trò chơi</a:t>
            </a:r>
          </a:p>
        </p:txBody>
      </p:sp>
      <p:sp>
        <p:nvSpPr>
          <p:cNvPr id="10" name="TextBox 9"/>
          <p:cNvSpPr txBox="1"/>
          <p:nvPr/>
        </p:nvSpPr>
        <p:spPr>
          <a:xfrm>
            <a:off x="2895600" y="3352800"/>
            <a:ext cx="5943600" cy="923330"/>
          </a:xfrm>
          <a:prstGeom prst="rect">
            <a:avLst/>
          </a:prstGeom>
          <a:noFill/>
        </p:spPr>
        <p:txBody>
          <a:bodyPr wrap="square" rtlCol="0">
            <a:spAutoFit/>
          </a:bodyPr>
          <a:lstStyle/>
          <a:p>
            <a:r>
              <a:rPr lang="en-US" sz="5400" b="1">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rPr>
              <a:t>Ai nhanh ai đúng</a:t>
            </a:r>
          </a:p>
        </p:txBody>
      </p:sp>
      <p:pic>
        <p:nvPicPr>
          <p:cNvPr id="5" name="Picture 71" descr="KITT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57425"/>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1" descr="KITT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57424"/>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65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1752600"/>
            <a:ext cx="8686800" cy="1676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chemeClr val="bg1">
                    <a:lumMod val="75000"/>
                  </a:schemeClr>
                </a:solidFill>
                <a:latin typeface="Times New Roman" pitchFamily="18" charset="0"/>
                <a:cs typeface="Times New Roman" pitchFamily="18" charset="0"/>
              </a:rPr>
              <a:t>Câu 1: </a:t>
            </a:r>
            <a:r>
              <a:rPr lang="vi-VN" sz="3600" b="1">
                <a:solidFill>
                  <a:schemeClr val="bg1">
                    <a:lumMod val="75000"/>
                  </a:schemeClr>
                </a:solidFill>
                <a:latin typeface="Times New Roman" pitchFamily="18" charset="0"/>
                <a:cs typeface="Times New Roman" pitchFamily="18" charset="0"/>
              </a:rPr>
              <a:t>Sự </a:t>
            </a:r>
            <a:r>
              <a:rPr lang="vi-VN" sz="3600" b="1" dirty="0">
                <a:solidFill>
                  <a:schemeClr val="bg1">
                    <a:lumMod val="75000"/>
                  </a:schemeClr>
                </a:solidFill>
                <a:latin typeface="Times New Roman" pitchFamily="18" charset="0"/>
                <a:cs typeface="Times New Roman" pitchFamily="18" charset="0"/>
              </a:rPr>
              <a:t>hiểu biết về nghĩa vụ và quyền lợi của người dân đối với đất nước</a:t>
            </a:r>
            <a:r>
              <a:rPr lang="en-US" sz="3600" dirty="0">
                <a:solidFill>
                  <a:schemeClr val="bg1">
                    <a:lumMod val="75000"/>
                  </a:schemeClr>
                </a:solidFill>
                <a:latin typeface="Times New Roman" pitchFamily="18" charset="0"/>
                <a:cs typeface="Times New Roman" pitchFamily="18" charset="0"/>
              </a:rPr>
              <a:t> </a:t>
            </a:r>
            <a:r>
              <a:rPr lang="vi-VN" sz="3600" b="1" dirty="0">
                <a:solidFill>
                  <a:schemeClr val="bg1">
                    <a:lumMod val="75000"/>
                  </a:schemeClr>
                </a:solidFill>
                <a:latin typeface="Times New Roman" pitchFamily="18" charset="0"/>
                <a:cs typeface="Times New Roman" pitchFamily="18" charset="0"/>
              </a:rPr>
              <a:t>là gì?</a:t>
            </a:r>
            <a:endParaRPr lang="en-US" sz="3600" dirty="0">
              <a:solidFill>
                <a:schemeClr val="bg1">
                  <a:lumMod val="75000"/>
                </a:schemeClr>
              </a:solidFill>
              <a:latin typeface="Times New Roman" pitchFamily="18" charset="0"/>
              <a:cs typeface="Times New Roman" pitchFamily="18" charset="0"/>
            </a:endParaRPr>
          </a:p>
        </p:txBody>
      </p:sp>
      <p:sp>
        <p:nvSpPr>
          <p:cNvPr id="5" name="Content Placeholder 2"/>
          <p:cNvSpPr txBox="1">
            <a:spLocks/>
          </p:cNvSpPr>
          <p:nvPr/>
        </p:nvSpPr>
        <p:spPr>
          <a:xfrm>
            <a:off x="1219200" y="3429000"/>
            <a:ext cx="5638800" cy="297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3600" dirty="0">
                <a:solidFill>
                  <a:schemeClr val="bg1">
                    <a:lumMod val="75000"/>
                  </a:schemeClr>
                </a:solidFill>
                <a:latin typeface="Times New Roman" pitchFamily="18" charset="0"/>
                <a:cs typeface="Times New Roman" pitchFamily="18" charset="0"/>
              </a:rPr>
              <a:t> </a:t>
            </a:r>
            <a:r>
              <a:rPr lang="en-US" sz="3600" dirty="0">
                <a:solidFill>
                  <a:schemeClr val="bg1">
                    <a:lumMod val="75000"/>
                  </a:schemeClr>
                </a:solidFill>
                <a:latin typeface="Times New Roman" pitchFamily="18" charset="0"/>
                <a:cs typeface="Times New Roman" pitchFamily="18" charset="0"/>
              </a:rPr>
              <a:t>a</a:t>
            </a:r>
            <a:r>
              <a:rPr lang="vi-VN" sz="3600" dirty="0">
                <a:solidFill>
                  <a:schemeClr val="bg1">
                    <a:lumMod val="75000"/>
                  </a:schemeClr>
                </a:solidFill>
                <a:latin typeface="Times New Roman" pitchFamily="18" charset="0"/>
                <a:cs typeface="Times New Roman" pitchFamily="18" charset="0"/>
              </a:rPr>
              <a:t>) Quyền công dân</a:t>
            </a:r>
          </a:p>
          <a:p>
            <a:pPr marL="0" indent="0">
              <a:buFont typeface="Arial" pitchFamily="34" charset="0"/>
              <a:buNone/>
            </a:pPr>
            <a:r>
              <a:rPr lang="vi-VN" sz="3600" dirty="0">
                <a:solidFill>
                  <a:schemeClr val="bg1">
                    <a:lumMod val="75000"/>
                  </a:schemeClr>
                </a:solidFill>
                <a:latin typeface="Times New Roman" pitchFamily="18" charset="0"/>
                <a:cs typeface="Times New Roman" pitchFamily="18" charset="0"/>
              </a:rPr>
              <a:t> </a:t>
            </a:r>
            <a:r>
              <a:rPr lang="en-US" sz="3600" dirty="0">
                <a:solidFill>
                  <a:schemeClr val="bg1">
                    <a:lumMod val="75000"/>
                  </a:schemeClr>
                </a:solidFill>
                <a:latin typeface="Times New Roman" pitchFamily="18" charset="0"/>
                <a:cs typeface="Times New Roman" pitchFamily="18" charset="0"/>
              </a:rPr>
              <a:t>b</a:t>
            </a:r>
            <a:r>
              <a:rPr lang="vi-VN" sz="3600" dirty="0">
                <a:solidFill>
                  <a:schemeClr val="bg1">
                    <a:lumMod val="75000"/>
                  </a:schemeClr>
                </a:solidFill>
                <a:latin typeface="Times New Roman" pitchFamily="18" charset="0"/>
                <a:cs typeface="Times New Roman" pitchFamily="18" charset="0"/>
              </a:rPr>
              <a:t>) Ý thức công dân</a:t>
            </a:r>
          </a:p>
          <a:p>
            <a:pPr marL="0" indent="0">
              <a:buFont typeface="Arial" pitchFamily="34" charset="0"/>
              <a:buNone/>
            </a:pPr>
            <a:r>
              <a:rPr lang="vi-VN" sz="3600" dirty="0">
                <a:solidFill>
                  <a:schemeClr val="bg1">
                    <a:lumMod val="75000"/>
                  </a:schemeClr>
                </a:solidFill>
                <a:latin typeface="Times New Roman" pitchFamily="18" charset="0"/>
                <a:cs typeface="Times New Roman" pitchFamily="18" charset="0"/>
              </a:rPr>
              <a:t> </a:t>
            </a:r>
            <a:r>
              <a:rPr lang="en-US" sz="3600" dirty="0">
                <a:solidFill>
                  <a:schemeClr val="bg1">
                    <a:lumMod val="75000"/>
                  </a:schemeClr>
                </a:solidFill>
                <a:latin typeface="Times New Roman" pitchFamily="18" charset="0"/>
                <a:cs typeface="Times New Roman" pitchFamily="18" charset="0"/>
              </a:rPr>
              <a:t>c</a:t>
            </a:r>
            <a:r>
              <a:rPr lang="vi-VN" sz="3600" dirty="0">
                <a:solidFill>
                  <a:schemeClr val="bg1">
                    <a:lumMod val="75000"/>
                  </a:schemeClr>
                </a:solidFill>
                <a:latin typeface="Times New Roman" pitchFamily="18" charset="0"/>
                <a:cs typeface="Times New Roman" pitchFamily="18" charset="0"/>
              </a:rPr>
              <a:t>) Trách nhiệm công dân</a:t>
            </a:r>
            <a:endParaRPr lang="en-US" sz="3600" dirty="0">
              <a:solidFill>
                <a:schemeClr val="bg1">
                  <a:lumMod val="75000"/>
                </a:schemeClr>
              </a:solidFill>
              <a:latin typeface="Times New Roman" pitchFamily="18" charset="0"/>
              <a:cs typeface="Times New Roman" pitchFamily="18" charset="0"/>
            </a:endParaRPr>
          </a:p>
        </p:txBody>
      </p:sp>
      <p:sp>
        <p:nvSpPr>
          <p:cNvPr id="8" name="Flowchart: Connector 7"/>
          <p:cNvSpPr/>
          <p:nvPr/>
        </p:nvSpPr>
        <p:spPr>
          <a:xfrm>
            <a:off x="1219200" y="4114800"/>
            <a:ext cx="685800" cy="685800"/>
          </a:xfrm>
          <a:prstGeom prst="flowChartConnector">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atin typeface="Times New Roman" pitchFamily="18" charset="0"/>
              <a:cs typeface="Times New Roman" pitchFamily="18" charset="0"/>
            </a:endParaRPr>
          </a:p>
        </p:txBody>
      </p:sp>
      <p:grpSp>
        <p:nvGrpSpPr>
          <p:cNvPr id="6" name="Group 26"/>
          <p:cNvGrpSpPr>
            <a:grpSpLocks/>
          </p:cNvGrpSpPr>
          <p:nvPr/>
        </p:nvGrpSpPr>
        <p:grpSpPr bwMode="auto">
          <a:xfrm>
            <a:off x="1524000" y="457200"/>
            <a:ext cx="6172200" cy="1295400"/>
            <a:chOff x="3338769" y="457679"/>
            <a:chExt cx="6171730" cy="1294891"/>
          </a:xfrm>
        </p:grpSpPr>
        <p:sp>
          <p:nvSpPr>
            <p:cNvPr id="10" name="Rectangle 9"/>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a:solidFill>
                    <a:srgbClr val="140000"/>
                  </a:solidFill>
                  <a:latin typeface="Times New Roman" pitchFamily="18" charset="0"/>
                  <a:cs typeface="Times New Roman" pitchFamily="18" charset="0"/>
                </a:rPr>
                <a:t>Mở rộng vốn từ: Công dân</a:t>
              </a:r>
            </a:p>
          </p:txBody>
        </p:sp>
        <p:sp>
          <p:nvSpPr>
            <p:cNvPr id="11" name="TextBox 10"/>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a:solidFill>
                    <a:srgbClr val="140000"/>
                  </a:solidFill>
                  <a:latin typeface="Times New Roman" pitchFamily="18" charset="0"/>
                  <a:cs typeface="Times New Roman" pitchFamily="18" charset="0"/>
                </a:rPr>
                <a:t>Luyện từ và câu</a:t>
              </a:r>
            </a:p>
          </p:txBody>
        </p:sp>
      </p:grpSp>
    </p:spTree>
    <p:extLst>
      <p:ext uri="{BB962C8B-B14F-4D97-AF65-F5344CB8AC3E}">
        <p14:creationId xmlns:p14="http://schemas.microsoft.com/office/powerpoint/2010/main" val="382513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58902" y="1981200"/>
            <a:ext cx="8502396" cy="1905000"/>
          </a:xfrm>
        </p:spPr>
        <p:txBody>
          <a:bodyPr>
            <a:normAutofit/>
          </a:bodyPr>
          <a:lstStyle/>
          <a:p>
            <a:pPr algn="just"/>
            <a:r>
              <a:rPr lang="en-US" sz="3400" b="1">
                <a:solidFill>
                  <a:schemeClr val="bg1">
                    <a:lumMod val="75000"/>
                  </a:schemeClr>
                </a:solidFill>
                <a:effectLst/>
                <a:latin typeface="Times New Roman" pitchFamily="18" charset="0"/>
                <a:cs typeface="Times New Roman" pitchFamily="18" charset="0"/>
              </a:rPr>
              <a:t>Câu 2: </a:t>
            </a:r>
            <a:r>
              <a:rPr lang="vi-VN" sz="3400" b="1">
                <a:solidFill>
                  <a:schemeClr val="bg1">
                    <a:lumMod val="75000"/>
                  </a:schemeClr>
                </a:solidFill>
                <a:effectLst/>
                <a:latin typeface="Times New Roman" pitchFamily="18" charset="0"/>
                <a:cs typeface="Times New Roman" pitchFamily="18" charset="0"/>
              </a:rPr>
              <a:t>Điều </a:t>
            </a:r>
            <a:r>
              <a:rPr lang="vi-VN" sz="3400" b="1" dirty="0">
                <a:solidFill>
                  <a:schemeClr val="bg1">
                    <a:lumMod val="75000"/>
                  </a:schemeClr>
                </a:solidFill>
                <a:effectLst/>
                <a:latin typeface="Times New Roman" pitchFamily="18" charset="0"/>
                <a:cs typeface="Times New Roman" pitchFamily="18" charset="0"/>
              </a:rPr>
              <a:t>mà pháp luật hoặc xã hội công nhận cho người dân được hưởng, được làm, được đòi hỏi gọi là gì?</a:t>
            </a:r>
            <a:endParaRPr lang="en-US" sz="3400" dirty="0">
              <a:solidFill>
                <a:schemeClr val="bg1">
                  <a:lumMod val="75000"/>
                </a:schemeClr>
              </a:solidFill>
              <a:effectLst/>
              <a:latin typeface="Times New Roman" pitchFamily="18" charset="0"/>
              <a:cs typeface="Times New Roman" pitchFamily="18" charset="0"/>
            </a:endParaRPr>
          </a:p>
        </p:txBody>
      </p:sp>
      <p:sp>
        <p:nvSpPr>
          <p:cNvPr id="6" name="Content Placeholder 2"/>
          <p:cNvSpPr>
            <a:spLocks noGrp="1"/>
          </p:cNvSpPr>
          <p:nvPr>
            <p:ph idx="1"/>
          </p:nvPr>
        </p:nvSpPr>
        <p:spPr>
          <a:xfrm>
            <a:off x="1706880" y="3886200"/>
            <a:ext cx="5067300" cy="2362200"/>
          </a:xfrm>
        </p:spPr>
        <p:txBody>
          <a:bodyPr>
            <a:normAutofit/>
          </a:bodyPr>
          <a:lstStyle/>
          <a:p>
            <a:pPr marL="0" indent="0">
              <a:buNone/>
            </a:pPr>
            <a:r>
              <a:rPr lang="en-US" sz="3400" dirty="0">
                <a:solidFill>
                  <a:schemeClr val="bg1">
                    <a:lumMod val="75000"/>
                  </a:schemeClr>
                </a:solidFill>
                <a:effectLst/>
                <a:latin typeface="Times New Roman" pitchFamily="18" charset="0"/>
                <a:cs typeface="Times New Roman" pitchFamily="18" charset="0"/>
              </a:rPr>
              <a:t>a</a:t>
            </a:r>
            <a:r>
              <a:rPr lang="vi-VN" sz="3400" dirty="0">
                <a:solidFill>
                  <a:schemeClr val="bg1">
                    <a:lumMod val="75000"/>
                  </a:schemeClr>
                </a:solidFill>
                <a:effectLst/>
                <a:latin typeface="Times New Roman" pitchFamily="18" charset="0"/>
                <a:cs typeface="Times New Roman" pitchFamily="18" charset="0"/>
              </a:rPr>
              <a:t>) Nghĩa vụ công dân</a:t>
            </a:r>
          </a:p>
          <a:p>
            <a:pPr marL="0" indent="0">
              <a:buNone/>
            </a:pPr>
            <a:r>
              <a:rPr lang="en-US" sz="3400" dirty="0">
                <a:solidFill>
                  <a:schemeClr val="bg1">
                    <a:lumMod val="75000"/>
                  </a:schemeClr>
                </a:solidFill>
                <a:effectLst/>
                <a:latin typeface="Times New Roman" pitchFamily="18" charset="0"/>
                <a:cs typeface="Times New Roman" pitchFamily="18" charset="0"/>
              </a:rPr>
              <a:t>b</a:t>
            </a:r>
            <a:r>
              <a:rPr lang="vi-VN" sz="3400" dirty="0">
                <a:solidFill>
                  <a:schemeClr val="bg1">
                    <a:lumMod val="75000"/>
                  </a:schemeClr>
                </a:solidFill>
                <a:effectLst/>
                <a:latin typeface="Times New Roman" pitchFamily="18" charset="0"/>
                <a:cs typeface="Times New Roman" pitchFamily="18" charset="0"/>
              </a:rPr>
              <a:t>) Danh dự công dân</a:t>
            </a:r>
            <a:endParaRPr lang="en-US" sz="3400" dirty="0">
              <a:solidFill>
                <a:schemeClr val="bg1">
                  <a:lumMod val="75000"/>
                </a:schemeClr>
              </a:solidFill>
              <a:effectLst/>
              <a:latin typeface="Times New Roman" pitchFamily="18" charset="0"/>
              <a:cs typeface="Times New Roman" pitchFamily="18" charset="0"/>
            </a:endParaRPr>
          </a:p>
          <a:p>
            <a:pPr marL="0" indent="0">
              <a:buNone/>
            </a:pPr>
            <a:r>
              <a:rPr lang="en-US" sz="3400" dirty="0">
                <a:solidFill>
                  <a:schemeClr val="bg1">
                    <a:lumMod val="75000"/>
                  </a:schemeClr>
                </a:solidFill>
                <a:effectLst/>
                <a:latin typeface="Times New Roman" pitchFamily="18" charset="0"/>
                <a:ea typeface="Calibri"/>
                <a:cs typeface="Times New Roman" pitchFamily="18" charset="0"/>
              </a:rPr>
              <a:t>c</a:t>
            </a:r>
            <a:r>
              <a:rPr lang="vi-VN" sz="3400" dirty="0">
                <a:solidFill>
                  <a:schemeClr val="bg1">
                    <a:lumMod val="75000"/>
                  </a:schemeClr>
                </a:solidFill>
                <a:effectLst/>
                <a:latin typeface="Times New Roman" pitchFamily="18" charset="0"/>
                <a:ea typeface="Calibri"/>
                <a:cs typeface="Times New Roman" pitchFamily="18" charset="0"/>
              </a:rPr>
              <a:t>) Quyền công dân </a:t>
            </a:r>
            <a:endParaRPr lang="en-US" sz="3400" dirty="0">
              <a:solidFill>
                <a:schemeClr val="bg1">
                  <a:lumMod val="75000"/>
                </a:schemeClr>
              </a:solidFill>
              <a:effectLst/>
              <a:latin typeface="Times New Roman" pitchFamily="18" charset="0"/>
              <a:cs typeface="Times New Roman" pitchFamily="18" charset="0"/>
            </a:endParaRPr>
          </a:p>
        </p:txBody>
      </p:sp>
      <p:sp>
        <p:nvSpPr>
          <p:cNvPr id="7" name="Flowchart: Connector 6"/>
          <p:cNvSpPr/>
          <p:nvPr/>
        </p:nvSpPr>
        <p:spPr>
          <a:xfrm>
            <a:off x="1638300" y="5105400"/>
            <a:ext cx="647700" cy="685800"/>
          </a:xfrm>
          <a:prstGeom prst="flowChartConnector">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latin typeface="Times New Roman" pitchFamily="18" charset="0"/>
              <a:cs typeface="Times New Roman" pitchFamily="18" charset="0"/>
            </a:endParaRPr>
          </a:p>
        </p:txBody>
      </p:sp>
      <p:grpSp>
        <p:nvGrpSpPr>
          <p:cNvPr id="8" name="Group 26"/>
          <p:cNvGrpSpPr>
            <a:grpSpLocks/>
          </p:cNvGrpSpPr>
          <p:nvPr/>
        </p:nvGrpSpPr>
        <p:grpSpPr bwMode="auto">
          <a:xfrm>
            <a:off x="1524000" y="457200"/>
            <a:ext cx="6172200" cy="1295400"/>
            <a:chOff x="3338769" y="457679"/>
            <a:chExt cx="6171730" cy="1294891"/>
          </a:xfrm>
        </p:grpSpPr>
        <p:sp>
          <p:nvSpPr>
            <p:cNvPr id="10" name="Rectangle 9"/>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a:solidFill>
                    <a:srgbClr val="140000"/>
                  </a:solidFill>
                  <a:latin typeface="Times New Roman" pitchFamily="18" charset="0"/>
                  <a:cs typeface="Times New Roman" pitchFamily="18" charset="0"/>
                </a:rPr>
                <a:t>Mở rộng vốn từ: Công dân</a:t>
              </a:r>
            </a:p>
          </p:txBody>
        </p:sp>
        <p:sp>
          <p:nvSpPr>
            <p:cNvPr id="11" name="TextBox 10"/>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a:solidFill>
                    <a:srgbClr val="140000"/>
                  </a:solidFill>
                  <a:latin typeface="Times New Roman" pitchFamily="18" charset="0"/>
                  <a:cs typeface="Times New Roman" pitchFamily="18" charset="0"/>
                </a:rPr>
                <a:t>Luyện từ và câu</a:t>
              </a:r>
            </a:p>
          </p:txBody>
        </p:sp>
      </p:grpSp>
    </p:spTree>
    <p:extLst>
      <p:ext uri="{BB962C8B-B14F-4D97-AF65-F5344CB8AC3E}">
        <p14:creationId xmlns:p14="http://schemas.microsoft.com/office/powerpoint/2010/main" val="38700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additive="base">
                                        <p:cTn id="1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237325" y="3099992"/>
            <a:ext cx="8534400" cy="1138773"/>
          </a:xfrm>
          <a:prstGeom prst="rect">
            <a:avLst/>
          </a:prstGeom>
          <a:solidFill>
            <a:schemeClr val="tx1"/>
          </a:solidFill>
          <a:ln>
            <a:noFill/>
          </a:ln>
          <a:effectLst/>
        </p:spPr>
        <p:txBody>
          <a:bodyPr>
            <a:spAutoFit/>
          </a:bodyPr>
          <a:lstStyle/>
          <a:p>
            <a:pPr>
              <a:spcBef>
                <a:spcPct val="50000"/>
              </a:spcBef>
            </a:pPr>
            <a:r>
              <a:rPr lang="en-US" sz="3400" dirty="0">
                <a:solidFill>
                  <a:schemeClr val="bg1">
                    <a:lumMod val="75000"/>
                  </a:schemeClr>
                </a:solidFill>
                <a:latin typeface="Times New Roman" pitchFamily="18" charset="0"/>
                <a:cs typeface="Times New Roman" pitchFamily="18" charset="0"/>
              </a:rPr>
              <a:t>  - </a:t>
            </a:r>
            <a:r>
              <a:rPr lang="en-US" sz="3400" b="1" dirty="0" err="1">
                <a:solidFill>
                  <a:schemeClr val="bg1">
                    <a:lumMod val="75000"/>
                  </a:schemeClr>
                </a:solidFill>
                <a:latin typeface="Times New Roman" pitchFamily="18" charset="0"/>
                <a:cs typeface="Times New Roman" pitchFamily="18" charset="0"/>
              </a:rPr>
              <a:t>Công</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dân</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nghĩa</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là</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người</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dân</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của</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một</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nước</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có</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quyền</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lợi</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và</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nghĩa</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vụ</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với</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đất</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nước</a:t>
            </a:r>
            <a:r>
              <a:rPr lang="en-US" sz="3400" b="1" dirty="0">
                <a:solidFill>
                  <a:schemeClr val="bg1">
                    <a:lumMod val="75000"/>
                  </a:schemeClr>
                </a:solidFill>
                <a:latin typeface="Times New Roman" pitchFamily="18" charset="0"/>
                <a:cs typeface="Times New Roman" pitchFamily="18" charset="0"/>
              </a:rPr>
              <a:t>.</a:t>
            </a:r>
          </a:p>
        </p:txBody>
      </p:sp>
      <p:sp>
        <p:nvSpPr>
          <p:cNvPr id="6155" name="Text Box 11"/>
          <p:cNvSpPr txBox="1">
            <a:spLocks noChangeArrowheads="1"/>
          </p:cNvSpPr>
          <p:nvPr/>
        </p:nvSpPr>
        <p:spPr bwMode="auto">
          <a:xfrm>
            <a:off x="351156" y="4925159"/>
            <a:ext cx="8534400" cy="615553"/>
          </a:xfrm>
          <a:prstGeom prst="rect">
            <a:avLst/>
          </a:prstGeom>
          <a:solidFill>
            <a:schemeClr val="tx1"/>
          </a:solidFill>
          <a:ln>
            <a:noFill/>
          </a:ln>
          <a:effectLst/>
        </p:spPr>
        <p:txBody>
          <a:bodyPr>
            <a:spAutoFit/>
          </a:bodyPr>
          <a:lstStyle/>
          <a:p>
            <a:pPr>
              <a:spcBef>
                <a:spcPct val="50000"/>
              </a:spcBef>
            </a:pPr>
            <a:r>
              <a:rPr lang="en-US" sz="3400" dirty="0">
                <a:solidFill>
                  <a:schemeClr val="bg1">
                    <a:lumMod val="75000"/>
                  </a:schemeClr>
                </a:solidFill>
                <a:latin typeface="Times New Roman" pitchFamily="18" charset="0"/>
                <a:cs typeface="Times New Roman" pitchFamily="18" charset="0"/>
              </a:rPr>
              <a:t>VD: </a:t>
            </a:r>
            <a:r>
              <a:rPr lang="en-US" sz="3400" dirty="0" err="1">
                <a:solidFill>
                  <a:schemeClr val="bg1">
                    <a:lumMod val="75000"/>
                  </a:schemeClr>
                </a:solidFill>
                <a:latin typeface="Times New Roman" pitchFamily="18" charset="0"/>
                <a:cs typeface="Times New Roman" pitchFamily="18" charset="0"/>
              </a:rPr>
              <a:t>Em</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là</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công</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dân</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nước</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Việt</a:t>
            </a:r>
            <a:r>
              <a:rPr lang="en-US" sz="3400" dirty="0">
                <a:solidFill>
                  <a:schemeClr val="bg1">
                    <a:lumMod val="75000"/>
                  </a:schemeClr>
                </a:solidFill>
                <a:latin typeface="Times New Roman" pitchFamily="18" charset="0"/>
                <a:cs typeface="Times New Roman" pitchFamily="18" charset="0"/>
              </a:rPr>
              <a:t> Nam.</a:t>
            </a:r>
          </a:p>
        </p:txBody>
      </p:sp>
      <p:sp>
        <p:nvSpPr>
          <p:cNvPr id="2" name="TextBox 1"/>
          <p:cNvSpPr txBox="1"/>
          <p:nvPr/>
        </p:nvSpPr>
        <p:spPr>
          <a:xfrm>
            <a:off x="254391" y="1890378"/>
            <a:ext cx="8762062" cy="615553"/>
          </a:xfrm>
          <a:prstGeom prst="rect">
            <a:avLst/>
          </a:prstGeom>
          <a:noFill/>
        </p:spPr>
        <p:txBody>
          <a:bodyPr wrap="square" rtlCol="0">
            <a:spAutoFit/>
          </a:bodyPr>
          <a:lstStyle/>
          <a:p>
            <a:r>
              <a:rPr lang="en-US" sz="3400" b="1" dirty="0" err="1">
                <a:solidFill>
                  <a:srgbClr val="FF0000"/>
                </a:solidFill>
                <a:latin typeface="Times New Roman" pitchFamily="18" charset="0"/>
                <a:cs typeface="Times New Roman" pitchFamily="18" charset="0"/>
              </a:rPr>
              <a:t>Em</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hãy</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cho</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biết</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từ</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công</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dân</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nghĩa</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là</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gì</a:t>
            </a:r>
            <a:r>
              <a:rPr lang="en-US" sz="3400" b="1" dirty="0">
                <a:solidFill>
                  <a:srgbClr val="FF0000"/>
                </a:solidFill>
                <a:latin typeface="Times New Roman" pitchFamily="18" charset="0"/>
                <a:cs typeface="Times New Roman" pitchFamily="18" charset="0"/>
              </a:rPr>
              <a:t>? </a:t>
            </a:r>
          </a:p>
        </p:txBody>
      </p:sp>
      <p:sp>
        <p:nvSpPr>
          <p:cNvPr id="3" name="TextBox 2"/>
          <p:cNvSpPr txBox="1"/>
          <p:nvPr/>
        </p:nvSpPr>
        <p:spPr>
          <a:xfrm>
            <a:off x="351156" y="4309606"/>
            <a:ext cx="5170005" cy="615553"/>
          </a:xfrm>
          <a:prstGeom prst="rect">
            <a:avLst/>
          </a:prstGeom>
          <a:noFill/>
        </p:spPr>
        <p:txBody>
          <a:bodyPr wrap="none" rtlCol="0">
            <a:spAutoFit/>
          </a:bodyPr>
          <a:lstStyle/>
          <a:p>
            <a:r>
              <a:rPr lang="en-US" sz="3400" b="1" dirty="0" err="1">
                <a:solidFill>
                  <a:srgbClr val="FF0000"/>
                </a:solidFill>
                <a:latin typeface="Times New Roman" pitchFamily="18" charset="0"/>
                <a:cs typeface="Times New Roman" pitchFamily="18" charset="0"/>
              </a:rPr>
              <a:t>Đặt</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câu</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với</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từ</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công</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dân</a:t>
            </a:r>
            <a:r>
              <a:rPr lang="en-US" sz="3400" b="1" dirty="0">
                <a:solidFill>
                  <a:srgbClr val="FF0000"/>
                </a:solidFill>
                <a:latin typeface="Times New Roman" pitchFamily="18" charset="0"/>
                <a:cs typeface="Times New Roman" pitchFamily="18" charset="0"/>
              </a:rPr>
              <a:t>”.</a:t>
            </a:r>
          </a:p>
        </p:txBody>
      </p:sp>
      <p:sp>
        <p:nvSpPr>
          <p:cNvPr id="9" name="WordArt 3"/>
          <p:cNvSpPr>
            <a:spLocks noChangeArrowheads="1" noChangeShapeType="1" noTextEdit="1"/>
          </p:cNvSpPr>
          <p:nvPr/>
        </p:nvSpPr>
        <p:spPr bwMode="auto">
          <a:xfrm>
            <a:off x="2362200" y="1123288"/>
            <a:ext cx="3962400" cy="685800"/>
          </a:xfrm>
          <a:prstGeom prst="rect">
            <a:avLst/>
          </a:prstGeom>
        </p:spPr>
        <p:txBody>
          <a:bodyPr wrap="none" fromWordArt="1">
            <a:prstTxWarp prst="textPlain">
              <a:avLst>
                <a:gd name="adj" fmla="val 50000"/>
              </a:avLst>
            </a:prstTxWarp>
          </a:bodyPr>
          <a:lstStyle/>
          <a:p>
            <a:r>
              <a:rPr lang="en-US" sz="3600" kern="10" dirty="0" err="1">
                <a:ln w="9525" cap="rnd">
                  <a:solidFill>
                    <a:srgbClr val="003300"/>
                  </a:solidFill>
                  <a:prstDash val="sysDot"/>
                  <a:round/>
                  <a:headEnd/>
                  <a:tailEnd/>
                </a:ln>
                <a:gradFill rotWithShape="1">
                  <a:gsLst>
                    <a:gs pos="0">
                      <a:srgbClr val="FF0000">
                        <a:alpha val="67999"/>
                      </a:srgbClr>
                    </a:gs>
                    <a:gs pos="100000">
                      <a:srgbClr val="0000CC"/>
                    </a:gs>
                  </a:gsLst>
                  <a:lin ang="5400000" scaled="1"/>
                </a:gradFill>
                <a:latin typeface="Times New Roman" pitchFamily="18" charset="0"/>
                <a:cs typeface="Times New Roman" pitchFamily="18" charset="0"/>
              </a:rPr>
              <a:t>Kiểm</a:t>
            </a:r>
            <a:r>
              <a:rPr lang="en-US" sz="3600" kern="10" dirty="0">
                <a:ln w="9525" cap="rnd">
                  <a:solidFill>
                    <a:srgbClr val="003300"/>
                  </a:solidFill>
                  <a:prstDash val="sysDot"/>
                  <a:round/>
                  <a:headEnd/>
                  <a:tailEnd/>
                </a:ln>
                <a:gradFill rotWithShape="1">
                  <a:gsLst>
                    <a:gs pos="0">
                      <a:srgbClr val="FF0000">
                        <a:alpha val="67999"/>
                      </a:srgbClr>
                    </a:gs>
                    <a:gs pos="100000">
                      <a:srgbClr val="0000CC"/>
                    </a:gs>
                  </a:gsLst>
                  <a:lin ang="5400000" scaled="1"/>
                </a:gradFill>
                <a:latin typeface="Times New Roman" pitchFamily="18" charset="0"/>
                <a:cs typeface="Times New Roman" pitchFamily="18" charset="0"/>
              </a:rPr>
              <a:t> </a:t>
            </a:r>
            <a:r>
              <a:rPr lang="en-US" sz="3600" kern="10" dirty="0" err="1">
                <a:ln w="9525" cap="rnd">
                  <a:solidFill>
                    <a:srgbClr val="003300"/>
                  </a:solidFill>
                  <a:prstDash val="sysDot"/>
                  <a:round/>
                  <a:headEnd/>
                  <a:tailEnd/>
                </a:ln>
                <a:gradFill rotWithShape="1">
                  <a:gsLst>
                    <a:gs pos="0">
                      <a:srgbClr val="FF0000">
                        <a:alpha val="67999"/>
                      </a:srgbClr>
                    </a:gs>
                    <a:gs pos="100000">
                      <a:srgbClr val="0000CC"/>
                    </a:gs>
                  </a:gsLst>
                  <a:lin ang="5400000" scaled="1"/>
                </a:gradFill>
                <a:latin typeface="Times New Roman" pitchFamily="18" charset="0"/>
                <a:cs typeface="Times New Roman" pitchFamily="18" charset="0"/>
              </a:rPr>
              <a:t>tra</a:t>
            </a:r>
            <a:r>
              <a:rPr lang="en-US" sz="3600" kern="10" dirty="0">
                <a:ln w="9525" cap="rnd">
                  <a:solidFill>
                    <a:srgbClr val="003300"/>
                  </a:solidFill>
                  <a:prstDash val="sysDot"/>
                  <a:round/>
                  <a:headEnd/>
                  <a:tailEnd/>
                </a:ln>
                <a:gradFill rotWithShape="1">
                  <a:gsLst>
                    <a:gs pos="0">
                      <a:srgbClr val="FF0000">
                        <a:alpha val="67999"/>
                      </a:srgbClr>
                    </a:gs>
                    <a:gs pos="100000">
                      <a:srgbClr val="0000CC"/>
                    </a:gs>
                  </a:gsLst>
                  <a:lin ang="5400000" scaled="1"/>
                </a:gradFill>
                <a:latin typeface="Times New Roman" pitchFamily="18" charset="0"/>
                <a:cs typeface="Times New Roman" pitchFamily="18" charset="0"/>
              </a:rPr>
              <a:t>:</a:t>
            </a:r>
          </a:p>
        </p:txBody>
      </p:sp>
    </p:spTree>
    <p:extLst>
      <p:ext uri="{BB962C8B-B14F-4D97-AF65-F5344CB8AC3E}">
        <p14:creationId xmlns:p14="http://schemas.microsoft.com/office/powerpoint/2010/main" val="995254535"/>
      </p:ext>
    </p:extLst>
  </p:cSld>
  <p:clrMapOvr>
    <a:masterClrMapping/>
  </p:clrMapOvr>
  <p:transition spd="med"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box(in)">
                                      <p:cBhvr>
                                        <p:cTn id="7" dur="50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155"/>
                                        </p:tgtEl>
                                        <p:attrNameLst>
                                          <p:attrName>style.visibility</p:attrName>
                                        </p:attrNameLst>
                                      </p:cBhvr>
                                      <p:to>
                                        <p:strVal val="visible"/>
                                      </p:to>
                                    </p:set>
                                    <p:animEffect transition="in" filter="box(in)">
                                      <p:cBhvr>
                                        <p:cTn id="17"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5"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1104" y="1981200"/>
            <a:ext cx="8317992" cy="2057400"/>
          </a:xfrm>
        </p:spPr>
        <p:txBody>
          <a:bodyPr>
            <a:normAutofit/>
          </a:bodyPr>
          <a:lstStyle/>
          <a:p>
            <a:pPr algn="just"/>
            <a:r>
              <a:rPr lang="en-US" sz="3400" b="1">
                <a:solidFill>
                  <a:schemeClr val="bg1">
                    <a:lumMod val="75000"/>
                  </a:schemeClr>
                </a:solidFill>
                <a:effectLst/>
                <a:latin typeface="Times New Roman" pitchFamily="18" charset="0"/>
                <a:cs typeface="Times New Roman" pitchFamily="18" charset="0"/>
              </a:rPr>
              <a:t>Câu 3:</a:t>
            </a:r>
            <a:r>
              <a:rPr lang="vi-VN" sz="3400" b="1">
                <a:solidFill>
                  <a:schemeClr val="bg1">
                    <a:lumMod val="75000"/>
                  </a:schemeClr>
                </a:solidFill>
                <a:effectLst/>
                <a:latin typeface="Times New Roman" pitchFamily="18" charset="0"/>
                <a:cs typeface="Times New Roman" pitchFamily="18" charset="0"/>
              </a:rPr>
              <a:t> </a:t>
            </a:r>
            <a:r>
              <a:rPr lang="vi-VN" sz="3400" b="1" dirty="0">
                <a:solidFill>
                  <a:schemeClr val="bg1">
                    <a:lumMod val="75000"/>
                  </a:schemeClr>
                </a:solidFill>
                <a:effectLst/>
                <a:latin typeface="Times New Roman" pitchFamily="18" charset="0"/>
                <a:cs typeface="Times New Roman" pitchFamily="18" charset="0"/>
              </a:rPr>
              <a:t>Điều mà pháp luật </a:t>
            </a:r>
            <a:r>
              <a:rPr lang="vi-VN" sz="3400" b="1">
                <a:solidFill>
                  <a:schemeClr val="bg1">
                    <a:lumMod val="75000"/>
                  </a:schemeClr>
                </a:solidFill>
                <a:effectLst/>
                <a:latin typeface="Times New Roman" pitchFamily="18" charset="0"/>
                <a:cs typeface="Times New Roman" pitchFamily="18" charset="0"/>
              </a:rPr>
              <a:t>hay đ</a:t>
            </a:r>
            <a:r>
              <a:rPr lang="en-US" sz="3400" b="1">
                <a:solidFill>
                  <a:schemeClr val="bg1">
                    <a:lumMod val="75000"/>
                  </a:schemeClr>
                </a:solidFill>
                <a:effectLst/>
                <a:latin typeface="Times New Roman" pitchFamily="18" charset="0"/>
                <a:cs typeface="Times New Roman" pitchFamily="18" charset="0"/>
              </a:rPr>
              <a:t>ạo</a:t>
            </a:r>
            <a:r>
              <a:rPr lang="vi-VN" sz="3400" b="1">
                <a:solidFill>
                  <a:schemeClr val="bg1">
                    <a:lumMod val="75000"/>
                  </a:schemeClr>
                </a:solidFill>
                <a:effectLst/>
                <a:latin typeface="Times New Roman" pitchFamily="18" charset="0"/>
                <a:cs typeface="Times New Roman" pitchFamily="18" charset="0"/>
              </a:rPr>
              <a:t> </a:t>
            </a:r>
            <a:r>
              <a:rPr lang="vi-VN" sz="3400" b="1" dirty="0">
                <a:solidFill>
                  <a:schemeClr val="bg1">
                    <a:lumMod val="75000"/>
                  </a:schemeClr>
                </a:solidFill>
                <a:effectLst/>
                <a:latin typeface="Times New Roman" pitchFamily="18" charset="0"/>
                <a:cs typeface="Times New Roman" pitchFamily="18" charset="0"/>
              </a:rPr>
              <a:t>đức bắt buộc người dân </a:t>
            </a:r>
            <a:r>
              <a:rPr lang="vi-VN" sz="3400" b="1">
                <a:solidFill>
                  <a:schemeClr val="bg1">
                    <a:lumMod val="75000"/>
                  </a:schemeClr>
                </a:solidFill>
                <a:effectLst/>
                <a:latin typeface="Times New Roman" pitchFamily="18" charset="0"/>
                <a:cs typeface="Times New Roman" pitchFamily="18" charset="0"/>
              </a:rPr>
              <a:t>phải là</a:t>
            </a:r>
            <a:r>
              <a:rPr lang="en-US" sz="3400" b="1">
                <a:solidFill>
                  <a:schemeClr val="bg1">
                    <a:lumMod val="75000"/>
                  </a:schemeClr>
                </a:solidFill>
                <a:effectLst/>
                <a:latin typeface="Times New Roman" pitchFamily="18" charset="0"/>
                <a:cs typeface="Times New Roman" pitchFamily="18" charset="0"/>
              </a:rPr>
              <a:t>m</a:t>
            </a:r>
            <a:r>
              <a:rPr lang="vi-VN" sz="3400" b="1">
                <a:solidFill>
                  <a:schemeClr val="bg1">
                    <a:lumMod val="75000"/>
                  </a:schemeClr>
                </a:solidFill>
                <a:effectLst/>
                <a:latin typeface="Times New Roman" pitchFamily="18" charset="0"/>
                <a:cs typeface="Times New Roman" pitchFamily="18" charset="0"/>
              </a:rPr>
              <a:t> </a:t>
            </a:r>
            <a:r>
              <a:rPr lang="vi-VN" sz="3400" b="1" dirty="0">
                <a:solidFill>
                  <a:schemeClr val="bg1">
                    <a:lumMod val="75000"/>
                  </a:schemeClr>
                </a:solidFill>
                <a:effectLst/>
                <a:latin typeface="Times New Roman" pitchFamily="18" charset="0"/>
                <a:cs typeface="Times New Roman" pitchFamily="18" charset="0"/>
              </a:rPr>
              <a:t>với đất nước, đối với người khác được gọi là gì?</a:t>
            </a:r>
            <a:endParaRPr lang="en-US" sz="3400" b="1" dirty="0">
              <a:solidFill>
                <a:schemeClr val="bg1">
                  <a:lumMod val="75000"/>
                </a:schemeClr>
              </a:solidFill>
              <a:effectLst/>
              <a:latin typeface="Times New Roman" pitchFamily="18" charset="0"/>
              <a:cs typeface="Times New Roman" pitchFamily="18" charset="0"/>
            </a:endParaRPr>
          </a:p>
        </p:txBody>
      </p:sp>
      <p:sp>
        <p:nvSpPr>
          <p:cNvPr id="6" name="Content Placeholder 2"/>
          <p:cNvSpPr>
            <a:spLocks noGrp="1"/>
          </p:cNvSpPr>
          <p:nvPr>
            <p:ph idx="1"/>
          </p:nvPr>
        </p:nvSpPr>
        <p:spPr>
          <a:xfrm>
            <a:off x="1429994" y="3962400"/>
            <a:ext cx="6210300" cy="2209800"/>
          </a:xfrm>
        </p:spPr>
        <p:txBody>
          <a:bodyPr>
            <a:normAutofit/>
          </a:bodyPr>
          <a:lstStyle/>
          <a:p>
            <a:pPr marL="0" indent="0">
              <a:buNone/>
            </a:pPr>
            <a:r>
              <a:rPr lang="en-US" sz="3400" dirty="0">
                <a:solidFill>
                  <a:schemeClr val="bg1">
                    <a:lumMod val="75000"/>
                  </a:schemeClr>
                </a:solidFill>
                <a:effectLst/>
                <a:latin typeface="Times New Roman" pitchFamily="18" charset="0"/>
                <a:cs typeface="Times New Roman" pitchFamily="18" charset="0"/>
              </a:rPr>
              <a:t>a</a:t>
            </a:r>
            <a:r>
              <a:rPr lang="vi-VN" sz="3400" dirty="0">
                <a:solidFill>
                  <a:schemeClr val="bg1">
                    <a:lumMod val="75000"/>
                  </a:schemeClr>
                </a:solidFill>
                <a:effectLst/>
                <a:latin typeface="Times New Roman" pitchFamily="18" charset="0"/>
                <a:cs typeface="Times New Roman" pitchFamily="18" charset="0"/>
              </a:rPr>
              <a:t>) Nghĩa vụ công dân</a:t>
            </a:r>
          </a:p>
          <a:p>
            <a:pPr marL="0" indent="0">
              <a:buNone/>
            </a:pPr>
            <a:r>
              <a:rPr lang="en-US" sz="3400" dirty="0">
                <a:solidFill>
                  <a:schemeClr val="bg1">
                    <a:lumMod val="75000"/>
                  </a:schemeClr>
                </a:solidFill>
                <a:effectLst/>
                <a:latin typeface="Times New Roman" pitchFamily="18" charset="0"/>
                <a:cs typeface="Times New Roman" pitchFamily="18" charset="0"/>
              </a:rPr>
              <a:t>b</a:t>
            </a:r>
            <a:r>
              <a:rPr lang="vi-VN" sz="3400" dirty="0">
                <a:solidFill>
                  <a:schemeClr val="bg1">
                    <a:lumMod val="75000"/>
                  </a:schemeClr>
                </a:solidFill>
                <a:effectLst/>
                <a:latin typeface="Times New Roman" pitchFamily="18" charset="0"/>
                <a:cs typeface="Times New Roman" pitchFamily="18" charset="0"/>
              </a:rPr>
              <a:t>) Bổn phận công dân</a:t>
            </a:r>
            <a:endParaRPr lang="en-US" sz="3400" dirty="0">
              <a:solidFill>
                <a:schemeClr val="bg1">
                  <a:lumMod val="75000"/>
                </a:schemeClr>
              </a:solidFill>
              <a:effectLst/>
              <a:latin typeface="Times New Roman" pitchFamily="18" charset="0"/>
              <a:cs typeface="Times New Roman" pitchFamily="18" charset="0"/>
            </a:endParaRPr>
          </a:p>
          <a:p>
            <a:pPr marL="0" indent="0">
              <a:buNone/>
            </a:pPr>
            <a:r>
              <a:rPr lang="en-US" sz="3400" dirty="0">
                <a:solidFill>
                  <a:schemeClr val="bg1">
                    <a:lumMod val="75000"/>
                  </a:schemeClr>
                </a:solidFill>
                <a:effectLst/>
                <a:latin typeface="Times New Roman" pitchFamily="18" charset="0"/>
                <a:ea typeface="Calibri"/>
                <a:cs typeface="Times New Roman" pitchFamily="18" charset="0"/>
              </a:rPr>
              <a:t>c</a:t>
            </a:r>
            <a:r>
              <a:rPr lang="vi-VN" sz="3400">
                <a:solidFill>
                  <a:schemeClr val="bg1">
                    <a:lumMod val="75000"/>
                  </a:schemeClr>
                </a:solidFill>
                <a:effectLst/>
                <a:latin typeface="Times New Roman" pitchFamily="18" charset="0"/>
                <a:ea typeface="Calibri"/>
                <a:cs typeface="Times New Roman" pitchFamily="18" charset="0"/>
              </a:rPr>
              <a:t>) </a:t>
            </a:r>
            <a:r>
              <a:rPr lang="en-US" sz="3400">
                <a:solidFill>
                  <a:schemeClr val="bg1">
                    <a:lumMod val="75000"/>
                  </a:schemeClr>
                </a:solidFill>
                <a:effectLst/>
                <a:latin typeface="Times New Roman" pitchFamily="18" charset="0"/>
                <a:ea typeface="Calibri"/>
                <a:cs typeface="Times New Roman" pitchFamily="18" charset="0"/>
              </a:rPr>
              <a:t>Danh dự</a:t>
            </a:r>
            <a:r>
              <a:rPr lang="vi-VN" sz="3400">
                <a:solidFill>
                  <a:schemeClr val="bg1">
                    <a:lumMod val="75000"/>
                  </a:schemeClr>
                </a:solidFill>
                <a:effectLst/>
                <a:latin typeface="Times New Roman" pitchFamily="18" charset="0"/>
                <a:ea typeface="Calibri"/>
                <a:cs typeface="Times New Roman" pitchFamily="18" charset="0"/>
              </a:rPr>
              <a:t> </a:t>
            </a:r>
            <a:r>
              <a:rPr lang="vi-VN" sz="3400" dirty="0">
                <a:solidFill>
                  <a:schemeClr val="bg1">
                    <a:lumMod val="75000"/>
                  </a:schemeClr>
                </a:solidFill>
                <a:effectLst/>
                <a:latin typeface="Times New Roman" pitchFamily="18" charset="0"/>
                <a:ea typeface="Calibri"/>
                <a:cs typeface="Times New Roman" pitchFamily="18" charset="0"/>
              </a:rPr>
              <a:t>công dân </a:t>
            </a:r>
            <a:endParaRPr lang="en-US" sz="3400" dirty="0">
              <a:solidFill>
                <a:schemeClr val="bg1">
                  <a:lumMod val="75000"/>
                </a:schemeClr>
              </a:solidFill>
              <a:effectLst/>
              <a:latin typeface="Times New Roman" pitchFamily="18" charset="0"/>
              <a:cs typeface="Times New Roman" pitchFamily="18" charset="0"/>
            </a:endParaRPr>
          </a:p>
        </p:txBody>
      </p:sp>
      <p:sp>
        <p:nvSpPr>
          <p:cNvPr id="7" name="Flowchart: Connector 6"/>
          <p:cNvSpPr/>
          <p:nvPr/>
        </p:nvSpPr>
        <p:spPr>
          <a:xfrm>
            <a:off x="1219200" y="3962400"/>
            <a:ext cx="762000" cy="685800"/>
          </a:xfrm>
          <a:prstGeom prst="flowChartConnector">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Times New Roman" pitchFamily="18" charset="0"/>
              <a:cs typeface="Times New Roman" pitchFamily="18" charset="0"/>
            </a:endParaRPr>
          </a:p>
        </p:txBody>
      </p:sp>
      <p:grpSp>
        <p:nvGrpSpPr>
          <p:cNvPr id="8" name="Group 26"/>
          <p:cNvGrpSpPr>
            <a:grpSpLocks/>
          </p:cNvGrpSpPr>
          <p:nvPr/>
        </p:nvGrpSpPr>
        <p:grpSpPr bwMode="auto">
          <a:xfrm>
            <a:off x="1524000" y="457200"/>
            <a:ext cx="6172200" cy="1295400"/>
            <a:chOff x="3338769" y="457679"/>
            <a:chExt cx="6171730" cy="1294891"/>
          </a:xfrm>
        </p:grpSpPr>
        <p:sp>
          <p:nvSpPr>
            <p:cNvPr id="10" name="Rectangle 9"/>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a:solidFill>
                    <a:srgbClr val="140000"/>
                  </a:solidFill>
                  <a:latin typeface="Times New Roman" pitchFamily="18" charset="0"/>
                  <a:cs typeface="Times New Roman" pitchFamily="18" charset="0"/>
                </a:rPr>
                <a:t>Mở rộng vốn từ: Công dân</a:t>
              </a:r>
            </a:p>
          </p:txBody>
        </p:sp>
        <p:sp>
          <p:nvSpPr>
            <p:cNvPr id="11" name="TextBox 10"/>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a:solidFill>
                    <a:srgbClr val="140000"/>
                  </a:solidFill>
                  <a:latin typeface="Times New Roman" pitchFamily="18" charset="0"/>
                  <a:cs typeface="Times New Roman" pitchFamily="18" charset="0"/>
                </a:rPr>
                <a:t>Luyện từ và câu</a:t>
              </a:r>
            </a:p>
          </p:txBody>
        </p:sp>
      </p:grpSp>
    </p:spTree>
    <p:extLst>
      <p:ext uri="{BB962C8B-B14F-4D97-AF65-F5344CB8AC3E}">
        <p14:creationId xmlns:p14="http://schemas.microsoft.com/office/powerpoint/2010/main" val="347330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additive="base">
                                        <p:cTn id="1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6">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TextBox 3"/>
          <p:cNvSpPr txBox="1"/>
          <p:nvPr/>
        </p:nvSpPr>
        <p:spPr>
          <a:xfrm rot="20639092">
            <a:off x="1979746" y="2317752"/>
            <a:ext cx="5938731" cy="1929673"/>
          </a:xfrm>
          <a:prstGeom prst="rect">
            <a:avLst/>
          </a:prstGeom>
          <a:noFill/>
        </p:spPr>
        <p:txBody>
          <a:bodyPr wrap="none">
            <a:prstTxWarp prst="textWave1">
              <a:avLst/>
            </a:prstTxWarp>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3200" b="1" dirty="0">
                <a:ln w="50800">
                  <a:solidFill>
                    <a:srgbClr val="FF0000"/>
                  </a:solidFill>
                </a:ln>
                <a:solidFill>
                  <a:schemeClr val="bg1">
                    <a:shade val="50000"/>
                  </a:schemeClr>
                </a:solidFill>
                <a:latin typeface="Times New Roman" pitchFamily="18" charset="0"/>
                <a:cs typeface="Times New Roman" pitchFamily="18" charset="0"/>
              </a:rPr>
              <a:t>TIẾT HỌC KẾT THÚC.</a:t>
            </a:r>
          </a:p>
          <a:p>
            <a:pPr>
              <a:defRPr/>
            </a:pPr>
            <a:r>
              <a:rPr lang="en-US" sz="3200" b="1" dirty="0">
                <a:ln w="50800">
                  <a:solidFill>
                    <a:srgbClr val="FF0000"/>
                  </a:solidFill>
                </a:ln>
                <a:solidFill>
                  <a:schemeClr val="bg1">
                    <a:shade val="50000"/>
                  </a:schemeClr>
                </a:solidFill>
                <a:latin typeface="Times New Roman" pitchFamily="18" charset="0"/>
                <a:cs typeface="Times New Roman" pitchFamily="18" charset="0"/>
              </a:rPr>
              <a:t>TẠM BIỆT CÁC EM!</a:t>
            </a:r>
            <a:endParaRPr lang="vi-VN" sz="3200" b="1" dirty="0">
              <a:ln w="50800">
                <a:solidFill>
                  <a:srgbClr val="FF0000"/>
                </a:solidFill>
              </a:ln>
              <a:solidFill>
                <a:schemeClr val="bg1">
                  <a:shade val="50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860" y="5204460"/>
            <a:ext cx="2161540" cy="1752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260" y="5222045"/>
            <a:ext cx="2161540" cy="1752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56" y="5222045"/>
            <a:ext cx="2161540" cy="1752600"/>
          </a:xfrm>
          <a:prstGeom prst="rect">
            <a:avLst/>
          </a:prstGeom>
        </p:spPr>
      </p:pic>
      <p:pic>
        <p:nvPicPr>
          <p:cNvPr id="13314" name="Picture 2" descr="FLOWERS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29200"/>
            <a:ext cx="1219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4839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pic>
        <p:nvPicPr>
          <p:cNvPr id="1026" name="Picture 2"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34" y="2537424"/>
            <a:ext cx="78356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I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5367" y="185738"/>
            <a:ext cx="729437"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I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2942" y="623082"/>
            <a:ext cx="710271" cy="8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FLOWERS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6093508"/>
            <a:ext cx="914399"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FLOWERS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6093508"/>
            <a:ext cx="914399"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706745" y="2866891"/>
            <a:ext cx="3730509" cy="523220"/>
          </a:xfrm>
          <a:prstGeom prst="rect">
            <a:avLst/>
          </a:prstGeom>
          <a:noFill/>
        </p:spPr>
        <p:txBody>
          <a:bodyPr wrap="none">
            <a:spAutoFit/>
          </a:bodyPr>
          <a:lstStyle/>
          <a:p>
            <a:pPr algn="ctr" eaLnBrk="1" hangingPunct="1">
              <a:defRPr/>
            </a:pPr>
            <a:r>
              <a:rPr lang="en-US" sz="2800" b="1" dirty="0">
                <a:ln w="10541" cmpd="sng">
                  <a:solidFill>
                    <a:srgbClr val="002060"/>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LUYỆN TỪ VÀ CÂU: </a:t>
            </a:r>
            <a:endParaRPr lang="vi-VN" sz="2800" b="1" dirty="0">
              <a:ln w="10541" cmpd="sng">
                <a:solidFill>
                  <a:srgbClr val="002060"/>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endParaRPr>
          </a:p>
        </p:txBody>
      </p:sp>
      <p:sp>
        <p:nvSpPr>
          <p:cNvPr id="13" name="TextBox 12"/>
          <p:cNvSpPr txBox="1"/>
          <p:nvPr/>
        </p:nvSpPr>
        <p:spPr>
          <a:xfrm>
            <a:off x="762000" y="3715138"/>
            <a:ext cx="8229600" cy="7078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b="1" spc="50" dirty="0">
                <a:ln w="11430"/>
                <a:gradFill>
                  <a:gsLst>
                    <a:gs pos="25000">
                      <a:srgbClr val="C0504D">
                        <a:satMod val="155000"/>
                      </a:srgbClr>
                    </a:gs>
                    <a:gs pos="100000">
                      <a:srgbClr val="C0504D">
                        <a:shade val="45000"/>
                        <a:satMod val="165000"/>
                      </a:srgbClr>
                    </a:gs>
                  </a:gsLst>
                  <a:lin ang="5400000"/>
                </a:gradFill>
                <a:latin typeface="Times New Roman" pitchFamily="18" charset="0"/>
                <a:cs typeface="Times New Roman" pitchFamily="18" charset="0"/>
              </a:rPr>
              <a:t>MỞ RỘNG VỐN TỪ: </a:t>
            </a:r>
            <a:r>
              <a:rPr lang="en-US" sz="4000" b="1" spc="50" dirty="0">
                <a:ln w="11430"/>
                <a:solidFill>
                  <a:schemeClr val="bg1"/>
                </a:solidFill>
                <a:latin typeface="Times New Roman" pitchFamily="18" charset="0"/>
                <a:cs typeface="Times New Roman" pitchFamily="18" charset="0"/>
              </a:rPr>
              <a:t>CÔNG DÂN</a:t>
            </a:r>
            <a:endParaRPr lang="vi-VN" sz="4000" b="1" spc="50" dirty="0">
              <a:ln w="1143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6683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6"/>
          <p:cNvGrpSpPr>
            <a:grpSpLocks/>
          </p:cNvGrpSpPr>
          <p:nvPr/>
        </p:nvGrpSpPr>
        <p:grpSpPr bwMode="auto">
          <a:xfrm>
            <a:off x="1524000" y="457200"/>
            <a:ext cx="6172200" cy="1295400"/>
            <a:chOff x="3338769" y="457679"/>
            <a:chExt cx="6171730" cy="1294891"/>
          </a:xfrm>
        </p:grpSpPr>
        <p:sp>
          <p:nvSpPr>
            <p:cNvPr id="14" name="Rectangle 13"/>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dirty="0" err="1">
                  <a:solidFill>
                    <a:srgbClr val="140000"/>
                  </a:solidFill>
                  <a:latin typeface="Times New Roman" pitchFamily="18" charset="0"/>
                  <a:cs typeface="Times New Roman" pitchFamily="18" charset="0"/>
                </a:rPr>
                <a:t>Mở</a:t>
              </a:r>
              <a:r>
                <a:rPr lang="en-US" sz="3600" b="1" i="1" dirty="0">
                  <a:solidFill>
                    <a:srgbClr val="140000"/>
                  </a:solidFill>
                  <a:latin typeface="Times New Roman" pitchFamily="18" charset="0"/>
                  <a:cs typeface="Times New Roman" pitchFamily="18" charset="0"/>
                </a:rPr>
                <a:t> </a:t>
              </a:r>
              <a:r>
                <a:rPr lang="en-US" sz="3600" b="1" i="1" dirty="0" err="1">
                  <a:solidFill>
                    <a:srgbClr val="140000"/>
                  </a:solidFill>
                  <a:latin typeface="Times New Roman" pitchFamily="18" charset="0"/>
                  <a:cs typeface="Times New Roman" pitchFamily="18" charset="0"/>
                </a:rPr>
                <a:t>rộng</a:t>
              </a:r>
              <a:r>
                <a:rPr lang="en-US" sz="3600" b="1" i="1" dirty="0">
                  <a:solidFill>
                    <a:srgbClr val="140000"/>
                  </a:solidFill>
                  <a:latin typeface="Times New Roman" pitchFamily="18" charset="0"/>
                  <a:cs typeface="Times New Roman" pitchFamily="18" charset="0"/>
                </a:rPr>
                <a:t> </a:t>
              </a:r>
              <a:r>
                <a:rPr lang="en-US" sz="3600" b="1" i="1" dirty="0" err="1">
                  <a:solidFill>
                    <a:srgbClr val="140000"/>
                  </a:solidFill>
                  <a:latin typeface="Times New Roman" pitchFamily="18" charset="0"/>
                  <a:cs typeface="Times New Roman" pitchFamily="18" charset="0"/>
                </a:rPr>
                <a:t>vốn</a:t>
              </a:r>
              <a:r>
                <a:rPr lang="en-US" sz="3600" b="1" i="1" dirty="0">
                  <a:solidFill>
                    <a:srgbClr val="140000"/>
                  </a:solidFill>
                  <a:latin typeface="Times New Roman" pitchFamily="18" charset="0"/>
                  <a:cs typeface="Times New Roman" pitchFamily="18" charset="0"/>
                </a:rPr>
                <a:t> </a:t>
              </a:r>
              <a:r>
                <a:rPr lang="en-US" sz="3600" b="1" i="1" dirty="0" err="1">
                  <a:solidFill>
                    <a:srgbClr val="140000"/>
                  </a:solidFill>
                  <a:latin typeface="Times New Roman" pitchFamily="18" charset="0"/>
                  <a:cs typeface="Times New Roman" pitchFamily="18" charset="0"/>
                </a:rPr>
                <a:t>từ</a:t>
              </a:r>
              <a:r>
                <a:rPr lang="en-US" sz="3600" b="1" i="1" dirty="0">
                  <a:solidFill>
                    <a:srgbClr val="140000"/>
                  </a:solidFill>
                  <a:latin typeface="Times New Roman" pitchFamily="18" charset="0"/>
                  <a:cs typeface="Times New Roman" pitchFamily="18" charset="0"/>
                </a:rPr>
                <a:t>: </a:t>
              </a:r>
              <a:r>
                <a:rPr lang="en-US" sz="3600" b="1" i="1" dirty="0" err="1">
                  <a:solidFill>
                    <a:srgbClr val="140000"/>
                  </a:solidFill>
                  <a:latin typeface="Times New Roman" pitchFamily="18" charset="0"/>
                  <a:cs typeface="Times New Roman" pitchFamily="18" charset="0"/>
                </a:rPr>
                <a:t>Công</a:t>
              </a:r>
              <a:r>
                <a:rPr lang="en-US" sz="3600" b="1" i="1" dirty="0">
                  <a:solidFill>
                    <a:srgbClr val="140000"/>
                  </a:solidFill>
                  <a:latin typeface="Times New Roman" pitchFamily="18" charset="0"/>
                  <a:cs typeface="Times New Roman" pitchFamily="18" charset="0"/>
                </a:rPr>
                <a:t> </a:t>
              </a:r>
              <a:r>
                <a:rPr lang="en-US" sz="3600" b="1" i="1" dirty="0" err="1">
                  <a:solidFill>
                    <a:srgbClr val="140000"/>
                  </a:solidFill>
                  <a:latin typeface="Times New Roman" pitchFamily="18" charset="0"/>
                  <a:cs typeface="Times New Roman" pitchFamily="18" charset="0"/>
                </a:rPr>
                <a:t>dân</a:t>
              </a:r>
              <a:endParaRPr lang="en-US" sz="3600" b="1" i="1" dirty="0">
                <a:solidFill>
                  <a:srgbClr val="140000"/>
                </a:solidFill>
                <a:latin typeface="Times New Roman" pitchFamily="18" charset="0"/>
                <a:cs typeface="Times New Roman" pitchFamily="18" charset="0"/>
              </a:endParaRPr>
            </a:p>
          </p:txBody>
        </p:sp>
        <p:sp>
          <p:nvSpPr>
            <p:cNvPr id="15" name="TextBox 14"/>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a:solidFill>
                    <a:srgbClr val="140000"/>
                  </a:solidFill>
                  <a:latin typeface="Times New Roman" pitchFamily="18" charset="0"/>
                  <a:cs typeface="Times New Roman" pitchFamily="18" charset="0"/>
                </a:rPr>
                <a:t>Luyện từ và câu</a:t>
              </a:r>
            </a:p>
          </p:txBody>
        </p:sp>
      </p:grpSp>
      <p:sp>
        <p:nvSpPr>
          <p:cNvPr id="4" name="TextBox 3"/>
          <p:cNvSpPr txBox="1"/>
          <p:nvPr/>
        </p:nvSpPr>
        <p:spPr>
          <a:xfrm>
            <a:off x="152400" y="1905000"/>
            <a:ext cx="8991600" cy="1815882"/>
          </a:xfrm>
          <a:prstGeom prst="rect">
            <a:avLst/>
          </a:prstGeom>
          <a:noFill/>
        </p:spPr>
        <p:txBody>
          <a:bodyPr wrap="square" rtlCol="0">
            <a:spAutoFit/>
          </a:bodyPr>
          <a:lstStyle/>
          <a:p>
            <a:pPr eaLnBrk="1" hangingPunct="1">
              <a:spcBef>
                <a:spcPts val="0"/>
              </a:spcBef>
            </a:pPr>
            <a:r>
              <a:rPr lang="en-US" sz="2800" dirty="0">
                <a:solidFill>
                  <a:srgbClr val="FF0000"/>
                </a:solidFill>
                <a:latin typeface="Times New Roman" pitchFamily="18" charset="0"/>
                <a:cs typeface="Times New Roman" pitchFamily="18" charset="0"/>
              </a:rPr>
              <a:t>1/ </a:t>
            </a:r>
            <a:r>
              <a:rPr lang="en-US" sz="2800" dirty="0" err="1">
                <a:solidFill>
                  <a:srgbClr val="FF0000"/>
                </a:solidFill>
                <a:latin typeface="Times New Roman" pitchFamily="18" charset="0"/>
                <a:cs typeface="Times New Roman" pitchFamily="18" charset="0"/>
              </a:rPr>
              <a:t>Ghép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công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dân</a:t>
            </a:r>
            <a:r>
              <a:rPr lang="en-US" sz="2800" b="1" dirty="0">
                <a:solidFill>
                  <a:schemeClr val="bg1"/>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trước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hoặc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dưới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Nghĩa</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vụ</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quyền</a:t>
            </a:r>
            <a:r>
              <a:rPr lang="en-US" sz="2800" b="1" i="1" dirty="0">
                <a:solidFill>
                  <a:schemeClr val="bg1"/>
                </a:solidFill>
                <a:latin typeface="Times New Roman" pitchFamily="18" charset="0"/>
                <a:cs typeface="Times New Roman" pitchFamily="18" charset="0"/>
              </a:rPr>
              <a:t>, ý </a:t>
            </a:r>
            <a:r>
              <a:rPr lang="en-US" sz="2800" b="1" i="1" dirty="0" err="1">
                <a:solidFill>
                  <a:schemeClr val="bg1"/>
                </a:solidFill>
                <a:latin typeface="Times New Roman" pitchFamily="18" charset="0"/>
                <a:cs typeface="Times New Roman" pitchFamily="18" charset="0"/>
              </a:rPr>
              <a:t>thức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bổn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phận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trách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nhiệm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gương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mẫu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danh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dự</a:t>
            </a:r>
            <a:endParaRPr lang="en-US" sz="2800" b="1" i="1" dirty="0">
              <a:solidFill>
                <a:schemeClr val="bg1"/>
              </a:solidFill>
              <a:latin typeface="Times New Roman" pitchFamily="18" charset="0"/>
              <a:cs typeface="Times New Roman" pitchFamily="18" charset="0"/>
            </a:endParaRPr>
          </a:p>
          <a:p>
            <a:endParaRPr lang="en-US" sz="2800" dirty="0"/>
          </a:p>
        </p:txBody>
      </p:sp>
      <p:sp>
        <p:nvSpPr>
          <p:cNvPr id="20" name="Text Box 4"/>
          <p:cNvSpPr txBox="1">
            <a:spLocks noChangeArrowheads="1"/>
          </p:cNvSpPr>
          <p:nvPr/>
        </p:nvSpPr>
        <p:spPr bwMode="auto">
          <a:xfrm>
            <a:off x="228600" y="3557587"/>
            <a:ext cx="3962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2800">
                <a:solidFill>
                  <a:srgbClr val="002060"/>
                </a:solidFill>
                <a:latin typeface="Times New Roman" pitchFamily="18" charset="0"/>
                <a:cs typeface="Times New Roman" pitchFamily="18" charset="0"/>
              </a:rPr>
              <a:t>…….nghĩa vụ…….</a:t>
            </a:r>
          </a:p>
          <a:p>
            <a:pPr eaLnBrk="1" hangingPunct="1">
              <a:spcBef>
                <a:spcPct val="50000"/>
              </a:spcBef>
            </a:pPr>
            <a:r>
              <a:rPr lang="en-US" sz="2800">
                <a:solidFill>
                  <a:srgbClr val="002060"/>
                </a:solidFill>
                <a:latin typeface="Times New Roman" pitchFamily="18" charset="0"/>
                <a:cs typeface="Times New Roman" pitchFamily="18" charset="0"/>
              </a:rPr>
              <a:t>……quyền……</a:t>
            </a:r>
          </a:p>
          <a:p>
            <a:pPr eaLnBrk="1" hangingPunct="1">
              <a:spcBef>
                <a:spcPct val="50000"/>
              </a:spcBef>
            </a:pPr>
            <a:r>
              <a:rPr lang="en-US" sz="2800">
                <a:solidFill>
                  <a:srgbClr val="002060"/>
                </a:solidFill>
                <a:latin typeface="Times New Roman" pitchFamily="18" charset="0"/>
                <a:cs typeface="Times New Roman" pitchFamily="18" charset="0"/>
              </a:rPr>
              <a:t>……ý thức……</a:t>
            </a:r>
          </a:p>
          <a:p>
            <a:pPr eaLnBrk="1" hangingPunct="1">
              <a:spcBef>
                <a:spcPct val="50000"/>
              </a:spcBef>
            </a:pPr>
            <a:r>
              <a:rPr lang="en-US" sz="2800">
                <a:solidFill>
                  <a:srgbClr val="002060"/>
                </a:solidFill>
                <a:latin typeface="Times New Roman" pitchFamily="18" charset="0"/>
                <a:cs typeface="Times New Roman" pitchFamily="18" charset="0"/>
              </a:rPr>
              <a:t>……bổn phận……</a:t>
            </a:r>
          </a:p>
        </p:txBody>
      </p:sp>
      <p:sp>
        <p:nvSpPr>
          <p:cNvPr id="5" name="TextBox 4"/>
          <p:cNvSpPr txBox="1"/>
          <p:nvPr/>
        </p:nvSpPr>
        <p:spPr>
          <a:xfrm>
            <a:off x="4988352" y="3581400"/>
            <a:ext cx="3698448" cy="2400657"/>
          </a:xfrm>
          <a:prstGeom prst="rect">
            <a:avLst/>
          </a:prstGeom>
          <a:noFill/>
        </p:spPr>
        <p:txBody>
          <a:bodyPr wrap="none" rtlCol="0">
            <a:spAutoFit/>
          </a:bodyPr>
          <a:lstStyle/>
          <a:p>
            <a:pPr eaLnBrk="1" hangingPunct="1">
              <a:spcBef>
                <a:spcPct val="50000"/>
              </a:spcBef>
            </a:pPr>
            <a:r>
              <a:rPr lang="en-US" sz="2800">
                <a:solidFill>
                  <a:srgbClr val="002060"/>
                </a:solidFill>
                <a:latin typeface="Times New Roman" pitchFamily="18" charset="0"/>
                <a:cs typeface="Times New Roman" pitchFamily="18" charset="0"/>
              </a:rPr>
              <a:t>……trách nhiệm……</a:t>
            </a:r>
          </a:p>
          <a:p>
            <a:pPr eaLnBrk="1" hangingPunct="1">
              <a:spcBef>
                <a:spcPct val="50000"/>
              </a:spcBef>
            </a:pPr>
            <a:r>
              <a:rPr lang="en-US" sz="2800">
                <a:solidFill>
                  <a:srgbClr val="002060"/>
                </a:solidFill>
                <a:latin typeface="Times New Roman" pitchFamily="18" charset="0"/>
                <a:cs typeface="Times New Roman" pitchFamily="18" charset="0"/>
              </a:rPr>
              <a:t>……gương mẫu……</a:t>
            </a:r>
          </a:p>
          <a:p>
            <a:pPr eaLnBrk="1" hangingPunct="1">
              <a:spcBef>
                <a:spcPct val="50000"/>
              </a:spcBef>
              <a:spcAft>
                <a:spcPts val="1200"/>
              </a:spcAft>
            </a:pPr>
            <a:r>
              <a:rPr lang="en-US" sz="2800">
                <a:solidFill>
                  <a:srgbClr val="002060"/>
                </a:solidFill>
                <a:latin typeface="Times New Roman" pitchFamily="18" charset="0"/>
                <a:cs typeface="Times New Roman" pitchFamily="18" charset="0"/>
              </a:rPr>
              <a:t>……danh dự ……</a:t>
            </a:r>
          </a:p>
          <a:p>
            <a:pPr>
              <a:spcAft>
                <a:spcPts val="1200"/>
              </a:spcAft>
            </a:pPr>
            <a:r>
              <a:rPr lang="en-US" sz="2800">
                <a:solidFill>
                  <a:srgbClr val="002060"/>
                </a:solidFill>
                <a:latin typeface="Times New Roman" pitchFamily="18" charset="0"/>
                <a:cs typeface="Times New Roman" pitchFamily="18" charset="0"/>
              </a:rPr>
              <a:t>       (danh dự </a:t>
            </a:r>
            <a:r>
              <a:rPr lang="en-US" sz="2800">
                <a:solidFill>
                  <a:srgbClr val="FF0000"/>
                </a:solidFill>
                <a:latin typeface="Times New Roman" pitchFamily="18" charset="0"/>
                <a:cs typeface="Times New Roman" pitchFamily="18" charset="0"/>
              </a:rPr>
              <a:t>công dân</a:t>
            </a:r>
            <a:r>
              <a:rPr lang="en-US" sz="2800">
                <a:solidFill>
                  <a:srgbClr val="002060"/>
                </a:solidFill>
                <a:latin typeface="Times New Roman" pitchFamily="18" charset="0"/>
                <a:cs typeface="Times New Roman" pitchFamily="18" charset="0"/>
              </a:rPr>
              <a:t>)</a:t>
            </a:r>
            <a:endParaRPr lang="en-US" sz="2800" b="1"/>
          </a:p>
        </p:txBody>
      </p:sp>
      <p:sp>
        <p:nvSpPr>
          <p:cNvPr id="22" name="Text Box 5"/>
          <p:cNvSpPr txBox="1">
            <a:spLocks noChangeArrowheads="1"/>
          </p:cNvSpPr>
          <p:nvPr/>
        </p:nvSpPr>
        <p:spPr bwMode="auto">
          <a:xfrm>
            <a:off x="2362200" y="3505200"/>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3" name="Text Box 5"/>
          <p:cNvSpPr txBox="1">
            <a:spLocks noChangeArrowheads="1"/>
          </p:cNvSpPr>
          <p:nvPr/>
        </p:nvSpPr>
        <p:spPr bwMode="auto">
          <a:xfrm>
            <a:off x="1905000" y="4144962"/>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4" name="Text Box 5"/>
          <p:cNvSpPr txBox="1">
            <a:spLocks noChangeArrowheads="1"/>
          </p:cNvSpPr>
          <p:nvPr/>
        </p:nvSpPr>
        <p:spPr bwMode="auto">
          <a:xfrm>
            <a:off x="1981200" y="4788693"/>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5" name="Text Box 5"/>
          <p:cNvSpPr txBox="1">
            <a:spLocks noChangeArrowheads="1"/>
          </p:cNvSpPr>
          <p:nvPr/>
        </p:nvSpPr>
        <p:spPr bwMode="auto">
          <a:xfrm>
            <a:off x="2362200" y="5440362"/>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6" name="Text Box 5"/>
          <p:cNvSpPr txBox="1">
            <a:spLocks noChangeArrowheads="1"/>
          </p:cNvSpPr>
          <p:nvPr/>
        </p:nvSpPr>
        <p:spPr bwMode="auto">
          <a:xfrm>
            <a:off x="7467600" y="3535362"/>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7" name="Text Box 5"/>
          <p:cNvSpPr txBox="1">
            <a:spLocks noChangeArrowheads="1"/>
          </p:cNvSpPr>
          <p:nvPr/>
        </p:nvSpPr>
        <p:spPr bwMode="auto">
          <a:xfrm>
            <a:off x="4114800" y="4179272"/>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8" name="Text Box 5"/>
          <p:cNvSpPr txBox="1">
            <a:spLocks noChangeArrowheads="1"/>
          </p:cNvSpPr>
          <p:nvPr/>
        </p:nvSpPr>
        <p:spPr bwMode="auto">
          <a:xfrm>
            <a:off x="4114800" y="4800600"/>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cxnSp>
        <p:nvCxnSpPr>
          <p:cNvPr id="7" name="Straight Connector 6"/>
          <p:cNvCxnSpPr/>
          <p:nvPr/>
        </p:nvCxnSpPr>
        <p:spPr bwMode="auto">
          <a:xfrm>
            <a:off x="4191000" y="3505200"/>
            <a:ext cx="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038600" y="3505200"/>
            <a:ext cx="0" cy="2514600"/>
          </a:xfrm>
          <a:prstGeom prst="line">
            <a:avLst/>
          </a:prstGeom>
          <a:ln>
            <a:solidFill>
              <a:srgbClr val="140000"/>
            </a:solidFill>
            <a:headEnd type="none" w="med" len="med"/>
            <a:tailEnd type="none" w="med" len="med"/>
          </a:ln>
        </p:spPr>
        <p:style>
          <a:lnRef idx="2">
            <a:schemeClr val="dk1"/>
          </a:lnRef>
          <a:fillRef idx="0">
            <a:schemeClr val="dk1"/>
          </a:fillRef>
          <a:effectRef idx="1">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barn(inVertical)">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6"/>
          <p:cNvGrpSpPr>
            <a:grpSpLocks/>
          </p:cNvGrpSpPr>
          <p:nvPr/>
        </p:nvGrpSpPr>
        <p:grpSpPr bwMode="auto">
          <a:xfrm>
            <a:off x="1524000" y="457200"/>
            <a:ext cx="6172200" cy="1295400"/>
            <a:chOff x="3338769" y="457679"/>
            <a:chExt cx="6171730" cy="1294891"/>
          </a:xfrm>
        </p:grpSpPr>
        <p:sp>
          <p:nvSpPr>
            <p:cNvPr id="12" name="Rectangle 11"/>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a:solidFill>
                    <a:srgbClr val="140000"/>
                  </a:solidFill>
                  <a:latin typeface="Times New Roman" pitchFamily="18" charset="0"/>
                  <a:cs typeface="Times New Roman" pitchFamily="18" charset="0"/>
                </a:rPr>
                <a:t>Mở rộng vốn từ: Công dân</a:t>
              </a:r>
            </a:p>
          </p:txBody>
        </p:sp>
        <p:sp>
          <p:nvSpPr>
            <p:cNvPr id="13" name="TextBox 12"/>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a:solidFill>
                    <a:srgbClr val="140000"/>
                  </a:solidFill>
                  <a:latin typeface="Times New Roman" pitchFamily="18" charset="0"/>
                  <a:cs typeface="Times New Roman" pitchFamily="18" charset="0"/>
                </a:rPr>
                <a:t>Luyện từ và câu</a:t>
              </a:r>
            </a:p>
          </p:txBody>
        </p:sp>
      </p:grpSp>
      <p:sp>
        <p:nvSpPr>
          <p:cNvPr id="15" name="Rectangle 2"/>
          <p:cNvSpPr>
            <a:spLocks noGrp="1" noChangeArrowheads="1"/>
          </p:cNvSpPr>
          <p:nvPr>
            <p:ph type="title"/>
          </p:nvPr>
        </p:nvSpPr>
        <p:spPr>
          <a:xfrm>
            <a:off x="38100" y="1752600"/>
            <a:ext cx="9144000" cy="685800"/>
          </a:xfrm>
        </p:spPr>
        <p:txBody>
          <a:bodyPr/>
          <a:lstStyle/>
          <a:p>
            <a:pPr eaLnBrk="1" hangingPunct="1"/>
            <a:r>
              <a:rPr lang="en-US" sz="2800">
                <a:solidFill>
                  <a:srgbClr val="FF0000"/>
                </a:solidFill>
                <a:effectLst/>
                <a:latin typeface="Times New Roman" pitchFamily="18" charset="0"/>
                <a:cs typeface="Times New Roman" pitchFamily="18" charset="0"/>
              </a:rPr>
              <a:t>2/ Tìm nghĩa cột A thích hợp với mỗi cụm từ ở cột B:</a:t>
            </a:r>
          </a:p>
        </p:txBody>
      </p:sp>
      <p:graphicFrame>
        <p:nvGraphicFramePr>
          <p:cNvPr id="4" name="Table 3"/>
          <p:cNvGraphicFramePr>
            <a:graphicFrameLocks noGrp="1"/>
          </p:cNvGraphicFramePr>
          <p:nvPr>
            <p:extLst>
              <p:ext uri="{D42A27DB-BD31-4B8C-83A1-F6EECF244321}">
                <p14:modId xmlns:p14="http://schemas.microsoft.com/office/powerpoint/2010/main" val="4003122524"/>
              </p:ext>
            </p:extLst>
          </p:nvPr>
        </p:nvGraphicFramePr>
        <p:xfrm>
          <a:off x="304800" y="2293986"/>
          <a:ext cx="8458200" cy="4411613"/>
        </p:xfrm>
        <a:graphic>
          <a:graphicData uri="http://schemas.openxmlformats.org/drawingml/2006/table">
            <a:tbl>
              <a:tblPr firstRow="1" bandRow="1">
                <a:tableStyleId>{8EC20E35-A176-4012-BC5E-935CFFF8708E}</a:tableStyleId>
              </a:tblPr>
              <a:tblGrid>
                <a:gridCol w="64008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tblGrid>
              <a:tr h="631817">
                <a:tc>
                  <a:txBody>
                    <a:bodyPr/>
                    <a:lstStyle/>
                    <a:p>
                      <a:pPr algn="ctr"/>
                      <a:r>
                        <a:rPr lang="en-US" sz="2800">
                          <a:effectLst/>
                          <a:latin typeface="Times New Roman" pitchFamily="18" charset="0"/>
                          <a:cs typeface="Times New Roman" pitchFamily="18" charset="0"/>
                        </a:rPr>
                        <a:t>A</a:t>
                      </a:r>
                      <a:endParaRPr lang="en-US" sz="2800">
                        <a:solidFill>
                          <a:srgbClr val="140000"/>
                        </a:solidFill>
                        <a:effectLst/>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itchFamily="18" charset="0"/>
                          <a:cs typeface="Times New Roman" pitchFamily="18" charset="0"/>
                        </a:rPr>
                        <a:t>B</a:t>
                      </a:r>
                      <a:endParaRPr lang="en-US" sz="2800">
                        <a:solidFill>
                          <a:srgbClr val="14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259932">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259932">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259932">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17" name="Rectangle 59"/>
          <p:cNvSpPr>
            <a:spLocks noChangeArrowheads="1"/>
          </p:cNvSpPr>
          <p:nvPr/>
        </p:nvSpPr>
        <p:spPr bwMode="auto">
          <a:xfrm>
            <a:off x="457200" y="3000375"/>
            <a:ext cx="601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a:solidFill>
                  <a:srgbClr val="140000"/>
                </a:solidFill>
                <a:latin typeface="Times New Roman" pitchFamily="18" charset="0"/>
                <a:cs typeface="Times New Roman" pitchFamily="18" charset="0"/>
              </a:rPr>
              <a:t>Điều mà pháp luật hoặc xã hội công nhận cho người dân được hưởng, được làm, được đòi hỏi</a:t>
            </a:r>
          </a:p>
        </p:txBody>
      </p:sp>
      <p:cxnSp>
        <p:nvCxnSpPr>
          <p:cNvPr id="6" name="Straight Connector 5"/>
          <p:cNvCxnSpPr/>
          <p:nvPr/>
        </p:nvCxnSpPr>
        <p:spPr bwMode="auto">
          <a:xfrm>
            <a:off x="6705600" y="2286000"/>
            <a:ext cx="0" cy="44196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30" name="Rectangle 61"/>
          <p:cNvSpPr>
            <a:spLocks noChangeArrowheads="1"/>
          </p:cNvSpPr>
          <p:nvPr/>
        </p:nvSpPr>
        <p:spPr bwMode="auto">
          <a:xfrm>
            <a:off x="457200" y="4426803"/>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a:solidFill>
                  <a:srgbClr val="140000"/>
                </a:solidFill>
                <a:latin typeface="Times New Roman" pitchFamily="18" charset="0"/>
                <a:cs typeface="Times New Roman" pitchFamily="18" charset="0"/>
              </a:rPr>
              <a:t>Sự hiểu biết về nghĩa vụ và quyền lợi của công dân đối với đất nước</a:t>
            </a:r>
          </a:p>
        </p:txBody>
      </p:sp>
      <p:sp>
        <p:nvSpPr>
          <p:cNvPr id="31" name="Rectangle 62"/>
          <p:cNvSpPr>
            <a:spLocks noChangeArrowheads="1"/>
          </p:cNvSpPr>
          <p:nvPr/>
        </p:nvSpPr>
        <p:spPr bwMode="auto">
          <a:xfrm>
            <a:off x="457200" y="5505271"/>
            <a:ext cx="601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a:solidFill>
                  <a:srgbClr val="140000"/>
                </a:solidFill>
                <a:latin typeface="Times New Roman" pitchFamily="18" charset="0"/>
                <a:cs typeface="Times New Roman" pitchFamily="18" charset="0"/>
              </a:rPr>
              <a:t>Điều mà pháp luật hay đạo đức bắt buộc người dân phải làm đối với đất nước, đối với người khác</a:t>
            </a:r>
          </a:p>
        </p:txBody>
      </p:sp>
      <p:sp>
        <p:nvSpPr>
          <p:cNvPr id="32" name="Rectangle 60"/>
          <p:cNvSpPr>
            <a:spLocks noChangeArrowheads="1"/>
          </p:cNvSpPr>
          <p:nvPr/>
        </p:nvSpPr>
        <p:spPr bwMode="auto">
          <a:xfrm>
            <a:off x="6850342" y="3126153"/>
            <a:ext cx="175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a:solidFill>
                  <a:srgbClr val="C00000"/>
                </a:solidFill>
                <a:latin typeface="Times New Roman" pitchFamily="18" charset="0"/>
                <a:cs typeface="Times New Roman" pitchFamily="18" charset="0"/>
              </a:rPr>
              <a:t>Nghĩa vụ công dân</a:t>
            </a:r>
          </a:p>
        </p:txBody>
      </p:sp>
      <p:sp>
        <p:nvSpPr>
          <p:cNvPr id="33" name="Rectangle 63"/>
          <p:cNvSpPr>
            <a:spLocks noChangeArrowheads="1"/>
          </p:cNvSpPr>
          <p:nvPr/>
        </p:nvSpPr>
        <p:spPr bwMode="auto">
          <a:xfrm>
            <a:off x="6926542" y="4343400"/>
            <a:ext cx="160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a:solidFill>
                  <a:srgbClr val="C00000"/>
                </a:solidFill>
                <a:latin typeface="Times New Roman" pitchFamily="18" charset="0"/>
                <a:cs typeface="Times New Roman" pitchFamily="18" charset="0"/>
              </a:rPr>
              <a:t>Quyền công dân</a:t>
            </a:r>
          </a:p>
        </p:txBody>
      </p:sp>
      <p:sp>
        <p:nvSpPr>
          <p:cNvPr id="34" name="Rectangle 64"/>
          <p:cNvSpPr>
            <a:spLocks noChangeArrowheads="1"/>
          </p:cNvSpPr>
          <p:nvPr/>
        </p:nvSpPr>
        <p:spPr bwMode="auto">
          <a:xfrm>
            <a:off x="6974607" y="5689936"/>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a:solidFill>
                  <a:srgbClr val="C00000"/>
                </a:solidFill>
                <a:latin typeface="Times New Roman" pitchFamily="18" charset="0"/>
                <a:cs typeface="Times New Roman" pitchFamily="18" charset="0"/>
              </a:rPr>
              <a:t>Ý thức công dân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504 -0.0141 L 0.00174 0.34691 " pathEditMode="relative" rAng="0" ptsTypes="AA">
                                      <p:cBhvr>
                                        <p:cTn id="6" dur="2000" fill="hold"/>
                                        <p:tgtEl>
                                          <p:spTgt spid="32"/>
                                        </p:tgtEl>
                                        <p:attrNameLst>
                                          <p:attrName>ppt_x</p:attrName>
                                          <p:attrName>ppt_y</p:attrName>
                                        </p:attrNameLst>
                                      </p:cBhvr>
                                      <p:rCtr x="-174" y="18039"/>
                                    </p:animMotion>
                                  </p:childTnLst>
                                </p:cTn>
                              </p:par>
                              <p:par>
                                <p:cTn id="7" presetID="64" presetClass="path" presetSubtype="0" accel="50000" decel="50000" fill="hold" grpId="0" nodeType="withEffect">
                                  <p:stCondLst>
                                    <p:cond delay="0"/>
                                  </p:stCondLst>
                                  <p:childTnLst>
                                    <p:animMotion origin="layout" path="M 4.72222E-6 4.44033E-6 L 0.00503 -0.19126 " pathEditMode="relative" rAng="0" ptsTypes="AA">
                                      <p:cBhvr>
                                        <p:cTn id="8" dur="2000" fill="hold"/>
                                        <p:tgtEl>
                                          <p:spTgt spid="33"/>
                                        </p:tgtEl>
                                        <p:attrNameLst>
                                          <p:attrName>ppt_x</p:attrName>
                                          <p:attrName>ppt_y</p:attrName>
                                        </p:attrNameLst>
                                      </p:cBhvr>
                                      <p:rCtr x="243" y="-9574"/>
                                    </p:animMotion>
                                  </p:childTnLst>
                                </p:cTn>
                              </p:par>
                              <p:par>
                                <p:cTn id="9" presetID="64" presetClass="path" presetSubtype="0" accel="50000" decel="50000" fill="hold" grpId="0" nodeType="withEffect">
                                  <p:stCondLst>
                                    <p:cond delay="0"/>
                                  </p:stCondLst>
                                  <p:childTnLst>
                                    <p:animMotion origin="layout" path="M 0.0007 -0.0266 L -0.00364 -0.2056 " pathEditMode="relative" rAng="0" ptsTypes="AA">
                                      <p:cBhvr>
                                        <p:cTn id="10" dur="2000" fill="hold"/>
                                        <p:tgtEl>
                                          <p:spTgt spid="34"/>
                                        </p:tgtEl>
                                        <p:attrNameLst>
                                          <p:attrName>ppt_x</p:attrName>
                                          <p:attrName>ppt_y</p:attrName>
                                        </p:attrNameLst>
                                      </p:cBhvr>
                                      <p:rCtr x="-226" y="-89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7"/>
          <p:cNvPicPr>
            <a:picLocks noChangeAspect="1" noChangeArrowheads="1"/>
          </p:cNvPicPr>
          <p:nvPr/>
        </p:nvPicPr>
        <p:blipFill>
          <a:blip r:embed="rId2"/>
          <a:srcRect/>
          <a:stretch>
            <a:fillRect/>
          </a:stretch>
        </p:blipFill>
        <p:spPr bwMode="auto">
          <a:xfrm>
            <a:off x="533400" y="1295400"/>
            <a:ext cx="8065477" cy="4876800"/>
          </a:xfrm>
          <a:prstGeom prst="rect">
            <a:avLst/>
          </a:prstGeom>
          <a:ln>
            <a:noFill/>
          </a:ln>
          <a:effectLst>
            <a:softEdge rad="112500"/>
          </a:effectLst>
        </p:spPr>
      </p:pic>
      <p:sp>
        <p:nvSpPr>
          <p:cNvPr id="5" name="Text Box 6"/>
          <p:cNvSpPr txBox="1">
            <a:spLocks noChangeArrowheads="1"/>
          </p:cNvSpPr>
          <p:nvPr/>
        </p:nvSpPr>
        <p:spPr bwMode="auto">
          <a:xfrm>
            <a:off x="1729154" y="381000"/>
            <a:ext cx="7033846" cy="769441"/>
          </a:xfrm>
          <a:prstGeom prst="rect">
            <a:avLst/>
          </a:prstGeom>
          <a:noFill/>
          <a:ln w="9525">
            <a:noFill/>
            <a:miter lim="800000"/>
            <a:headEnd/>
            <a:tailEnd/>
          </a:ln>
          <a:effectLst/>
        </p:spPr>
        <p:txBody>
          <a:bodyPr>
            <a:spAutoFit/>
          </a:bodyPr>
          <a:lstStyle/>
          <a:p>
            <a:pPr>
              <a:spcBef>
                <a:spcPct val="50000"/>
              </a:spcBef>
            </a:pP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QUYỀN CÔNG DÂN</a:t>
            </a:r>
          </a:p>
        </p:txBody>
      </p:sp>
      <p:sp>
        <p:nvSpPr>
          <p:cNvPr id="6" name="Text Box 6"/>
          <p:cNvSpPr txBox="1">
            <a:spLocks noChangeArrowheads="1"/>
          </p:cNvSpPr>
          <p:nvPr/>
        </p:nvSpPr>
        <p:spPr bwMode="auto">
          <a:xfrm>
            <a:off x="5181600" y="6197025"/>
            <a:ext cx="3733800"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đi học.</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42383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2"/>
            <a:ext cx="9144000" cy="594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4953000" y="6197025"/>
            <a:ext cx="4360984"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a:t>
            </a:r>
            <a:r>
              <a:rPr lang="en-US" sz="3200" b="1" dirty="0" err="1">
                <a:solidFill>
                  <a:srgbClr val="140000"/>
                </a:solidFill>
                <a:latin typeface="Times New Roman" pitchFamily="18" charset="0"/>
                <a:cs typeface="Times New Roman" pitchFamily="18" charset="0"/>
              </a:rPr>
              <a:t>vui</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chơi</a:t>
            </a:r>
            <a:r>
              <a:rPr lang="vi-VN" sz="3200" b="1" dirty="0">
                <a:solidFill>
                  <a:srgbClr val="140000"/>
                </a:solidFill>
                <a:latin typeface="Times New Roman" pitchFamily="18" charset="0"/>
                <a:cs typeface="Times New Roman" pitchFamily="18" charset="0"/>
              </a:rPr>
              <a:t>.</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6869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9"/>
          <p:cNvPicPr>
            <a:picLocks noChangeAspect="1" noChangeArrowheads="1"/>
          </p:cNvPicPr>
          <p:nvPr/>
        </p:nvPicPr>
        <p:blipFill>
          <a:blip r:embed="rId2"/>
          <a:srcRect/>
          <a:stretch>
            <a:fillRect/>
          </a:stretch>
        </p:blipFill>
        <p:spPr bwMode="auto">
          <a:xfrm>
            <a:off x="762000" y="489657"/>
            <a:ext cx="7391400" cy="5377743"/>
          </a:xfrm>
          <a:prstGeom prst="rect">
            <a:avLst/>
          </a:prstGeom>
          <a:noFill/>
        </p:spPr>
      </p:pic>
      <p:sp>
        <p:nvSpPr>
          <p:cNvPr id="5" name="Text Box 6"/>
          <p:cNvSpPr txBox="1">
            <a:spLocks noChangeArrowheads="1"/>
          </p:cNvSpPr>
          <p:nvPr/>
        </p:nvSpPr>
        <p:spPr bwMode="auto">
          <a:xfrm>
            <a:off x="433754" y="6044625"/>
            <a:ext cx="84816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nuôi dưỡng, quan tâm, chăm sóc.</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81633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9616"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3100754" y="6044625"/>
            <a:ext cx="57384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bầu cử (bỏ phiếu).</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085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1395</TotalTime>
  <Words>721</Words>
  <Application>Microsoft Office PowerPoint</Application>
  <PresentationFormat>On-screen Show (4:3)</PresentationFormat>
  <Paragraphs>77</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Ocean</vt:lpstr>
      <vt:lpstr>PowerPoint Presentation</vt:lpstr>
      <vt:lpstr>PowerPoint Presentation</vt:lpstr>
      <vt:lpstr>PowerPoint Presentation</vt:lpstr>
      <vt:lpstr>PowerPoint Presentation</vt:lpstr>
      <vt:lpstr>2/ Tìm nghĩa cột A thích hợp với mỗi cụm từ ở cột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2: Điều mà pháp luật hoặc xã hội công nhận cho người dân được hưởng, được làm, được đòi hỏi gọi là gì?</vt:lpstr>
      <vt:lpstr>Câu 3: Điều mà pháp luật hay đạo đức bắt buộc người dân phải làm với đất nước, đối với người khác được gọi là gì?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bảy ngày 10 tháng 1năm 2009 Luyện từ và câu</dc:title>
  <dc:creator>addmin</dc:creator>
  <cp:lastModifiedBy>Nguyen </cp:lastModifiedBy>
  <cp:revision>79</cp:revision>
  <dcterms:created xsi:type="dcterms:W3CDTF">2009-01-09T14:57:10Z</dcterms:created>
  <dcterms:modified xsi:type="dcterms:W3CDTF">2022-02-07T07:48:29Z</dcterms:modified>
</cp:coreProperties>
</file>