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  <p:sldMasterId id="2147483701" r:id="rId5"/>
  </p:sldMasterIdLst>
  <p:notesMasterIdLst>
    <p:notesMasterId r:id="rId31"/>
  </p:notesMasterIdLst>
  <p:sldIdLst>
    <p:sldId id="323" r:id="rId6"/>
    <p:sldId id="325" r:id="rId7"/>
    <p:sldId id="327" r:id="rId8"/>
    <p:sldId id="328" r:id="rId9"/>
    <p:sldId id="301" r:id="rId10"/>
    <p:sldId id="306" r:id="rId11"/>
    <p:sldId id="271" r:id="rId12"/>
    <p:sldId id="281" r:id="rId13"/>
    <p:sldId id="282" r:id="rId14"/>
    <p:sldId id="320" r:id="rId15"/>
    <p:sldId id="321" r:id="rId16"/>
    <p:sldId id="322" r:id="rId17"/>
    <p:sldId id="285" r:id="rId18"/>
    <p:sldId id="286" r:id="rId19"/>
    <p:sldId id="308" r:id="rId20"/>
    <p:sldId id="307" r:id="rId21"/>
    <p:sldId id="288" r:id="rId22"/>
    <p:sldId id="298" r:id="rId23"/>
    <p:sldId id="311" r:id="rId24"/>
    <p:sldId id="313" r:id="rId25"/>
    <p:sldId id="316" r:id="rId26"/>
    <p:sldId id="293" r:id="rId27"/>
    <p:sldId id="324" r:id="rId28"/>
    <p:sldId id="294" r:id="rId29"/>
    <p:sldId id="32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75134A-681C-4487-8256-558CC0A9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4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Chỗ dành sẵn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46084" name="Chỗ dành sẵn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05FC1E-1CB8-44AE-8BB5-BDAFC6F28458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E7A1DE-7502-41E8-8FD4-D382282C1691}" type="slidenum">
              <a:rPr lang="en-US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06F46E-12E1-4776-8976-2016C56FC9BD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HS nêu yêu cầu bài tập</a:t>
            </a:r>
          </a:p>
          <a:p>
            <a:pPr eaLnBrk="1" hangingPunct="1"/>
            <a:r>
              <a:rPr lang="en-US" smtClean="0"/>
              <a:t>- HS : Làm và đọc kết quả.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82331A-03CD-4EBF-99C0-B54F1E016868}" type="slidenum">
              <a:rPr lang="en-US"/>
              <a:pPr/>
              <a:t>19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Chốt : Nêu đặc điểm của hình hộp chữ nhật 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152D38-12DA-4E8A-A702-EFCB23BD2260}" type="slidenum">
              <a:rPr lang="en-US"/>
              <a:pPr/>
              <a:t>22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- HS : Nêu yêu cầu bài tập </a:t>
            </a:r>
          </a:p>
          <a:p>
            <a:pPr eaLnBrk="1" hangingPunct="1"/>
            <a:r>
              <a:rPr lang="en-US" smtClean="0"/>
              <a:t>Chốt : Nêu đặc điểm của hình lập phương 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3D4A-BFC2-4511-A2C5-B411FC7A2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4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73A0-439E-4588-A3E2-D2F5ED39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4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3E43-C61E-45FF-A480-88C7D4E69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4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4278772-8B73-4AFC-BE57-94769D628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090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9172363-9261-4E7E-9848-7F84706A2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9792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80356D3-AED4-4727-A8FA-679962D73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814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11A788E-43CA-43C2-80F3-A88FA940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503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A10701F-5A51-47FE-88E5-15F4800BB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425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FBD6A2D-C886-44EC-89FF-AA56BEA61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3549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F05B583-158C-4D5A-9E2C-4E353649F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306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3C436CC-3BFE-4BE9-B3C9-D15DA6FD4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6805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F15A-234E-4317-A6C1-AD5EEDD20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2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67DDAE3-95F1-41F7-8B91-903E5206A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569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085135F-0D37-4FC1-9067-9B2101BF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59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6100845-2FAB-48A3-A17D-0919A92E0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6735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D6D1B40-62A9-4F24-B53A-0CE805869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2226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9C4D-3892-4697-9CFD-2EB02E5D6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5101-8D06-49E1-B5A2-A3B07C428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91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BD93-658B-4A92-A305-BBDE3CB45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8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B8F0-F1CE-47A8-A19C-090D2B7A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75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9B37-0259-49E5-988F-BBF466CD7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8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5EA3-B1ED-4336-A657-49EF736A8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1B514-29AD-42CF-940C-295BBBD94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0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1902-A75A-4A4F-9350-5A92B46FF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ED9C-A24A-4481-8EAD-BE950BCFC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7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6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65D9-4773-4E98-B7FD-996142AA0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3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06473-4E8E-4A5E-A883-26579AE19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1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3387-05F7-45A3-8650-498CF8499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0E03-667E-43BF-A994-7FD904B9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96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646A-EE72-48AD-B054-6FDEE8B54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90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3431-856A-4BB8-9195-2E885A6AB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3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4BC-21E1-451D-BB65-885770190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3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0AD6-10DD-4011-80B9-EF84D8CE0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CF86-DF3C-451C-B730-EE700CD06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34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DF99-73D4-4375-B81C-BE710714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99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5698-7B0B-43D6-90BF-A05263822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22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8E11-6803-4420-9227-766045B0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7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0526-84B6-4BC7-AA8C-E63BD35E6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2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6266-7BA9-4E16-85FA-EB8F84DAD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2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614B-A74A-4053-ADFC-D6F33BE58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7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AC6C-BB24-491F-AA31-F41BC47D9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C389-0D1C-4DEF-B164-7AC460EEF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0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A313-4E41-4EDD-8F34-AA4826317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80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5952-138E-4A75-B4F8-776A87394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2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9095-EFD1-4EA3-8065-B2CDFABF7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9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927D-B3F7-41F6-BBBA-3A68057A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0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6E49-BF76-4884-9CA8-E86CC1C92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6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C896-AAA0-4075-BE35-CC5DC7238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36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00E-0EA2-48D2-A0F6-1C40C30B1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7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C383-C50F-4428-827A-E6BBBE88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2661-8FB3-475A-B95A-8CDF46CAA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422C-2DB3-4316-871A-D12A1A40F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162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4514-3359-44C6-AAC8-6378278FF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61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1A7D-10B0-40F8-98A4-50D9373E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26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1454-686C-41A2-8E68-5EC52691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64608-EC78-4606-BB6B-F23E3E3B9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26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31C9-6AC0-46F9-870E-B82732EA5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32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3A3C-750D-4A95-B679-70B533DB1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23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97BC-8F0D-45A5-BF35-D234B26E9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9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1BB5-2E90-4430-91E7-32C5732E7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968D-DFCC-4D3A-9001-C4794F46B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A6BE2-D0CF-47FF-A063-5C170639D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D891042-6FCA-46D6-9F69-287E7B99F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E5FEB5-1F52-42B9-A8CD-40035361E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3075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46E9CA-547E-4A8B-B2CF-5CE25FD75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4099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F4D228-2E76-4210-85B8-5709850C5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5123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05AE10-8ABE-4F05-B46B-883FCCDE6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5.jpeg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21.gi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0.png"/><Relationship Id="rId4" Type="http://schemas.openxmlformats.org/officeDocument/2006/relationships/image" Target="../media/image16.gif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TH ĐẠI ĐỒNG</a:t>
            </a:r>
            <a:endParaRPr lang="en-US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5" name="WordArt 20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Toán – Lớp 5A</a:t>
            </a:r>
          </a:p>
        </p:txBody>
      </p:sp>
      <p:sp>
        <p:nvSpPr>
          <p:cNvPr id="18436" name="WordArt 21"/>
          <p:cNvSpPr>
            <a:spLocks noChangeArrowheads="1" noChangeShapeType="1" noTextEdit="1"/>
          </p:cNvSpPr>
          <p:nvPr/>
        </p:nvSpPr>
        <p:spPr bwMode="auto">
          <a:xfrm>
            <a:off x="457200" y="2971800"/>
            <a:ext cx="84582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Hình hộp chữ nhật.</a:t>
            </a:r>
          </a:p>
          <a:p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Hình lập phương.</a:t>
            </a:r>
          </a:p>
          <a:p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843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844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438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954088" y="3971925"/>
            <a:ext cx="7546975" cy="1447800"/>
          </a:xfrm>
          <a:prstGeom prst="cloudCallout">
            <a:avLst>
              <a:gd name="adj1" fmla="val -51787"/>
              <a:gd name="adj2" fmla="val 143968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 có mấy đỉnh ?</a:t>
            </a:r>
          </a:p>
        </p:txBody>
      </p:sp>
      <p:sp>
        <p:nvSpPr>
          <p:cNvPr id="28675" name="Text Box 31"/>
          <p:cNvSpPr txBox="1">
            <a:spLocks noChangeArrowheads="1"/>
          </p:cNvSpPr>
          <p:nvPr/>
        </p:nvSpPr>
        <p:spPr bwMode="auto">
          <a:xfrm>
            <a:off x="93663" y="152400"/>
            <a:ext cx="3733800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Hình hộp chữ nhật. 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66700" y="5889625"/>
            <a:ext cx="8610600" cy="5540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hộp chữ nhật có 8 đỉnh: A, B, C, D, M, N, P, Q</a:t>
            </a:r>
          </a:p>
        </p:txBody>
      </p:sp>
      <p:grpSp>
        <p:nvGrpSpPr>
          <p:cNvPr id="28677" name="Group 3"/>
          <p:cNvGrpSpPr>
            <a:grpSpLocks/>
          </p:cNvGrpSpPr>
          <p:nvPr/>
        </p:nvGrpSpPr>
        <p:grpSpPr bwMode="auto">
          <a:xfrm>
            <a:off x="3049588" y="1404938"/>
            <a:ext cx="3429000" cy="2212975"/>
            <a:chOff x="1824" y="1440"/>
            <a:chExt cx="2160" cy="1394"/>
          </a:xfrm>
        </p:grpSpPr>
        <p:sp>
          <p:nvSpPr>
            <p:cNvPr id="28678" name="Text Box 4"/>
            <p:cNvSpPr txBox="1">
              <a:spLocks noChangeArrowheads="1"/>
            </p:cNvSpPr>
            <p:nvPr/>
          </p:nvSpPr>
          <p:spPr bwMode="auto">
            <a:xfrm>
              <a:off x="3648" y="1440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B</a:t>
              </a:r>
            </a:p>
          </p:txBody>
        </p:sp>
        <p:grpSp>
          <p:nvGrpSpPr>
            <p:cNvPr id="28679" name="Group 5"/>
            <p:cNvGrpSpPr>
              <a:grpSpLocks/>
            </p:cNvGrpSpPr>
            <p:nvPr/>
          </p:nvGrpSpPr>
          <p:grpSpPr bwMode="auto">
            <a:xfrm>
              <a:off x="2049" y="1668"/>
              <a:ext cx="1665" cy="1005"/>
              <a:chOff x="1008" y="2160"/>
              <a:chExt cx="1776" cy="1056"/>
            </a:xfrm>
          </p:grpSpPr>
          <p:sp>
            <p:nvSpPr>
              <p:cNvPr id="28687" name="AutoShape 6"/>
              <p:cNvSpPr>
                <a:spLocks noChangeArrowheads="1"/>
              </p:cNvSpPr>
              <p:nvPr/>
            </p:nvSpPr>
            <p:spPr bwMode="auto">
              <a:xfrm>
                <a:off x="1008" y="2160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8688" name="Line 7"/>
              <p:cNvSpPr>
                <a:spLocks noChangeShapeType="1"/>
              </p:cNvSpPr>
              <p:nvPr/>
            </p:nvSpPr>
            <p:spPr bwMode="auto">
              <a:xfrm>
                <a:off x="1276" y="2169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Line 8"/>
              <p:cNvSpPr>
                <a:spLocks noChangeShapeType="1"/>
              </p:cNvSpPr>
              <p:nvPr/>
            </p:nvSpPr>
            <p:spPr bwMode="auto">
              <a:xfrm>
                <a:off x="1290" y="2948"/>
                <a:ext cx="1489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0" name="Line 9"/>
              <p:cNvSpPr>
                <a:spLocks noChangeShapeType="1"/>
              </p:cNvSpPr>
              <p:nvPr/>
            </p:nvSpPr>
            <p:spPr bwMode="auto">
              <a:xfrm flipH="1">
                <a:off x="1008" y="2943"/>
                <a:ext cx="27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0" name="Text Box 10"/>
            <p:cNvSpPr txBox="1">
              <a:spLocks noChangeArrowheads="1"/>
            </p:cNvSpPr>
            <p:nvPr/>
          </p:nvSpPr>
          <p:spPr bwMode="auto">
            <a:xfrm>
              <a:off x="1824" y="1760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8681" name="Text Box 11"/>
            <p:cNvSpPr txBox="1">
              <a:spLocks noChangeArrowheads="1"/>
            </p:cNvSpPr>
            <p:nvPr/>
          </p:nvSpPr>
          <p:spPr bwMode="auto">
            <a:xfrm>
              <a:off x="3444" y="1862"/>
              <a:ext cx="3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8682" name="Text Box 12"/>
            <p:cNvSpPr txBox="1">
              <a:spLocks noChangeArrowheads="1"/>
            </p:cNvSpPr>
            <p:nvPr/>
          </p:nvSpPr>
          <p:spPr bwMode="auto">
            <a:xfrm>
              <a:off x="3534" y="2582"/>
              <a:ext cx="3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8683" name="Text Box 13"/>
            <p:cNvSpPr txBox="1">
              <a:spLocks noChangeArrowheads="1"/>
            </p:cNvSpPr>
            <p:nvPr/>
          </p:nvSpPr>
          <p:spPr bwMode="auto">
            <a:xfrm>
              <a:off x="1869" y="2581"/>
              <a:ext cx="3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28684" name="Text Box 14"/>
            <p:cNvSpPr txBox="1">
              <a:spLocks noChangeArrowheads="1"/>
            </p:cNvSpPr>
            <p:nvPr/>
          </p:nvSpPr>
          <p:spPr bwMode="auto">
            <a:xfrm>
              <a:off x="2184" y="1440"/>
              <a:ext cx="3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8685" name="Text Box 15"/>
            <p:cNvSpPr txBox="1">
              <a:spLocks noChangeArrowheads="1"/>
            </p:cNvSpPr>
            <p:nvPr/>
          </p:nvSpPr>
          <p:spPr bwMode="auto">
            <a:xfrm>
              <a:off x="3669" y="2216"/>
              <a:ext cx="3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8686" name="Text Box 16"/>
            <p:cNvSpPr txBox="1">
              <a:spLocks noChangeArrowheads="1"/>
            </p:cNvSpPr>
            <p:nvPr/>
          </p:nvSpPr>
          <p:spPr bwMode="auto">
            <a:xfrm>
              <a:off x="2274" y="2171"/>
              <a:ext cx="3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990600" y="4164013"/>
            <a:ext cx="7546975" cy="1447800"/>
          </a:xfrm>
          <a:prstGeom prst="cloudCallout">
            <a:avLst>
              <a:gd name="adj1" fmla="val -51787"/>
              <a:gd name="adj2" fmla="val 143968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hộp chữ nhật có mấy cạnh?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266700" y="5889625"/>
            <a:ext cx="8610600" cy="5540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hộp chữ nhật có 12 cạnh</a:t>
            </a:r>
          </a:p>
        </p:txBody>
      </p:sp>
      <p:sp>
        <p:nvSpPr>
          <p:cNvPr id="29700" name="Text Box 31"/>
          <p:cNvSpPr txBox="1">
            <a:spLocks noChangeArrowheads="1"/>
          </p:cNvSpPr>
          <p:nvPr/>
        </p:nvSpPr>
        <p:spPr bwMode="auto">
          <a:xfrm>
            <a:off x="60325" y="152400"/>
            <a:ext cx="3733800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Hình hộp chữ nhật. </a:t>
            </a:r>
          </a:p>
        </p:txBody>
      </p:sp>
      <p:grpSp>
        <p:nvGrpSpPr>
          <p:cNvPr id="29701" name="Group 3"/>
          <p:cNvGrpSpPr>
            <a:grpSpLocks/>
          </p:cNvGrpSpPr>
          <p:nvPr/>
        </p:nvGrpSpPr>
        <p:grpSpPr bwMode="auto">
          <a:xfrm>
            <a:off x="3049588" y="1143000"/>
            <a:ext cx="4094162" cy="2427288"/>
            <a:chOff x="1824" y="1440"/>
            <a:chExt cx="2191" cy="1367"/>
          </a:xfrm>
        </p:grpSpPr>
        <p:sp>
          <p:nvSpPr>
            <p:cNvPr id="29702" name="Text Box 4"/>
            <p:cNvSpPr txBox="1">
              <a:spLocks noChangeArrowheads="1"/>
            </p:cNvSpPr>
            <p:nvPr/>
          </p:nvSpPr>
          <p:spPr bwMode="auto">
            <a:xfrm>
              <a:off x="3648" y="1440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B</a:t>
              </a:r>
            </a:p>
          </p:txBody>
        </p:sp>
        <p:grpSp>
          <p:nvGrpSpPr>
            <p:cNvPr id="29703" name="Group 5"/>
            <p:cNvGrpSpPr>
              <a:grpSpLocks/>
            </p:cNvGrpSpPr>
            <p:nvPr/>
          </p:nvGrpSpPr>
          <p:grpSpPr bwMode="auto">
            <a:xfrm>
              <a:off x="2049" y="1668"/>
              <a:ext cx="1665" cy="1005"/>
              <a:chOff x="1008" y="2160"/>
              <a:chExt cx="1776" cy="1056"/>
            </a:xfrm>
          </p:grpSpPr>
          <p:sp>
            <p:nvSpPr>
              <p:cNvPr id="29711" name="AutoShape 6"/>
              <p:cNvSpPr>
                <a:spLocks noChangeArrowheads="1"/>
              </p:cNvSpPr>
              <p:nvPr/>
            </p:nvSpPr>
            <p:spPr bwMode="auto">
              <a:xfrm>
                <a:off x="1008" y="2160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9712" name="Line 7"/>
              <p:cNvSpPr>
                <a:spLocks noChangeShapeType="1"/>
              </p:cNvSpPr>
              <p:nvPr/>
            </p:nvSpPr>
            <p:spPr bwMode="auto">
              <a:xfrm>
                <a:off x="1276" y="2169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Line 8"/>
              <p:cNvSpPr>
                <a:spLocks noChangeShapeType="1"/>
              </p:cNvSpPr>
              <p:nvPr/>
            </p:nvSpPr>
            <p:spPr bwMode="auto">
              <a:xfrm>
                <a:off x="1290" y="2948"/>
                <a:ext cx="1489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Line 9"/>
              <p:cNvSpPr>
                <a:spLocks noChangeShapeType="1"/>
              </p:cNvSpPr>
              <p:nvPr/>
            </p:nvSpPr>
            <p:spPr bwMode="auto">
              <a:xfrm flipH="1">
                <a:off x="1008" y="2943"/>
                <a:ext cx="27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4" name="Text Box 10"/>
            <p:cNvSpPr txBox="1">
              <a:spLocks noChangeArrowheads="1"/>
            </p:cNvSpPr>
            <p:nvPr/>
          </p:nvSpPr>
          <p:spPr bwMode="auto">
            <a:xfrm>
              <a:off x="1824" y="1760"/>
              <a:ext cx="31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9705" name="Text Box 11"/>
            <p:cNvSpPr txBox="1">
              <a:spLocks noChangeArrowheads="1"/>
            </p:cNvSpPr>
            <p:nvPr/>
          </p:nvSpPr>
          <p:spPr bwMode="auto">
            <a:xfrm>
              <a:off x="3444" y="1862"/>
              <a:ext cx="31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9706" name="Text Box 12"/>
            <p:cNvSpPr txBox="1">
              <a:spLocks noChangeArrowheads="1"/>
            </p:cNvSpPr>
            <p:nvPr/>
          </p:nvSpPr>
          <p:spPr bwMode="auto">
            <a:xfrm>
              <a:off x="3534" y="2582"/>
              <a:ext cx="31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9707" name="Text Box 13"/>
            <p:cNvSpPr txBox="1">
              <a:spLocks noChangeArrowheads="1"/>
            </p:cNvSpPr>
            <p:nvPr/>
          </p:nvSpPr>
          <p:spPr bwMode="auto">
            <a:xfrm>
              <a:off x="1869" y="2581"/>
              <a:ext cx="31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29708" name="Text Box 14"/>
            <p:cNvSpPr txBox="1">
              <a:spLocks noChangeArrowheads="1"/>
            </p:cNvSpPr>
            <p:nvPr/>
          </p:nvSpPr>
          <p:spPr bwMode="auto">
            <a:xfrm>
              <a:off x="2184" y="1440"/>
              <a:ext cx="31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9709" name="Text Box 15"/>
            <p:cNvSpPr txBox="1">
              <a:spLocks noChangeArrowheads="1"/>
            </p:cNvSpPr>
            <p:nvPr/>
          </p:nvSpPr>
          <p:spPr bwMode="auto">
            <a:xfrm>
              <a:off x="3700" y="2262"/>
              <a:ext cx="31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9710" name="Text Box 16"/>
            <p:cNvSpPr txBox="1">
              <a:spLocks noChangeArrowheads="1"/>
            </p:cNvSpPr>
            <p:nvPr/>
          </p:nvSpPr>
          <p:spPr bwMode="auto">
            <a:xfrm>
              <a:off x="2289" y="2222"/>
              <a:ext cx="31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 animBg="1"/>
      <p:bldP spid="194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33400" y="4648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 dài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 rot="-3000247">
            <a:off x="2288381" y="4244182"/>
            <a:ext cx="143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ều rộng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 rot="-5400000">
            <a:off x="2295525" y="2828925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 cao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2514600"/>
            <a:ext cx="2667000" cy="2133600"/>
            <a:chOff x="1536" y="2256"/>
            <a:chExt cx="1776" cy="1344"/>
          </a:xfrm>
        </p:grpSpPr>
        <p:sp>
          <p:nvSpPr>
            <p:cNvPr id="30777" name="AutoShape 6"/>
            <p:cNvSpPr>
              <a:spLocks noChangeArrowheads="1"/>
            </p:cNvSpPr>
            <p:nvPr/>
          </p:nvSpPr>
          <p:spPr bwMode="auto">
            <a:xfrm>
              <a:off x="1536" y="2256"/>
              <a:ext cx="1776" cy="1344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0778" name="Line 7"/>
            <p:cNvSpPr>
              <a:spLocks noChangeShapeType="1"/>
            </p:cNvSpPr>
            <p:nvPr/>
          </p:nvSpPr>
          <p:spPr bwMode="auto">
            <a:xfrm>
              <a:off x="1872" y="2256"/>
              <a:ext cx="0" cy="10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8"/>
            <p:cNvSpPr>
              <a:spLocks noChangeShapeType="1"/>
            </p:cNvSpPr>
            <p:nvPr/>
          </p:nvSpPr>
          <p:spPr bwMode="auto">
            <a:xfrm flipV="1">
              <a:off x="1536" y="3264"/>
              <a:ext cx="336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Line 9"/>
            <p:cNvSpPr>
              <a:spLocks noChangeShapeType="1"/>
            </p:cNvSpPr>
            <p:nvPr/>
          </p:nvSpPr>
          <p:spPr bwMode="auto">
            <a:xfrm>
              <a:off x="1872" y="3264"/>
              <a:ext cx="14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533400" y="2057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2895600" y="38862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2362200" y="4581525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-76200" y="27432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2895600" y="20574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-76200" y="45720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381000" y="37338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2438400" y="28956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38100" y="3048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000000"/>
                </a:solidFill>
                <a:latin typeface="Times New Roman" pitchFamily="18" charset="0"/>
              </a:rPr>
              <a:t>Hình hộp chữ nhật (hình dưới)có: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427413" y="1219200"/>
            <a:ext cx="5334000" cy="523875"/>
            <a:chOff x="2333" y="-287"/>
            <a:chExt cx="3360" cy="330"/>
          </a:xfrm>
        </p:grpSpPr>
        <p:sp>
          <p:nvSpPr>
            <p:cNvPr id="30775" name="Oval 24"/>
            <p:cNvSpPr>
              <a:spLocks noChangeArrowheads="1"/>
            </p:cNvSpPr>
            <p:nvPr/>
          </p:nvSpPr>
          <p:spPr bwMode="auto">
            <a:xfrm>
              <a:off x="2333" y="-19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6" name="Text Box 25"/>
            <p:cNvSpPr txBox="1">
              <a:spLocks noChangeArrowheads="1"/>
            </p:cNvSpPr>
            <p:nvPr/>
          </p:nvSpPr>
          <p:spPr bwMode="auto">
            <a:xfrm>
              <a:off x="2477" y="-287"/>
              <a:ext cx="32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Tám đỉnh:</a:t>
              </a:r>
              <a:endPara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617913" y="2936875"/>
            <a:ext cx="6324600" cy="523875"/>
            <a:chOff x="2146" y="1313"/>
            <a:chExt cx="3984" cy="330"/>
          </a:xfrm>
        </p:grpSpPr>
        <p:sp>
          <p:nvSpPr>
            <p:cNvPr id="30773" name="Oval 26"/>
            <p:cNvSpPr>
              <a:spLocks noChangeArrowheads="1"/>
            </p:cNvSpPr>
            <p:nvPr/>
          </p:nvSpPr>
          <p:spPr bwMode="auto">
            <a:xfrm>
              <a:off x="2146" y="1435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4" name="Text Box 27"/>
            <p:cNvSpPr txBox="1">
              <a:spLocks noChangeArrowheads="1"/>
            </p:cNvSpPr>
            <p:nvPr/>
          </p:nvSpPr>
          <p:spPr bwMode="auto">
            <a:xfrm>
              <a:off x="2290" y="1313"/>
              <a:ext cx="38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Mười hai cạnh là:</a:t>
              </a:r>
              <a:endPara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257175" y="5719763"/>
            <a:ext cx="86280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 hộp chữ nhật có ba kích thước: chiều dài, chiều rộng, chiều cao.</a:t>
            </a:r>
          </a:p>
        </p:txBody>
      </p:sp>
      <p:sp>
        <p:nvSpPr>
          <p:cNvPr id="105515" name="Rectangle 43"/>
          <p:cNvSpPr>
            <a:spLocks noChangeArrowheads="1"/>
          </p:cNvSpPr>
          <p:nvPr/>
        </p:nvSpPr>
        <p:spPr bwMode="auto">
          <a:xfrm>
            <a:off x="5926138" y="1219200"/>
            <a:ext cx="148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</p:txBody>
      </p:sp>
      <p:sp>
        <p:nvSpPr>
          <p:cNvPr id="105516" name="Rectangle 44"/>
          <p:cNvSpPr>
            <a:spLocks noChangeArrowheads="1"/>
          </p:cNvSpPr>
          <p:nvPr/>
        </p:nvSpPr>
        <p:spPr bwMode="auto">
          <a:xfrm>
            <a:off x="7242175" y="1219200"/>
            <a:ext cx="139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đỉnh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17" name="Rectangle 45"/>
          <p:cNvSpPr>
            <a:spLocks noChangeArrowheads="1"/>
          </p:cNvSpPr>
          <p:nvPr/>
        </p:nvSpPr>
        <p:spPr bwMode="auto">
          <a:xfrm>
            <a:off x="4022725" y="1843088"/>
            <a:ext cx="132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18" name="Rectangle 46"/>
          <p:cNvSpPr>
            <a:spLocks noChangeArrowheads="1"/>
          </p:cNvSpPr>
          <p:nvPr/>
        </p:nvSpPr>
        <p:spPr bwMode="auto">
          <a:xfrm>
            <a:off x="5270500" y="1812925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đỉnh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5519" name="Rectangle 47"/>
          <p:cNvSpPr>
            <a:spLocks noChangeArrowheads="1"/>
          </p:cNvSpPr>
          <p:nvPr/>
        </p:nvSpPr>
        <p:spPr bwMode="auto">
          <a:xfrm>
            <a:off x="6773863" y="1812925"/>
            <a:ext cx="1582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đỉnh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4097338" y="2389188"/>
            <a:ext cx="1414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5521" name="Rectangle 49"/>
          <p:cNvSpPr>
            <a:spLocks noChangeArrowheads="1"/>
          </p:cNvSpPr>
          <p:nvPr/>
        </p:nvSpPr>
        <p:spPr bwMode="auto">
          <a:xfrm>
            <a:off x="5410200" y="2371725"/>
            <a:ext cx="1350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2" name="Rectangle 50"/>
          <p:cNvSpPr>
            <a:spLocks noChangeArrowheads="1"/>
          </p:cNvSpPr>
          <p:nvPr/>
        </p:nvSpPr>
        <p:spPr bwMode="auto">
          <a:xfrm>
            <a:off x="7027863" y="2362200"/>
            <a:ext cx="134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523" name="Rectangle 51"/>
          <p:cNvSpPr>
            <a:spLocks noChangeArrowheads="1"/>
          </p:cNvSpPr>
          <p:nvPr/>
        </p:nvSpPr>
        <p:spPr bwMode="auto">
          <a:xfrm>
            <a:off x="4038600" y="3505200"/>
            <a:ext cx="168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4" name="Rectangle 52"/>
          <p:cNvSpPr>
            <a:spLocks noChangeArrowheads="1"/>
          </p:cNvSpPr>
          <p:nvPr/>
        </p:nvSpPr>
        <p:spPr bwMode="auto">
          <a:xfrm>
            <a:off x="5389563" y="4114800"/>
            <a:ext cx="178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cạnh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5525" name="Rectangle 53"/>
          <p:cNvSpPr>
            <a:spLocks noChangeArrowheads="1"/>
          </p:cNvSpPr>
          <p:nvPr/>
        </p:nvSpPr>
        <p:spPr bwMode="auto">
          <a:xfrm>
            <a:off x="5410200" y="3505200"/>
            <a:ext cx="189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cạnh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DC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26" name="Rectangle 54"/>
          <p:cNvSpPr>
            <a:spLocks noChangeArrowheads="1"/>
          </p:cNvSpPr>
          <p:nvPr/>
        </p:nvSpPr>
        <p:spPr bwMode="auto">
          <a:xfrm>
            <a:off x="6858000" y="4114800"/>
            <a:ext cx="178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cạnh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8" name="Rectangle 56"/>
          <p:cNvSpPr>
            <a:spLocks noChangeArrowheads="1"/>
          </p:cNvSpPr>
          <p:nvPr/>
        </p:nvSpPr>
        <p:spPr bwMode="auto">
          <a:xfrm>
            <a:off x="6858000" y="3505200"/>
            <a:ext cx="197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cạnh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9" name="Rectangle 57"/>
          <p:cNvSpPr>
            <a:spLocks noChangeArrowheads="1"/>
          </p:cNvSpPr>
          <p:nvPr/>
        </p:nvSpPr>
        <p:spPr bwMode="auto">
          <a:xfrm>
            <a:off x="3994150" y="4648200"/>
            <a:ext cx="154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0" name="Rectangle 58"/>
          <p:cNvSpPr>
            <a:spLocks noChangeArrowheads="1"/>
          </p:cNvSpPr>
          <p:nvPr/>
        </p:nvSpPr>
        <p:spPr bwMode="auto">
          <a:xfrm>
            <a:off x="4038600" y="4114800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QP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1" name="Rectangle 59"/>
          <p:cNvSpPr>
            <a:spLocks noChangeArrowheads="1"/>
          </p:cNvSpPr>
          <p:nvPr/>
        </p:nvSpPr>
        <p:spPr bwMode="auto">
          <a:xfrm>
            <a:off x="5486400" y="4648200"/>
            <a:ext cx="172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MQ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2" name="Rectangle 60"/>
          <p:cNvSpPr>
            <a:spLocks noChangeArrowheads="1"/>
          </p:cNvSpPr>
          <p:nvPr/>
        </p:nvSpPr>
        <p:spPr bwMode="auto">
          <a:xfrm>
            <a:off x="3962400" y="5181600"/>
            <a:ext cx="168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3" name="Rectangle 61"/>
          <p:cNvSpPr>
            <a:spLocks noChangeArrowheads="1"/>
          </p:cNvSpPr>
          <p:nvPr/>
        </p:nvSpPr>
        <p:spPr bwMode="auto">
          <a:xfrm>
            <a:off x="5499100" y="5181600"/>
            <a:ext cx="169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cạnh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4" name="Rectangle 62"/>
          <p:cNvSpPr>
            <a:spLocks noChangeArrowheads="1"/>
          </p:cNvSpPr>
          <p:nvPr/>
        </p:nvSpPr>
        <p:spPr bwMode="auto">
          <a:xfrm>
            <a:off x="6965950" y="5181600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cạnh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535" name="Rectangle 63"/>
          <p:cNvSpPr>
            <a:spLocks noChangeArrowheads="1"/>
          </p:cNvSpPr>
          <p:nvPr/>
        </p:nvSpPr>
        <p:spPr bwMode="auto">
          <a:xfrm>
            <a:off x="6894513" y="4657725"/>
            <a:ext cx="191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cạnh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762000" y="2514600"/>
            <a:ext cx="2209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 flipV="1">
            <a:off x="2438400" y="25146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0" name="Line 68"/>
          <p:cNvSpPr>
            <a:spLocks noChangeShapeType="1"/>
          </p:cNvSpPr>
          <p:nvPr/>
        </p:nvSpPr>
        <p:spPr bwMode="auto">
          <a:xfrm>
            <a:off x="304800" y="30480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1" name="Line 69"/>
          <p:cNvSpPr>
            <a:spLocks noChangeShapeType="1"/>
          </p:cNvSpPr>
          <p:nvPr/>
        </p:nvSpPr>
        <p:spPr bwMode="auto">
          <a:xfrm flipV="1">
            <a:off x="304800" y="25146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838200" y="41148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 flipV="1">
            <a:off x="2438400" y="41148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4" name="Line 72"/>
          <p:cNvSpPr>
            <a:spLocks noChangeShapeType="1"/>
          </p:cNvSpPr>
          <p:nvPr/>
        </p:nvSpPr>
        <p:spPr bwMode="auto">
          <a:xfrm>
            <a:off x="304800" y="46482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 flipV="1">
            <a:off x="304800" y="41148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Line 74"/>
          <p:cNvSpPr>
            <a:spLocks noChangeShapeType="1"/>
          </p:cNvSpPr>
          <p:nvPr/>
        </p:nvSpPr>
        <p:spPr bwMode="auto">
          <a:xfrm>
            <a:off x="838200" y="25146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7" name="Line 75"/>
          <p:cNvSpPr>
            <a:spLocks noChangeShapeType="1"/>
          </p:cNvSpPr>
          <p:nvPr/>
        </p:nvSpPr>
        <p:spPr bwMode="auto">
          <a:xfrm>
            <a:off x="2971800" y="25146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8" name="Line 76"/>
          <p:cNvSpPr>
            <a:spLocks noChangeShapeType="1"/>
          </p:cNvSpPr>
          <p:nvPr/>
        </p:nvSpPr>
        <p:spPr bwMode="auto">
          <a:xfrm>
            <a:off x="2438400" y="30480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9" name="Line 77"/>
          <p:cNvSpPr>
            <a:spLocks noChangeShapeType="1"/>
          </p:cNvSpPr>
          <p:nvPr/>
        </p:nvSpPr>
        <p:spPr bwMode="auto">
          <a:xfrm>
            <a:off x="304800" y="30480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V="1">
            <a:off x="285750" y="4648200"/>
            <a:ext cx="2168525" cy="17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 flipV="1">
            <a:off x="2438400" y="4097338"/>
            <a:ext cx="533400" cy="542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 flipV="1">
            <a:off x="2959100" y="2497138"/>
            <a:ext cx="12700" cy="1587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5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5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54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5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05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5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05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5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4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5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0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1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8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9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6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7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4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5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2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3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0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1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8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9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7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8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  <p:bldP spid="105483" grpId="0"/>
      <p:bldP spid="105485" grpId="0"/>
      <p:bldP spid="105486" grpId="0"/>
      <p:bldP spid="105486" grpId="1"/>
      <p:bldP spid="105487" grpId="0"/>
      <p:bldP spid="105487" grpId="1"/>
      <p:bldP spid="105488" grpId="0"/>
      <p:bldP spid="105488" grpId="1"/>
      <p:bldP spid="105489" grpId="0"/>
      <p:bldP spid="105489" grpId="1"/>
      <p:bldP spid="105490" grpId="0"/>
      <p:bldP spid="105490" grpId="1"/>
      <p:bldP spid="105491" grpId="0"/>
      <p:bldP spid="105491" grpId="1"/>
      <p:bldP spid="105492" grpId="0"/>
      <p:bldP spid="105492" grpId="1"/>
      <p:bldP spid="105493" grpId="0"/>
      <p:bldP spid="105493" grpId="1"/>
      <p:bldP spid="105495" grpId="0"/>
      <p:bldP spid="105500" grpId="0"/>
      <p:bldP spid="105515" grpId="0"/>
      <p:bldP spid="105516" grpId="0"/>
      <p:bldP spid="105517" grpId="0"/>
      <p:bldP spid="105518" grpId="0"/>
      <p:bldP spid="105519" grpId="0"/>
      <p:bldP spid="105520" grpId="0"/>
      <p:bldP spid="105521" grpId="0"/>
      <p:bldP spid="105522" grpId="0"/>
      <p:bldP spid="105523" grpId="0"/>
      <p:bldP spid="105524" grpId="0"/>
      <p:bldP spid="105525" grpId="0"/>
      <p:bldP spid="105526" grpId="0"/>
      <p:bldP spid="105528" grpId="0"/>
      <p:bldP spid="105529" grpId="0"/>
      <p:bldP spid="105530" grpId="0"/>
      <p:bldP spid="105531" grpId="0"/>
      <p:bldP spid="105532" grpId="0"/>
      <p:bldP spid="105533" grpId="0"/>
      <p:bldP spid="105534" grpId="0"/>
      <p:bldP spid="105535" grpId="0"/>
      <p:bldP spid="105536" grpId="0" animBg="1"/>
      <p:bldP spid="105536" grpId="1" animBg="1"/>
      <p:bldP spid="105539" grpId="0" animBg="1"/>
      <p:bldP spid="105539" grpId="1" animBg="1"/>
      <p:bldP spid="105540" grpId="0" animBg="1"/>
      <p:bldP spid="105540" grpId="1" animBg="1"/>
      <p:bldP spid="105541" grpId="0" animBg="1"/>
      <p:bldP spid="105541" grpId="1" animBg="1"/>
      <p:bldP spid="105542" grpId="0" animBg="1"/>
      <p:bldP spid="105542" grpId="1" animBg="1"/>
      <p:bldP spid="105543" grpId="0" animBg="1"/>
      <p:bldP spid="105543" grpId="1" animBg="1"/>
      <p:bldP spid="105544" grpId="0" animBg="1"/>
      <p:bldP spid="105544" grpId="1" animBg="1"/>
      <p:bldP spid="105545" grpId="0" animBg="1"/>
      <p:bldP spid="105545" grpId="1" animBg="1"/>
      <p:bldP spid="105546" grpId="0" animBg="1"/>
      <p:bldP spid="105546" grpId="1" animBg="1"/>
      <p:bldP spid="105547" grpId="0" animBg="1"/>
      <p:bldP spid="105547" grpId="1" animBg="1"/>
      <p:bldP spid="105548" grpId="0" animBg="1"/>
      <p:bldP spid="105548" grpId="1" animBg="1"/>
      <p:bldP spid="105549" grpId="0" animBg="1"/>
      <p:bldP spid="105549" grpId="1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52578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1 .</a:t>
            </a: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Hình hộp chữ nhật</a:t>
            </a:r>
            <a:r>
              <a:rPr lang="en-US" sz="2400" u="sng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886200" y="3810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447800" y="838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95400" y="2514600"/>
            <a:ext cx="2286000" cy="1219200"/>
            <a:chOff x="2736" y="1536"/>
            <a:chExt cx="1440" cy="768"/>
          </a:xfrm>
        </p:grpSpPr>
        <p:sp>
          <p:nvSpPr>
            <p:cNvPr id="31754" name="AutoShape 8"/>
            <p:cNvSpPr>
              <a:spLocks noChangeArrowheads="1"/>
            </p:cNvSpPr>
            <p:nvPr/>
          </p:nvSpPr>
          <p:spPr bwMode="auto">
            <a:xfrm>
              <a:off x="2736" y="1536"/>
              <a:ext cx="1440" cy="76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1755" name="Line 9"/>
            <p:cNvSpPr>
              <a:spLocks noChangeShapeType="1"/>
            </p:cNvSpPr>
            <p:nvPr/>
          </p:nvSpPr>
          <p:spPr bwMode="auto">
            <a:xfrm>
              <a:off x="2928" y="1536"/>
              <a:ext cx="0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 flipH="1">
              <a:off x="2928" y="2112"/>
              <a:ext cx="12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11"/>
            <p:cNvSpPr>
              <a:spLocks noChangeShapeType="1"/>
            </p:cNvSpPr>
            <p:nvPr/>
          </p:nvSpPr>
          <p:spPr bwMode="auto">
            <a:xfrm flipH="1">
              <a:off x="2736" y="2112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57200" y="4433888"/>
            <a:ext cx="838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   </a:t>
            </a:r>
            <a:r>
              <a:rPr lang="en-US" sz="3600" b="1" i="1">
                <a:latin typeface="Times New Roman" pitchFamily="18" charset="0"/>
              </a:rPr>
              <a:t>Hình hộp chữ nhật có: 6 mặt, các mặt đều là hình chữ nhật; có 8 đỉnh, 12 cạnh; 3 kích thước: chiều dài, chiều rộng, chiều cao.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3810000" y="3886200"/>
            <a:ext cx="204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KẾT LUẬN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3962400" y="2209800"/>
            <a:ext cx="472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>
                <a:latin typeface="Times New Roman" pitchFamily="18" charset="0"/>
              </a:rPr>
              <a:t>  Hãy kể tên các đồ vật có </a:t>
            </a:r>
          </a:p>
          <a:p>
            <a:pPr eaLnBrk="1" hangingPunct="1"/>
            <a:r>
              <a:rPr lang="en-US" sz="2800" b="1" i="1">
                <a:latin typeface="Times New Roman" pitchFamily="18" charset="0"/>
              </a:rPr>
              <a:t>dạng hình hộp chữ nhật.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89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2. </a:t>
            </a: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Hình lập phương</a:t>
            </a: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886200" y="304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5400000">
            <a:off x="1371600" y="2133600"/>
            <a:ext cx="1905000" cy="1752600"/>
            <a:chOff x="2160" y="1440"/>
            <a:chExt cx="1728" cy="1680"/>
          </a:xfrm>
        </p:grpSpPr>
        <p:sp>
          <p:nvSpPr>
            <p:cNvPr id="32776" name="AutoShape 7"/>
            <p:cNvSpPr>
              <a:spLocks noChangeArrowheads="1"/>
            </p:cNvSpPr>
            <p:nvPr/>
          </p:nvSpPr>
          <p:spPr bwMode="auto">
            <a:xfrm>
              <a:off x="2160" y="1440"/>
              <a:ext cx="1728" cy="1680"/>
            </a:xfrm>
            <a:prstGeom prst="cube">
              <a:avLst>
                <a:gd name="adj" fmla="val 264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77" name="Oval 8"/>
            <p:cNvSpPr>
              <a:spLocks noChangeArrowheads="1"/>
            </p:cNvSpPr>
            <p:nvPr/>
          </p:nvSpPr>
          <p:spPr bwMode="auto">
            <a:xfrm>
              <a:off x="2730" y="2376"/>
              <a:ext cx="201" cy="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78" name="Oval 9"/>
            <p:cNvSpPr>
              <a:spLocks noChangeArrowheads="1"/>
            </p:cNvSpPr>
            <p:nvPr/>
          </p:nvSpPr>
          <p:spPr bwMode="auto">
            <a:xfrm>
              <a:off x="2208" y="1929"/>
              <a:ext cx="201" cy="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79" name="Oval 10"/>
            <p:cNvSpPr>
              <a:spLocks noChangeArrowheads="1"/>
            </p:cNvSpPr>
            <p:nvPr/>
          </p:nvSpPr>
          <p:spPr bwMode="auto">
            <a:xfrm>
              <a:off x="3177" y="1938"/>
              <a:ext cx="201" cy="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80" name="Oval 11"/>
            <p:cNvSpPr>
              <a:spLocks noChangeArrowheads="1"/>
            </p:cNvSpPr>
            <p:nvPr/>
          </p:nvSpPr>
          <p:spPr bwMode="auto">
            <a:xfrm>
              <a:off x="3168" y="2850"/>
              <a:ext cx="201" cy="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81" name="Oval 12"/>
            <p:cNvSpPr>
              <a:spLocks noChangeArrowheads="1"/>
            </p:cNvSpPr>
            <p:nvPr/>
          </p:nvSpPr>
          <p:spPr bwMode="auto">
            <a:xfrm>
              <a:off x="2208" y="2859"/>
              <a:ext cx="201" cy="2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82" name="Oval 13"/>
            <p:cNvSpPr>
              <a:spLocks noChangeArrowheads="1"/>
            </p:cNvSpPr>
            <p:nvPr/>
          </p:nvSpPr>
          <p:spPr bwMode="auto">
            <a:xfrm>
              <a:off x="2625" y="1491"/>
              <a:ext cx="207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83" name="Oval 14"/>
            <p:cNvSpPr>
              <a:spLocks noChangeArrowheads="1"/>
            </p:cNvSpPr>
            <p:nvPr/>
          </p:nvSpPr>
          <p:spPr bwMode="auto">
            <a:xfrm>
              <a:off x="3360" y="1488"/>
              <a:ext cx="207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84" name="Oval 15"/>
            <p:cNvSpPr>
              <a:spLocks noChangeArrowheads="1"/>
            </p:cNvSpPr>
            <p:nvPr/>
          </p:nvSpPr>
          <p:spPr bwMode="auto">
            <a:xfrm>
              <a:off x="2352" y="1728"/>
              <a:ext cx="207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85" name="Oval 16"/>
            <p:cNvSpPr>
              <a:spLocks noChangeArrowheads="1"/>
            </p:cNvSpPr>
            <p:nvPr/>
          </p:nvSpPr>
          <p:spPr bwMode="auto">
            <a:xfrm>
              <a:off x="3168" y="1728"/>
              <a:ext cx="207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86" name="Oval 17"/>
            <p:cNvSpPr>
              <a:spLocks noChangeArrowheads="1"/>
            </p:cNvSpPr>
            <p:nvPr/>
          </p:nvSpPr>
          <p:spPr bwMode="auto">
            <a:xfrm>
              <a:off x="3621" y="2121"/>
              <a:ext cx="96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87" name="Oval 18"/>
            <p:cNvSpPr>
              <a:spLocks noChangeArrowheads="1"/>
            </p:cNvSpPr>
            <p:nvPr/>
          </p:nvSpPr>
          <p:spPr bwMode="auto">
            <a:xfrm>
              <a:off x="3753" y="1611"/>
              <a:ext cx="96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2788" name="Oval 19"/>
            <p:cNvSpPr>
              <a:spLocks noChangeArrowheads="1"/>
            </p:cNvSpPr>
            <p:nvPr/>
          </p:nvSpPr>
          <p:spPr bwMode="auto">
            <a:xfrm>
              <a:off x="3495" y="2715"/>
              <a:ext cx="96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</p:grp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762000" y="46482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Con súc sắc có dạng hình lập ph</a:t>
            </a:r>
            <a:r>
              <a:rPr lang="vi-VN" sz="2800">
                <a:solidFill>
                  <a:srgbClr val="3333CC"/>
                </a:solidFill>
                <a:latin typeface="Times New Roman" pitchFamily="18" charset="0"/>
              </a:rPr>
              <a:t>ươ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ng.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600200" y="40386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Con súc sắc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6" grpId="0"/>
      <p:bldP spid="399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2590800" y="2286000"/>
            <a:ext cx="3981450" cy="65087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Thảo luận nhóm theo bàn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3048000"/>
            <a:ext cx="8686800" cy="2971800"/>
            <a:chOff x="126" y="1680"/>
            <a:chExt cx="2898" cy="2064"/>
          </a:xfrm>
        </p:grpSpPr>
        <p:sp>
          <p:nvSpPr>
            <p:cNvPr id="33799" name="AutoShape 4"/>
            <p:cNvSpPr>
              <a:spLocks noChangeArrowheads="1"/>
            </p:cNvSpPr>
            <p:nvPr/>
          </p:nvSpPr>
          <p:spPr bwMode="auto">
            <a:xfrm>
              <a:off x="126" y="1680"/>
              <a:ext cx="2706" cy="206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33800" name="Text Box 5"/>
            <p:cNvSpPr txBox="1">
              <a:spLocks noChangeArrowheads="1"/>
            </p:cNvSpPr>
            <p:nvPr/>
          </p:nvSpPr>
          <p:spPr bwMode="auto">
            <a:xfrm>
              <a:off x="192" y="2122"/>
              <a:ext cx="28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33801" name="Text Box 6"/>
            <p:cNvSpPr txBox="1">
              <a:spLocks noChangeArrowheads="1"/>
            </p:cNvSpPr>
            <p:nvPr/>
          </p:nvSpPr>
          <p:spPr bwMode="auto">
            <a:xfrm>
              <a:off x="192" y="2602"/>
              <a:ext cx="28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33802" name="Text Box 7"/>
            <p:cNvSpPr txBox="1">
              <a:spLocks noChangeArrowheads="1"/>
            </p:cNvSpPr>
            <p:nvPr/>
          </p:nvSpPr>
          <p:spPr bwMode="auto">
            <a:xfrm>
              <a:off x="180" y="3159"/>
              <a:ext cx="28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33803" name="Text Box 8"/>
            <p:cNvSpPr txBox="1">
              <a:spLocks noChangeArrowheads="1"/>
            </p:cNvSpPr>
            <p:nvPr/>
          </p:nvSpPr>
          <p:spPr bwMode="auto">
            <a:xfrm>
              <a:off x="228" y="1776"/>
              <a:ext cx="2568" cy="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        </a:t>
              </a:r>
              <a:endParaRPr lang="en-US" sz="2800" i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sz="2800">
                  <a:solidFill>
                    <a:srgbClr val="C00000"/>
                  </a:solidFill>
                  <a:latin typeface="Times New Roman" pitchFamily="18" charset="0"/>
                </a:rPr>
                <a:t>Hãy quan sát hình lập phương và trả lời câu hỏi:</a:t>
              </a:r>
            </a:p>
            <a:p>
              <a:pPr eaLnBrk="1" hangingPunct="1"/>
              <a:r>
                <a:rPr lang="en-US" sz="2800">
                  <a:solidFill>
                    <a:schemeClr val="tx2"/>
                  </a:solidFill>
                  <a:latin typeface="Times New Roman" pitchFamily="18" charset="0"/>
                </a:rPr>
                <a:t>+ Hình lập phương có mấy mặt?</a:t>
              </a:r>
            </a:p>
            <a:p>
              <a:pPr eaLnBrk="1" hangingPunct="1"/>
              <a:r>
                <a:rPr lang="en-US" sz="2800">
                  <a:solidFill>
                    <a:schemeClr val="tx2"/>
                  </a:solidFill>
                  <a:latin typeface="Times New Roman" pitchFamily="18" charset="0"/>
                </a:rPr>
                <a:t>+ Các mặt hình lập phương đều là hình gì?</a:t>
              </a:r>
            </a:p>
            <a:p>
              <a:pPr eaLnBrk="1" hangingPunct="1"/>
              <a:r>
                <a:rPr lang="en-US" sz="2800">
                  <a:solidFill>
                    <a:schemeClr val="tx2"/>
                  </a:solidFill>
                  <a:latin typeface="Times New Roman" pitchFamily="18" charset="0"/>
                </a:rPr>
                <a:t>+ Hình lập phương có mấy đỉnh?</a:t>
              </a:r>
            </a:p>
            <a:p>
              <a:pPr eaLnBrk="1" hangingPunct="1"/>
              <a:r>
                <a:rPr lang="en-US" sz="2800">
                  <a:solidFill>
                    <a:schemeClr val="tx2"/>
                  </a:solidFill>
                  <a:latin typeface="Times New Roman" pitchFamily="18" charset="0"/>
                </a:rPr>
                <a:t>+ Hình lập phương có mấy cạnh?</a:t>
              </a:r>
              <a:endParaRPr lang="en-US" sz="2800">
                <a:solidFill>
                  <a:schemeClr val="tx2"/>
                </a:solidFill>
                <a:latin typeface=".VnTime" pitchFamily="34" charset="0"/>
              </a:endParaRPr>
            </a:p>
          </p:txBody>
        </p:sp>
      </p:grp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1371600" y="990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3810000" y="381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228600" y="15240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2. Hình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552950" y="23876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2 . </a:t>
            </a: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Hình lập phương</a:t>
            </a: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2438400"/>
            <a:ext cx="1524000" cy="1295400"/>
            <a:chOff x="720" y="1824"/>
            <a:chExt cx="1008" cy="912"/>
          </a:xfrm>
        </p:grpSpPr>
        <p:sp>
          <p:nvSpPr>
            <p:cNvPr id="34838" name="AutoShape 5"/>
            <p:cNvSpPr>
              <a:spLocks noChangeArrowheads="1"/>
            </p:cNvSpPr>
            <p:nvPr/>
          </p:nvSpPr>
          <p:spPr bwMode="auto">
            <a:xfrm>
              <a:off x="720" y="1824"/>
              <a:ext cx="1008" cy="912"/>
            </a:xfrm>
            <a:prstGeom prst="cube">
              <a:avLst>
                <a:gd name="adj" fmla="val 27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4839" name="Line 6"/>
            <p:cNvSpPr>
              <a:spLocks noChangeShapeType="1"/>
            </p:cNvSpPr>
            <p:nvPr/>
          </p:nvSpPr>
          <p:spPr bwMode="auto">
            <a:xfrm flipH="1">
              <a:off x="972" y="24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7"/>
            <p:cNvSpPr>
              <a:spLocks noChangeShapeType="1"/>
            </p:cNvSpPr>
            <p:nvPr/>
          </p:nvSpPr>
          <p:spPr bwMode="auto">
            <a:xfrm>
              <a:off x="972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8"/>
            <p:cNvSpPr>
              <a:spLocks noChangeShapeType="1"/>
            </p:cNvSpPr>
            <p:nvPr/>
          </p:nvSpPr>
          <p:spPr bwMode="auto">
            <a:xfrm flipH="1">
              <a:off x="720" y="2496"/>
              <a:ext cx="25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2743200" y="3200400"/>
            <a:ext cx="6096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85800" y="48006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- Hình lập phương gồm 6 mặt, 8 đỉnh .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85800" y="53340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- Các mặt của hình lập phương đều là hình vuông bằng nhau .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4552950" y="14478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4552950" y="33274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3429000" y="23876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5676900" y="23876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6800850" y="2387600"/>
            <a:ext cx="112395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429000" y="1447800"/>
            <a:ext cx="4495800" cy="2819400"/>
            <a:chOff x="2160" y="912"/>
            <a:chExt cx="2832" cy="1776"/>
          </a:xfrm>
        </p:grpSpPr>
        <p:sp>
          <p:nvSpPr>
            <p:cNvPr id="34832" name="Rectangle 20"/>
            <p:cNvSpPr>
              <a:spLocks noChangeArrowheads="1"/>
            </p:cNvSpPr>
            <p:nvPr/>
          </p:nvSpPr>
          <p:spPr bwMode="auto">
            <a:xfrm>
              <a:off x="2868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4833" name="Rectangle 21"/>
            <p:cNvSpPr>
              <a:spLocks noChangeArrowheads="1"/>
            </p:cNvSpPr>
            <p:nvPr/>
          </p:nvSpPr>
          <p:spPr bwMode="auto">
            <a:xfrm>
              <a:off x="2868" y="912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4834" name="Rectangle 22"/>
            <p:cNvSpPr>
              <a:spLocks noChangeArrowheads="1"/>
            </p:cNvSpPr>
            <p:nvPr/>
          </p:nvSpPr>
          <p:spPr bwMode="auto">
            <a:xfrm>
              <a:off x="2868" y="2096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4835" name="Rectangle 23"/>
            <p:cNvSpPr>
              <a:spLocks noChangeArrowheads="1"/>
            </p:cNvSpPr>
            <p:nvPr/>
          </p:nvSpPr>
          <p:spPr bwMode="auto">
            <a:xfrm>
              <a:off x="2160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4836" name="Rectangle 24"/>
            <p:cNvSpPr>
              <a:spLocks noChangeArrowheads="1"/>
            </p:cNvSpPr>
            <p:nvPr/>
          </p:nvSpPr>
          <p:spPr bwMode="auto">
            <a:xfrm>
              <a:off x="4284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4837" name="Rectangle 25"/>
            <p:cNvSpPr>
              <a:spLocks noChangeArrowheads="1"/>
            </p:cNvSpPr>
            <p:nvPr/>
          </p:nvSpPr>
          <p:spPr bwMode="auto">
            <a:xfrm>
              <a:off x="3576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</p:grpSp>
      <p:sp>
        <p:nvSpPr>
          <p:cNvPr id="34830" name="Text Box 29"/>
          <p:cNvSpPr txBox="1">
            <a:spLocks noChangeArrowheads="1"/>
          </p:cNvSpPr>
          <p:nvPr/>
        </p:nvSpPr>
        <p:spPr bwMode="auto">
          <a:xfrm>
            <a:off x="3886200" y="304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34831" name="Text Box 30"/>
          <p:cNvSpPr txBox="1">
            <a:spLocks noChangeArrowheads="1"/>
          </p:cNvSpPr>
          <p:nvPr/>
        </p:nvSpPr>
        <p:spPr bwMode="auto">
          <a:xfrm>
            <a:off x="1219200" y="838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0.04815 L 0.00173 0.138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73 -0.00463 L 0.00173 -0.136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77 L 0.12187 0.002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093 L -0.12222 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-0.24583 3.33333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8" grpId="1" animBg="1"/>
      <p:bldP spid="70665" grpId="0" animBg="1"/>
      <p:bldP spid="70667" grpId="0"/>
      <p:bldP spid="70670" grpId="0" animBg="1"/>
      <p:bldP spid="70670" grpId="1" animBg="1"/>
      <p:bldP spid="70670" grpId="2" animBg="1"/>
      <p:bldP spid="70671" grpId="0" animBg="1"/>
      <p:bldP spid="70671" grpId="1" animBg="1"/>
      <p:bldP spid="70671" grpId="2" animBg="1"/>
      <p:bldP spid="70672" grpId="0" animBg="1"/>
      <p:bldP spid="70672" grpId="1" animBg="1"/>
      <p:bldP spid="70672" grpId="2" animBg="1"/>
      <p:bldP spid="70673" grpId="0" animBg="1"/>
      <p:bldP spid="70673" grpId="1" animBg="1"/>
      <p:bldP spid="70673" grpId="2" animBg="1"/>
      <p:bldP spid="70674" grpId="0" animBg="1"/>
      <p:bldP spid="70674" grpId="1" animBg="1"/>
      <p:bldP spid="7067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1371600"/>
            <a:ext cx="1524000" cy="1295400"/>
            <a:chOff x="720" y="1824"/>
            <a:chExt cx="1008" cy="912"/>
          </a:xfrm>
        </p:grpSpPr>
        <p:sp>
          <p:nvSpPr>
            <p:cNvPr id="35858" name="AutoShape 3"/>
            <p:cNvSpPr>
              <a:spLocks noChangeArrowheads="1"/>
            </p:cNvSpPr>
            <p:nvPr/>
          </p:nvSpPr>
          <p:spPr bwMode="auto">
            <a:xfrm>
              <a:off x="720" y="1824"/>
              <a:ext cx="1008" cy="912"/>
            </a:xfrm>
            <a:prstGeom prst="cube">
              <a:avLst>
                <a:gd name="adj" fmla="val 27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5859" name="Line 4"/>
            <p:cNvSpPr>
              <a:spLocks noChangeShapeType="1"/>
            </p:cNvSpPr>
            <p:nvPr/>
          </p:nvSpPr>
          <p:spPr bwMode="auto">
            <a:xfrm flipH="1">
              <a:off x="972" y="24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5"/>
            <p:cNvSpPr>
              <a:spLocks noChangeShapeType="1"/>
            </p:cNvSpPr>
            <p:nvPr/>
          </p:nvSpPr>
          <p:spPr bwMode="auto">
            <a:xfrm>
              <a:off x="972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6"/>
            <p:cNvSpPr>
              <a:spLocks noChangeShapeType="1"/>
            </p:cNvSpPr>
            <p:nvPr/>
          </p:nvSpPr>
          <p:spPr bwMode="auto">
            <a:xfrm flipH="1">
              <a:off x="720" y="2496"/>
              <a:ext cx="25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0" y="1447800"/>
            <a:ext cx="2286000" cy="1219200"/>
            <a:chOff x="2736" y="1536"/>
            <a:chExt cx="1440" cy="768"/>
          </a:xfrm>
        </p:grpSpPr>
        <p:sp>
          <p:nvSpPr>
            <p:cNvPr id="35854" name="AutoShape 9"/>
            <p:cNvSpPr>
              <a:spLocks noChangeArrowheads="1"/>
            </p:cNvSpPr>
            <p:nvPr/>
          </p:nvSpPr>
          <p:spPr bwMode="auto">
            <a:xfrm>
              <a:off x="2736" y="1536"/>
              <a:ext cx="1440" cy="76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5855" name="Line 10"/>
            <p:cNvSpPr>
              <a:spLocks noChangeShapeType="1"/>
            </p:cNvSpPr>
            <p:nvPr/>
          </p:nvSpPr>
          <p:spPr bwMode="auto">
            <a:xfrm>
              <a:off x="2928" y="153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1"/>
            <p:cNvSpPr>
              <a:spLocks noChangeShapeType="1"/>
            </p:cNvSpPr>
            <p:nvPr/>
          </p:nvSpPr>
          <p:spPr bwMode="auto">
            <a:xfrm flipH="1">
              <a:off x="2928" y="21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Line 12"/>
            <p:cNvSpPr>
              <a:spLocks noChangeShapeType="1"/>
            </p:cNvSpPr>
            <p:nvPr/>
          </p:nvSpPr>
          <p:spPr bwMode="auto">
            <a:xfrm flipH="1">
              <a:off x="2736" y="211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143000" y="2651125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CC"/>
                </a:solidFill>
                <a:latin typeface="Times New Roman" pitchFamily="18" charset="0"/>
              </a:rPr>
              <a:t>Hình lập phương</a:t>
            </a: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343400" y="2651125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CC"/>
                </a:solidFill>
                <a:latin typeface="Times New Roman" pitchFamily="18" charset="0"/>
              </a:rPr>
              <a:t>Hình hộp chữ nhật</a:t>
            </a: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381000" y="3429000"/>
            <a:ext cx="8763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u="sng">
                <a:solidFill>
                  <a:srgbClr val="FF0066"/>
                </a:solidFill>
                <a:latin typeface="Times New Roman" pitchFamily="18" charset="0"/>
              </a:rPr>
              <a:t>Giống nhau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+ Đều có 6 mặt, 8 </a:t>
            </a:r>
            <a:r>
              <a:rPr lang="vi-VN" sz="2800">
                <a:solidFill>
                  <a:srgbClr val="3333CC"/>
                </a:solidFill>
                <a:latin typeface="Times New Roman" pitchFamily="18" charset="0"/>
              </a:rPr>
              <a:t>đ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ỉnh, 12 cạnh.</a:t>
            </a:r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u="sng">
                <a:solidFill>
                  <a:srgbClr val="FF0066"/>
                </a:solidFill>
                <a:latin typeface="Times New Roman" pitchFamily="18" charset="0"/>
              </a:rPr>
              <a:t>Khác nhau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 :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+ Hình hộp chữ nhật có 6 mặt </a:t>
            </a:r>
            <a:r>
              <a:rPr lang="vi-VN" sz="2800">
                <a:solidFill>
                  <a:srgbClr val="3333CC"/>
                </a:solidFill>
                <a:latin typeface="Times New Roman" pitchFamily="18" charset="0"/>
              </a:rPr>
              <a:t>đ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ều là hình chữ    nhật và có 3 kích th</a:t>
            </a:r>
            <a:r>
              <a:rPr lang="vi-VN" sz="2800">
                <a:solidFill>
                  <a:srgbClr val="3333CC"/>
                </a:solidFill>
                <a:latin typeface="Times New Roman" pitchFamily="18" charset="0"/>
              </a:rPr>
              <a:t>ư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ớc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chiều dài, chiều rộng, chiều cao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                       + Hình lập ph</a:t>
            </a:r>
            <a:r>
              <a:rPr lang="vi-VN" sz="2800">
                <a:solidFill>
                  <a:srgbClr val="3333CC"/>
                </a:solidFill>
                <a:latin typeface="Times New Roman" pitchFamily="18" charset="0"/>
              </a:rPr>
              <a:t>ươ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ng có 6 mặt </a:t>
            </a:r>
            <a:r>
              <a:rPr lang="vi-VN" sz="2800">
                <a:solidFill>
                  <a:srgbClr val="3333CC"/>
                </a:solidFill>
                <a:latin typeface="Times New Roman" pitchFamily="18" charset="0"/>
              </a:rPr>
              <a:t>đ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ều là hình vuông bằng nhau và có 3 kích th</a:t>
            </a:r>
            <a:r>
              <a:rPr lang="vi-VN" sz="2800">
                <a:solidFill>
                  <a:srgbClr val="3333CC"/>
                </a:solidFill>
                <a:latin typeface="Times New Roman" pitchFamily="18" charset="0"/>
              </a:rPr>
              <a:t>ư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ớc bằng nhau.</a:t>
            </a:r>
          </a:p>
        </p:txBody>
      </p:sp>
      <p:sp>
        <p:nvSpPr>
          <p:cNvPr id="35848" name="Text Box 18"/>
          <p:cNvSpPr txBox="1">
            <a:spLocks noChangeArrowheads="1"/>
          </p:cNvSpPr>
          <p:nvPr/>
        </p:nvSpPr>
        <p:spPr bwMode="auto">
          <a:xfrm>
            <a:off x="3810000" y="304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35849" name="Text Box 19"/>
          <p:cNvSpPr txBox="1">
            <a:spLocks noChangeArrowheads="1"/>
          </p:cNvSpPr>
          <p:nvPr/>
        </p:nvSpPr>
        <p:spPr bwMode="auto">
          <a:xfrm>
            <a:off x="1295400" y="7620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57200" y="57150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* Hình lập ph</a:t>
            </a:r>
            <a:r>
              <a:rPr lang="vi-VN" sz="2400" b="1" i="1">
                <a:solidFill>
                  <a:srgbClr val="FF0000"/>
                </a:solidFill>
                <a:latin typeface="Times New Roman" pitchFamily="18" charset="0"/>
              </a:rPr>
              <a:t>ươ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ng là tr</a:t>
            </a:r>
            <a:r>
              <a:rPr lang="vi-VN" sz="2400" b="1" i="1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ờng hợp </a:t>
            </a:r>
            <a:r>
              <a:rPr lang="vi-VN" sz="2400" b="1" i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ặc biệt của hình hộp chữ nhật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676400" y="4572000"/>
            <a:ext cx="4876800" cy="2057400"/>
            <a:chOff x="1296" y="1872"/>
            <a:chExt cx="3072" cy="1440"/>
          </a:xfrm>
        </p:grpSpPr>
        <p:sp>
          <p:nvSpPr>
            <p:cNvPr id="35852" name="AutoShape 23"/>
            <p:cNvSpPr>
              <a:spLocks noChangeArrowheads="1"/>
            </p:cNvSpPr>
            <p:nvPr/>
          </p:nvSpPr>
          <p:spPr bwMode="auto">
            <a:xfrm>
              <a:off x="1296" y="1872"/>
              <a:ext cx="3072" cy="1440"/>
            </a:xfrm>
            <a:prstGeom prst="cloudCallout">
              <a:avLst>
                <a:gd name="adj1" fmla="val 14356"/>
                <a:gd name="adj2" fmla="val -95000"/>
              </a:avLst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35853" name="Text Box 24"/>
            <p:cNvSpPr txBox="1">
              <a:spLocks noChangeArrowheads="1"/>
            </p:cNvSpPr>
            <p:nvPr/>
          </p:nvSpPr>
          <p:spPr bwMode="auto">
            <a:xfrm>
              <a:off x="1554" y="2130"/>
              <a:ext cx="2640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Hình hộp chữ nhật và hình lập ph</a:t>
              </a:r>
              <a:r>
                <a:rPr lang="vi-VN" sz="2800">
                  <a:solidFill>
                    <a:srgbClr val="0000FF"/>
                  </a:solidFill>
                  <a:latin typeface="Times New Roman" pitchFamily="18" charset="0"/>
                </a:rPr>
                <a:t>ươ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ng có </a:t>
              </a:r>
              <a:r>
                <a:rPr lang="vi-VN" sz="2800">
                  <a:solidFill>
                    <a:srgbClr val="0000FF"/>
                  </a:solidFill>
                  <a:latin typeface="Times New Roman" pitchFamily="18" charset="0"/>
                </a:rPr>
                <a:t>đ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iểm gì giống và khác nhau?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/>
      <p:bldP spid="41999" grpId="0"/>
      <p:bldP spid="420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3.L uyện tập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90600" y="22098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Bài 1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:</a:t>
            </a: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3333CC"/>
                </a:solidFill>
                <a:latin typeface="Times New Roman" pitchFamily="18" charset="0"/>
              </a:rPr>
              <a:t>Viết số thích hợp vào ô trống</a:t>
            </a:r>
            <a:endParaRPr lang="en-US" sz="2400" b="1" i="1" u="sng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486400" y="3124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solidFill>
                <a:srgbClr val="3333CC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2819400"/>
            <a:ext cx="8153400" cy="3606800"/>
            <a:chOff x="528" y="1680"/>
            <a:chExt cx="5040" cy="2272"/>
          </a:xfrm>
        </p:grpSpPr>
        <p:grpSp>
          <p:nvGrpSpPr>
            <p:cNvPr id="36880" name="Group 7"/>
            <p:cNvGrpSpPr>
              <a:grpSpLocks/>
            </p:cNvGrpSpPr>
            <p:nvPr/>
          </p:nvGrpSpPr>
          <p:grpSpPr bwMode="auto">
            <a:xfrm>
              <a:off x="528" y="1680"/>
              <a:ext cx="5040" cy="2272"/>
              <a:chOff x="336" y="1680"/>
              <a:chExt cx="5040" cy="2272"/>
            </a:xfrm>
          </p:grpSpPr>
          <p:sp>
            <p:nvSpPr>
              <p:cNvPr id="36887" name="Rectangle 8"/>
              <p:cNvSpPr>
                <a:spLocks noChangeArrowheads="1"/>
              </p:cNvSpPr>
              <p:nvPr/>
            </p:nvSpPr>
            <p:spPr bwMode="auto">
              <a:xfrm>
                <a:off x="4368" y="3248"/>
                <a:ext cx="1008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88" name="Rectangle 9"/>
              <p:cNvSpPr>
                <a:spLocks noChangeArrowheads="1"/>
              </p:cNvSpPr>
              <p:nvPr/>
            </p:nvSpPr>
            <p:spPr bwMode="auto">
              <a:xfrm>
                <a:off x="3312" y="3248"/>
                <a:ext cx="1056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89" name="Rectangle 10"/>
              <p:cNvSpPr>
                <a:spLocks noChangeArrowheads="1"/>
              </p:cNvSpPr>
              <p:nvPr/>
            </p:nvSpPr>
            <p:spPr bwMode="auto">
              <a:xfrm>
                <a:off x="2160" y="3248"/>
                <a:ext cx="1152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90" name="Rectangle 11"/>
              <p:cNvSpPr>
                <a:spLocks noChangeArrowheads="1"/>
              </p:cNvSpPr>
              <p:nvPr/>
            </p:nvSpPr>
            <p:spPr bwMode="auto">
              <a:xfrm>
                <a:off x="336" y="3248"/>
                <a:ext cx="1824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91" name="Rectangle 12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1008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92" name="Rectangle 13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1056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93" name="Rectangle 14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152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94" name="Rectangle 15"/>
              <p:cNvSpPr>
                <a:spLocks noChangeArrowheads="1"/>
              </p:cNvSpPr>
              <p:nvPr/>
            </p:nvSpPr>
            <p:spPr bwMode="auto">
              <a:xfrm>
                <a:off x="336" y="2544"/>
                <a:ext cx="1824" cy="720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95" name="Rectangle 16"/>
              <p:cNvSpPr>
                <a:spLocks noChangeArrowheads="1"/>
              </p:cNvSpPr>
              <p:nvPr/>
            </p:nvSpPr>
            <p:spPr bwMode="auto">
              <a:xfrm>
                <a:off x="4368" y="1680"/>
                <a:ext cx="1008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96" name="Rectangle 17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1056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97" name="Rectangle 18"/>
              <p:cNvSpPr>
                <a:spLocks noChangeArrowheads="1"/>
              </p:cNvSpPr>
              <p:nvPr/>
            </p:nvSpPr>
            <p:spPr bwMode="auto">
              <a:xfrm>
                <a:off x="2173" y="1680"/>
                <a:ext cx="1143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98" name="Rectangle 19"/>
              <p:cNvSpPr>
                <a:spLocks noChangeArrowheads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vi-VN" sz="2800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99" name="Line 20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0" name="Line 21"/>
              <p:cNvSpPr>
                <a:spLocks noChangeShapeType="1"/>
              </p:cNvSpPr>
              <p:nvPr/>
            </p:nvSpPr>
            <p:spPr bwMode="auto">
              <a:xfrm>
                <a:off x="336" y="2544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1" name="Line 22"/>
              <p:cNvSpPr>
                <a:spLocks noChangeShapeType="1"/>
              </p:cNvSpPr>
              <p:nvPr/>
            </p:nvSpPr>
            <p:spPr bwMode="auto">
              <a:xfrm>
                <a:off x="336" y="3248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2" name="Line 23"/>
              <p:cNvSpPr>
                <a:spLocks noChangeShapeType="1"/>
              </p:cNvSpPr>
              <p:nvPr/>
            </p:nvSpPr>
            <p:spPr bwMode="auto">
              <a:xfrm>
                <a:off x="336" y="3952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3" name="Line 24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4" name="Line 25"/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Line 26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6" name="Line 27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7" name="Line 28"/>
              <p:cNvSpPr>
                <a:spLocks noChangeShapeType="1"/>
              </p:cNvSpPr>
              <p:nvPr/>
            </p:nvSpPr>
            <p:spPr bwMode="auto">
              <a:xfrm>
                <a:off x="5376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8" name="Line 29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1837" cy="864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81" name="Text Box 31"/>
            <p:cNvSpPr txBox="1">
              <a:spLocks noChangeArrowheads="1"/>
            </p:cNvSpPr>
            <p:nvPr/>
          </p:nvSpPr>
          <p:spPr bwMode="auto">
            <a:xfrm>
              <a:off x="811" y="1920"/>
              <a:ext cx="612" cy="50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	</a:t>
              </a:r>
              <a:r>
                <a:rPr lang="en-US" sz="2800" b="1">
                  <a:solidFill>
                    <a:srgbClr val="3333CC"/>
                  </a:solidFill>
                  <a:latin typeface="Times New Roman" pitchFamily="18" charset="0"/>
                </a:rPr>
                <a:t>Hình</a:t>
              </a:r>
              <a:endParaRPr lang="en-US" sz="2000" b="1">
                <a:solidFill>
                  <a:srgbClr val="3333CC"/>
                </a:solidFill>
                <a:latin typeface="Times New Roman" pitchFamily="18" charset="0"/>
              </a:endParaRPr>
            </a:p>
          </p:txBody>
        </p:sp>
        <p:sp>
          <p:nvSpPr>
            <p:cNvPr id="36882" name="Text Box 32"/>
            <p:cNvSpPr txBox="1">
              <a:spLocks noChangeArrowheads="1"/>
            </p:cNvSpPr>
            <p:nvPr/>
          </p:nvSpPr>
          <p:spPr bwMode="auto">
            <a:xfrm>
              <a:off x="672" y="2736"/>
              <a:ext cx="1392" cy="23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Hình hộp chữ nhật </a:t>
              </a:r>
            </a:p>
          </p:txBody>
        </p:sp>
        <p:sp>
          <p:nvSpPr>
            <p:cNvPr id="36883" name="Text Box 33"/>
            <p:cNvSpPr txBox="1">
              <a:spLocks noChangeArrowheads="1"/>
            </p:cNvSpPr>
            <p:nvPr/>
          </p:nvSpPr>
          <p:spPr bwMode="auto">
            <a:xfrm>
              <a:off x="720" y="3408"/>
              <a:ext cx="1392" cy="25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CC"/>
                  </a:solidFill>
                  <a:latin typeface="Times New Roman" pitchFamily="18" charset="0"/>
                </a:rPr>
                <a:t>Hình lập phương</a:t>
              </a:r>
            </a:p>
          </p:txBody>
        </p:sp>
        <p:sp>
          <p:nvSpPr>
            <p:cNvPr id="36884" name="Text Box 34"/>
            <p:cNvSpPr txBox="1">
              <a:spLocks noChangeArrowheads="1"/>
            </p:cNvSpPr>
            <p:nvPr/>
          </p:nvSpPr>
          <p:spPr bwMode="auto">
            <a:xfrm>
              <a:off x="2400" y="2016"/>
              <a:ext cx="813" cy="25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Số mặt</a:t>
              </a:r>
            </a:p>
          </p:txBody>
        </p:sp>
        <p:sp>
          <p:nvSpPr>
            <p:cNvPr id="36885" name="Text Box 35"/>
            <p:cNvSpPr txBox="1">
              <a:spLocks noChangeArrowheads="1"/>
            </p:cNvSpPr>
            <p:nvPr/>
          </p:nvSpPr>
          <p:spPr bwMode="auto">
            <a:xfrm>
              <a:off x="4752" y="2013"/>
              <a:ext cx="768" cy="25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Số đỉnh</a:t>
              </a:r>
            </a:p>
          </p:txBody>
        </p:sp>
        <p:sp>
          <p:nvSpPr>
            <p:cNvPr id="36886" name="Text Box 36"/>
            <p:cNvSpPr txBox="1">
              <a:spLocks noChangeArrowheads="1"/>
            </p:cNvSpPr>
            <p:nvPr/>
          </p:nvSpPr>
          <p:spPr bwMode="auto">
            <a:xfrm>
              <a:off x="3778" y="2016"/>
              <a:ext cx="698" cy="25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Times New Roman" pitchFamily="18" charset="0"/>
                </a:rPr>
                <a:t>Số cạnh </a:t>
              </a:r>
            </a:p>
          </p:txBody>
        </p:sp>
      </p:grp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4114800" y="4267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4114800" y="5410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5791200" y="4267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5867400" y="5410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7467600" y="4267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7467600" y="53340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6877" name="Text Box 43"/>
          <p:cNvSpPr txBox="1">
            <a:spLocks noChangeArrowheads="1"/>
          </p:cNvSpPr>
          <p:nvPr/>
        </p:nvSpPr>
        <p:spPr bwMode="auto">
          <a:xfrm>
            <a:off x="3810000" y="457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36878" name="Text Box 44"/>
          <p:cNvSpPr txBox="1">
            <a:spLocks noChangeArrowheads="1"/>
          </p:cNvSpPr>
          <p:nvPr/>
        </p:nvSpPr>
        <p:spPr bwMode="auto">
          <a:xfrm>
            <a:off x="990600" y="9144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7400" y="2797175"/>
            <a:ext cx="1752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436" grpId="0"/>
      <p:bldP spid="5840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chemeClr val="accent2"/>
                </a:solidFill>
                <a:latin typeface="Times New Roman" pitchFamily="18" charset="0"/>
              </a:rPr>
              <a:t>3.Luyện tập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Bài 2: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486400" y="3124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44958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a. Hãy chỉ ra những cạnh bằng nhau của hình hộp chữ nhật     ( hình trên )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7200" y="528955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b. Biết hình hộp chữ nhật có chiều dài bằng 6cm, chiều rộng bằng 3cm ,chiều cao  bằng 4cm . Tính diện tích của mặt đáy MNPQ ,và các mặt bên ABMN, BCPN. </a:t>
            </a:r>
          </a:p>
        </p:txBody>
      </p:sp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3352800" y="2514600"/>
            <a:ext cx="2990850" cy="1676400"/>
            <a:chOff x="3156" y="1464"/>
            <a:chExt cx="1884" cy="1056"/>
          </a:xfrm>
        </p:grpSpPr>
        <p:sp>
          <p:nvSpPr>
            <p:cNvPr id="37904" name="AutoShape 8"/>
            <p:cNvSpPr>
              <a:spLocks noChangeArrowheads="1"/>
            </p:cNvSpPr>
            <p:nvPr/>
          </p:nvSpPr>
          <p:spPr bwMode="auto">
            <a:xfrm>
              <a:off x="3168" y="1464"/>
              <a:ext cx="1872" cy="105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37905" name="Line 9"/>
            <p:cNvSpPr>
              <a:spLocks noChangeShapeType="1"/>
            </p:cNvSpPr>
            <p:nvPr/>
          </p:nvSpPr>
          <p:spPr bwMode="auto">
            <a:xfrm>
              <a:off x="3432" y="1464"/>
              <a:ext cx="0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10"/>
            <p:cNvSpPr>
              <a:spLocks noChangeShapeType="1"/>
            </p:cNvSpPr>
            <p:nvPr/>
          </p:nvSpPr>
          <p:spPr bwMode="auto">
            <a:xfrm flipH="1">
              <a:off x="3456" y="22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11"/>
            <p:cNvSpPr>
              <a:spLocks noChangeShapeType="1"/>
            </p:cNvSpPr>
            <p:nvPr/>
          </p:nvSpPr>
          <p:spPr bwMode="auto">
            <a:xfrm flipH="1">
              <a:off x="3156" y="2244"/>
              <a:ext cx="276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356235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6248400" y="22479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5715000" y="26289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3048000" y="27813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3771900" y="3467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6305550" y="35433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7902" name="Text Box 18"/>
          <p:cNvSpPr txBox="1">
            <a:spLocks noChangeArrowheads="1"/>
          </p:cNvSpPr>
          <p:nvPr/>
        </p:nvSpPr>
        <p:spPr bwMode="auto">
          <a:xfrm>
            <a:off x="5867400" y="41529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37903" name="Text Box 19"/>
          <p:cNvSpPr txBox="1">
            <a:spLocks noChangeArrowheads="1"/>
          </p:cNvSpPr>
          <p:nvPr/>
        </p:nvSpPr>
        <p:spPr bwMode="auto">
          <a:xfrm>
            <a:off x="2971800" y="40005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4000">
    <p:wheel spokes="8"/>
    <p:sndAc>
      <p:stSnd loop="1">
        <p:snd r:embed="rId2" name="applaus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495800" y="272415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657600" y="3306763"/>
            <a:ext cx="5029200" cy="2713037"/>
            <a:chOff x="2064" y="1344"/>
            <a:chExt cx="4128" cy="1709"/>
          </a:xfrm>
        </p:grpSpPr>
        <p:sp>
          <p:nvSpPr>
            <p:cNvPr id="38944" name="Text Box 4"/>
            <p:cNvSpPr txBox="1">
              <a:spLocks noChangeArrowheads="1"/>
            </p:cNvSpPr>
            <p:nvPr/>
          </p:nvSpPr>
          <p:spPr bwMode="auto">
            <a:xfrm>
              <a:off x="2064" y="1344"/>
              <a:ext cx="33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a) Các cạnh bằng nhau của hình hộp chữ nhật là:</a:t>
              </a:r>
            </a:p>
          </p:txBody>
        </p:sp>
        <p:sp>
          <p:nvSpPr>
            <p:cNvPr id="38945" name="Text Box 5"/>
            <p:cNvSpPr txBox="1">
              <a:spLocks noChangeArrowheads="1"/>
            </p:cNvSpPr>
            <p:nvPr/>
          </p:nvSpPr>
          <p:spPr bwMode="auto">
            <a:xfrm>
              <a:off x="2400" y="2064"/>
              <a:ext cx="379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AB=MN=QP=DC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AD=MQ=BC=NP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AM=DQ=CP=BN</a:t>
              </a:r>
            </a:p>
          </p:txBody>
        </p:sp>
      </p:grpSp>
      <p:sp>
        <p:nvSpPr>
          <p:cNvPr id="38916" name="Line 9"/>
          <p:cNvSpPr>
            <a:spLocks noChangeShapeType="1"/>
          </p:cNvSpPr>
          <p:nvPr/>
        </p:nvSpPr>
        <p:spPr bwMode="auto">
          <a:xfrm>
            <a:off x="990600" y="4724400"/>
            <a:ext cx="22098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10"/>
          <p:cNvSpPr>
            <a:spLocks noChangeShapeType="1"/>
          </p:cNvSpPr>
          <p:nvPr/>
        </p:nvSpPr>
        <p:spPr bwMode="auto">
          <a:xfrm flipH="1" flipV="1">
            <a:off x="990600" y="3429000"/>
            <a:ext cx="0" cy="12954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AutoShape 11"/>
          <p:cNvSpPr>
            <a:spLocks noChangeArrowheads="1"/>
          </p:cNvSpPr>
          <p:nvPr/>
        </p:nvSpPr>
        <p:spPr bwMode="auto">
          <a:xfrm>
            <a:off x="533400" y="3490913"/>
            <a:ext cx="2667000" cy="1752600"/>
          </a:xfrm>
          <a:prstGeom prst="cube">
            <a:avLst>
              <a:gd name="adj" fmla="val 25000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Line 12"/>
          <p:cNvSpPr>
            <a:spLocks noChangeShapeType="1"/>
          </p:cNvSpPr>
          <p:nvPr/>
        </p:nvSpPr>
        <p:spPr bwMode="auto">
          <a:xfrm flipV="1">
            <a:off x="533400" y="4724400"/>
            <a:ext cx="457200" cy="4572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762000" y="29718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2971800" y="29718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8922" name="Text Box 15"/>
          <p:cNvSpPr txBox="1">
            <a:spLocks noChangeArrowheads="1"/>
          </p:cNvSpPr>
          <p:nvPr/>
        </p:nvSpPr>
        <p:spPr bwMode="auto">
          <a:xfrm>
            <a:off x="3124200" y="45720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152400" y="50292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38924" name="Text Box 17"/>
          <p:cNvSpPr txBox="1">
            <a:spLocks noChangeArrowheads="1"/>
          </p:cNvSpPr>
          <p:nvPr/>
        </p:nvSpPr>
        <p:spPr bwMode="auto">
          <a:xfrm>
            <a:off x="838200" y="46482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8925" name="Text Box 18"/>
          <p:cNvSpPr txBox="1">
            <a:spLocks noChangeArrowheads="1"/>
          </p:cNvSpPr>
          <p:nvPr/>
        </p:nvSpPr>
        <p:spPr bwMode="auto">
          <a:xfrm>
            <a:off x="2667000" y="50292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38926" name="Text Box 19"/>
          <p:cNvSpPr txBox="1">
            <a:spLocks noChangeArrowheads="1"/>
          </p:cNvSpPr>
          <p:nvPr/>
        </p:nvSpPr>
        <p:spPr bwMode="auto">
          <a:xfrm>
            <a:off x="152400" y="36576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8927" name="Text Box 20"/>
          <p:cNvSpPr txBox="1">
            <a:spLocks noChangeArrowheads="1"/>
          </p:cNvSpPr>
          <p:nvPr/>
        </p:nvSpPr>
        <p:spPr bwMode="auto">
          <a:xfrm>
            <a:off x="2743200" y="37338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990600" y="3490913"/>
            <a:ext cx="2209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>
            <a:off x="990600" y="4710113"/>
            <a:ext cx="2209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Line 25"/>
          <p:cNvSpPr>
            <a:spLocks noChangeShapeType="1"/>
          </p:cNvSpPr>
          <p:nvPr/>
        </p:nvSpPr>
        <p:spPr bwMode="auto">
          <a:xfrm>
            <a:off x="533400" y="5243513"/>
            <a:ext cx="2209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Line 26"/>
          <p:cNvSpPr>
            <a:spLocks noChangeShapeType="1"/>
          </p:cNvSpPr>
          <p:nvPr/>
        </p:nvSpPr>
        <p:spPr bwMode="auto">
          <a:xfrm>
            <a:off x="533400" y="3948113"/>
            <a:ext cx="2209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Line 27"/>
          <p:cNvSpPr>
            <a:spLocks noChangeShapeType="1"/>
          </p:cNvSpPr>
          <p:nvPr/>
        </p:nvSpPr>
        <p:spPr bwMode="auto">
          <a:xfrm flipH="1">
            <a:off x="533400" y="3490913"/>
            <a:ext cx="4572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Line 28"/>
          <p:cNvSpPr>
            <a:spLocks noChangeShapeType="1"/>
          </p:cNvSpPr>
          <p:nvPr/>
        </p:nvSpPr>
        <p:spPr bwMode="auto">
          <a:xfrm flipH="1">
            <a:off x="533400" y="4710113"/>
            <a:ext cx="4572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Line 29"/>
          <p:cNvSpPr>
            <a:spLocks noChangeShapeType="1"/>
          </p:cNvSpPr>
          <p:nvPr/>
        </p:nvSpPr>
        <p:spPr bwMode="auto">
          <a:xfrm flipH="1">
            <a:off x="2743200" y="3490913"/>
            <a:ext cx="4572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4" name="Line 30"/>
          <p:cNvSpPr>
            <a:spLocks noChangeShapeType="1"/>
          </p:cNvSpPr>
          <p:nvPr/>
        </p:nvSpPr>
        <p:spPr bwMode="auto">
          <a:xfrm flipH="1">
            <a:off x="2743200" y="4786313"/>
            <a:ext cx="4572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5" name="Line 31"/>
          <p:cNvSpPr>
            <a:spLocks noChangeShapeType="1"/>
          </p:cNvSpPr>
          <p:nvPr/>
        </p:nvSpPr>
        <p:spPr bwMode="auto">
          <a:xfrm>
            <a:off x="990600" y="3490913"/>
            <a:ext cx="0" cy="1219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6" name="Line 32"/>
          <p:cNvSpPr>
            <a:spLocks noChangeShapeType="1"/>
          </p:cNvSpPr>
          <p:nvPr/>
        </p:nvSpPr>
        <p:spPr bwMode="auto">
          <a:xfrm>
            <a:off x="533400" y="3948113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>
            <a:off x="2743200" y="3948113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>
            <a:off x="3200400" y="3490913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3.Luyện tập:</a:t>
            </a:r>
          </a:p>
        </p:txBody>
      </p:sp>
      <p:sp>
        <p:nvSpPr>
          <p:cNvPr id="38941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</a:p>
        </p:txBody>
      </p:sp>
      <p:sp>
        <p:nvSpPr>
          <p:cNvPr id="38942" name="Text Box 20"/>
          <p:cNvSpPr txBox="1">
            <a:spLocks noChangeArrowheads="1"/>
          </p:cNvSpPr>
          <p:nvPr/>
        </p:nvSpPr>
        <p:spPr bwMode="auto">
          <a:xfrm>
            <a:off x="3733800" y="3810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8943" name="Text Box 21"/>
          <p:cNvSpPr txBox="1">
            <a:spLocks noChangeArrowheads="1"/>
          </p:cNvSpPr>
          <p:nvPr/>
        </p:nvSpPr>
        <p:spPr bwMode="auto">
          <a:xfrm>
            <a:off x="1066800" y="838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HỘP CHỮ NHẬT – HÌNH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25" grpId="0" animBg="1"/>
      <p:bldP spid="123925" grpId="1" animBg="1"/>
      <p:bldP spid="123928" grpId="0" animBg="1"/>
      <p:bldP spid="123928" grpId="1" animBg="1"/>
      <p:bldP spid="123929" grpId="0" animBg="1"/>
      <p:bldP spid="123929" grpId="1" animBg="1"/>
      <p:bldP spid="123930" grpId="0" animBg="1"/>
      <p:bldP spid="123930" grpId="1" animBg="1"/>
      <p:bldP spid="123931" grpId="0" animBg="1"/>
      <p:bldP spid="123931" grpId="1" animBg="1"/>
      <p:bldP spid="123932" grpId="0" animBg="1"/>
      <p:bldP spid="123932" grpId="1" animBg="1"/>
      <p:bldP spid="123933" grpId="0" animBg="1"/>
      <p:bldP spid="123933" grpId="1" animBg="1"/>
      <p:bldP spid="123934" grpId="0" animBg="1"/>
      <p:bldP spid="123934" grpId="1" animBg="1"/>
      <p:bldP spid="123935" grpId="0" animBg="1"/>
      <p:bldP spid="123935" grpId="1" animBg="1"/>
      <p:bldP spid="123936" grpId="0" animBg="1"/>
      <p:bldP spid="123936" grpId="1" animBg="1"/>
      <p:bldP spid="123937" grpId="0" animBg="1"/>
      <p:bldP spid="123937" grpId="1" animBg="1"/>
      <p:bldP spid="123938" grpId="0" animBg="1"/>
      <p:bldP spid="12393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76200" y="2209800"/>
            <a:ext cx="5791200" cy="2362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Biết hình hộp chữ nhật có chiều dài </a:t>
            </a:r>
            <a:r>
              <a:rPr lang="en-US" sz="24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6cm,</a:t>
            </a:r>
            <a:r>
              <a:rPr 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chiều rộng </a:t>
            </a:r>
            <a:r>
              <a:rPr lang="en-US" sz="24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chiều cao </a:t>
            </a:r>
            <a:r>
              <a:rPr lang="en-US" sz="24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4cm</a:t>
            </a:r>
            <a:r>
              <a:rPr 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.Tính diện tích của mặt đáy </a:t>
            </a:r>
            <a:r>
              <a:rPr lang="en-US" sz="24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MNPQ </a:t>
            </a:r>
            <a:r>
              <a:rPr 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các mặt bên </a:t>
            </a:r>
            <a:r>
              <a:rPr lang="en-US" sz="24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ABNM,BCPN.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38800" y="2209800"/>
            <a:ext cx="3505200" cy="2457450"/>
            <a:chOff x="2448" y="1882"/>
            <a:chExt cx="2208" cy="1548"/>
          </a:xfrm>
        </p:grpSpPr>
        <p:sp>
          <p:nvSpPr>
            <p:cNvPr id="39964" name="Line 6"/>
            <p:cNvSpPr>
              <a:spLocks noChangeShapeType="1"/>
            </p:cNvSpPr>
            <p:nvPr/>
          </p:nvSpPr>
          <p:spPr bwMode="auto">
            <a:xfrm>
              <a:off x="2976" y="293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7"/>
            <p:cNvSpPr>
              <a:spLocks noChangeShapeType="1"/>
            </p:cNvSpPr>
            <p:nvPr/>
          </p:nvSpPr>
          <p:spPr bwMode="auto">
            <a:xfrm flipH="1" flipV="1">
              <a:off x="2976" y="2122"/>
              <a:ext cx="0" cy="8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AutoShape 8"/>
            <p:cNvSpPr>
              <a:spLocks noChangeArrowheads="1"/>
            </p:cNvSpPr>
            <p:nvPr/>
          </p:nvSpPr>
          <p:spPr bwMode="auto">
            <a:xfrm>
              <a:off x="2688" y="2122"/>
              <a:ext cx="1680" cy="110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7" name="Line 9"/>
            <p:cNvSpPr>
              <a:spLocks noChangeShapeType="1"/>
            </p:cNvSpPr>
            <p:nvPr/>
          </p:nvSpPr>
          <p:spPr bwMode="auto">
            <a:xfrm flipV="1">
              <a:off x="2688" y="2938"/>
              <a:ext cx="288" cy="28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Text Box 10"/>
            <p:cNvSpPr txBox="1">
              <a:spLocks noChangeArrowheads="1"/>
            </p:cNvSpPr>
            <p:nvPr/>
          </p:nvSpPr>
          <p:spPr bwMode="auto">
            <a:xfrm>
              <a:off x="2832" y="1882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9969" name="Text Box 11"/>
            <p:cNvSpPr txBox="1">
              <a:spLocks noChangeArrowheads="1"/>
            </p:cNvSpPr>
            <p:nvPr/>
          </p:nvSpPr>
          <p:spPr bwMode="auto">
            <a:xfrm>
              <a:off x="4224" y="1882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9970" name="Text Box 12"/>
            <p:cNvSpPr txBox="1">
              <a:spLocks noChangeArrowheads="1"/>
            </p:cNvSpPr>
            <p:nvPr/>
          </p:nvSpPr>
          <p:spPr bwMode="auto">
            <a:xfrm>
              <a:off x="4320" y="2842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39971" name="Text Box 13"/>
            <p:cNvSpPr txBox="1">
              <a:spLocks noChangeArrowheads="1"/>
            </p:cNvSpPr>
            <p:nvPr/>
          </p:nvSpPr>
          <p:spPr bwMode="auto">
            <a:xfrm>
              <a:off x="2448" y="304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39972" name="Text Box 14"/>
            <p:cNvSpPr txBox="1">
              <a:spLocks noChangeArrowheads="1"/>
            </p:cNvSpPr>
            <p:nvPr/>
          </p:nvSpPr>
          <p:spPr bwMode="auto">
            <a:xfrm>
              <a:off x="2880" y="293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39973" name="Text Box 15"/>
            <p:cNvSpPr txBox="1">
              <a:spLocks noChangeArrowheads="1"/>
            </p:cNvSpPr>
            <p:nvPr/>
          </p:nvSpPr>
          <p:spPr bwMode="auto">
            <a:xfrm>
              <a:off x="4032" y="317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39974" name="Text Box 16"/>
            <p:cNvSpPr txBox="1">
              <a:spLocks noChangeArrowheads="1"/>
            </p:cNvSpPr>
            <p:nvPr/>
          </p:nvSpPr>
          <p:spPr bwMode="auto">
            <a:xfrm>
              <a:off x="2448" y="231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9975" name="Text Box 17"/>
            <p:cNvSpPr txBox="1">
              <a:spLocks noChangeArrowheads="1"/>
            </p:cNvSpPr>
            <p:nvPr/>
          </p:nvSpPr>
          <p:spPr bwMode="auto">
            <a:xfrm>
              <a:off x="4128" y="2314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38200" y="4022725"/>
            <a:ext cx="6781800" cy="2835275"/>
            <a:chOff x="672" y="1910"/>
            <a:chExt cx="4272" cy="1786"/>
          </a:xfrm>
        </p:grpSpPr>
        <p:sp>
          <p:nvSpPr>
            <p:cNvPr id="39956" name="Text Box 18"/>
            <p:cNvSpPr txBox="1">
              <a:spLocks noChangeArrowheads="1"/>
            </p:cNvSpPr>
            <p:nvPr/>
          </p:nvSpPr>
          <p:spPr bwMode="auto">
            <a:xfrm>
              <a:off x="2160" y="1910"/>
              <a:ext cx="9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u="sng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Bài giải</a:t>
              </a:r>
            </a:p>
          </p:txBody>
        </p:sp>
        <p:sp>
          <p:nvSpPr>
            <p:cNvPr id="39957" name="Text Box 20"/>
            <p:cNvSpPr txBox="1">
              <a:spLocks noChangeArrowheads="1"/>
            </p:cNvSpPr>
            <p:nvPr/>
          </p:nvSpPr>
          <p:spPr bwMode="auto">
            <a:xfrm>
              <a:off x="672" y="3012"/>
              <a:ext cx="36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Diện tích mặt bên </a:t>
              </a:r>
              <a:r>
                <a:rPr lang="en-US" sz="2000" b="1" i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BCPN</a:t>
              </a: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là: </a:t>
              </a:r>
            </a:p>
          </p:txBody>
        </p:sp>
        <p:sp>
          <p:nvSpPr>
            <p:cNvPr id="39958" name="Text Box 21"/>
            <p:cNvSpPr txBox="1">
              <a:spLocks noChangeArrowheads="1"/>
            </p:cNvSpPr>
            <p:nvPr/>
          </p:nvSpPr>
          <p:spPr bwMode="auto">
            <a:xfrm>
              <a:off x="912" y="3444"/>
              <a:ext cx="38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u="sng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Đáp số</a:t>
              </a: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18cm² ; 24cm² ;12cm².</a:t>
              </a:r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>
              <a:off x="672" y="2160"/>
              <a:ext cx="4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b) Diện tích mặt đáy </a:t>
              </a:r>
              <a:r>
                <a:rPr lang="en-US" sz="2000" b="1" i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MNQP</a:t>
              </a: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là:</a:t>
              </a:r>
            </a:p>
          </p:txBody>
        </p:sp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>
              <a:off x="1296" y="2352"/>
              <a:ext cx="23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 x 3 = </a:t>
              </a: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(cm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²</a:t>
              </a: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)</a:t>
              </a:r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672" y="2580"/>
              <a:ext cx="38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Diện tích mặt bên </a:t>
              </a:r>
              <a:r>
                <a:rPr lang="en-US" sz="2000" b="1" i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ABNM</a:t>
              </a: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là:</a:t>
              </a:r>
            </a:p>
          </p:txBody>
        </p:sp>
        <p:sp>
          <p:nvSpPr>
            <p:cNvPr id="39962" name="Text Box 26"/>
            <p:cNvSpPr txBox="1">
              <a:spLocks noChangeArrowheads="1"/>
            </p:cNvSpPr>
            <p:nvPr/>
          </p:nvSpPr>
          <p:spPr bwMode="auto">
            <a:xfrm>
              <a:off x="1248" y="2736"/>
              <a:ext cx="25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 x 4 = </a:t>
              </a: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24 </a:t>
              </a: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(cm</a:t>
              </a: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²</a:t>
              </a: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)</a:t>
              </a:r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>
              <a:off x="1200" y="3216"/>
              <a:ext cx="25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 x 4 = </a:t>
              </a: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(cm² )</a:t>
              </a:r>
            </a:p>
          </p:txBody>
        </p:sp>
      </p:grpSp>
      <p:sp>
        <p:nvSpPr>
          <p:cNvPr id="121884" name="Text Box 28"/>
          <p:cNvSpPr txBox="1">
            <a:spLocks noChangeArrowheads="1"/>
          </p:cNvSpPr>
          <p:nvPr/>
        </p:nvSpPr>
        <p:spPr bwMode="auto">
          <a:xfrm>
            <a:off x="6934200" y="435768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8458200" y="4038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8610600" y="309245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8229600" y="2590800"/>
            <a:ext cx="457200" cy="1752600"/>
            <a:chOff x="96" y="864"/>
            <a:chExt cx="288" cy="1152"/>
          </a:xfrm>
        </p:grpSpPr>
        <p:sp>
          <p:nvSpPr>
            <p:cNvPr id="39952" name="Line 34"/>
            <p:cNvSpPr>
              <a:spLocks noChangeShapeType="1"/>
            </p:cNvSpPr>
            <p:nvPr/>
          </p:nvSpPr>
          <p:spPr bwMode="auto">
            <a:xfrm>
              <a:off x="96" y="1152"/>
              <a:ext cx="0" cy="86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35"/>
            <p:cNvSpPr>
              <a:spLocks noChangeShapeType="1"/>
            </p:cNvSpPr>
            <p:nvPr/>
          </p:nvSpPr>
          <p:spPr bwMode="auto">
            <a:xfrm flipH="1">
              <a:off x="96" y="1728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Line 36"/>
            <p:cNvSpPr>
              <a:spLocks noChangeShapeType="1"/>
            </p:cNvSpPr>
            <p:nvPr/>
          </p:nvSpPr>
          <p:spPr bwMode="auto">
            <a:xfrm>
              <a:off x="384" y="864"/>
              <a:ext cx="0" cy="86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Line 37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6477000" y="2590800"/>
            <a:ext cx="2209800" cy="129540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6019800" y="3900488"/>
            <a:ext cx="2667000" cy="457200"/>
            <a:chOff x="3792" y="1632"/>
            <a:chExt cx="1680" cy="288"/>
          </a:xfrm>
        </p:grpSpPr>
        <p:sp>
          <p:nvSpPr>
            <p:cNvPr id="39948" name="Line 39"/>
            <p:cNvSpPr>
              <a:spLocks noChangeShapeType="1"/>
            </p:cNvSpPr>
            <p:nvPr/>
          </p:nvSpPr>
          <p:spPr bwMode="auto">
            <a:xfrm flipH="1">
              <a:off x="3792" y="1632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Line 40"/>
            <p:cNvSpPr>
              <a:spLocks noChangeShapeType="1"/>
            </p:cNvSpPr>
            <p:nvPr/>
          </p:nvSpPr>
          <p:spPr bwMode="auto">
            <a:xfrm flipH="1">
              <a:off x="5184" y="1632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Line 41"/>
            <p:cNvSpPr>
              <a:spLocks noChangeShapeType="1"/>
            </p:cNvSpPr>
            <p:nvPr/>
          </p:nvSpPr>
          <p:spPr bwMode="auto">
            <a:xfrm flipH="1">
              <a:off x="4080" y="1632"/>
              <a:ext cx="1392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42"/>
            <p:cNvSpPr>
              <a:spLocks noChangeShapeType="1"/>
            </p:cNvSpPr>
            <p:nvPr/>
          </p:nvSpPr>
          <p:spPr bwMode="auto">
            <a:xfrm flipH="1">
              <a:off x="3792" y="1920"/>
              <a:ext cx="1392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18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  <p:bldP spid="121884" grpId="0"/>
      <p:bldP spid="121885" grpId="0"/>
      <p:bldP spid="121886" grpId="0"/>
      <p:bldP spid="121894" grpId="0" animBg="1"/>
      <p:bldP spid="121894" grpId="1" animBg="1"/>
      <p:bldP spid="121894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3. Luyện tập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90600" y="19050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Bài 3 :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1912938"/>
            <a:ext cx="807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               Trong các hình dưới đây hình nào là hình hộp chữ nhật, hình nào là hình lập phương ?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48768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962400" y="4906963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315200" y="50292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76200" y="3914775"/>
            <a:ext cx="2514600" cy="1117600"/>
            <a:chOff x="156" y="2400"/>
            <a:chExt cx="1428" cy="1004"/>
          </a:xfrm>
        </p:grpSpPr>
        <p:sp>
          <p:nvSpPr>
            <p:cNvPr id="40992" name="AutoShape 9"/>
            <p:cNvSpPr>
              <a:spLocks noChangeArrowheads="1"/>
            </p:cNvSpPr>
            <p:nvPr/>
          </p:nvSpPr>
          <p:spPr bwMode="auto">
            <a:xfrm>
              <a:off x="528" y="2400"/>
              <a:ext cx="1056" cy="672"/>
            </a:xfrm>
            <a:prstGeom prst="cube">
              <a:avLst>
                <a:gd name="adj" fmla="val 51787"/>
              </a:avLst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3333CC"/>
                </a:solidFill>
                <a:latin typeface="Times New Roman" pitchFamily="18" charset="0"/>
              </a:endParaRPr>
            </a:p>
          </p:txBody>
        </p:sp>
        <p:sp>
          <p:nvSpPr>
            <p:cNvPr id="40993" name="Text Box 10"/>
            <p:cNvSpPr txBox="1">
              <a:spLocks noChangeArrowheads="1"/>
            </p:cNvSpPr>
            <p:nvPr/>
          </p:nvSpPr>
          <p:spPr bwMode="auto">
            <a:xfrm>
              <a:off x="288" y="2447"/>
              <a:ext cx="43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8cm</a:t>
              </a:r>
            </a:p>
          </p:txBody>
        </p:sp>
        <p:sp>
          <p:nvSpPr>
            <p:cNvPr id="40994" name="Text Box 11"/>
            <p:cNvSpPr txBox="1">
              <a:spLocks noChangeArrowheads="1"/>
            </p:cNvSpPr>
            <p:nvPr/>
          </p:nvSpPr>
          <p:spPr bwMode="auto">
            <a:xfrm>
              <a:off x="156" y="2784"/>
              <a:ext cx="43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4cm</a:t>
              </a:r>
            </a:p>
          </p:txBody>
        </p:sp>
        <p:sp>
          <p:nvSpPr>
            <p:cNvPr id="40995" name="Text Box 12"/>
            <p:cNvSpPr txBox="1">
              <a:spLocks noChangeArrowheads="1"/>
            </p:cNvSpPr>
            <p:nvPr/>
          </p:nvSpPr>
          <p:spPr bwMode="auto">
            <a:xfrm>
              <a:off x="624" y="3072"/>
              <a:ext cx="52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10cm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43200" y="3429000"/>
            <a:ext cx="3352800" cy="1970088"/>
            <a:chOff x="1860" y="2016"/>
            <a:chExt cx="2112" cy="1241"/>
          </a:xfrm>
        </p:grpSpPr>
        <p:grpSp>
          <p:nvGrpSpPr>
            <p:cNvPr id="40977" name="Group 14"/>
            <p:cNvGrpSpPr>
              <a:grpSpLocks/>
            </p:cNvGrpSpPr>
            <p:nvPr/>
          </p:nvGrpSpPr>
          <p:grpSpPr bwMode="auto">
            <a:xfrm>
              <a:off x="2004" y="2208"/>
              <a:ext cx="1536" cy="816"/>
              <a:chOff x="2304" y="2112"/>
              <a:chExt cx="1632" cy="816"/>
            </a:xfrm>
          </p:grpSpPr>
          <p:sp>
            <p:nvSpPr>
              <p:cNvPr id="40983" name="Rectangle 15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528" cy="432"/>
              </a:xfrm>
              <a:prstGeom prst="rect">
                <a:avLst/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40984" name="Rectangle 16"/>
              <p:cNvSpPr>
                <a:spLocks noChangeArrowheads="1"/>
              </p:cNvSpPr>
              <p:nvPr/>
            </p:nvSpPr>
            <p:spPr bwMode="auto">
              <a:xfrm>
                <a:off x="3120" y="2352"/>
                <a:ext cx="528" cy="432"/>
              </a:xfrm>
              <a:prstGeom prst="rect">
                <a:avLst/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vi-VN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85" name="Line 17"/>
              <p:cNvSpPr>
                <a:spLocks noChangeShapeType="1"/>
              </p:cNvSpPr>
              <p:nvPr/>
            </p:nvSpPr>
            <p:spPr bwMode="auto">
              <a:xfrm flipV="1">
                <a:off x="2832" y="2340"/>
                <a:ext cx="288" cy="156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Line 18"/>
              <p:cNvSpPr>
                <a:spLocks noChangeShapeType="1"/>
              </p:cNvSpPr>
              <p:nvPr/>
            </p:nvSpPr>
            <p:spPr bwMode="auto">
              <a:xfrm flipV="1">
                <a:off x="2832" y="2784"/>
                <a:ext cx="276" cy="144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Line 19"/>
              <p:cNvSpPr>
                <a:spLocks noChangeShapeType="1"/>
              </p:cNvSpPr>
              <p:nvPr/>
            </p:nvSpPr>
            <p:spPr bwMode="auto">
              <a:xfrm flipV="1">
                <a:off x="2304" y="2112"/>
                <a:ext cx="648" cy="372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8" name="Line 20"/>
              <p:cNvSpPr>
                <a:spLocks noChangeShapeType="1"/>
              </p:cNvSpPr>
              <p:nvPr/>
            </p:nvSpPr>
            <p:spPr bwMode="auto">
              <a:xfrm>
                <a:off x="2967" y="2112"/>
                <a:ext cx="969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9" name="Line 21"/>
              <p:cNvSpPr>
                <a:spLocks noChangeShapeType="1"/>
              </p:cNvSpPr>
              <p:nvPr/>
            </p:nvSpPr>
            <p:spPr bwMode="auto">
              <a:xfrm flipV="1">
                <a:off x="3636" y="2124"/>
                <a:ext cx="300" cy="228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0" name="Line 22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1" name="Line 23"/>
              <p:cNvSpPr>
                <a:spLocks noChangeShapeType="1"/>
              </p:cNvSpPr>
              <p:nvPr/>
            </p:nvSpPr>
            <p:spPr bwMode="auto">
              <a:xfrm flipV="1">
                <a:off x="3648" y="2604"/>
                <a:ext cx="288" cy="18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8" name="Text Box 24"/>
            <p:cNvSpPr txBox="1">
              <a:spLocks noChangeArrowheads="1"/>
            </p:cNvSpPr>
            <p:nvPr/>
          </p:nvSpPr>
          <p:spPr bwMode="auto">
            <a:xfrm>
              <a:off x="1860" y="2208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12cm</a:t>
              </a:r>
            </a:p>
          </p:txBody>
        </p:sp>
        <p:sp>
          <p:nvSpPr>
            <p:cNvPr id="40979" name="Text Box 25"/>
            <p:cNvSpPr txBox="1">
              <a:spLocks noChangeArrowheads="1"/>
            </p:cNvSpPr>
            <p:nvPr/>
          </p:nvSpPr>
          <p:spPr bwMode="auto">
            <a:xfrm>
              <a:off x="2724" y="2016"/>
              <a:ext cx="6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11cm</a:t>
              </a:r>
            </a:p>
          </p:txBody>
        </p:sp>
        <p:sp>
          <p:nvSpPr>
            <p:cNvPr id="40980" name="Text Box 26"/>
            <p:cNvSpPr txBox="1">
              <a:spLocks noChangeArrowheads="1"/>
            </p:cNvSpPr>
            <p:nvPr/>
          </p:nvSpPr>
          <p:spPr bwMode="auto">
            <a:xfrm>
              <a:off x="3540" y="2304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40981" name="Text Box 27"/>
            <p:cNvSpPr txBox="1">
              <a:spLocks noChangeArrowheads="1"/>
            </p:cNvSpPr>
            <p:nvPr/>
          </p:nvSpPr>
          <p:spPr bwMode="auto">
            <a:xfrm>
              <a:off x="3396" y="2736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6cm</a:t>
              </a:r>
            </a:p>
          </p:txBody>
        </p:sp>
        <p:sp>
          <p:nvSpPr>
            <p:cNvPr id="40982" name="Text Box 28"/>
            <p:cNvSpPr txBox="1">
              <a:spLocks noChangeArrowheads="1"/>
            </p:cNvSpPr>
            <p:nvPr/>
          </p:nvSpPr>
          <p:spPr bwMode="auto">
            <a:xfrm>
              <a:off x="1956" y="3024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6cm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400800" y="3371850"/>
            <a:ext cx="2133600" cy="1812925"/>
            <a:chOff x="4080" y="2064"/>
            <a:chExt cx="1344" cy="1142"/>
          </a:xfrm>
        </p:grpSpPr>
        <p:sp>
          <p:nvSpPr>
            <p:cNvPr id="40973" name="AutoShape 30"/>
            <p:cNvSpPr>
              <a:spLocks noChangeArrowheads="1"/>
            </p:cNvSpPr>
            <p:nvPr/>
          </p:nvSpPr>
          <p:spPr bwMode="auto">
            <a:xfrm>
              <a:off x="4464" y="2112"/>
              <a:ext cx="960" cy="864"/>
            </a:xfrm>
            <a:prstGeom prst="cube">
              <a:avLst>
                <a:gd name="adj" fmla="val 25000"/>
              </a:avLst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40974" name="Text Box 31"/>
            <p:cNvSpPr txBox="1">
              <a:spLocks noChangeArrowheads="1"/>
            </p:cNvSpPr>
            <p:nvPr/>
          </p:nvSpPr>
          <p:spPr bwMode="auto">
            <a:xfrm>
              <a:off x="4176" y="2064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8cm</a:t>
              </a:r>
            </a:p>
          </p:txBody>
        </p:sp>
        <p:sp>
          <p:nvSpPr>
            <p:cNvPr id="40975" name="Text Box 32"/>
            <p:cNvSpPr txBox="1">
              <a:spLocks noChangeArrowheads="1"/>
            </p:cNvSpPr>
            <p:nvPr/>
          </p:nvSpPr>
          <p:spPr bwMode="auto">
            <a:xfrm>
              <a:off x="4080" y="2496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8cm</a:t>
              </a:r>
            </a:p>
          </p:txBody>
        </p:sp>
        <p:sp>
          <p:nvSpPr>
            <p:cNvPr id="40976" name="Text Box 33"/>
            <p:cNvSpPr txBox="1">
              <a:spLocks noChangeArrowheads="1"/>
            </p:cNvSpPr>
            <p:nvPr/>
          </p:nvSpPr>
          <p:spPr bwMode="auto">
            <a:xfrm>
              <a:off x="4656" y="2973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  <a:latin typeface="Times New Roman" pitchFamily="18" charset="0"/>
                </a:rPr>
                <a:t>8cm</a:t>
              </a:r>
            </a:p>
          </p:txBody>
        </p:sp>
      </p:grpSp>
      <p:sp>
        <p:nvSpPr>
          <p:cNvPr id="51237" name="AutoShape 37"/>
          <p:cNvSpPr>
            <a:spLocks noChangeArrowheads="1"/>
          </p:cNvSpPr>
          <p:nvPr/>
        </p:nvSpPr>
        <p:spPr bwMode="auto">
          <a:xfrm rot="10800000">
            <a:off x="762000" y="5867400"/>
            <a:ext cx="3657600" cy="685800"/>
          </a:xfrm>
          <a:prstGeom prst="wedgeRoundRectCallout">
            <a:avLst>
              <a:gd name="adj1" fmla="val 42708"/>
              <a:gd name="adj2" fmla="val 1261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Hình hộp chữ nhật</a:t>
            </a:r>
          </a:p>
        </p:txBody>
      </p:sp>
      <p:sp>
        <p:nvSpPr>
          <p:cNvPr id="51238" name="AutoShape 38"/>
          <p:cNvSpPr>
            <a:spLocks noChangeArrowheads="1"/>
          </p:cNvSpPr>
          <p:nvPr/>
        </p:nvSpPr>
        <p:spPr bwMode="auto">
          <a:xfrm rot="10800000">
            <a:off x="4724400" y="5562600"/>
            <a:ext cx="2286000" cy="1143000"/>
          </a:xfrm>
          <a:prstGeom prst="wedgeEllipseCallout">
            <a:avLst>
              <a:gd name="adj1" fmla="val -71597"/>
              <a:gd name="adj2" fmla="val 65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Hình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  <p:bldP spid="51206" grpId="0"/>
      <p:bldP spid="51207" grpId="0"/>
      <p:bldP spid="51237" grpId="0" animBg="1"/>
      <p:bldP spid="512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7277100" cy="4191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</a:rPr>
              <a:t>Cuûng coá – Daën doø</a:t>
            </a:r>
          </a:p>
        </p:txBody>
      </p:sp>
      <p:pic>
        <p:nvPicPr>
          <p:cNvPr id="41987" name="Picture 6" descr="anim1690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33600" y="0"/>
            <a:ext cx="510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 descr="anim1690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72200"/>
            <a:ext cx="6048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Group 2"/>
          <p:cNvGraphicFramePr>
            <a:graphicFrameLocks noGrp="1"/>
          </p:cNvGraphicFramePr>
          <p:nvPr/>
        </p:nvGraphicFramePr>
        <p:xfrm>
          <a:off x="1219200" y="2209800"/>
          <a:ext cx="7239000" cy="2962275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781051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Ề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70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Ặ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Đ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Ì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316" name="Group 68"/>
          <p:cNvGraphicFramePr>
            <a:graphicFrameLocks noGrp="1"/>
          </p:cNvGraphicFramePr>
          <p:nvPr/>
        </p:nvGraphicFramePr>
        <p:xfrm>
          <a:off x="6302375" y="2263775"/>
          <a:ext cx="2133600" cy="746125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pic>
        <p:nvPicPr>
          <p:cNvPr id="43082" name="Picture 80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013450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685800" y="5988050"/>
            <a:ext cx="769938" cy="646113"/>
            <a:chOff x="86" y="1244"/>
            <a:chExt cx="472" cy="448"/>
          </a:xfrm>
        </p:grpSpPr>
        <p:pic>
          <p:nvPicPr>
            <p:cNvPr id="43194" name="Picture 82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95" name="Text Box 83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1</a:t>
              </a:r>
            </a:p>
          </p:txBody>
        </p:sp>
      </p:grpSp>
      <p:pic>
        <p:nvPicPr>
          <p:cNvPr id="43084" name="Picture 84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6013450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524000" y="5988050"/>
            <a:ext cx="769938" cy="646113"/>
            <a:chOff x="86" y="1244"/>
            <a:chExt cx="472" cy="448"/>
          </a:xfrm>
        </p:grpSpPr>
        <p:pic>
          <p:nvPicPr>
            <p:cNvPr id="43192" name="Picture 86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93" name="Text Box 87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2</a:t>
              </a:r>
            </a:p>
          </p:txBody>
        </p:sp>
      </p:grpSp>
      <p:pic>
        <p:nvPicPr>
          <p:cNvPr id="43086" name="Picture 88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5999163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362200" y="5973763"/>
            <a:ext cx="769938" cy="646112"/>
            <a:chOff x="86" y="1244"/>
            <a:chExt cx="472" cy="448"/>
          </a:xfrm>
        </p:grpSpPr>
        <p:pic>
          <p:nvPicPr>
            <p:cNvPr id="43190" name="Picture 90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91" name="Text Box 91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3</a:t>
              </a:r>
            </a:p>
          </p:txBody>
        </p:sp>
      </p:grpSp>
      <p:pic>
        <p:nvPicPr>
          <p:cNvPr id="43088" name="Picture 92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3450"/>
            <a:ext cx="7604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200400" y="5943600"/>
            <a:ext cx="914400" cy="646113"/>
            <a:chOff x="86" y="1244"/>
            <a:chExt cx="472" cy="437"/>
          </a:xfrm>
        </p:grpSpPr>
        <p:pic>
          <p:nvPicPr>
            <p:cNvPr id="43188" name="Picture 94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89" name="Text Box 95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4</a:t>
              </a:r>
            </a:p>
          </p:txBody>
        </p:sp>
      </p:grpSp>
      <p:pic>
        <p:nvPicPr>
          <p:cNvPr id="43090" name="Picture 96" descr="4b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2833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45" name="Text Box 97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648200" y="5943600"/>
            <a:ext cx="195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Hàng dọc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3346" name="Rectangle 98"/>
          <p:cNvSpPr>
            <a:spLocks noChangeArrowheads="1"/>
          </p:cNvSpPr>
          <p:nvPr/>
        </p:nvSpPr>
        <p:spPr bwMode="auto">
          <a:xfrm>
            <a:off x="762000" y="1524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3200" b="1">
                <a:solidFill>
                  <a:srgbClr val="4325F9"/>
                </a:solidFill>
                <a:latin typeface="Times New Roman" pitchFamily="18" charset="0"/>
              </a:rPr>
              <a:t>Hình hộp chữ nhật, hình lập phương có mấy đỉnh ?</a:t>
            </a:r>
          </a:p>
        </p:txBody>
      </p:sp>
      <p:sp>
        <p:nvSpPr>
          <p:cNvPr id="53347" name="Rectangle 99"/>
          <p:cNvSpPr>
            <a:spLocks noChangeArrowheads="1"/>
          </p:cNvSpPr>
          <p:nvPr/>
        </p:nvSpPr>
        <p:spPr bwMode="auto">
          <a:xfrm>
            <a:off x="457200" y="1447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3200" b="1">
                <a:solidFill>
                  <a:srgbClr val="4325F9"/>
                </a:solidFill>
                <a:latin typeface="Times New Roman" pitchFamily="18" charset="0"/>
              </a:rPr>
              <a:t>Khoảng cách giữa hai mặt đáy của hình hộp chữ nhật gọi là gì ?</a:t>
            </a:r>
          </a:p>
        </p:txBody>
      </p:sp>
      <p:sp>
        <p:nvSpPr>
          <p:cNvPr id="53348" name="Rectangle 100"/>
          <p:cNvSpPr>
            <a:spLocks noChangeArrowheads="1"/>
          </p:cNvSpPr>
          <p:nvPr/>
        </p:nvSpPr>
        <p:spPr bwMode="auto">
          <a:xfrm>
            <a:off x="228600" y="1447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3200" b="1">
                <a:solidFill>
                  <a:srgbClr val="4325F9"/>
                </a:solidFill>
                <a:latin typeface="Times New Roman" pitchFamily="18" charset="0"/>
              </a:rPr>
              <a:t>Mặt trên và mặt dưới của hình hộp chữ nhật gọi là gì?</a:t>
            </a:r>
          </a:p>
        </p:txBody>
      </p:sp>
      <p:sp>
        <p:nvSpPr>
          <p:cNvPr id="53349" name="Rectangle 101"/>
          <p:cNvSpPr>
            <a:spLocks noChangeArrowheads="1"/>
          </p:cNvSpPr>
          <p:nvPr/>
        </p:nvSpPr>
        <p:spPr bwMode="auto">
          <a:xfrm>
            <a:off x="381000" y="1447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3200" b="1">
                <a:solidFill>
                  <a:srgbClr val="5326F8"/>
                </a:solidFill>
                <a:latin typeface="Times New Roman" pitchFamily="18" charset="0"/>
              </a:rPr>
              <a:t>Sáu mặt của hình lập phương đều là hình này.</a:t>
            </a:r>
          </a:p>
        </p:txBody>
      </p:sp>
      <p:graphicFrame>
        <p:nvGraphicFramePr>
          <p:cNvPr id="53350" name="Group 102"/>
          <p:cNvGraphicFramePr>
            <a:graphicFrameLocks noGrp="1"/>
          </p:cNvGraphicFramePr>
          <p:nvPr/>
        </p:nvGraphicFramePr>
        <p:xfrm>
          <a:off x="1241425" y="2971800"/>
          <a:ext cx="5778500" cy="723900"/>
        </p:xfrm>
        <a:graphic>
          <a:graphicData uri="http://schemas.openxmlformats.org/drawingml/2006/table">
            <a:tbl>
              <a:tblPr/>
              <a:tblGrid>
                <a:gridCol w="722313"/>
                <a:gridCol w="722312"/>
                <a:gridCol w="709613"/>
                <a:gridCol w="735012"/>
                <a:gridCol w="722313"/>
                <a:gridCol w="722312"/>
                <a:gridCol w="722313"/>
                <a:gridCol w="72231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372" name="Group 124"/>
          <p:cNvGraphicFramePr>
            <a:graphicFrameLocks noGrp="1"/>
          </p:cNvGraphicFramePr>
          <p:nvPr/>
        </p:nvGraphicFramePr>
        <p:xfrm>
          <a:off x="3406775" y="3708400"/>
          <a:ext cx="4333875" cy="723900"/>
        </p:xfrm>
        <a:graphic>
          <a:graphicData uri="http://schemas.openxmlformats.org/drawingml/2006/table">
            <a:tbl>
              <a:tblPr/>
              <a:tblGrid>
                <a:gridCol w="709613"/>
                <a:gridCol w="735012"/>
                <a:gridCol w="722313"/>
                <a:gridCol w="722312"/>
                <a:gridCol w="722313"/>
                <a:gridCol w="72231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392" name="Group 144"/>
          <p:cNvGraphicFramePr>
            <a:graphicFrameLocks noGrp="1"/>
          </p:cNvGraphicFramePr>
          <p:nvPr/>
        </p:nvGraphicFramePr>
        <p:xfrm>
          <a:off x="1241425" y="4451350"/>
          <a:ext cx="6500813" cy="723900"/>
        </p:xfrm>
        <a:graphic>
          <a:graphicData uri="http://schemas.openxmlformats.org/drawingml/2006/table">
            <a:tbl>
              <a:tblPr/>
              <a:tblGrid>
                <a:gridCol w="722313"/>
                <a:gridCol w="722312"/>
                <a:gridCol w="895350"/>
                <a:gridCol w="536575"/>
                <a:gridCol w="735013"/>
                <a:gridCol w="722312"/>
                <a:gridCol w="722313"/>
                <a:gridCol w="722312"/>
                <a:gridCol w="7223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418" name="Group 170"/>
          <p:cNvGraphicFramePr>
            <a:graphicFrameLocks noGrp="1"/>
          </p:cNvGraphicFramePr>
          <p:nvPr/>
        </p:nvGraphicFramePr>
        <p:xfrm>
          <a:off x="6248400" y="2209800"/>
          <a:ext cx="762000" cy="29718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9">
                        <a:alphaModFix amt="90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9">
                        <a:alphaModFix amt="90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9">
                        <a:alphaModFix amt="90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9">
                        <a:alphaModFix amt="90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3430" name="Picture 182" descr="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53050"/>
            <a:ext cx="1600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31" name="Text Box 183"/>
          <p:cNvSpPr txBox="1">
            <a:spLocks noChangeArrowheads="1"/>
          </p:cNvSpPr>
          <p:nvPr/>
        </p:nvSpPr>
        <p:spPr bwMode="auto">
          <a:xfrm>
            <a:off x="7543800" y="5410200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05</a:t>
            </a:r>
          </a:p>
        </p:txBody>
      </p:sp>
      <p:sp>
        <p:nvSpPr>
          <p:cNvPr id="53432" name="Text Box 184"/>
          <p:cNvSpPr txBox="1">
            <a:spLocks noChangeArrowheads="1"/>
          </p:cNvSpPr>
          <p:nvPr/>
        </p:nvSpPr>
        <p:spPr bwMode="auto">
          <a:xfrm>
            <a:off x="7543800" y="5410200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04</a:t>
            </a:r>
          </a:p>
        </p:txBody>
      </p:sp>
      <p:sp>
        <p:nvSpPr>
          <p:cNvPr id="53433" name="Text Box 185"/>
          <p:cNvSpPr txBox="1">
            <a:spLocks noChangeArrowheads="1"/>
          </p:cNvSpPr>
          <p:nvPr/>
        </p:nvSpPr>
        <p:spPr bwMode="auto">
          <a:xfrm>
            <a:off x="7543800" y="5410200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03</a:t>
            </a:r>
          </a:p>
        </p:txBody>
      </p:sp>
      <p:sp>
        <p:nvSpPr>
          <p:cNvPr id="53434" name="Text Box 186"/>
          <p:cNvSpPr txBox="1">
            <a:spLocks noChangeArrowheads="1"/>
          </p:cNvSpPr>
          <p:nvPr/>
        </p:nvSpPr>
        <p:spPr bwMode="auto">
          <a:xfrm>
            <a:off x="7543800" y="5410200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02</a:t>
            </a:r>
          </a:p>
        </p:txBody>
      </p:sp>
      <p:sp>
        <p:nvSpPr>
          <p:cNvPr id="53435" name="Text Box 187"/>
          <p:cNvSpPr txBox="1">
            <a:spLocks noChangeArrowheads="1"/>
          </p:cNvSpPr>
          <p:nvPr/>
        </p:nvSpPr>
        <p:spPr bwMode="auto">
          <a:xfrm>
            <a:off x="7543800" y="5410200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01</a:t>
            </a:r>
          </a:p>
        </p:txBody>
      </p:sp>
      <p:sp>
        <p:nvSpPr>
          <p:cNvPr id="53436" name="Text Box 188"/>
          <p:cNvSpPr txBox="1">
            <a:spLocks noChangeArrowheads="1"/>
          </p:cNvSpPr>
          <p:nvPr/>
        </p:nvSpPr>
        <p:spPr bwMode="auto">
          <a:xfrm>
            <a:off x="7543800" y="5410200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00</a:t>
            </a:r>
          </a:p>
        </p:txBody>
      </p:sp>
      <p:sp>
        <p:nvSpPr>
          <p:cNvPr id="43183" name="Text Box 190"/>
          <p:cNvSpPr txBox="1">
            <a:spLocks noChangeArrowheads="1"/>
          </p:cNvSpPr>
          <p:nvPr/>
        </p:nvSpPr>
        <p:spPr bwMode="auto">
          <a:xfrm>
            <a:off x="5715000" y="23622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1</a:t>
            </a:r>
          </a:p>
        </p:txBody>
      </p:sp>
      <p:sp>
        <p:nvSpPr>
          <p:cNvPr id="43184" name="Text Box 191"/>
          <p:cNvSpPr txBox="1">
            <a:spLocks noChangeArrowheads="1"/>
          </p:cNvSpPr>
          <p:nvPr/>
        </p:nvSpPr>
        <p:spPr bwMode="auto">
          <a:xfrm>
            <a:off x="457200" y="31242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2</a:t>
            </a:r>
          </a:p>
        </p:txBody>
      </p:sp>
      <p:sp>
        <p:nvSpPr>
          <p:cNvPr id="43185" name="Text Box 192"/>
          <p:cNvSpPr txBox="1">
            <a:spLocks noChangeArrowheads="1"/>
          </p:cNvSpPr>
          <p:nvPr/>
        </p:nvSpPr>
        <p:spPr bwMode="auto">
          <a:xfrm>
            <a:off x="685800" y="45720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4</a:t>
            </a:r>
          </a:p>
        </p:txBody>
      </p:sp>
      <p:sp>
        <p:nvSpPr>
          <p:cNvPr id="43186" name="Text Box 193"/>
          <p:cNvSpPr txBox="1">
            <a:spLocks noChangeArrowheads="1"/>
          </p:cNvSpPr>
          <p:nvPr/>
        </p:nvSpPr>
        <p:spPr bwMode="auto">
          <a:xfrm>
            <a:off x="2819400" y="38100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53442" name="Text Box 194"/>
          <p:cNvSpPr txBox="1">
            <a:spLocks noChangeArrowheads="1"/>
          </p:cNvSpPr>
          <p:nvPr/>
        </p:nvSpPr>
        <p:spPr bwMode="auto">
          <a:xfrm>
            <a:off x="1981200" y="1524000"/>
            <a:ext cx="477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Ô CHỮ TOÁN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3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2000"/>
                                        <p:tgtEl>
                                          <p:spTgt spid="5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2000"/>
                                        <p:tgtEl>
                                          <p:spTgt spid="5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2000"/>
                                        <p:tgtEl>
                                          <p:spTgt spid="53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2000"/>
                                        <p:tgtEl>
                                          <p:spTgt spid="53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3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3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3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3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3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3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30"/>
                  </p:tgtEl>
                </p:cond>
              </p:nextCondLst>
            </p:seq>
          </p:childTnLst>
        </p:cTn>
      </p:par>
    </p:tnLst>
    <p:bldLst>
      <p:bldP spid="53345" grpId="0"/>
      <p:bldP spid="53346" grpId="0"/>
      <p:bldP spid="53346" grpId="1"/>
      <p:bldP spid="53347" grpId="0"/>
      <p:bldP spid="53347" grpId="1"/>
      <p:bldP spid="53348" grpId="0"/>
      <p:bldP spid="53348" grpId="1"/>
      <p:bldP spid="53349" grpId="0"/>
      <p:bldP spid="53349" grpId="1"/>
      <p:bldP spid="53431" grpId="0"/>
      <p:bldP spid="53431" grpId="1"/>
      <p:bldP spid="53432" grpId="0"/>
      <p:bldP spid="53432" grpId="1"/>
      <p:bldP spid="53433" grpId="0"/>
      <p:bldP spid="53433" grpId="1"/>
      <p:bldP spid="53434" grpId="0"/>
      <p:bldP spid="53434" grpId="1"/>
      <p:bldP spid="53435" grpId="0"/>
      <p:bldP spid="53435" grpId="1"/>
      <p:bldP spid="53436" grpId="0"/>
      <p:bldP spid="53442" grpId="0"/>
      <p:bldP spid="5344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4036" name="Picture 4" descr="imagesCAQC80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dandelions_butterfly_h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10163"/>
            <a:ext cx="1905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304800" y="4462463"/>
          <a:ext cx="1766888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r:id="rId5" imgW="1060704" imgH="1335024" progId="MS_ClipArt_Gallery.2">
                  <p:embed/>
                </p:oleObj>
              </mc:Choice>
              <mc:Fallback>
                <p:oleObj r:id="rId5" imgW="1060704" imgH="1335024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62463"/>
                        <a:ext cx="1766888" cy="239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9" name="Picture 7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235200"/>
            <a:ext cx="17145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938"/>
            <a:ext cx="1714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17145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40188"/>
            <a:ext cx="1714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1447800" y="1906588"/>
            <a:ext cx="6781800" cy="228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Cảm ơn các em </a:t>
            </a:r>
            <a:endParaRPr lang="en-US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66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4044" name="Picture 12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70388"/>
            <a:ext cx="1714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3d butterfl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0363"/>
            <a:ext cx="12954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k-han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52938"/>
            <a:ext cx="5254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k-han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19738"/>
            <a:ext cx="476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k-hana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02288"/>
            <a:ext cx="476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7" descr="love-su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72088"/>
            <a:ext cx="4095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8" descr="k-hana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67388"/>
            <a:ext cx="476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19" descr="k-han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40363"/>
            <a:ext cx="476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20" descr="k-hana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5110163"/>
            <a:ext cx="476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21" descr="love-su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37188"/>
            <a:ext cx="4095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4" name="Freeform 22"/>
          <p:cNvSpPr>
            <a:spLocks noChangeArrowheads="1"/>
          </p:cNvSpPr>
          <p:nvPr/>
        </p:nvSpPr>
        <p:spPr bwMode="auto">
          <a:xfrm>
            <a:off x="3581400" y="106363"/>
            <a:ext cx="5410200" cy="1722437"/>
          </a:xfrm>
          <a:custGeom>
            <a:avLst/>
            <a:gdLst>
              <a:gd name="T0" fmla="*/ 2147483647 w 1720"/>
              <a:gd name="T1" fmla="*/ 2147483647 h 842"/>
              <a:gd name="T2" fmla="*/ 2147483647 w 1720"/>
              <a:gd name="T3" fmla="*/ 2147483647 h 842"/>
              <a:gd name="T4" fmla="*/ 2147483647 w 1720"/>
              <a:gd name="T5" fmla="*/ 0 h 842"/>
              <a:gd name="T6" fmla="*/ 2147483647 w 1720"/>
              <a:gd name="T7" fmla="*/ 2147483647 h 842"/>
              <a:gd name="T8" fmla="*/ 2147483647 w 1720"/>
              <a:gd name="T9" fmla="*/ 2147483647 h 842"/>
              <a:gd name="T10" fmla="*/ 2147483647 w 1720"/>
              <a:gd name="T11" fmla="*/ 2147483647 h 842"/>
              <a:gd name="T12" fmla="*/ 2147483647 w 1720"/>
              <a:gd name="T13" fmla="*/ 2147483647 h 842"/>
              <a:gd name="T14" fmla="*/ 2147483647 w 1720"/>
              <a:gd name="T15" fmla="*/ 2147483647 h 842"/>
              <a:gd name="T16" fmla="*/ 2147483647 w 1720"/>
              <a:gd name="T17" fmla="*/ 2147483647 h 842"/>
              <a:gd name="T18" fmla="*/ 2147483647 w 1720"/>
              <a:gd name="T19" fmla="*/ 2147483647 h 842"/>
              <a:gd name="T20" fmla="*/ 2147483647 w 1720"/>
              <a:gd name="T21" fmla="*/ 2147483647 h 842"/>
              <a:gd name="T22" fmla="*/ 2147483647 w 1720"/>
              <a:gd name="T23" fmla="*/ 2147483647 h 842"/>
              <a:gd name="T24" fmla="*/ 2147483647 w 1720"/>
              <a:gd name="T25" fmla="*/ 2147483647 h 842"/>
              <a:gd name="T26" fmla="*/ 2147483647 w 1720"/>
              <a:gd name="T27" fmla="*/ 2147483647 h 842"/>
              <a:gd name="T28" fmla="*/ 2147483647 w 1720"/>
              <a:gd name="T29" fmla="*/ 2147483647 h 842"/>
              <a:gd name="T30" fmla="*/ 2147483647 w 1720"/>
              <a:gd name="T31" fmla="*/ 2147483647 h 842"/>
              <a:gd name="T32" fmla="*/ 2147483647 w 1720"/>
              <a:gd name="T33" fmla="*/ 2147483647 h 842"/>
              <a:gd name="T34" fmla="*/ 2147483647 w 1720"/>
              <a:gd name="T35" fmla="*/ 2147483647 h 842"/>
              <a:gd name="T36" fmla="*/ 2147483647 w 1720"/>
              <a:gd name="T37" fmla="*/ 2147483647 h 842"/>
              <a:gd name="T38" fmla="*/ 2147483647 w 1720"/>
              <a:gd name="T39" fmla="*/ 2147483647 h 842"/>
              <a:gd name="T40" fmla="*/ 2147483647 w 1720"/>
              <a:gd name="T41" fmla="*/ 2147483647 h 842"/>
              <a:gd name="T42" fmla="*/ 2147483647 w 1720"/>
              <a:gd name="T43" fmla="*/ 2147483647 h 842"/>
              <a:gd name="T44" fmla="*/ 2147483647 w 1720"/>
              <a:gd name="T45" fmla="*/ 2147483647 h 842"/>
              <a:gd name="T46" fmla="*/ 2147483647 w 1720"/>
              <a:gd name="T47" fmla="*/ 2147483647 h 842"/>
              <a:gd name="T48" fmla="*/ 2147483647 w 1720"/>
              <a:gd name="T49" fmla="*/ 2147483647 h 842"/>
              <a:gd name="T50" fmla="*/ 2147483647 w 1720"/>
              <a:gd name="T51" fmla="*/ 2147483647 h 842"/>
              <a:gd name="T52" fmla="*/ 2147483647 w 1720"/>
              <a:gd name="T53" fmla="*/ 2147483647 h 842"/>
              <a:gd name="T54" fmla="*/ 2147483647 w 1720"/>
              <a:gd name="T55" fmla="*/ 2147483647 h 842"/>
              <a:gd name="T56" fmla="*/ 2147483647 w 1720"/>
              <a:gd name="T57" fmla="*/ 2147483647 h 842"/>
              <a:gd name="T58" fmla="*/ 2147483647 w 1720"/>
              <a:gd name="T59" fmla="*/ 2147483647 h 842"/>
              <a:gd name="T60" fmla="*/ 2147483647 w 1720"/>
              <a:gd name="T61" fmla="*/ 2147483647 h 842"/>
              <a:gd name="T62" fmla="*/ 2147483647 w 1720"/>
              <a:gd name="T63" fmla="*/ 2147483647 h 842"/>
              <a:gd name="T64" fmla="*/ 2147483647 w 1720"/>
              <a:gd name="T65" fmla="*/ 2147483647 h 842"/>
              <a:gd name="T66" fmla="*/ 2147483647 w 1720"/>
              <a:gd name="T67" fmla="*/ 2147483647 h 842"/>
              <a:gd name="T68" fmla="*/ 2147483647 w 1720"/>
              <a:gd name="T69" fmla="*/ 2147483647 h 842"/>
              <a:gd name="T70" fmla="*/ 2147483647 w 1720"/>
              <a:gd name="T71" fmla="*/ 2147483647 h 842"/>
              <a:gd name="T72" fmla="*/ 2147483647 w 1720"/>
              <a:gd name="T73" fmla="*/ 2147483647 h 842"/>
              <a:gd name="T74" fmla="*/ 2147483647 w 1720"/>
              <a:gd name="T75" fmla="*/ 2147483647 h 842"/>
              <a:gd name="T76" fmla="*/ 2147483647 w 1720"/>
              <a:gd name="T77" fmla="*/ 2147483647 h 8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20"/>
              <a:gd name="T118" fmla="*/ 0 h 842"/>
              <a:gd name="T119" fmla="*/ 1720 w 1720"/>
              <a:gd name="T120" fmla="*/ 842 h 84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en-US"/>
          </a:p>
        </p:txBody>
      </p:sp>
      <p:pic>
        <p:nvPicPr>
          <p:cNvPr id="44055" name="Picture 23" descr="sun14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0488"/>
            <a:ext cx="24384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6" name="Freeform 24"/>
          <p:cNvSpPr>
            <a:spLocks noChangeArrowheads="1"/>
          </p:cNvSpPr>
          <p:nvPr/>
        </p:nvSpPr>
        <p:spPr bwMode="auto">
          <a:xfrm>
            <a:off x="1752600" y="128588"/>
            <a:ext cx="3124200" cy="1395412"/>
          </a:xfrm>
          <a:custGeom>
            <a:avLst/>
            <a:gdLst>
              <a:gd name="T0" fmla="*/ 2147483647 w 1576"/>
              <a:gd name="T1" fmla="*/ 2147483647 h 815"/>
              <a:gd name="T2" fmla="*/ 2147483647 w 1576"/>
              <a:gd name="T3" fmla="*/ 2147483647 h 815"/>
              <a:gd name="T4" fmla="*/ 2147483647 w 1576"/>
              <a:gd name="T5" fmla="*/ 2147483647 h 815"/>
              <a:gd name="T6" fmla="*/ 2147483647 w 1576"/>
              <a:gd name="T7" fmla="*/ 2147483647 h 815"/>
              <a:gd name="T8" fmla="*/ 2147483647 w 1576"/>
              <a:gd name="T9" fmla="*/ 2147483647 h 815"/>
              <a:gd name="T10" fmla="*/ 2147483647 w 1576"/>
              <a:gd name="T11" fmla="*/ 2147483647 h 815"/>
              <a:gd name="T12" fmla="*/ 2147483647 w 1576"/>
              <a:gd name="T13" fmla="*/ 2147483647 h 815"/>
              <a:gd name="T14" fmla="*/ 2147483647 w 1576"/>
              <a:gd name="T15" fmla="*/ 2147483647 h 815"/>
              <a:gd name="T16" fmla="*/ 2147483647 w 1576"/>
              <a:gd name="T17" fmla="*/ 2147483647 h 815"/>
              <a:gd name="T18" fmla="*/ 2147483647 w 1576"/>
              <a:gd name="T19" fmla="*/ 2147483647 h 815"/>
              <a:gd name="T20" fmla="*/ 2147483647 w 1576"/>
              <a:gd name="T21" fmla="*/ 2147483647 h 815"/>
              <a:gd name="T22" fmla="*/ 2147483647 w 1576"/>
              <a:gd name="T23" fmla="*/ 2147483647 h 815"/>
              <a:gd name="T24" fmla="*/ 2147483647 w 1576"/>
              <a:gd name="T25" fmla="*/ 2147483647 h 815"/>
              <a:gd name="T26" fmla="*/ 2147483647 w 1576"/>
              <a:gd name="T27" fmla="*/ 2147483647 h 815"/>
              <a:gd name="T28" fmla="*/ 2147483647 w 1576"/>
              <a:gd name="T29" fmla="*/ 2147483647 h 815"/>
              <a:gd name="T30" fmla="*/ 2147483647 w 1576"/>
              <a:gd name="T31" fmla="*/ 2147483647 h 815"/>
              <a:gd name="T32" fmla="*/ 2147483647 w 1576"/>
              <a:gd name="T33" fmla="*/ 2147483647 h 815"/>
              <a:gd name="T34" fmla="*/ 2147483647 w 1576"/>
              <a:gd name="T35" fmla="*/ 2147483647 h 815"/>
              <a:gd name="T36" fmla="*/ 2147483647 w 1576"/>
              <a:gd name="T37" fmla="*/ 2147483647 h 815"/>
              <a:gd name="T38" fmla="*/ 2147483647 w 1576"/>
              <a:gd name="T39" fmla="*/ 2147483647 h 815"/>
              <a:gd name="T40" fmla="*/ 2147483647 w 1576"/>
              <a:gd name="T41" fmla="*/ 2147483647 h 815"/>
              <a:gd name="T42" fmla="*/ 2147483647 w 1576"/>
              <a:gd name="T43" fmla="*/ 2147483647 h 815"/>
              <a:gd name="T44" fmla="*/ 2147483647 w 1576"/>
              <a:gd name="T45" fmla="*/ 2147483647 h 815"/>
              <a:gd name="T46" fmla="*/ 2147483647 w 1576"/>
              <a:gd name="T47" fmla="*/ 2147483647 h 815"/>
              <a:gd name="T48" fmla="*/ 0 w 1576"/>
              <a:gd name="T49" fmla="*/ 2147483647 h 815"/>
              <a:gd name="T50" fmla="*/ 2147483647 w 1576"/>
              <a:gd name="T51" fmla="*/ 2147483647 h 815"/>
              <a:gd name="T52" fmla="*/ 2147483647 w 1576"/>
              <a:gd name="T53" fmla="*/ 2147483647 h 815"/>
              <a:gd name="T54" fmla="*/ 2147483647 w 1576"/>
              <a:gd name="T55" fmla="*/ 2147483647 h 815"/>
              <a:gd name="T56" fmla="*/ 2147483647 w 1576"/>
              <a:gd name="T57" fmla="*/ 2147483647 h 815"/>
              <a:gd name="T58" fmla="*/ 2147483647 w 1576"/>
              <a:gd name="T59" fmla="*/ 2147483647 h 8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76"/>
              <a:gd name="T91" fmla="*/ 0 h 815"/>
              <a:gd name="T92" fmla="*/ 1576 w 1576"/>
              <a:gd name="T93" fmla="*/ 815 h 8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76" h="815">
                <a:moveTo>
                  <a:pt x="170" y="4"/>
                </a:moveTo>
                <a:cubicBezTo>
                  <a:pt x="343" y="26"/>
                  <a:pt x="518" y="5"/>
                  <a:pt x="693" y="15"/>
                </a:cubicBezTo>
                <a:cubicBezTo>
                  <a:pt x="760" y="24"/>
                  <a:pt x="819" y="42"/>
                  <a:pt x="885" y="57"/>
                </a:cubicBezTo>
                <a:cubicBezTo>
                  <a:pt x="920" y="94"/>
                  <a:pt x="931" y="70"/>
                  <a:pt x="949" y="121"/>
                </a:cubicBezTo>
                <a:cubicBezTo>
                  <a:pt x="935" y="177"/>
                  <a:pt x="919" y="220"/>
                  <a:pt x="864" y="239"/>
                </a:cubicBezTo>
                <a:cubicBezTo>
                  <a:pt x="934" y="285"/>
                  <a:pt x="1016" y="283"/>
                  <a:pt x="1098" y="292"/>
                </a:cubicBezTo>
                <a:cubicBezTo>
                  <a:pt x="1174" y="317"/>
                  <a:pt x="1149" y="294"/>
                  <a:pt x="1184" y="345"/>
                </a:cubicBezTo>
                <a:cubicBezTo>
                  <a:pt x="1191" y="366"/>
                  <a:pt x="1198" y="388"/>
                  <a:pt x="1205" y="409"/>
                </a:cubicBezTo>
                <a:cubicBezTo>
                  <a:pt x="1209" y="420"/>
                  <a:pt x="1183" y="439"/>
                  <a:pt x="1194" y="441"/>
                </a:cubicBezTo>
                <a:cubicBezTo>
                  <a:pt x="1216" y="446"/>
                  <a:pt x="1258" y="420"/>
                  <a:pt x="1258" y="420"/>
                </a:cubicBezTo>
                <a:cubicBezTo>
                  <a:pt x="1308" y="433"/>
                  <a:pt x="1359" y="438"/>
                  <a:pt x="1408" y="452"/>
                </a:cubicBezTo>
                <a:cubicBezTo>
                  <a:pt x="1443" y="462"/>
                  <a:pt x="1469" y="483"/>
                  <a:pt x="1504" y="495"/>
                </a:cubicBezTo>
                <a:cubicBezTo>
                  <a:pt x="1515" y="506"/>
                  <a:pt x="1529" y="513"/>
                  <a:pt x="1536" y="527"/>
                </a:cubicBezTo>
                <a:cubicBezTo>
                  <a:pt x="1576" y="608"/>
                  <a:pt x="1497" y="676"/>
                  <a:pt x="1429" y="697"/>
                </a:cubicBezTo>
                <a:cubicBezTo>
                  <a:pt x="1370" y="759"/>
                  <a:pt x="1288" y="770"/>
                  <a:pt x="1205" y="783"/>
                </a:cubicBezTo>
                <a:cubicBezTo>
                  <a:pt x="1095" y="800"/>
                  <a:pt x="1000" y="808"/>
                  <a:pt x="885" y="815"/>
                </a:cubicBezTo>
                <a:cubicBezTo>
                  <a:pt x="592" y="807"/>
                  <a:pt x="583" y="806"/>
                  <a:pt x="384" y="783"/>
                </a:cubicBezTo>
                <a:cubicBezTo>
                  <a:pt x="305" y="756"/>
                  <a:pt x="205" y="741"/>
                  <a:pt x="138" y="687"/>
                </a:cubicBezTo>
                <a:cubicBezTo>
                  <a:pt x="124" y="675"/>
                  <a:pt x="103" y="649"/>
                  <a:pt x="96" y="633"/>
                </a:cubicBezTo>
                <a:cubicBezTo>
                  <a:pt x="87" y="612"/>
                  <a:pt x="74" y="569"/>
                  <a:pt x="74" y="569"/>
                </a:cubicBezTo>
                <a:cubicBezTo>
                  <a:pt x="78" y="544"/>
                  <a:pt x="77" y="519"/>
                  <a:pt x="85" y="495"/>
                </a:cubicBezTo>
                <a:cubicBezTo>
                  <a:pt x="88" y="485"/>
                  <a:pt x="104" y="483"/>
                  <a:pt x="106" y="473"/>
                </a:cubicBezTo>
                <a:cubicBezTo>
                  <a:pt x="113" y="437"/>
                  <a:pt x="86" y="438"/>
                  <a:pt x="64" y="431"/>
                </a:cubicBezTo>
                <a:cubicBezTo>
                  <a:pt x="46" y="413"/>
                  <a:pt x="32" y="402"/>
                  <a:pt x="21" y="377"/>
                </a:cubicBezTo>
                <a:cubicBezTo>
                  <a:pt x="12" y="356"/>
                  <a:pt x="0" y="313"/>
                  <a:pt x="0" y="313"/>
                </a:cubicBezTo>
                <a:cubicBezTo>
                  <a:pt x="24" y="217"/>
                  <a:pt x="23" y="144"/>
                  <a:pt x="128" y="111"/>
                </a:cubicBezTo>
                <a:cubicBezTo>
                  <a:pt x="135" y="104"/>
                  <a:pt x="145" y="98"/>
                  <a:pt x="149" y="89"/>
                </a:cubicBezTo>
                <a:cubicBezTo>
                  <a:pt x="159" y="69"/>
                  <a:pt x="148" y="30"/>
                  <a:pt x="170" y="25"/>
                </a:cubicBezTo>
                <a:cubicBezTo>
                  <a:pt x="184" y="22"/>
                  <a:pt x="213" y="30"/>
                  <a:pt x="213" y="15"/>
                </a:cubicBezTo>
                <a:cubicBezTo>
                  <a:pt x="213" y="0"/>
                  <a:pt x="184" y="8"/>
                  <a:pt x="170" y="4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en-US"/>
          </a:p>
        </p:txBody>
      </p:sp>
      <p:pic>
        <p:nvPicPr>
          <p:cNvPr id="44057" name="Picture 26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17145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914400" y="584200"/>
            <a:ext cx="7543800" cy="13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8000" b="1" smtClean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 charset="0"/>
              </a:rPr>
              <a:t>KHỞI ĐỘNG</a:t>
            </a:r>
            <a:endParaRPr lang="en-US" sz="8000" b="1">
              <a:solidFill>
                <a:srgbClr val="FF0000"/>
              </a:solidFill>
              <a:latin typeface="HP001 5Ha" pitchFamily="34" charset="-127"/>
              <a:ea typeface="HP001 5Ha" pitchFamily="34" charset="-127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79400"/>
            <a:ext cx="81089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362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228600" y="17526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1. Hình hộp chữ nhật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1371600" y="1219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sp>
        <p:nvSpPr>
          <p:cNvPr id="23556" name="Text Box 19"/>
          <p:cNvSpPr txBox="1">
            <a:spLocks noChangeArrowheads="1"/>
          </p:cNvSpPr>
          <p:nvPr/>
        </p:nvSpPr>
        <p:spPr bwMode="auto">
          <a:xfrm>
            <a:off x="3810000" y="6096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/>
      <p:bldP spid="645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3048000" y="2286000"/>
            <a:ext cx="3000375" cy="596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Thảo luận nhóm 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3048000"/>
            <a:ext cx="8686800" cy="2971800"/>
            <a:chOff x="126" y="1680"/>
            <a:chExt cx="2898" cy="2064"/>
          </a:xfrm>
        </p:grpSpPr>
        <p:sp>
          <p:nvSpPr>
            <p:cNvPr id="24583" name="AutoShape 4"/>
            <p:cNvSpPr>
              <a:spLocks noChangeArrowheads="1"/>
            </p:cNvSpPr>
            <p:nvPr/>
          </p:nvSpPr>
          <p:spPr bwMode="auto">
            <a:xfrm>
              <a:off x="126" y="1680"/>
              <a:ext cx="2706" cy="206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192" y="2122"/>
              <a:ext cx="28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192" y="2602"/>
              <a:ext cx="28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180" y="3159"/>
              <a:ext cx="28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400">
                <a:solidFill>
                  <a:srgbClr val="9900CC"/>
                </a:solidFill>
                <a:latin typeface="Times New Roman" pitchFamily="18" charset="0"/>
              </a:endParaRPr>
            </a:p>
          </p:txBody>
        </p:sp>
        <p:sp>
          <p:nvSpPr>
            <p:cNvPr id="24587" name="Text Box 8"/>
            <p:cNvSpPr txBox="1">
              <a:spLocks noChangeArrowheads="1"/>
            </p:cNvSpPr>
            <p:nvPr/>
          </p:nvSpPr>
          <p:spPr bwMode="auto">
            <a:xfrm>
              <a:off x="336" y="1776"/>
              <a:ext cx="2289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800">
                <a:solidFill>
                  <a:schemeClr val="tx2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sz="2800">
                  <a:solidFill>
                    <a:srgbClr val="C00000"/>
                  </a:solidFill>
                  <a:latin typeface="Times New Roman" pitchFamily="18" charset="0"/>
                </a:rPr>
                <a:t>Quan sát hình hộp chữ nhật rồi trả lời câu hỏi:</a:t>
              </a:r>
            </a:p>
            <a:p>
              <a:pPr eaLnBrk="1" hangingPunct="1"/>
              <a:r>
                <a:rPr lang="en-US" sz="2800">
                  <a:solidFill>
                    <a:schemeClr val="tx2"/>
                  </a:solidFill>
                  <a:latin typeface="Times New Roman" pitchFamily="18" charset="0"/>
                </a:rPr>
                <a:t>a) - Hình hộp chữ nhật có bao nhiêu mặt?</a:t>
              </a:r>
            </a:p>
            <a:p>
              <a:pPr eaLnBrk="1" hangingPunct="1"/>
              <a:r>
                <a:rPr lang="en-US" sz="2800">
                  <a:solidFill>
                    <a:schemeClr val="tx2"/>
                  </a:solidFill>
                  <a:latin typeface="Times New Roman" pitchFamily="18" charset="0"/>
                </a:rPr>
                <a:t>    - Các mặt hình hộp chữ nhật đều là hình gì?</a:t>
              </a:r>
            </a:p>
            <a:p>
              <a:pPr eaLnBrk="1" hangingPunct="1"/>
              <a:r>
                <a:rPr lang="en-US" sz="2800">
                  <a:solidFill>
                    <a:schemeClr val="tx2"/>
                  </a:solidFill>
                  <a:latin typeface="Times New Roman" pitchFamily="18" charset="0"/>
                </a:rPr>
                <a:t>c) - Hình hộp chữ nhật có mấy đỉnh?</a:t>
              </a:r>
            </a:p>
            <a:p>
              <a:pPr eaLnBrk="1" hangingPunct="1"/>
              <a:r>
                <a:rPr lang="en-US" sz="2800">
                  <a:solidFill>
                    <a:schemeClr val="tx2"/>
                  </a:solidFill>
                  <a:latin typeface="Times New Roman" pitchFamily="18" charset="0"/>
                </a:rPr>
                <a:t>d) - Hình hộp chữ nhật có mấy cạnh?</a:t>
              </a:r>
              <a:endParaRPr lang="en-US" sz="2800">
                <a:solidFill>
                  <a:schemeClr val="tx2"/>
                </a:solidFill>
                <a:latin typeface=".VnTime" pitchFamily="34" charset="0"/>
              </a:endParaRPr>
            </a:p>
          </p:txBody>
        </p:sp>
      </p:grp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1371600" y="990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3810000" y="381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228600" y="15240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1. Hình hộp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81400" y="2590800"/>
            <a:ext cx="2514600" cy="2635250"/>
            <a:chOff x="1104" y="720"/>
            <a:chExt cx="1776" cy="1954"/>
          </a:xfrm>
        </p:grpSpPr>
        <p:grpSp>
          <p:nvGrpSpPr>
            <p:cNvPr id="25606" name="Group 3"/>
            <p:cNvGrpSpPr>
              <a:grpSpLocks/>
            </p:cNvGrpSpPr>
            <p:nvPr/>
          </p:nvGrpSpPr>
          <p:grpSpPr bwMode="auto">
            <a:xfrm>
              <a:off x="1104" y="1152"/>
              <a:ext cx="1776" cy="1056"/>
              <a:chOff x="1344" y="1632"/>
              <a:chExt cx="1776" cy="1056"/>
            </a:xfrm>
          </p:grpSpPr>
          <p:sp>
            <p:nvSpPr>
              <p:cNvPr id="25615" name="AutoShape 4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5616" name="Line 5"/>
              <p:cNvSpPr>
                <a:spLocks noChangeShapeType="1"/>
              </p:cNvSpPr>
              <p:nvPr/>
            </p:nvSpPr>
            <p:spPr bwMode="auto">
              <a:xfrm>
                <a:off x="1612" y="1641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7" name="Line 6"/>
              <p:cNvSpPr>
                <a:spLocks noChangeShapeType="1"/>
              </p:cNvSpPr>
              <p:nvPr/>
            </p:nvSpPr>
            <p:spPr bwMode="auto">
              <a:xfrm>
                <a:off x="1626" y="2420"/>
                <a:ext cx="1489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Line 7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7" name="Text Box 8"/>
            <p:cNvSpPr txBox="1">
              <a:spLocks noChangeArrowheads="1"/>
            </p:cNvSpPr>
            <p:nvPr/>
          </p:nvSpPr>
          <p:spPr bwMode="auto">
            <a:xfrm>
              <a:off x="1152" y="1632"/>
              <a:ext cx="24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5608" name="Text Box 9"/>
            <p:cNvSpPr txBox="1">
              <a:spLocks noChangeArrowheads="1"/>
            </p:cNvSpPr>
            <p:nvPr/>
          </p:nvSpPr>
          <p:spPr bwMode="auto">
            <a:xfrm>
              <a:off x="2112" y="1776"/>
              <a:ext cx="24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5609" name="Text Box 10"/>
            <p:cNvSpPr txBox="1">
              <a:spLocks noChangeArrowheads="1"/>
            </p:cNvSpPr>
            <p:nvPr/>
          </p:nvSpPr>
          <p:spPr bwMode="auto">
            <a:xfrm>
              <a:off x="1632" y="1584"/>
              <a:ext cx="24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5610" name="Text Box 11"/>
            <p:cNvSpPr txBox="1">
              <a:spLocks noChangeArrowheads="1"/>
            </p:cNvSpPr>
            <p:nvPr/>
          </p:nvSpPr>
          <p:spPr bwMode="auto">
            <a:xfrm>
              <a:off x="2640" y="1584"/>
              <a:ext cx="24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5611" name="Text Box 12"/>
            <p:cNvSpPr txBox="1">
              <a:spLocks noChangeArrowheads="1"/>
            </p:cNvSpPr>
            <p:nvPr/>
          </p:nvSpPr>
          <p:spPr bwMode="auto">
            <a:xfrm>
              <a:off x="1920" y="720"/>
              <a:ext cx="24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1824" y="2400"/>
              <a:ext cx="24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13" name="Line 14"/>
            <p:cNvSpPr>
              <a:spLocks noChangeShapeType="1"/>
            </p:cNvSpPr>
            <p:nvPr/>
          </p:nvSpPr>
          <p:spPr bwMode="auto">
            <a:xfrm flipV="1">
              <a:off x="1920" y="2088"/>
              <a:ext cx="0" cy="2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5"/>
            <p:cNvSpPr>
              <a:spLocks noChangeShapeType="1"/>
            </p:cNvSpPr>
            <p:nvPr/>
          </p:nvSpPr>
          <p:spPr bwMode="auto">
            <a:xfrm flipH="1">
              <a:off x="2016" y="924"/>
              <a:ext cx="0" cy="32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228600" y="15240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1. Hình hộp chữ nhật</a:t>
            </a:r>
          </a:p>
        </p:txBody>
      </p:sp>
      <p:sp>
        <p:nvSpPr>
          <p:cNvPr id="25604" name="Text Box 20"/>
          <p:cNvSpPr txBox="1">
            <a:spLocks noChangeArrowheads="1"/>
          </p:cNvSpPr>
          <p:nvPr/>
        </p:nvSpPr>
        <p:spPr bwMode="auto">
          <a:xfrm>
            <a:off x="1371600" y="990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  <p:sp>
        <p:nvSpPr>
          <p:cNvPr id="25605" name="Text Box 21"/>
          <p:cNvSpPr txBox="1">
            <a:spLocks noChangeArrowheads="1"/>
          </p:cNvSpPr>
          <p:nvPr/>
        </p:nvSpPr>
        <p:spPr bwMode="auto">
          <a:xfrm>
            <a:off x="3810000" y="381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2667000" y="2286000"/>
            <a:ext cx="6400800" cy="2895600"/>
            <a:chOff x="288" y="96"/>
            <a:chExt cx="5256" cy="2976"/>
          </a:xfrm>
        </p:grpSpPr>
        <p:grpSp>
          <p:nvGrpSpPr>
            <p:cNvPr id="26646" name="Group 4"/>
            <p:cNvGrpSpPr>
              <a:grpSpLocks/>
            </p:cNvGrpSpPr>
            <p:nvPr/>
          </p:nvGrpSpPr>
          <p:grpSpPr bwMode="auto">
            <a:xfrm>
              <a:off x="288" y="96"/>
              <a:ext cx="5256" cy="2976"/>
              <a:chOff x="204" y="1104"/>
              <a:chExt cx="5256" cy="2976"/>
            </a:xfrm>
          </p:grpSpPr>
          <p:sp>
            <p:nvSpPr>
              <p:cNvPr id="26653" name="AutoShape 5"/>
              <p:cNvSpPr>
                <a:spLocks noChangeArrowheads="1"/>
              </p:cNvSpPr>
              <p:nvPr/>
            </p:nvSpPr>
            <p:spPr bwMode="auto">
              <a:xfrm>
                <a:off x="204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6654" name="Rectangle 6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6655" name="AutoShape 7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1547" cy="1056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6656" name="Rectangle 8"/>
              <p:cNvSpPr>
                <a:spLocks noChangeArrowheads="1"/>
              </p:cNvSpPr>
              <p:nvPr/>
            </p:nvSpPr>
            <p:spPr bwMode="auto">
              <a:xfrm>
                <a:off x="3924" y="2208"/>
                <a:ext cx="1536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6657" name="AutoShape 9"/>
              <p:cNvSpPr>
                <a:spLocks noChangeArrowheads="1"/>
              </p:cNvSpPr>
              <p:nvPr/>
            </p:nvSpPr>
            <p:spPr bwMode="auto">
              <a:xfrm flipV="1">
                <a:off x="1296" y="1104"/>
                <a:ext cx="1536" cy="1104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6658" name="AutoShape 10"/>
              <p:cNvSpPr>
                <a:spLocks noChangeArrowheads="1"/>
              </p:cNvSpPr>
              <p:nvPr/>
            </p:nvSpPr>
            <p:spPr bwMode="auto">
              <a:xfrm>
                <a:off x="2832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</p:grpSp>
        <p:sp>
          <p:nvSpPr>
            <p:cNvPr id="26647" name="Text Box 11"/>
            <p:cNvSpPr txBox="1">
              <a:spLocks noChangeArrowheads="1"/>
            </p:cNvSpPr>
            <p:nvPr/>
          </p:nvSpPr>
          <p:spPr bwMode="auto">
            <a:xfrm>
              <a:off x="738" y="1488"/>
              <a:ext cx="29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6648" name="Text Box 12"/>
            <p:cNvSpPr txBox="1">
              <a:spLocks noChangeArrowheads="1"/>
            </p:cNvSpPr>
            <p:nvPr/>
          </p:nvSpPr>
          <p:spPr bwMode="auto">
            <a:xfrm>
              <a:off x="4721" y="1538"/>
              <a:ext cx="301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6649" name="Text Box 13"/>
            <p:cNvSpPr txBox="1">
              <a:spLocks noChangeArrowheads="1"/>
            </p:cNvSpPr>
            <p:nvPr/>
          </p:nvSpPr>
          <p:spPr bwMode="auto">
            <a:xfrm>
              <a:off x="1938" y="1488"/>
              <a:ext cx="299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6650" name="Text Box 14"/>
            <p:cNvSpPr txBox="1">
              <a:spLocks noChangeArrowheads="1"/>
            </p:cNvSpPr>
            <p:nvPr/>
          </p:nvSpPr>
          <p:spPr bwMode="auto">
            <a:xfrm>
              <a:off x="3328" y="1488"/>
              <a:ext cx="29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6651" name="Text Box 15"/>
            <p:cNvSpPr txBox="1">
              <a:spLocks noChangeArrowheads="1"/>
            </p:cNvSpPr>
            <p:nvPr/>
          </p:nvSpPr>
          <p:spPr bwMode="auto">
            <a:xfrm>
              <a:off x="1987" y="579"/>
              <a:ext cx="29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6652" name="Text Box 16"/>
            <p:cNvSpPr txBox="1">
              <a:spLocks noChangeArrowheads="1"/>
            </p:cNvSpPr>
            <p:nvPr/>
          </p:nvSpPr>
          <p:spPr bwMode="auto">
            <a:xfrm>
              <a:off x="1987" y="2449"/>
              <a:ext cx="29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990600" y="54102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3333CC"/>
                </a:solidFill>
                <a:latin typeface="Times New Roman" pitchFamily="18" charset="0"/>
              </a:rPr>
              <a:t>- Hình hộp chữ nhật gồm 6 mặt .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990600" y="58674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3333CC"/>
                </a:solidFill>
                <a:latin typeface="Times New Roman" pitchFamily="18" charset="0"/>
              </a:rPr>
              <a:t>- Các mặt đều là hình chữ nhật.</a:t>
            </a:r>
          </a:p>
        </p:txBody>
      </p:sp>
      <p:grpSp>
        <p:nvGrpSpPr>
          <p:cNvPr id="26629" name="Group 20"/>
          <p:cNvGrpSpPr>
            <a:grpSpLocks/>
          </p:cNvGrpSpPr>
          <p:nvPr/>
        </p:nvGrpSpPr>
        <p:grpSpPr bwMode="auto">
          <a:xfrm>
            <a:off x="381000" y="2971800"/>
            <a:ext cx="2133600" cy="2162175"/>
            <a:chOff x="1104" y="720"/>
            <a:chExt cx="1776" cy="2025"/>
          </a:xfrm>
        </p:grpSpPr>
        <p:grpSp>
          <p:nvGrpSpPr>
            <p:cNvPr id="26633" name="Group 21"/>
            <p:cNvGrpSpPr>
              <a:grpSpLocks/>
            </p:cNvGrpSpPr>
            <p:nvPr/>
          </p:nvGrpSpPr>
          <p:grpSpPr bwMode="auto">
            <a:xfrm>
              <a:off x="1104" y="1152"/>
              <a:ext cx="1776" cy="1056"/>
              <a:chOff x="1344" y="1632"/>
              <a:chExt cx="1776" cy="1056"/>
            </a:xfrm>
          </p:grpSpPr>
          <p:sp>
            <p:nvSpPr>
              <p:cNvPr id="26642" name="AutoShape 22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6643" name="Line 23"/>
              <p:cNvSpPr>
                <a:spLocks noChangeShapeType="1"/>
              </p:cNvSpPr>
              <p:nvPr/>
            </p:nvSpPr>
            <p:spPr bwMode="auto">
              <a:xfrm>
                <a:off x="1612" y="1641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4"/>
              <p:cNvSpPr>
                <a:spLocks noChangeShapeType="1"/>
              </p:cNvSpPr>
              <p:nvPr/>
            </p:nvSpPr>
            <p:spPr bwMode="auto">
              <a:xfrm>
                <a:off x="1626" y="2420"/>
                <a:ext cx="1489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5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4" name="Text Box 26"/>
            <p:cNvSpPr txBox="1">
              <a:spLocks noChangeArrowheads="1"/>
            </p:cNvSpPr>
            <p:nvPr/>
          </p:nvSpPr>
          <p:spPr bwMode="auto">
            <a:xfrm>
              <a:off x="1152" y="1632"/>
              <a:ext cx="24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6635" name="Text Box 27"/>
            <p:cNvSpPr txBox="1">
              <a:spLocks noChangeArrowheads="1"/>
            </p:cNvSpPr>
            <p:nvPr/>
          </p:nvSpPr>
          <p:spPr bwMode="auto">
            <a:xfrm>
              <a:off x="2114" y="1777"/>
              <a:ext cx="23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6636" name="Text Box 28"/>
            <p:cNvSpPr txBox="1">
              <a:spLocks noChangeArrowheads="1"/>
            </p:cNvSpPr>
            <p:nvPr/>
          </p:nvSpPr>
          <p:spPr bwMode="auto">
            <a:xfrm>
              <a:off x="1633" y="1584"/>
              <a:ext cx="23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6637" name="Text Box 29"/>
            <p:cNvSpPr txBox="1">
              <a:spLocks noChangeArrowheads="1"/>
            </p:cNvSpPr>
            <p:nvPr/>
          </p:nvSpPr>
          <p:spPr bwMode="auto">
            <a:xfrm>
              <a:off x="2640" y="1584"/>
              <a:ext cx="24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6638" name="Text Box 30"/>
            <p:cNvSpPr txBox="1">
              <a:spLocks noChangeArrowheads="1"/>
            </p:cNvSpPr>
            <p:nvPr/>
          </p:nvSpPr>
          <p:spPr bwMode="auto">
            <a:xfrm>
              <a:off x="1921" y="720"/>
              <a:ext cx="24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6639" name="Text Box 31"/>
            <p:cNvSpPr txBox="1">
              <a:spLocks noChangeArrowheads="1"/>
            </p:cNvSpPr>
            <p:nvPr/>
          </p:nvSpPr>
          <p:spPr bwMode="auto">
            <a:xfrm>
              <a:off x="1823" y="2399"/>
              <a:ext cx="24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6640" name="Line 32"/>
            <p:cNvSpPr>
              <a:spLocks noChangeShapeType="1"/>
            </p:cNvSpPr>
            <p:nvPr/>
          </p:nvSpPr>
          <p:spPr bwMode="auto">
            <a:xfrm flipV="1">
              <a:off x="1920" y="2088"/>
              <a:ext cx="0" cy="2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3"/>
            <p:cNvSpPr>
              <a:spLocks noChangeShapeType="1"/>
            </p:cNvSpPr>
            <p:nvPr/>
          </p:nvSpPr>
          <p:spPr bwMode="auto">
            <a:xfrm flipH="1">
              <a:off x="2016" y="924"/>
              <a:ext cx="0" cy="32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Text Box 34"/>
          <p:cNvSpPr txBox="1">
            <a:spLocks noChangeArrowheads="1"/>
          </p:cNvSpPr>
          <p:nvPr/>
        </p:nvSpPr>
        <p:spPr bwMode="auto">
          <a:xfrm>
            <a:off x="381000" y="18288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</a:rPr>
              <a:t>1. Hình hộp chữ nhật</a:t>
            </a:r>
          </a:p>
        </p:txBody>
      </p:sp>
      <p:sp>
        <p:nvSpPr>
          <p:cNvPr id="26631" name="Text Box 35"/>
          <p:cNvSpPr txBox="1">
            <a:spLocks noChangeArrowheads="1"/>
          </p:cNvSpPr>
          <p:nvPr/>
        </p:nvSpPr>
        <p:spPr bwMode="auto">
          <a:xfrm>
            <a:off x="3733800" y="3810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33CC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26632" name="Text Box 36"/>
          <p:cNvSpPr txBox="1">
            <a:spLocks noChangeArrowheads="1"/>
          </p:cNvSpPr>
          <p:nvPr/>
        </p:nvSpPr>
        <p:spPr bwMode="auto">
          <a:xfrm>
            <a:off x="1219200" y="838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HỘP CHỮ NHẬT – HÌNH LẬP PHƯƠNG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/>
      <p:bldP spid="327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3997325" y="3697288"/>
            <a:ext cx="1868488" cy="1027112"/>
          </a:xfrm>
          <a:prstGeom prst="parallelogram">
            <a:avLst>
              <a:gd name="adj" fmla="val 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48768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Các mặt bằng nhau của hình hộp chữ nhật là: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667000" y="2903538"/>
            <a:ext cx="1341438" cy="796925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97325" y="2903538"/>
            <a:ext cx="1870075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67400" y="2903538"/>
            <a:ext cx="1331913" cy="796925"/>
            <a:chOff x="3360" y="1829"/>
            <a:chExt cx="845" cy="502"/>
          </a:xfrm>
        </p:grpSpPr>
        <p:sp>
          <p:nvSpPr>
            <p:cNvPr id="27682" name="AutoShape 7"/>
            <p:cNvSpPr>
              <a:spLocks noChangeArrowheads="1"/>
            </p:cNvSpPr>
            <p:nvPr/>
          </p:nvSpPr>
          <p:spPr bwMode="auto">
            <a:xfrm>
              <a:off x="3360" y="1829"/>
              <a:ext cx="845" cy="502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27683" name="Text Box 8"/>
            <p:cNvSpPr txBox="1">
              <a:spLocks noChangeArrowheads="1"/>
            </p:cNvSpPr>
            <p:nvPr/>
          </p:nvSpPr>
          <p:spPr bwMode="auto">
            <a:xfrm>
              <a:off x="3676" y="2005"/>
              <a:ext cx="2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97325" y="1828800"/>
            <a:ext cx="1870075" cy="1074738"/>
            <a:chOff x="2182" y="1152"/>
            <a:chExt cx="1178" cy="677"/>
          </a:xfrm>
        </p:grpSpPr>
        <p:sp>
          <p:nvSpPr>
            <p:cNvPr id="27680" name="AutoShape 10"/>
            <p:cNvSpPr>
              <a:spLocks noChangeArrowheads="1"/>
            </p:cNvSpPr>
            <p:nvPr/>
          </p:nvSpPr>
          <p:spPr bwMode="auto">
            <a:xfrm flipV="1">
              <a:off x="2182" y="1152"/>
              <a:ext cx="1178" cy="677"/>
            </a:xfrm>
            <a:prstGeom prst="parallelogram">
              <a:avLst>
                <a:gd name="adj" fmla="val 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27681" name="Text Box 11"/>
            <p:cNvSpPr txBox="1">
              <a:spLocks noChangeArrowheads="1"/>
            </p:cNvSpPr>
            <p:nvPr/>
          </p:nvSpPr>
          <p:spPr bwMode="auto">
            <a:xfrm>
              <a:off x="2647" y="1448"/>
              <a:ext cx="2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4724400" y="39624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3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197725" y="2903538"/>
            <a:ext cx="1870075" cy="793750"/>
            <a:chOff x="4198" y="1829"/>
            <a:chExt cx="1178" cy="500"/>
          </a:xfrm>
        </p:grpSpPr>
        <p:sp>
          <p:nvSpPr>
            <p:cNvPr id="27678" name="Rectangle 15"/>
            <p:cNvSpPr>
              <a:spLocks noChangeArrowheads="1"/>
            </p:cNvSpPr>
            <p:nvPr/>
          </p:nvSpPr>
          <p:spPr bwMode="auto">
            <a:xfrm>
              <a:off x="4198" y="1829"/>
              <a:ext cx="1178" cy="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</a:endParaRPr>
            </a:p>
          </p:txBody>
        </p:sp>
        <p:sp>
          <p:nvSpPr>
            <p:cNvPr id="27679" name="Text Box 16"/>
            <p:cNvSpPr txBox="1">
              <a:spLocks noChangeArrowheads="1"/>
            </p:cNvSpPr>
            <p:nvPr/>
          </p:nvSpPr>
          <p:spPr bwMode="auto">
            <a:xfrm>
              <a:off x="4745" y="2036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6</a:t>
              </a:r>
            </a:p>
          </p:txBody>
        </p:sp>
      </p:grp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371600" y="53340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+ mặt 1 = mặt 2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371600" y="57150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+ mặt 3 = mặt 5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352550" y="6096000"/>
            <a:ext cx="283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+ mặt 4 = mặt 6</a:t>
            </a:r>
          </a:p>
        </p:txBody>
      </p:sp>
      <p:sp>
        <p:nvSpPr>
          <p:cNvPr id="27662" name="Text Box 20"/>
          <p:cNvSpPr txBox="1">
            <a:spLocks noChangeArrowheads="1"/>
          </p:cNvSpPr>
          <p:nvPr/>
        </p:nvSpPr>
        <p:spPr bwMode="auto">
          <a:xfrm>
            <a:off x="4724400" y="31242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7663" name="Group 21"/>
          <p:cNvGrpSpPr>
            <a:grpSpLocks/>
          </p:cNvGrpSpPr>
          <p:nvPr/>
        </p:nvGrpSpPr>
        <p:grpSpPr bwMode="auto">
          <a:xfrm>
            <a:off x="381000" y="2667000"/>
            <a:ext cx="2133600" cy="2162175"/>
            <a:chOff x="1104" y="720"/>
            <a:chExt cx="1776" cy="2025"/>
          </a:xfrm>
        </p:grpSpPr>
        <p:grpSp>
          <p:nvGrpSpPr>
            <p:cNvPr id="27665" name="Group 22"/>
            <p:cNvGrpSpPr>
              <a:grpSpLocks/>
            </p:cNvGrpSpPr>
            <p:nvPr/>
          </p:nvGrpSpPr>
          <p:grpSpPr bwMode="auto">
            <a:xfrm>
              <a:off x="1104" y="1152"/>
              <a:ext cx="1776" cy="1056"/>
              <a:chOff x="1344" y="1632"/>
              <a:chExt cx="1776" cy="1056"/>
            </a:xfrm>
          </p:grpSpPr>
          <p:sp>
            <p:nvSpPr>
              <p:cNvPr id="27674" name="AutoShape 23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7675" name="Line 24"/>
              <p:cNvSpPr>
                <a:spLocks noChangeShapeType="1"/>
              </p:cNvSpPr>
              <p:nvPr/>
            </p:nvSpPr>
            <p:spPr bwMode="auto">
              <a:xfrm>
                <a:off x="1612" y="1641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Line 25"/>
              <p:cNvSpPr>
                <a:spLocks noChangeShapeType="1"/>
              </p:cNvSpPr>
              <p:nvPr/>
            </p:nvSpPr>
            <p:spPr bwMode="auto">
              <a:xfrm>
                <a:off x="1626" y="2420"/>
                <a:ext cx="1489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26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6" name="Text Box 27"/>
            <p:cNvSpPr txBox="1">
              <a:spLocks noChangeArrowheads="1"/>
            </p:cNvSpPr>
            <p:nvPr/>
          </p:nvSpPr>
          <p:spPr bwMode="auto">
            <a:xfrm>
              <a:off x="1152" y="1632"/>
              <a:ext cx="24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7667" name="Text Box 28"/>
            <p:cNvSpPr txBox="1">
              <a:spLocks noChangeArrowheads="1"/>
            </p:cNvSpPr>
            <p:nvPr/>
          </p:nvSpPr>
          <p:spPr bwMode="auto">
            <a:xfrm>
              <a:off x="2114" y="1777"/>
              <a:ext cx="23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7668" name="Text Box 29"/>
            <p:cNvSpPr txBox="1">
              <a:spLocks noChangeArrowheads="1"/>
            </p:cNvSpPr>
            <p:nvPr/>
          </p:nvSpPr>
          <p:spPr bwMode="auto">
            <a:xfrm>
              <a:off x="1633" y="1584"/>
              <a:ext cx="23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7669" name="Text Box 30"/>
            <p:cNvSpPr txBox="1">
              <a:spLocks noChangeArrowheads="1"/>
            </p:cNvSpPr>
            <p:nvPr/>
          </p:nvSpPr>
          <p:spPr bwMode="auto">
            <a:xfrm>
              <a:off x="2640" y="1584"/>
              <a:ext cx="24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7670" name="Text Box 31"/>
            <p:cNvSpPr txBox="1">
              <a:spLocks noChangeArrowheads="1"/>
            </p:cNvSpPr>
            <p:nvPr/>
          </p:nvSpPr>
          <p:spPr bwMode="auto">
            <a:xfrm>
              <a:off x="1921" y="720"/>
              <a:ext cx="24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7671" name="Text Box 32"/>
            <p:cNvSpPr txBox="1">
              <a:spLocks noChangeArrowheads="1"/>
            </p:cNvSpPr>
            <p:nvPr/>
          </p:nvSpPr>
          <p:spPr bwMode="auto">
            <a:xfrm>
              <a:off x="1823" y="2399"/>
              <a:ext cx="24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7672" name="Line 33"/>
            <p:cNvSpPr>
              <a:spLocks noChangeShapeType="1"/>
            </p:cNvSpPr>
            <p:nvPr/>
          </p:nvSpPr>
          <p:spPr bwMode="auto">
            <a:xfrm flipV="1">
              <a:off x="1920" y="20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34"/>
            <p:cNvSpPr>
              <a:spLocks noChangeShapeType="1"/>
            </p:cNvSpPr>
            <p:nvPr/>
          </p:nvSpPr>
          <p:spPr bwMode="auto">
            <a:xfrm flipH="1">
              <a:off x="2016" y="924"/>
              <a:ext cx="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4" name="Text Box 35"/>
          <p:cNvSpPr txBox="1">
            <a:spLocks noChangeArrowheads="1"/>
          </p:cNvSpPr>
          <p:nvPr/>
        </p:nvSpPr>
        <p:spPr bwMode="auto">
          <a:xfrm>
            <a:off x="0" y="16002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chemeClr val="accent2"/>
                </a:solidFill>
                <a:latin typeface="Times New Roman" pitchFamily="18" charset="0"/>
              </a:rPr>
              <a:t>1. Hình hộp chữ nhật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458 L 0.00017 0.2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5717 L 0.00017 0.001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208 L -0.34931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31 0.00047 L 0.00052 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 L -0.34948 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48 0.00139 L 0.00052 0.000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09" grpId="0"/>
      <p:bldP spid="338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1185</Words>
  <Application>Microsoft Office PowerPoint</Application>
  <PresentationFormat>On-screen Show (4:3)</PresentationFormat>
  <Paragraphs>305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HP001 5Ha</vt:lpstr>
      <vt:lpstr>Times New Roman</vt:lpstr>
      <vt:lpstr>.VnTime</vt:lpstr>
      <vt:lpstr>Default Design</vt:lpstr>
      <vt:lpstr>1_Default Design</vt:lpstr>
      <vt:lpstr>Chủ đề của Office</vt:lpstr>
      <vt:lpstr>1_Chủ đề của Office</vt:lpstr>
      <vt:lpstr>2_Chủ đề của Office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Nha Trang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TV Computer</dc:creator>
  <cp:lastModifiedBy>Nguyen </cp:lastModifiedBy>
  <cp:revision>75</cp:revision>
  <dcterms:created xsi:type="dcterms:W3CDTF">2012-02-06T13:48:31Z</dcterms:created>
  <dcterms:modified xsi:type="dcterms:W3CDTF">2022-05-17T11:35:47Z</dcterms:modified>
</cp:coreProperties>
</file>