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0" r:id="rId17"/>
    <p:sldId id="274" r:id="rId18"/>
    <p:sldId id="279"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BB3D8"/>
    <a:srgbClr val="FFCC00"/>
    <a:srgbClr val="990099"/>
    <a:srgbClr val="CC0E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66" autoAdjust="0"/>
    <p:restoredTop sz="94660"/>
  </p:normalViewPr>
  <p:slideViewPr>
    <p:cSldViewPr>
      <p:cViewPr varScale="1">
        <p:scale>
          <a:sx n="65" d="100"/>
          <a:sy n="65" d="100"/>
        </p:scale>
        <p:origin x="-13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75ED0-4453-4091-B479-ACEA5221E5A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DCA5C-82A8-4EA1-99DE-886D72E1046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3BFD0A-527E-4AB0-9960-39C987632B1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EC187-F161-4081-8F68-EEF9767D6AA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314D7-630E-4E16-8D81-839C6A69ED0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970A24-797E-4EF2-9A2B-89470FEE9D73}"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17778B-4482-4E8C-BD0A-D83ECC86608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E6A246-487D-4DEC-83BB-1933C0EC114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D07BD5-BA57-45BB-A1D8-079440FCBED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C1A8B0-076C-496E-A139-65EC612A844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23EF87-9430-4EA2-B5BB-9BB6880721D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B8774FE-6EBB-4C43-9179-1A0FD773A1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2209800" y="1219200"/>
            <a:ext cx="6172200" cy="1524000"/>
          </a:xfrm>
          <a:prstGeom prst="rect">
            <a:avLst/>
          </a:prstGeom>
        </p:spPr>
        <p:txBody>
          <a:bodyPr wrap="none" lIns="91435" tIns="45718" rIns="91435" bIns="45718" fromWordArt="1">
            <a:prstTxWarp prst="textPlain">
              <a:avLst>
                <a:gd name="adj" fmla="val 50000"/>
              </a:avLst>
            </a:prstTxWarp>
          </a:bodyPr>
          <a:lstStyle/>
          <a:p>
            <a:pPr eaLnBrk="1" hangingPunct="1">
              <a:defRPr/>
            </a:pP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làm</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văn</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Lớp </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a:t>
            </a:r>
          </a:p>
        </p:txBody>
      </p:sp>
      <p:sp>
        <p:nvSpPr>
          <p:cNvPr id="2" name="WordArt 21"/>
          <p:cNvSpPr>
            <a:spLocks noChangeArrowheads="1" noChangeShapeType="1" noTextEdit="1"/>
          </p:cNvSpPr>
          <p:nvPr/>
        </p:nvSpPr>
        <p:spPr bwMode="auto">
          <a:xfrm>
            <a:off x="609600" y="2971800"/>
            <a:ext cx="8153400" cy="5740400"/>
          </a:xfrm>
          <a:prstGeom prst="rect">
            <a:avLst/>
          </a:prstGeom>
        </p:spPr>
        <p:txBody>
          <a:bodyPr wrap="none" fromWordArt="1">
            <a:prstTxWarp prst="textPlain">
              <a:avLst>
                <a:gd name="adj" fmla="val 50000"/>
              </a:avLst>
            </a:prstTxWarp>
          </a:bodyPr>
          <a:lstStyle/>
          <a:p>
            <a:r>
              <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Tuần 21.</a:t>
            </a:r>
          </a:p>
          <a:p>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2" name="Group 5"/>
          <p:cNvGrpSpPr>
            <a:grpSpLocks/>
          </p:cNvGrpSpPr>
          <p:nvPr/>
        </p:nvGrpSpPr>
        <p:grpSpPr bwMode="auto">
          <a:xfrm>
            <a:off x="0" y="0"/>
            <a:ext cx="9144000" cy="6858000"/>
            <a:chOff x="8" y="0"/>
            <a:chExt cx="5760" cy="4320"/>
          </a:xfrm>
        </p:grpSpPr>
        <p:pic>
          <p:nvPicPr>
            <p:cNvPr id="2053"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4"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2055" name="Group 8"/>
            <p:cNvGrpSpPr>
              <a:grpSpLocks/>
            </p:cNvGrpSpPr>
            <p:nvPr/>
          </p:nvGrpSpPr>
          <p:grpSpPr bwMode="auto">
            <a:xfrm>
              <a:off x="8" y="0"/>
              <a:ext cx="5760" cy="4320"/>
              <a:chOff x="672" y="0"/>
              <a:chExt cx="5760" cy="4320"/>
            </a:xfrm>
          </p:grpSpPr>
          <p:pic>
            <p:nvPicPr>
              <p:cNvPr id="2056"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7"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8"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5"/>
          <p:cNvSpPr>
            <a:spLocks noChangeArrowheads="1" noChangeShapeType="1" noTextEdit="1"/>
          </p:cNvSpPr>
          <p:nvPr/>
        </p:nvSpPr>
        <p:spPr bwMode="auto">
          <a:xfrm>
            <a:off x="3538538" y="206375"/>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11267" name="Text Box 6"/>
          <p:cNvSpPr txBox="1">
            <a:spLocks noChangeArrowheads="1"/>
          </p:cNvSpPr>
          <p:nvPr/>
        </p:nvSpPr>
        <p:spPr bwMode="auto">
          <a:xfrm>
            <a:off x="952500" y="792163"/>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sp>
        <p:nvSpPr>
          <p:cNvPr id="16394" name="Text Box 10"/>
          <p:cNvSpPr txBox="1">
            <a:spLocks noChangeArrowheads="1"/>
          </p:cNvSpPr>
          <p:nvPr/>
        </p:nvSpPr>
        <p:spPr bwMode="auto">
          <a:xfrm>
            <a:off x="460375" y="2662238"/>
            <a:ext cx="8458200" cy="519112"/>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chemeClr val="accent2"/>
                </a:solidFill>
                <a:latin typeface="Times New Roman" pitchFamily="18" charset="0"/>
              </a:rPr>
              <a:t>Nghe và kể lại câu chuyện Nâng niu từng hạt giống</a:t>
            </a:r>
          </a:p>
        </p:txBody>
      </p:sp>
      <p:sp>
        <p:nvSpPr>
          <p:cNvPr id="16395" name="Text Box 11"/>
          <p:cNvSpPr txBox="1">
            <a:spLocks noChangeArrowheads="1"/>
          </p:cNvSpPr>
          <p:nvPr/>
        </p:nvSpPr>
        <p:spPr bwMode="auto">
          <a:xfrm>
            <a:off x="765175" y="3181350"/>
            <a:ext cx="8153400" cy="519113"/>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*Gợi ý:</a:t>
            </a:r>
          </a:p>
        </p:txBody>
      </p:sp>
      <p:sp>
        <p:nvSpPr>
          <p:cNvPr id="16396" name="Text Box 12"/>
          <p:cNvSpPr txBox="1">
            <a:spLocks noChangeArrowheads="1"/>
          </p:cNvSpPr>
          <p:nvPr/>
        </p:nvSpPr>
        <p:spPr bwMode="auto">
          <a:xfrm>
            <a:off x="304800" y="3765550"/>
            <a:ext cx="8382000" cy="2228850"/>
          </a:xfrm>
          <a:prstGeom prst="rect">
            <a:avLst/>
          </a:prstGeom>
          <a:noFill/>
          <a:ln w="9525">
            <a:noFill/>
            <a:miter lim="800000"/>
            <a:headEnd/>
            <a:tailEnd/>
          </a:ln>
        </p:spPr>
        <p:txBody>
          <a:bodyPr>
            <a:spAutoFit/>
          </a:bodyPr>
          <a:lstStyle/>
          <a:p>
            <a:pPr marL="342900" indent="-342900" eaLnBrk="1" hangingPunct="1">
              <a:spcBef>
                <a:spcPct val="50000"/>
              </a:spcBef>
            </a:pPr>
            <a:r>
              <a:rPr lang="en-US" altLang="en-US" sz="2800" b="1">
                <a:latin typeface="Times New Roman" pitchFamily="18" charset="0"/>
              </a:rPr>
              <a:t>a</a:t>
            </a:r>
            <a:r>
              <a:rPr lang="en-US" altLang="en-US" sz="2800">
                <a:latin typeface="Times New Roman" pitchFamily="18" charset="0"/>
              </a:rPr>
              <a:t>) Viện nghiên cứu nhận được quà gì?</a:t>
            </a:r>
          </a:p>
          <a:p>
            <a:pPr marL="342900" indent="-342900" eaLnBrk="1" hangingPunct="1">
              <a:spcBef>
                <a:spcPct val="50000"/>
              </a:spcBef>
            </a:pPr>
            <a:r>
              <a:rPr lang="en-US" altLang="en-US" sz="2800">
                <a:latin typeface="Times New Roman" pitchFamily="18" charset="0"/>
              </a:rPr>
              <a:t>b) Vì sao ông Lương Định Của không đem gieo ngay cả mười hạt giống?</a:t>
            </a:r>
          </a:p>
          <a:p>
            <a:pPr marL="342900" indent="-342900" eaLnBrk="1" hangingPunct="1">
              <a:spcBef>
                <a:spcPct val="50000"/>
              </a:spcBef>
            </a:pPr>
            <a:r>
              <a:rPr lang="en-US" altLang="en-US" sz="2800">
                <a:latin typeface="Times New Roman" pitchFamily="18" charset="0"/>
              </a:rPr>
              <a:t>c) Ông đã làm gì để bảo vệ giống lúa?</a:t>
            </a:r>
          </a:p>
        </p:txBody>
      </p:sp>
      <p:sp>
        <p:nvSpPr>
          <p:cNvPr id="11271" name="TextBox 1"/>
          <p:cNvSpPr txBox="1">
            <a:spLocks noChangeArrowheads="1"/>
          </p:cNvSpPr>
          <p:nvPr/>
        </p:nvSpPr>
        <p:spPr bwMode="auto">
          <a:xfrm>
            <a:off x="533400" y="2125663"/>
            <a:ext cx="2193925" cy="862012"/>
          </a:xfrm>
          <a:prstGeom prst="rect">
            <a:avLst/>
          </a:prstGeom>
          <a:noFill/>
          <a:ln w="9525">
            <a:noFill/>
            <a:miter lim="800000"/>
            <a:headEnd/>
            <a:tailEnd/>
          </a:ln>
        </p:spPr>
        <p:txBody>
          <a:bodyPr wrap="none">
            <a:spAutoFit/>
          </a:bodyPr>
          <a:lstStyle/>
          <a:p>
            <a:pPr eaLnBrk="1" hangingPunct="1"/>
            <a:r>
              <a:rPr lang="en-US" altLang="en-US" sz="3200" b="1" u="sng">
                <a:latin typeface="Times New Roman" pitchFamily="18" charset="0"/>
              </a:rPr>
              <a:t>BÀI TẬP 2</a:t>
            </a:r>
            <a:r>
              <a:rPr lang="en-US" altLang="en-US" b="1">
                <a:latin typeface="Times New Roman" pitchFamily="18" charset="0"/>
              </a:rPr>
              <a:t>:</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box(in)">
                                      <p:cBhvr>
                                        <p:cTn id="7" dur="500"/>
                                        <p:tgtEl>
                                          <p:spTgt spid="16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 calcmode="lin" valueType="num">
                                      <p:cBhvr additive="base">
                                        <p:cTn id="12" dur="500" fill="hold"/>
                                        <p:tgtEl>
                                          <p:spTgt spid="16395"/>
                                        </p:tgtEl>
                                        <p:attrNameLst>
                                          <p:attrName>ppt_x</p:attrName>
                                        </p:attrNameLst>
                                      </p:cBhvr>
                                      <p:tavLst>
                                        <p:tav tm="0">
                                          <p:val>
                                            <p:strVal val="#ppt_x"/>
                                          </p:val>
                                        </p:tav>
                                        <p:tav tm="100000">
                                          <p:val>
                                            <p:strVal val="#ppt_x"/>
                                          </p:val>
                                        </p:tav>
                                      </p:tavLst>
                                    </p:anim>
                                    <p:anim calcmode="lin" valueType="num">
                                      <p:cBhvr additive="base">
                                        <p:cTn id="13"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396"/>
                                        </p:tgtEl>
                                        <p:attrNameLst>
                                          <p:attrName>style.visibility</p:attrName>
                                        </p:attrNameLst>
                                      </p:cBhvr>
                                      <p:to>
                                        <p:strVal val="visible"/>
                                      </p:to>
                                    </p:set>
                                    <p:animEffect transition="in" filter="checkerboard(across)">
                                      <p:cBhvr>
                                        <p:cTn id="18"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6395" grpId="0"/>
      <p:bldP spid="163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5"/>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12291" name="Text Box 6"/>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sp>
        <p:nvSpPr>
          <p:cNvPr id="12292" name="Line 7"/>
          <p:cNvSpPr>
            <a:spLocks noChangeShapeType="1"/>
          </p:cNvSpPr>
          <p:nvPr/>
        </p:nvSpPr>
        <p:spPr bwMode="auto">
          <a:xfrm>
            <a:off x="3505200" y="1143000"/>
            <a:ext cx="2362200" cy="0"/>
          </a:xfrm>
          <a:prstGeom prst="line">
            <a:avLst/>
          </a:prstGeom>
          <a:noFill/>
          <a:ln w="9525">
            <a:solidFill>
              <a:schemeClr val="tx1"/>
            </a:solidFill>
            <a:round/>
            <a:headEnd/>
            <a:tailEnd/>
          </a:ln>
        </p:spPr>
        <p:txBody>
          <a:bodyPr/>
          <a:lstStyle/>
          <a:p>
            <a:endParaRPr lang="en-US"/>
          </a:p>
        </p:txBody>
      </p:sp>
      <p:sp>
        <p:nvSpPr>
          <p:cNvPr id="17416" name="AutoShape 8"/>
          <p:cNvSpPr>
            <a:spLocks noChangeArrowheads="1"/>
          </p:cNvSpPr>
          <p:nvPr/>
        </p:nvSpPr>
        <p:spPr bwMode="auto">
          <a:xfrm>
            <a:off x="762000" y="2514600"/>
            <a:ext cx="7543800" cy="2133600"/>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altLang="en-US" sz="2800" b="1">
                <a:solidFill>
                  <a:schemeClr val="tx2"/>
                </a:solidFill>
                <a:latin typeface="Times New Roman" pitchFamily="18" charset="0"/>
              </a:rPr>
              <a:t>Nghe cô kể chuyện:</a:t>
            </a:r>
            <a:r>
              <a:rPr lang="en-US" altLang="en-US" sz="2800" b="1">
                <a:solidFill>
                  <a:srgbClr val="CC0E20"/>
                </a:solidFill>
                <a:latin typeface="Times New Roman" pitchFamily="18" charset="0"/>
              </a:rPr>
              <a:t> </a:t>
            </a:r>
          </a:p>
          <a:p>
            <a:pPr algn="ctr" eaLnBrk="1" hangingPunct="1"/>
            <a:r>
              <a:rPr lang="en-US" altLang="en-US" sz="2800" b="1" i="1">
                <a:solidFill>
                  <a:srgbClr val="CC0E20"/>
                </a:solidFill>
                <a:latin typeface="Times New Roman" pitchFamily="18" charset="0"/>
              </a:rPr>
              <a:t>Nâng niu từng hạt giống</a:t>
            </a:r>
          </a:p>
        </p:txBody>
      </p:sp>
      <p:sp>
        <p:nvSpPr>
          <p:cNvPr id="17417" name="Text Box 9"/>
          <p:cNvSpPr txBox="1">
            <a:spLocks noChangeArrowheads="1"/>
          </p:cNvSpPr>
          <p:nvPr/>
        </p:nvSpPr>
        <p:spPr bwMode="auto">
          <a:xfrm>
            <a:off x="762000" y="4719638"/>
            <a:ext cx="7543800" cy="946150"/>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Các em quan sát ảnh ông Lương Định Của và nghe cô kể: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linds(horizontal)">
                                      <p:cBhvr>
                                        <p:cTn id="7" dur="5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box(in)">
                                      <p:cBhvr>
                                        <p:cTn id="12"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0"/>
          <p:cNvPicPr>
            <a:picLocks noChangeAspect="1" noChangeArrowheads="1"/>
          </p:cNvPicPr>
          <p:nvPr/>
        </p:nvPicPr>
        <p:blipFill>
          <a:blip r:embed="rId2"/>
          <a:srcRect/>
          <a:stretch>
            <a:fillRect/>
          </a:stretch>
        </p:blipFill>
        <p:spPr bwMode="auto">
          <a:xfrm>
            <a:off x="6096000" y="1295400"/>
            <a:ext cx="2895600" cy="4343400"/>
          </a:xfrm>
          <a:prstGeom prst="rect">
            <a:avLst/>
          </a:prstGeom>
          <a:noFill/>
          <a:ln w="9525">
            <a:noFill/>
            <a:miter lim="800000"/>
            <a:headEnd/>
            <a:tailEnd/>
          </a:ln>
        </p:spPr>
      </p:pic>
      <p:sp>
        <p:nvSpPr>
          <p:cNvPr id="18442" name="Text Box 10"/>
          <p:cNvSpPr txBox="1">
            <a:spLocks noChangeArrowheads="1"/>
          </p:cNvSpPr>
          <p:nvPr/>
        </p:nvSpPr>
        <p:spPr bwMode="auto">
          <a:xfrm>
            <a:off x="6096000" y="6172200"/>
            <a:ext cx="2743200" cy="519113"/>
          </a:xfrm>
          <a:prstGeom prst="rect">
            <a:avLst/>
          </a:prstGeom>
          <a:solidFill>
            <a:srgbClr val="FFCC00"/>
          </a:solid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a:t>
            </a:r>
            <a:r>
              <a:rPr lang="en-US" altLang="en-US" sz="2800" b="1">
                <a:solidFill>
                  <a:srgbClr val="CC0E20"/>
                </a:solidFill>
                <a:latin typeface="Times New Roman" pitchFamily="18" charset="0"/>
              </a:rPr>
              <a:t>(1920 – 1975)</a:t>
            </a:r>
          </a:p>
        </p:txBody>
      </p:sp>
      <p:sp>
        <p:nvSpPr>
          <p:cNvPr id="13316" name="Text Box 11"/>
          <p:cNvSpPr txBox="1">
            <a:spLocks noChangeArrowheads="1"/>
          </p:cNvSpPr>
          <p:nvPr/>
        </p:nvSpPr>
        <p:spPr bwMode="auto">
          <a:xfrm>
            <a:off x="152400" y="2819400"/>
            <a:ext cx="5715000" cy="366713"/>
          </a:xfrm>
          <a:prstGeom prst="rect">
            <a:avLst/>
          </a:prstGeom>
          <a:noFill/>
          <a:ln w="9525">
            <a:noFill/>
            <a:miter lim="800000"/>
            <a:headEnd/>
            <a:tailEnd/>
          </a:ln>
        </p:spPr>
        <p:txBody>
          <a:bodyPr>
            <a:spAutoFit/>
          </a:bodyPr>
          <a:lstStyle/>
          <a:p>
            <a:pPr eaLnBrk="1" hangingPunct="1">
              <a:spcBef>
                <a:spcPct val="50000"/>
              </a:spcBef>
            </a:pPr>
            <a:endParaRPr lang="en-US" altLang="en-US"/>
          </a:p>
        </p:txBody>
      </p:sp>
      <p:sp>
        <p:nvSpPr>
          <p:cNvPr id="18444" name="Text Box 12"/>
          <p:cNvSpPr txBox="1">
            <a:spLocks noChangeArrowheads="1"/>
          </p:cNvSpPr>
          <p:nvPr/>
        </p:nvSpPr>
        <p:spPr bwMode="auto">
          <a:xfrm>
            <a:off x="0" y="457200"/>
            <a:ext cx="9982200" cy="7359650"/>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a:t>
            </a:r>
            <a:r>
              <a:rPr lang="en-US" altLang="en-US" sz="2800">
                <a:latin typeface="Times New Roman" pitchFamily="18" charset="0"/>
              </a:rPr>
              <a:t>Ông Lương Định Của là một nhà khoa học có công tạo ra nhiều giống lúa mới.</a:t>
            </a:r>
          </a:p>
          <a:p>
            <a:pPr eaLnBrk="1" hangingPunct="1">
              <a:spcBef>
                <a:spcPct val="50000"/>
              </a:spcBef>
            </a:pPr>
            <a:r>
              <a:rPr lang="en-US" altLang="en-US" sz="2800">
                <a:latin typeface="Times New Roman" pitchFamily="18" charset="0"/>
              </a:rPr>
              <a:t>  Có lần, một bạn nước ngoài gửi cho viện </a:t>
            </a:r>
          </a:p>
          <a:p>
            <a:pPr eaLnBrk="1" hangingPunct="1">
              <a:spcBef>
                <a:spcPct val="50000"/>
              </a:spcBef>
            </a:pPr>
            <a:r>
              <a:rPr lang="en-US" altLang="en-US" sz="2800">
                <a:latin typeface="Times New Roman" pitchFamily="18" charset="0"/>
              </a:rPr>
              <a:t>nghiên cứu của ông mười hạt thóc </a:t>
            </a:r>
          </a:p>
          <a:p>
            <a:pPr eaLnBrk="1" hangingPunct="1">
              <a:spcBef>
                <a:spcPct val="50000"/>
              </a:spcBef>
            </a:pPr>
            <a:r>
              <a:rPr lang="en-US" altLang="en-US" sz="2800">
                <a:latin typeface="Times New Roman" pitchFamily="18" charset="0"/>
              </a:rPr>
              <a:t>giống quý. Giữa lúc ấy, trời rét đậm.</a:t>
            </a:r>
          </a:p>
          <a:p>
            <a:pPr eaLnBrk="1" hangingPunct="1">
              <a:spcBef>
                <a:spcPct val="50000"/>
              </a:spcBef>
            </a:pPr>
            <a:r>
              <a:rPr lang="en-US" altLang="en-US" sz="2800">
                <a:latin typeface="Times New Roman" pitchFamily="18" charset="0"/>
              </a:rPr>
              <a:t>Ông Của bảo: “Không thể để những</a:t>
            </a:r>
          </a:p>
          <a:p>
            <a:pPr eaLnBrk="1" hangingPunct="1">
              <a:spcBef>
                <a:spcPct val="50000"/>
              </a:spcBef>
            </a:pPr>
            <a:r>
              <a:rPr lang="en-US" altLang="en-US" sz="2800">
                <a:latin typeface="Times New Roman" pitchFamily="18" charset="0"/>
              </a:rPr>
              <a:t> hạt giống quý này nảy mầm rồi chết </a:t>
            </a:r>
          </a:p>
          <a:p>
            <a:pPr eaLnBrk="1" hangingPunct="1">
              <a:spcBef>
                <a:spcPct val="50000"/>
              </a:spcBef>
            </a:pPr>
            <a:r>
              <a:rPr lang="en-US" altLang="en-US" sz="2800">
                <a:latin typeface="Times New Roman" pitchFamily="18" charset="0"/>
              </a:rPr>
              <a:t>vì rét.” Ông chia mười hạt thóc giống</a:t>
            </a:r>
          </a:p>
          <a:p>
            <a:pPr eaLnBrk="1" hangingPunct="1">
              <a:spcBef>
                <a:spcPct val="50000"/>
              </a:spcBef>
            </a:pPr>
            <a:r>
              <a:rPr lang="en-US" altLang="en-US" sz="2800">
                <a:latin typeface="Times New Roman" pitchFamily="18" charset="0"/>
              </a:rPr>
              <a:t> làm hai phần. Năm hạt ông đem gieo </a:t>
            </a:r>
          </a:p>
          <a:p>
            <a:pPr eaLnBrk="1" hangingPunct="1">
              <a:spcBef>
                <a:spcPct val="50000"/>
              </a:spcBef>
            </a:pPr>
            <a:r>
              <a:rPr lang="en-US" altLang="en-US" sz="2800">
                <a:latin typeface="Times New Roman" pitchFamily="18" charset="0"/>
              </a:rPr>
              <a:t>trong phòng thí nghiệm. Còn năm hạt </a:t>
            </a:r>
          </a:p>
          <a:p>
            <a:pPr eaLnBrk="1" hangingPunct="1">
              <a:spcBef>
                <a:spcPct val="50000"/>
              </a:spcBef>
            </a:pPr>
            <a:endParaRPr lang="en-US" altLang="en-US" sz="2800" b="1">
              <a:latin typeface="Times New Roman" pitchFamily="18" charset="0"/>
            </a:endParaRPr>
          </a:p>
          <a:p>
            <a:pPr eaLnBrk="1" hangingPunct="1">
              <a:spcBef>
                <a:spcPct val="50000"/>
              </a:spcBef>
            </a:pPr>
            <a:endParaRPr lang="en-US" altLang="en-US" sz="2800" b="1">
              <a:latin typeface="Times New Roman" pitchFamily="18" charset="0"/>
            </a:endParaRPr>
          </a:p>
        </p:txBody>
      </p:sp>
      <p:sp>
        <p:nvSpPr>
          <p:cNvPr id="18445" name="Text Box 13"/>
          <p:cNvSpPr txBox="1">
            <a:spLocks noChangeArrowheads="1"/>
          </p:cNvSpPr>
          <p:nvPr/>
        </p:nvSpPr>
        <p:spPr bwMode="auto">
          <a:xfrm>
            <a:off x="5943600" y="5715000"/>
            <a:ext cx="3048000" cy="457200"/>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sz="2400" b="1">
                <a:solidFill>
                  <a:schemeClr val="bg1"/>
                </a:solidFill>
                <a:latin typeface="Times New Roman" pitchFamily="18" charset="0"/>
              </a:rPr>
              <a:t>LƯƠNG</a:t>
            </a:r>
            <a:r>
              <a:rPr lang="en-US" altLang="en-US" sz="2400" b="1">
                <a:solidFill>
                  <a:schemeClr val="bg1"/>
                </a:solidFill>
              </a:rPr>
              <a:t> </a:t>
            </a:r>
            <a:r>
              <a:rPr lang="en-US" altLang="en-US" sz="2400" b="1">
                <a:solidFill>
                  <a:schemeClr val="bg1"/>
                </a:solidFill>
                <a:latin typeface="Times New Roman" pitchFamily="18" charset="0"/>
              </a:rPr>
              <a:t>ĐỊNH CỦA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5"/>
                                        </p:tgtEl>
                                        <p:attrNameLst>
                                          <p:attrName>style.visibility</p:attrName>
                                        </p:attrNameLst>
                                      </p:cBhvr>
                                      <p:to>
                                        <p:strVal val="visible"/>
                                      </p:to>
                                    </p:set>
                                    <p:animEffect transition="in" filter="blinds(horizontal)">
                                      <p:cBhvr>
                                        <p:cTn id="12" dur="500"/>
                                        <p:tgtEl>
                                          <p:spTgt spid="184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42"/>
                                        </p:tgtEl>
                                        <p:attrNameLst>
                                          <p:attrName>style.visibility</p:attrName>
                                        </p:attrNameLst>
                                      </p:cBhvr>
                                      <p:to>
                                        <p:strVal val="visible"/>
                                      </p:to>
                                    </p:set>
                                    <p:anim calcmode="lin" valueType="num">
                                      <p:cBhvr additive="base">
                                        <p:cTn id="17" dur="500" fill="hold"/>
                                        <p:tgtEl>
                                          <p:spTgt spid="18442"/>
                                        </p:tgtEl>
                                        <p:attrNameLst>
                                          <p:attrName>ppt_x</p:attrName>
                                        </p:attrNameLst>
                                      </p:cBhvr>
                                      <p:tavLst>
                                        <p:tav tm="0">
                                          <p:val>
                                            <p:strVal val="#ppt_x"/>
                                          </p:val>
                                        </p:tav>
                                        <p:tav tm="100000">
                                          <p:val>
                                            <p:strVal val="#ppt_x"/>
                                          </p:val>
                                        </p:tav>
                                      </p:tavLst>
                                    </p:anim>
                                    <p:anim calcmode="lin" valueType="num">
                                      <p:cBhvr additive="base">
                                        <p:cTn id="18"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box(in)">
                                      <p:cBhvr>
                                        <p:cTn id="23"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4" grpId="0"/>
      <p:bldP spid="184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1066800"/>
            <a:ext cx="8915400" cy="366713"/>
          </a:xfrm>
          <a:prstGeom prst="rect">
            <a:avLst/>
          </a:prstGeom>
          <a:noFill/>
          <a:ln w="9525">
            <a:noFill/>
            <a:miter lim="800000"/>
            <a:headEnd/>
            <a:tailEnd/>
          </a:ln>
        </p:spPr>
        <p:txBody>
          <a:bodyPr>
            <a:spAutoFit/>
          </a:bodyPr>
          <a:lstStyle/>
          <a:p>
            <a:pPr eaLnBrk="1" hangingPunct="1">
              <a:spcBef>
                <a:spcPct val="50000"/>
              </a:spcBef>
            </a:pPr>
            <a:endParaRPr lang="en-US" altLang="en-US"/>
          </a:p>
        </p:txBody>
      </p:sp>
      <p:sp>
        <p:nvSpPr>
          <p:cNvPr id="19462" name="Text Box 6"/>
          <p:cNvSpPr txBox="1">
            <a:spLocks noChangeArrowheads="1"/>
          </p:cNvSpPr>
          <p:nvPr/>
        </p:nvSpPr>
        <p:spPr bwMode="auto">
          <a:xfrm>
            <a:off x="0" y="609600"/>
            <a:ext cx="9144000" cy="2032000"/>
          </a:xfrm>
          <a:prstGeom prst="rect">
            <a:avLst/>
          </a:prstGeom>
          <a:noFill/>
          <a:ln w="9525">
            <a:noFill/>
            <a:miter lim="800000"/>
            <a:headEnd/>
            <a:tailEnd/>
          </a:ln>
        </p:spPr>
        <p:txBody>
          <a:bodyPr>
            <a:spAutoFit/>
          </a:bodyPr>
          <a:lstStyle/>
          <a:p>
            <a:pPr eaLnBrk="1" hangingPunct="1">
              <a:spcBef>
                <a:spcPct val="50000"/>
              </a:spcBef>
            </a:pPr>
            <a:r>
              <a:rPr lang="en-US" altLang="en-US" sz="2800">
                <a:latin typeface="Times New Roman" pitchFamily="18" charset="0"/>
              </a:rPr>
              <a:t>kia, ông ngâm nước ấm, gói vào khăn, tối tối ủ trong người trùm chăn ngủ để hơi ấm của cơ thể làm cho thóc nảy mầm.</a:t>
            </a:r>
          </a:p>
          <a:p>
            <a:pPr eaLnBrk="1" hangingPunct="1">
              <a:spcBef>
                <a:spcPct val="50000"/>
              </a:spcBef>
            </a:pPr>
            <a:r>
              <a:rPr lang="en-US" altLang="en-US" sz="2800">
                <a:latin typeface="Times New Roman" pitchFamily="18" charset="0"/>
              </a:rPr>
              <a:t>    Sau đợt rét kéo dài, chỉ có năm hạt thóc ông Của ủ trong người là giữ được mầm xanh.</a:t>
            </a:r>
          </a:p>
        </p:txBody>
      </p:sp>
      <p:pic>
        <p:nvPicPr>
          <p:cNvPr id="14340" name="Picture 7" descr="0"/>
          <p:cNvPicPr>
            <a:picLocks noChangeAspect="1" noChangeArrowheads="1"/>
          </p:cNvPicPr>
          <p:nvPr/>
        </p:nvPicPr>
        <p:blipFill>
          <a:blip r:embed="rId2"/>
          <a:srcRect/>
          <a:stretch>
            <a:fillRect/>
          </a:stretch>
        </p:blipFill>
        <p:spPr bwMode="auto">
          <a:xfrm>
            <a:off x="6324600" y="3048000"/>
            <a:ext cx="2819400" cy="3810000"/>
          </a:xfrm>
          <a:prstGeom prst="rect">
            <a:avLst/>
          </a:prstGeom>
          <a:noFill/>
          <a:ln w="9525">
            <a:noFill/>
            <a:miter lim="800000"/>
            <a:headEnd/>
            <a:tailEnd/>
          </a:ln>
        </p:spPr>
      </p:pic>
      <p:pic>
        <p:nvPicPr>
          <p:cNvPr id="19464" name="Picture 8" descr="0"/>
          <p:cNvPicPr>
            <a:picLocks noChangeAspect="1" noChangeArrowheads="1"/>
          </p:cNvPicPr>
          <p:nvPr/>
        </p:nvPicPr>
        <p:blipFill>
          <a:blip r:embed="rId3"/>
          <a:srcRect/>
          <a:stretch>
            <a:fillRect/>
          </a:stretch>
        </p:blipFill>
        <p:spPr bwMode="auto">
          <a:xfrm>
            <a:off x="0" y="2641600"/>
            <a:ext cx="6096000" cy="421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fade">
                                      <p:cBhvr>
                                        <p:cTn id="12"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33400" y="533400"/>
            <a:ext cx="8153400" cy="519113"/>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a) Viện nghiên cứu nhận được quà gì?</a:t>
            </a:r>
          </a:p>
        </p:txBody>
      </p:sp>
      <p:sp>
        <p:nvSpPr>
          <p:cNvPr id="20486" name="AutoShape 6"/>
          <p:cNvSpPr>
            <a:spLocks noChangeArrowheads="1"/>
          </p:cNvSpPr>
          <p:nvPr/>
        </p:nvSpPr>
        <p:spPr bwMode="auto">
          <a:xfrm>
            <a:off x="381000" y="990600"/>
            <a:ext cx="8382000" cy="685800"/>
          </a:xfrm>
          <a:prstGeom prst="flowChartAlternateProcess">
            <a:avLst/>
          </a:prstGeom>
          <a:solidFill>
            <a:srgbClr val="EBB3D8"/>
          </a:solidFill>
          <a:ln w="9525">
            <a:solidFill>
              <a:schemeClr val="tx1"/>
            </a:solidFill>
            <a:miter lim="800000"/>
            <a:headEnd/>
            <a:tailEnd/>
          </a:ln>
        </p:spPr>
        <p:txBody>
          <a:bodyPr wrap="none" anchor="ctr"/>
          <a:lstStyle/>
          <a:p>
            <a:pPr algn="ctr" eaLnBrk="1" hangingPunct="1"/>
            <a:r>
              <a:rPr lang="en-US" altLang="en-US" sz="2800" b="1">
                <a:solidFill>
                  <a:schemeClr val="accent2"/>
                </a:solidFill>
                <a:latin typeface="Times New Roman" pitchFamily="18" charset="0"/>
              </a:rPr>
              <a:t>Viện nghiên cứu nhận được mười hạt giống quý.</a:t>
            </a:r>
          </a:p>
        </p:txBody>
      </p:sp>
      <p:sp>
        <p:nvSpPr>
          <p:cNvPr id="20487" name="Text Box 7"/>
          <p:cNvSpPr txBox="1">
            <a:spLocks noChangeArrowheads="1"/>
          </p:cNvSpPr>
          <p:nvPr/>
        </p:nvSpPr>
        <p:spPr bwMode="auto">
          <a:xfrm>
            <a:off x="228600" y="1752600"/>
            <a:ext cx="8458200" cy="946150"/>
          </a:xfrm>
          <a:prstGeom prst="rect">
            <a:avLst/>
          </a:prstGeom>
          <a:noFill/>
          <a:ln w="9525">
            <a:noFill/>
            <a:miter lim="800000"/>
            <a:headEnd/>
            <a:tailEnd/>
          </a:ln>
        </p:spPr>
        <p:txBody>
          <a:bodyPr>
            <a:spAutoFit/>
          </a:bodyPr>
          <a:lstStyle/>
          <a:p>
            <a:pPr eaLnBrk="1" hangingPunct="1">
              <a:spcBef>
                <a:spcPct val="50000"/>
              </a:spcBef>
            </a:pPr>
            <a:r>
              <a:rPr lang="en-US" altLang="en-US"/>
              <a:t>   </a:t>
            </a:r>
            <a:r>
              <a:rPr lang="en-US" altLang="en-US" sz="2800" b="1">
                <a:latin typeface="Times New Roman" pitchFamily="18" charset="0"/>
              </a:rPr>
              <a:t>b) Vì sao ông Lương Định Của không đem gieo ngay  cả  mười hạt giống?</a:t>
            </a:r>
          </a:p>
        </p:txBody>
      </p:sp>
      <p:sp>
        <p:nvSpPr>
          <p:cNvPr id="20488" name="AutoShape 8"/>
          <p:cNvSpPr>
            <a:spLocks noChangeArrowheads="1"/>
          </p:cNvSpPr>
          <p:nvPr/>
        </p:nvSpPr>
        <p:spPr bwMode="auto">
          <a:xfrm>
            <a:off x="304800" y="2667000"/>
            <a:ext cx="8458200" cy="990600"/>
          </a:xfrm>
          <a:prstGeom prst="flowChartAlternateProcess">
            <a:avLst/>
          </a:prstGeom>
          <a:solidFill>
            <a:srgbClr val="EBB3D8"/>
          </a:solidFill>
          <a:ln w="9525">
            <a:solidFill>
              <a:schemeClr val="tx1"/>
            </a:solidFill>
            <a:miter lim="800000"/>
            <a:headEnd/>
            <a:tailEnd/>
          </a:ln>
        </p:spPr>
        <p:txBody>
          <a:bodyPr wrap="none" anchor="ctr"/>
          <a:lstStyle/>
          <a:p>
            <a:pPr algn="ctr" eaLnBrk="1" hangingPunct="1"/>
            <a:r>
              <a:rPr lang="en-US" altLang="en-US"/>
              <a:t> </a:t>
            </a:r>
            <a:r>
              <a:rPr lang="en-US" altLang="en-US" sz="2800" b="1">
                <a:solidFill>
                  <a:schemeClr val="accent2"/>
                </a:solidFill>
                <a:latin typeface="Times New Roman" pitchFamily="18" charset="0"/>
              </a:rPr>
              <a:t>Vì lúc ấy trời rất rét. Nếu đem gieo những hạt giống</a:t>
            </a:r>
          </a:p>
          <a:p>
            <a:pPr algn="ctr" eaLnBrk="1" hangingPunct="1"/>
            <a:r>
              <a:rPr lang="en-US" altLang="en-US" sz="2800" b="1">
                <a:solidFill>
                  <a:schemeClr val="accent2"/>
                </a:solidFill>
                <a:latin typeface="Times New Roman" pitchFamily="18" charset="0"/>
              </a:rPr>
              <a:t> nảy mầm rồi sẽ chết rét.</a:t>
            </a:r>
          </a:p>
        </p:txBody>
      </p:sp>
      <p:sp>
        <p:nvSpPr>
          <p:cNvPr id="20489" name="Text Box 9"/>
          <p:cNvSpPr txBox="1">
            <a:spLocks noChangeArrowheads="1"/>
          </p:cNvSpPr>
          <p:nvPr/>
        </p:nvSpPr>
        <p:spPr bwMode="auto">
          <a:xfrm>
            <a:off x="304800" y="3733800"/>
            <a:ext cx="8382000" cy="519113"/>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c) Ông đã làm gì để bảo vệ giống lúa?</a:t>
            </a:r>
          </a:p>
        </p:txBody>
      </p:sp>
      <p:sp>
        <p:nvSpPr>
          <p:cNvPr id="20490" name="AutoShape 10"/>
          <p:cNvSpPr>
            <a:spLocks noChangeArrowheads="1"/>
          </p:cNvSpPr>
          <p:nvPr/>
        </p:nvSpPr>
        <p:spPr bwMode="auto">
          <a:xfrm>
            <a:off x="228600" y="4419600"/>
            <a:ext cx="8763000" cy="2209800"/>
          </a:xfrm>
          <a:prstGeom prst="flowChartAlternateProcess">
            <a:avLst/>
          </a:prstGeom>
          <a:solidFill>
            <a:srgbClr val="EBB3D8"/>
          </a:solidFill>
          <a:ln w="9525">
            <a:solidFill>
              <a:schemeClr val="tx1"/>
            </a:solidFill>
            <a:miter lim="800000"/>
            <a:headEnd/>
            <a:tailEnd/>
          </a:ln>
        </p:spPr>
        <p:txBody>
          <a:bodyPr wrap="none" anchor="ctr"/>
          <a:lstStyle/>
          <a:p>
            <a:pPr algn="ctr" eaLnBrk="1" hangingPunct="1"/>
            <a:r>
              <a:rPr lang="en-US" altLang="en-US" sz="2800" b="1">
                <a:latin typeface="Times New Roman" pitchFamily="18" charset="0"/>
              </a:rPr>
              <a:t>     </a:t>
            </a:r>
            <a:r>
              <a:rPr lang="en-US" altLang="en-US" sz="2800" b="1">
                <a:solidFill>
                  <a:schemeClr val="accent2"/>
                </a:solidFill>
                <a:latin typeface="Times New Roman" pitchFamily="18" charset="0"/>
              </a:rPr>
              <a:t>Ông chia mười hạt thóc giống làm hai phần.Năm hạt,</a:t>
            </a:r>
          </a:p>
          <a:p>
            <a:pPr algn="ctr" eaLnBrk="1" hangingPunct="1"/>
            <a:r>
              <a:rPr lang="en-US" altLang="en-US" sz="2800" b="1">
                <a:solidFill>
                  <a:schemeClr val="accent2"/>
                </a:solidFill>
                <a:latin typeface="Times New Roman" pitchFamily="18" charset="0"/>
              </a:rPr>
              <a:t>đem gieo trong phòng thí nghiệm. Năm hạt kia, ông </a:t>
            </a:r>
          </a:p>
          <a:p>
            <a:pPr algn="ctr" eaLnBrk="1" hangingPunct="1"/>
            <a:r>
              <a:rPr lang="en-US" altLang="en-US" sz="2800" b="1">
                <a:solidFill>
                  <a:schemeClr val="accent2"/>
                </a:solidFill>
                <a:latin typeface="Times New Roman" pitchFamily="18" charset="0"/>
              </a:rPr>
              <a:t>ngâm nước ấm, gói vào khăn, tối tối ủ trong người, trùm</a:t>
            </a:r>
          </a:p>
          <a:p>
            <a:pPr algn="ctr" eaLnBrk="1" hangingPunct="1"/>
            <a:r>
              <a:rPr lang="en-US" altLang="en-US" sz="2800" b="1">
                <a:solidFill>
                  <a:schemeClr val="accent2"/>
                </a:solidFill>
                <a:latin typeface="Times New Roman" pitchFamily="18" charset="0"/>
              </a:rPr>
              <a:t>chăn ngủ để hơi ấm của cơ thể làm cho thóc nảy mầm.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blinds(horizontal)">
                                      <p:cBhvr>
                                        <p:cTn id="17" dur="500"/>
                                        <p:tgtEl>
                                          <p:spTgt spid="20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box(in)">
                                      <p:cBhvr>
                                        <p:cTn id="22" dur="500"/>
                                        <p:tgtEl>
                                          <p:spTgt spid="204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blinds(horizontal)">
                                      <p:cBhvr>
                                        <p:cTn id="27" dur="500"/>
                                        <p:tgtEl>
                                          <p:spTgt spid="204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90"/>
                                        </p:tgtEl>
                                        <p:attrNameLst>
                                          <p:attrName>style.visibility</p:attrName>
                                        </p:attrNameLst>
                                      </p:cBhvr>
                                      <p:to>
                                        <p:strVal val="visible"/>
                                      </p:to>
                                    </p:set>
                                    <p:animEffect transition="in" filter="box(in)">
                                      <p:cBhvr>
                                        <p:cTn id="32"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animBg="1"/>
      <p:bldP spid="20487" grpId="0"/>
      <p:bldP spid="20488" grpId="0" animBg="1"/>
      <p:bldP spid="20489" grpId="0"/>
      <p:bldP spid="204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a:spLocks noChangeArrowheads="1"/>
          </p:cNvSpPr>
          <p:nvPr/>
        </p:nvSpPr>
        <p:spPr bwMode="auto">
          <a:xfrm>
            <a:off x="1219200" y="144463"/>
            <a:ext cx="6096000" cy="1981200"/>
          </a:xfrm>
          <a:prstGeom prst="irregularSeal1">
            <a:avLst/>
          </a:prstGeom>
          <a:solidFill>
            <a:schemeClr val="accent1"/>
          </a:solidFill>
          <a:ln w="9525">
            <a:solidFill>
              <a:schemeClr val="tx1"/>
            </a:solidFill>
            <a:miter lim="800000"/>
            <a:headEnd/>
            <a:tailEnd/>
          </a:ln>
        </p:spPr>
        <p:txBody>
          <a:bodyPr wrap="none" anchor="ctr"/>
          <a:lstStyle/>
          <a:p>
            <a:pPr algn="ctr" eaLnBrk="1" hangingPunct="1"/>
            <a:r>
              <a:rPr lang="en-US" altLang="en-US" sz="2800" b="1">
                <a:solidFill>
                  <a:srgbClr val="CC0E20"/>
                </a:solidFill>
                <a:latin typeface="Times New Roman" pitchFamily="18" charset="0"/>
              </a:rPr>
              <a:t>Nghe cô kể lần 2</a:t>
            </a:r>
          </a:p>
        </p:txBody>
      </p:sp>
      <p:sp>
        <p:nvSpPr>
          <p:cNvPr id="21510" name="Text Box 6"/>
          <p:cNvSpPr txBox="1">
            <a:spLocks noChangeArrowheads="1"/>
          </p:cNvSpPr>
          <p:nvPr/>
        </p:nvSpPr>
        <p:spPr bwMode="auto">
          <a:xfrm>
            <a:off x="969963" y="2208213"/>
            <a:ext cx="7391400" cy="520700"/>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*Từng HS tập kể lại nội dung câu chuyện.</a:t>
            </a:r>
          </a:p>
        </p:txBody>
      </p:sp>
      <p:sp>
        <p:nvSpPr>
          <p:cNvPr id="21511" name="Text Box 7"/>
          <p:cNvSpPr txBox="1">
            <a:spLocks noChangeArrowheads="1"/>
          </p:cNvSpPr>
          <p:nvPr/>
        </p:nvSpPr>
        <p:spPr bwMode="auto">
          <a:xfrm>
            <a:off x="647700" y="2817813"/>
            <a:ext cx="7848600" cy="946150"/>
          </a:xfrm>
          <a:prstGeom prst="rect">
            <a:avLst/>
          </a:prstGeom>
          <a:solidFill>
            <a:srgbClr val="FFCC00"/>
          </a:solidFill>
          <a:ln w="9525">
            <a:noFill/>
            <a:miter lim="800000"/>
            <a:headEnd/>
            <a:tailEnd/>
          </a:ln>
        </p:spPr>
        <p:txBody>
          <a:bodyPr>
            <a:spAutoFit/>
          </a:bodyPr>
          <a:lstStyle/>
          <a:p>
            <a:pPr eaLnBrk="1" hangingPunct="1">
              <a:spcBef>
                <a:spcPct val="50000"/>
              </a:spcBef>
            </a:pPr>
            <a:r>
              <a:rPr lang="en-US" altLang="en-US" sz="2800" b="1">
                <a:solidFill>
                  <a:schemeClr val="accent2"/>
                </a:solidFill>
                <a:latin typeface="Times New Roman" pitchFamily="18" charset="0"/>
              </a:rPr>
              <a:t>       Câu chuyện giúp em hiểu điều gì về nhà nông học Lương Định Của?</a:t>
            </a:r>
          </a:p>
        </p:txBody>
      </p:sp>
      <p:sp>
        <p:nvSpPr>
          <p:cNvPr id="21516" name="AutoShape 12"/>
          <p:cNvSpPr>
            <a:spLocks noChangeArrowheads="1"/>
          </p:cNvSpPr>
          <p:nvPr/>
        </p:nvSpPr>
        <p:spPr bwMode="auto">
          <a:xfrm>
            <a:off x="322263" y="3852863"/>
            <a:ext cx="8686800" cy="1981200"/>
          </a:xfrm>
          <a:prstGeom prst="flowChartAlternateProcess">
            <a:avLst/>
          </a:prstGeom>
          <a:solidFill>
            <a:schemeClr val="accent1"/>
          </a:solidFill>
          <a:ln w="9525">
            <a:solidFill>
              <a:schemeClr val="tx1"/>
            </a:solidFill>
            <a:miter lim="800000"/>
            <a:headEnd/>
            <a:tailEnd/>
          </a:ln>
        </p:spPr>
        <p:txBody>
          <a:bodyPr wrap="none" anchor="ctr"/>
          <a:lstStyle/>
          <a:p>
            <a:pPr algn="ctr" eaLnBrk="1" hangingPunct="1"/>
            <a:r>
              <a:rPr lang="en-US" altLang="en-US" sz="2800" b="1">
                <a:latin typeface="Times New Roman" pitchFamily="18" charset="0"/>
              </a:rPr>
              <a:t>    </a:t>
            </a:r>
          </a:p>
          <a:p>
            <a:pPr algn="ctr" eaLnBrk="1" hangingPunct="1"/>
            <a:r>
              <a:rPr lang="en-US" altLang="en-US" sz="2800" b="1">
                <a:latin typeface="Times New Roman" pitchFamily="18" charset="0"/>
              </a:rPr>
              <a:t>            Ông Lương Định Của rất say mê nghiên cứu </a:t>
            </a:r>
          </a:p>
          <a:p>
            <a:pPr algn="ctr" eaLnBrk="1" hangingPunct="1"/>
            <a:r>
              <a:rPr lang="en-US" altLang="en-US" sz="2800" b="1">
                <a:latin typeface="Times New Roman" pitchFamily="18" charset="0"/>
              </a:rPr>
              <a:t>khoa học, rất quý những hạt lúa giống. Ông đã nâng</a:t>
            </a:r>
          </a:p>
          <a:p>
            <a:pPr algn="ctr" eaLnBrk="1" hangingPunct="1"/>
            <a:r>
              <a:rPr lang="en-US" altLang="en-US" sz="2800" b="1">
                <a:latin typeface="Times New Roman" pitchFamily="18" charset="0"/>
              </a:rPr>
              <a:t> niu từng hạt lúa, ủ chúng trong người, bảo vệ chúng, </a:t>
            </a:r>
          </a:p>
          <a:p>
            <a:pPr algn="ctr" eaLnBrk="1" hangingPunct="1"/>
            <a:r>
              <a:rPr lang="en-US" altLang="en-US" sz="2800" b="1">
                <a:latin typeface="Times New Roman" pitchFamily="18" charset="0"/>
              </a:rPr>
              <a:t>cứu chúng khỏi chết  vì rét.</a:t>
            </a:r>
          </a:p>
          <a:p>
            <a:pPr algn="ctr" eaLnBrk="1" hangingPunct="1"/>
            <a:endParaRPr lang="en-US" altLang="en-US" sz="2800" b="1">
              <a:latin typeface="Times New Roman" pitchFamily="18" charset="0"/>
            </a:endParaRPr>
          </a:p>
        </p:txBody>
      </p:sp>
      <p:sp>
        <p:nvSpPr>
          <p:cNvPr id="21518" name="Text Box 14"/>
          <p:cNvSpPr txBox="1">
            <a:spLocks noChangeArrowheads="1"/>
          </p:cNvSpPr>
          <p:nvPr/>
        </p:nvSpPr>
        <p:spPr bwMode="auto">
          <a:xfrm>
            <a:off x="398463" y="5922963"/>
            <a:ext cx="8534400" cy="519112"/>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Lớp bình chọn bạn kể chuyện hay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ox(in)">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checkerboard(across)">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516"/>
                                        </p:tgtEl>
                                        <p:attrNameLst>
                                          <p:attrName>style.visibility</p:attrName>
                                        </p:attrNameLst>
                                      </p:cBhvr>
                                      <p:to>
                                        <p:strVal val="visible"/>
                                      </p:to>
                                    </p:set>
                                    <p:animEffect transition="in" filter="diamond(in)">
                                      <p:cBhvr>
                                        <p:cTn id="22" dur="2000"/>
                                        <p:tgtEl>
                                          <p:spTgt spid="215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518"/>
                                        </p:tgtEl>
                                        <p:attrNameLst>
                                          <p:attrName>style.visibility</p:attrName>
                                        </p:attrNameLst>
                                      </p:cBhvr>
                                      <p:to>
                                        <p:strVal val="visible"/>
                                      </p:to>
                                    </p:set>
                                    <p:anim calcmode="lin" valueType="num">
                                      <p:cBhvr additive="base">
                                        <p:cTn id="27" dur="500" fill="hold"/>
                                        <p:tgtEl>
                                          <p:spTgt spid="21518"/>
                                        </p:tgtEl>
                                        <p:attrNameLst>
                                          <p:attrName>ppt_x</p:attrName>
                                        </p:attrNameLst>
                                      </p:cBhvr>
                                      <p:tavLst>
                                        <p:tav tm="0">
                                          <p:val>
                                            <p:strVal val="#ppt_x"/>
                                          </p:val>
                                        </p:tav>
                                        <p:tav tm="100000">
                                          <p:val>
                                            <p:strVal val="#ppt_x"/>
                                          </p:val>
                                        </p:tav>
                                      </p:tavLst>
                                    </p:anim>
                                    <p:anim calcmode="lin" valueType="num">
                                      <p:cBhvr additive="base">
                                        <p:cTn id="28"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p:bldP spid="21511" grpId="0" animBg="1"/>
      <p:bldP spid="21516" grpId="0" animBg="1"/>
      <p:bldP spid="215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17411" name="Text Box 6"/>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sp>
        <p:nvSpPr>
          <p:cNvPr id="17412" name="Line 7"/>
          <p:cNvSpPr>
            <a:spLocks noChangeShapeType="1"/>
          </p:cNvSpPr>
          <p:nvPr/>
        </p:nvSpPr>
        <p:spPr bwMode="auto">
          <a:xfrm>
            <a:off x="3505200" y="1143000"/>
            <a:ext cx="2362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5_iykim20003[1]"/>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81" name="WordArt 5"/>
          <p:cNvSpPr>
            <a:spLocks noChangeArrowheads="1" noChangeShapeType="1" noTextEdit="1"/>
          </p:cNvSpPr>
          <p:nvPr/>
        </p:nvSpPr>
        <p:spPr bwMode="auto">
          <a:xfrm>
            <a:off x="381000" y="533400"/>
            <a:ext cx="8153400" cy="2286000"/>
          </a:xfrm>
          <a:prstGeom prst="rect">
            <a:avLst/>
          </a:prstGeom>
        </p:spPr>
        <p:txBody>
          <a:bodyPr wrap="none" fromWordArt="1">
            <a:prstTxWarp prst="textSlantUp">
              <a:avLst>
                <a:gd name="adj" fmla="val 32056"/>
              </a:avLst>
            </a:prstTxWarp>
          </a:bodyPr>
          <a:lstStyle/>
          <a:p>
            <a:pPr algn="ctr"/>
            <a:r>
              <a:rPr lang="vi-VN" sz="32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Chúc các em chăm ngoan và học tốt!</a:t>
            </a:r>
            <a:endParaRPr lang="en-US" sz="32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êu đề 1"/>
          <p:cNvSpPr>
            <a:spLocks noGrp="1"/>
          </p:cNvSpPr>
          <p:nvPr>
            <p:ph type="title"/>
          </p:nvPr>
        </p:nvSpPr>
        <p:spPr/>
        <p:txBody>
          <a:bodyPr/>
          <a:lstStyle/>
          <a:p>
            <a:endParaRPr lang="en-US" altLang="en-US" smtClean="0"/>
          </a:p>
        </p:txBody>
      </p:sp>
      <p:sp>
        <p:nvSpPr>
          <p:cNvPr id="19459" name="Nơi giữ chỗ cho Nội dung 2"/>
          <p:cNvSpPr>
            <a:spLocks noGrp="1"/>
          </p:cNvSpPr>
          <p:nvPr>
            <p:ph idx="1"/>
          </p:nvPr>
        </p:nvSpPr>
        <p:spPr/>
        <p:txBody>
          <a:bodyPr/>
          <a:lstStyle/>
          <a:p>
            <a:endParaRPr lang="en-US" altLang="en-US" smtClean="0"/>
          </a:p>
        </p:txBody>
      </p:sp>
      <p:pic>
        <p:nvPicPr>
          <p:cNvPr id="19460" name="Picture 2" descr="C:\Users\admin\Downloads\Các loại lớp 5B\BÀI GIẢNG POI\Desktop\TEETS\83211323_167997324468155_8606044692204748800_n.jpg"/>
          <p:cNvPicPr>
            <a:picLocks noChangeAspect="1" noChangeArrowheads="1"/>
          </p:cNvPicPr>
          <p:nvPr/>
        </p:nvPicPr>
        <p:blipFill>
          <a:blip r:embed="rId2"/>
          <a:srcRect/>
          <a:stretch>
            <a:fillRect/>
          </a:stretch>
        </p:blipFill>
        <p:spPr bwMode="auto">
          <a:xfrm>
            <a:off x="0" y="-857250"/>
            <a:ext cx="9144000" cy="857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381000" y="2667000"/>
            <a:ext cx="8458200" cy="9461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chemeClr val="accent2"/>
                </a:solidFill>
                <a:latin typeface="Times New Roman" pitchFamily="18" charset="0"/>
              </a:rPr>
              <a:t>* HS đọc báo cáo về hoạt động của tổ trong tháng vừa qua (tiết TLV tuần 20)</a:t>
            </a:r>
          </a:p>
        </p:txBody>
      </p:sp>
      <p:sp>
        <p:nvSpPr>
          <p:cNvPr id="4106" name="Text Box 10"/>
          <p:cNvSpPr txBox="1">
            <a:spLocks noChangeArrowheads="1"/>
          </p:cNvSpPr>
          <p:nvPr/>
        </p:nvSpPr>
        <p:spPr bwMode="auto">
          <a:xfrm>
            <a:off x="304800" y="3581400"/>
            <a:ext cx="8534400" cy="519113"/>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Tổ 1 và tổ 2 báo cáo – Tổ 3 nhận xét</a:t>
            </a:r>
          </a:p>
        </p:txBody>
      </p:sp>
      <p:sp>
        <p:nvSpPr>
          <p:cNvPr id="2" name="Rectangle 1"/>
          <p:cNvSpPr/>
          <p:nvPr/>
        </p:nvSpPr>
        <p:spPr>
          <a:xfrm>
            <a:off x="381000" y="304800"/>
            <a:ext cx="2514600" cy="584775"/>
          </a:xfrm>
          <a:prstGeom prst="rect">
            <a:avLst/>
          </a:prstGeom>
        </p:spPr>
        <p:txBody>
          <a:bodyPr>
            <a:spAutoFit/>
          </a:bodyPr>
          <a:lstStyle/>
          <a:p>
            <a:pPr algn="ctr" eaLnBrk="1" hangingPunct="1">
              <a:defRPr/>
            </a:pPr>
            <a:r>
              <a:rPr lang="en-US" sz="3200" b="1" u="sng"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Tập</a:t>
            </a:r>
            <a:r>
              <a:rPr lang="en-US" sz="3200" b="1" u="sng"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200" b="1" u="sng"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làm</a:t>
            </a:r>
            <a:r>
              <a:rPr lang="en-US" sz="3200" b="1" u="sng"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200" b="1" u="sng"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văn</a:t>
            </a:r>
            <a:r>
              <a:rPr lang="en-US" sz="3200" b="1" u="sng"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a:t>
            </a:r>
          </a:p>
        </p:txBody>
      </p:sp>
      <p:sp>
        <p:nvSpPr>
          <p:cNvPr id="9" name="WordArt 10"/>
          <p:cNvSpPr>
            <a:spLocks noChangeArrowheads="1" noChangeShapeType="1" noTextEdit="1"/>
          </p:cNvSpPr>
          <p:nvPr/>
        </p:nvSpPr>
        <p:spPr bwMode="auto">
          <a:xfrm>
            <a:off x="2133600" y="1282700"/>
            <a:ext cx="4724400" cy="990600"/>
          </a:xfrm>
          <a:prstGeom prst="rect">
            <a:avLst/>
          </a:prstGeom>
        </p:spPr>
        <p:txBody>
          <a:bodyPr wrap="none" fromWordArt="1">
            <a:prstTxWarp prst="textDoubleWave1">
              <a:avLst>
                <a:gd name="adj1" fmla="val 0"/>
                <a:gd name="adj2" fmla="val 0"/>
              </a:avLst>
            </a:prstTxWarp>
          </a:bodyPr>
          <a:lstStyle/>
          <a:p>
            <a:pPr algn="ctr"/>
            <a:r>
              <a:rPr lang="en-US" sz="3200" b="1" kern="10" spc="-32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box(in)">
                                      <p:cBhvr>
                                        <p:cTn id="13" dur="500"/>
                                        <p:tgtEl>
                                          <p:spTgt spid="41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checkerboard(across)">
                                      <p:cBhvr>
                                        <p:cTn id="18"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effectLst>
                <a:outerShdw dist="35921" dir="2700000" algn="ctr" rotWithShape="0">
                  <a:srgbClr val="990000"/>
                </a:outerShdw>
              </a:effectLst>
              <a:latin typeface="Times New Roman"/>
              <a:cs typeface="Times New Roman"/>
            </a:endParaRPr>
          </a:p>
        </p:txBody>
      </p:sp>
      <p:sp>
        <p:nvSpPr>
          <p:cNvPr id="4099" name="Line 6"/>
          <p:cNvSpPr>
            <a:spLocks noChangeShapeType="1"/>
          </p:cNvSpPr>
          <p:nvPr/>
        </p:nvSpPr>
        <p:spPr bwMode="auto">
          <a:xfrm>
            <a:off x="3505200" y="1143000"/>
            <a:ext cx="2438400" cy="0"/>
          </a:xfrm>
          <a:prstGeom prst="line">
            <a:avLst/>
          </a:prstGeom>
          <a:noFill/>
          <a:ln w="9525">
            <a:solidFill>
              <a:schemeClr val="tx1"/>
            </a:solidFill>
            <a:round/>
            <a:headEnd/>
            <a:tailEnd/>
          </a:ln>
        </p:spPr>
        <p:txBody>
          <a:bodyPr/>
          <a:lstStyle/>
          <a:p>
            <a:endParaRPr lang="en-US"/>
          </a:p>
        </p:txBody>
      </p:sp>
      <p:sp>
        <p:nvSpPr>
          <p:cNvPr id="7172" name="Text Box 7"/>
          <p:cNvSpPr txBox="1">
            <a:spLocks noChangeArrowheads="1"/>
          </p:cNvSpPr>
          <p:nvPr/>
        </p:nvSpPr>
        <p:spPr bwMode="auto">
          <a:xfrm>
            <a:off x="1143000" y="1447800"/>
            <a:ext cx="7543800" cy="12509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800" b="1" dirty="0" smtClean="0">
                <a:solidFill>
                  <a:srgbClr val="CC0E20"/>
                </a:solidFill>
                <a:latin typeface="Times New Roman" panose="02020603050405020304" pitchFamily="18" charset="0"/>
              </a:rPr>
              <a:t>                    </a:t>
            </a:r>
            <a:r>
              <a:rPr lang="en-US" altLang="en-US" sz="28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NÓI</a:t>
            </a:r>
            <a:r>
              <a:rPr lang="en-US" altLang="en-US" sz="28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VỀ</a:t>
            </a:r>
            <a:r>
              <a:rPr lang="en-US" altLang="en-US" sz="28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TRÍ</a:t>
            </a:r>
            <a:r>
              <a:rPr lang="en-US" altLang="en-US" sz="28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28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THỨC</a:t>
            </a:r>
            <a:endParaRPr lang="en-US" altLang="en-US" sz="2800" b="1" dirty="0" smtClean="0">
              <a:solidFill>
                <a:srgbClr val="CC0E20"/>
              </a:solidFill>
              <a:effectLst>
                <a:outerShdw blurRad="38100" dist="38100" dir="2700000" algn="tl">
                  <a:srgbClr val="000000">
                    <a:alpha val="43137"/>
                  </a:srgbClr>
                </a:outerShdw>
              </a:effectLst>
              <a:latin typeface="Times New Roman" panose="02020603050405020304" pitchFamily="18" charset="0"/>
            </a:endParaRPr>
          </a:p>
          <a:p>
            <a:pPr eaLnBrk="1" hangingPunct="1">
              <a:spcBef>
                <a:spcPct val="50000"/>
              </a:spcBef>
              <a:defRPr/>
            </a:pP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Nghe</a:t>
            </a:r>
            <a:r>
              <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 </a:t>
            </a: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kể</a:t>
            </a:r>
            <a:r>
              <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Nâng</a:t>
            </a:r>
            <a:r>
              <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niu</a:t>
            </a:r>
            <a:r>
              <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từng</a:t>
            </a:r>
            <a:r>
              <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hạt</a:t>
            </a:r>
            <a:r>
              <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rPr>
              <a:t> </a:t>
            </a:r>
            <a:r>
              <a:rPr lang="en-US" altLang="en-US" sz="3200" b="1" dirty="0" err="1" smtClean="0">
                <a:solidFill>
                  <a:srgbClr val="CC0E20"/>
                </a:solidFill>
                <a:effectLst>
                  <a:outerShdw blurRad="38100" dist="38100" dir="2700000" algn="tl">
                    <a:srgbClr val="000000">
                      <a:alpha val="43137"/>
                    </a:srgbClr>
                  </a:outerShdw>
                </a:effectLst>
                <a:latin typeface="Times New Roman" panose="02020603050405020304" pitchFamily="18" charset="0"/>
              </a:rPr>
              <a:t>giống</a:t>
            </a:r>
            <a:endParaRPr lang="en-US" altLang="en-US" sz="3200" b="1" dirty="0" smtClean="0">
              <a:solidFill>
                <a:srgbClr val="CC0E20"/>
              </a:solidFill>
              <a:effectLst>
                <a:outerShdw blurRad="38100" dist="38100" dir="2700000" algn="tl">
                  <a:srgbClr val="000000">
                    <a:alpha val="43137"/>
                  </a:srgbClr>
                </a:outerShdw>
              </a:effectLst>
              <a:latin typeface="Times New Roman" panose="02020603050405020304" pitchFamily="18" charset="0"/>
            </a:endParaRPr>
          </a:p>
        </p:txBody>
      </p:sp>
      <p:sp>
        <p:nvSpPr>
          <p:cNvPr id="6153" name="Text Box 9"/>
          <p:cNvSpPr txBox="1">
            <a:spLocks noChangeArrowheads="1"/>
          </p:cNvSpPr>
          <p:nvPr/>
        </p:nvSpPr>
        <p:spPr bwMode="auto">
          <a:xfrm>
            <a:off x="381000" y="3181350"/>
            <a:ext cx="8610600" cy="1385888"/>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chemeClr val="accent2"/>
                </a:solidFill>
                <a:latin typeface="Times New Roman" pitchFamily="18" charset="0"/>
              </a:rPr>
              <a:t>        Quan sát các tranh dưới đây và cho biết những người trí thức trong các bức tranh ấy là ai, họ đang làm gì?</a:t>
            </a:r>
          </a:p>
        </p:txBody>
      </p:sp>
      <p:sp>
        <p:nvSpPr>
          <p:cNvPr id="6154" name="WordArt 10"/>
          <p:cNvSpPr>
            <a:spLocks noChangeArrowheads="1" noChangeShapeType="1" noTextEdit="1"/>
          </p:cNvSpPr>
          <p:nvPr/>
        </p:nvSpPr>
        <p:spPr bwMode="auto">
          <a:xfrm>
            <a:off x="4953000" y="5638800"/>
            <a:ext cx="3533775" cy="990600"/>
          </a:xfrm>
          <a:prstGeom prst="rect">
            <a:avLst/>
          </a:prstGeom>
        </p:spPr>
        <p:txBody>
          <a:bodyPr wrap="none" fromWordArt="1">
            <a:prstTxWarp prst="textDoubleWave1">
              <a:avLst>
                <a:gd name="adj1" fmla="val 6500"/>
                <a:gd name="adj2" fmla="val 0"/>
              </a:avLst>
            </a:prstTxWarp>
          </a:bodyPr>
          <a:lstStyle/>
          <a:p>
            <a:pPr algn="ctr"/>
            <a:r>
              <a:rPr lang="en-US" sz="3200" b="1" kern="10" spc="-32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Thảo luận nhóm 4</a:t>
            </a:r>
          </a:p>
        </p:txBody>
      </p:sp>
      <p:pic>
        <p:nvPicPr>
          <p:cNvPr id="6155" name="Picture 11"/>
          <p:cNvPicPr>
            <a:picLocks noChangeAspect="1" noChangeArrowheads="1"/>
          </p:cNvPicPr>
          <p:nvPr/>
        </p:nvPicPr>
        <p:blipFill>
          <a:blip r:embed="rId2"/>
          <a:srcRect/>
          <a:stretch>
            <a:fillRect/>
          </a:stretch>
        </p:blipFill>
        <p:spPr bwMode="auto">
          <a:xfrm>
            <a:off x="3276600" y="5334000"/>
            <a:ext cx="1371600" cy="1295400"/>
          </a:xfrm>
          <a:prstGeom prst="rect">
            <a:avLst/>
          </a:prstGeom>
          <a:noFill/>
          <a:ln w="9525">
            <a:noFill/>
            <a:miter lim="800000"/>
            <a:headEnd/>
            <a:tailEnd/>
          </a:ln>
        </p:spPr>
      </p:pic>
      <p:pic>
        <p:nvPicPr>
          <p:cNvPr id="6156" name="Picture 12"/>
          <p:cNvPicPr>
            <a:picLocks noChangeAspect="1" noChangeArrowheads="1"/>
          </p:cNvPicPr>
          <p:nvPr/>
        </p:nvPicPr>
        <p:blipFill>
          <a:blip r:embed="rId2"/>
          <a:srcRect/>
          <a:stretch>
            <a:fillRect/>
          </a:stretch>
        </p:blipFill>
        <p:spPr bwMode="auto">
          <a:xfrm>
            <a:off x="1752600" y="5410200"/>
            <a:ext cx="1828800" cy="1219200"/>
          </a:xfrm>
          <a:prstGeom prst="rect">
            <a:avLst/>
          </a:prstGeom>
          <a:noFill/>
          <a:ln w="9525">
            <a:noFill/>
            <a:miter lim="800000"/>
            <a:headEnd/>
            <a:tailEnd/>
          </a:ln>
        </p:spPr>
      </p:pic>
      <p:sp>
        <p:nvSpPr>
          <p:cNvPr id="4105" name="TextBox 1"/>
          <p:cNvSpPr txBox="1">
            <a:spLocks noChangeArrowheads="1"/>
          </p:cNvSpPr>
          <p:nvPr/>
        </p:nvSpPr>
        <p:spPr bwMode="auto">
          <a:xfrm>
            <a:off x="1055688" y="2774950"/>
            <a:ext cx="2428875" cy="646113"/>
          </a:xfrm>
          <a:prstGeom prst="rect">
            <a:avLst/>
          </a:prstGeom>
          <a:noFill/>
          <a:ln w="9525">
            <a:noFill/>
            <a:miter lim="800000"/>
            <a:headEnd/>
            <a:tailEnd/>
          </a:ln>
        </p:spPr>
        <p:txBody>
          <a:bodyPr>
            <a:spAutoFit/>
          </a:bodyPr>
          <a:lstStyle/>
          <a:p>
            <a:pPr eaLnBrk="1" hangingPunct="1"/>
            <a:r>
              <a:rPr lang="en-US" altLang="en-US" b="1">
                <a:latin typeface="Times New Roman" pitchFamily="18" charset="0"/>
                <a:cs typeface="Times New Roman" pitchFamily="18" charset="0"/>
              </a:rPr>
              <a:t>BÀI TẬP 1:</a:t>
            </a:r>
          </a:p>
          <a:p>
            <a:pPr eaLnBrk="1" hangingPunct="1"/>
            <a:endParaRPr lang="en-US" altLang="en-US"/>
          </a:p>
        </p:txBody>
      </p:sp>
      <p:sp>
        <p:nvSpPr>
          <p:cNvPr id="4106" name="Title 4"/>
          <p:cNvSpPr>
            <a:spLocks noGrp="1"/>
          </p:cNvSpPr>
          <p:nvPr>
            <p:ph type="title"/>
          </p:nvPr>
        </p:nvSpPr>
        <p:spPr/>
        <p:txBody>
          <a:bodyPr/>
          <a:lstStyle/>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in)">
                                      <p:cBhvr>
                                        <p:cTn id="7" dur="500"/>
                                        <p:tgtEl>
                                          <p:spTgt spid="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0" fill="hold"/>
                                        <p:tgtEl>
                                          <p:spTgt spid="6154"/>
                                        </p:tgtEl>
                                        <p:attrNameLst>
                                          <p:attrName>ppt_w</p:attrName>
                                        </p:attrNameLst>
                                      </p:cBhvr>
                                      <p:tavLst>
                                        <p:tav tm="0" fmla="#ppt_w*sin(2.5*pi*$)">
                                          <p:val>
                                            <p:fltVal val="0"/>
                                          </p:val>
                                        </p:tav>
                                        <p:tav tm="100000">
                                          <p:val>
                                            <p:fltVal val="1"/>
                                          </p:val>
                                        </p:tav>
                                      </p:tavLst>
                                    </p:anim>
                                    <p:anim calcmode="lin" valueType="num">
                                      <p:cBhvr>
                                        <p:cTn id="13" dur="5000" fill="hold"/>
                                        <p:tgtEl>
                                          <p:spTgt spid="615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6155"/>
                                        </p:tgtEl>
                                        <p:attrNameLst>
                                          <p:attrName>style.visibility</p:attrName>
                                        </p:attrNameLst>
                                      </p:cBhvr>
                                      <p:to>
                                        <p:strVal val="visible"/>
                                      </p:to>
                                    </p:set>
                                    <p:anim calcmode="lin" valueType="num">
                                      <p:cBhvr>
                                        <p:cTn id="18" dur="5000" fill="hold"/>
                                        <p:tgtEl>
                                          <p:spTgt spid="6155"/>
                                        </p:tgtEl>
                                        <p:attrNameLst>
                                          <p:attrName>ppt_w</p:attrName>
                                        </p:attrNameLst>
                                      </p:cBhvr>
                                      <p:tavLst>
                                        <p:tav tm="0" fmla="#ppt_w*sin(2.5*pi*$)">
                                          <p:val>
                                            <p:fltVal val="0"/>
                                          </p:val>
                                        </p:tav>
                                        <p:tav tm="100000">
                                          <p:val>
                                            <p:fltVal val="1"/>
                                          </p:val>
                                        </p:tav>
                                      </p:tavLst>
                                    </p:anim>
                                    <p:anim calcmode="lin" valueType="num">
                                      <p:cBhvr>
                                        <p:cTn id="19" dur="5000" fill="hold"/>
                                        <p:tgtEl>
                                          <p:spTgt spid="615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9" presetClass="entr" presetSubtype="10" fill="hold"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5000" fill="hold"/>
                                        <p:tgtEl>
                                          <p:spTgt spid="6156"/>
                                        </p:tgtEl>
                                        <p:attrNameLst>
                                          <p:attrName>ppt_w</p:attrName>
                                        </p:attrNameLst>
                                      </p:cBhvr>
                                      <p:tavLst>
                                        <p:tav tm="0" fmla="#ppt_w*sin(2.5*pi*$)">
                                          <p:val>
                                            <p:fltVal val="0"/>
                                          </p:val>
                                        </p:tav>
                                        <p:tav tm="100000">
                                          <p:val>
                                            <p:fltVal val="1"/>
                                          </p:val>
                                        </p:tav>
                                      </p:tavLst>
                                    </p:anim>
                                    <p:anim calcmode="lin" valueType="num">
                                      <p:cBhvr>
                                        <p:cTn id="25" dur="5000" fill="hold"/>
                                        <p:tgtEl>
                                          <p:spTgt spid="6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0"/>
          <p:cNvPicPr>
            <a:picLocks noChangeAspect="1" noChangeArrowheads="1"/>
          </p:cNvPicPr>
          <p:nvPr/>
        </p:nvPicPr>
        <p:blipFill>
          <a:blip r:embed="rId2"/>
          <a:srcRect/>
          <a:stretch>
            <a:fillRect/>
          </a:stretch>
        </p:blipFill>
        <p:spPr bwMode="auto">
          <a:xfrm>
            <a:off x="228600" y="685800"/>
            <a:ext cx="4495800" cy="2895600"/>
          </a:xfrm>
          <a:prstGeom prst="rect">
            <a:avLst/>
          </a:prstGeom>
          <a:noFill/>
          <a:ln w="9525">
            <a:noFill/>
            <a:miter lim="800000"/>
            <a:headEnd/>
            <a:tailEnd/>
          </a:ln>
        </p:spPr>
      </p:pic>
      <p:pic>
        <p:nvPicPr>
          <p:cNvPr id="7174" name="Picture 6" descr="0"/>
          <p:cNvPicPr>
            <a:picLocks noChangeAspect="1" noChangeArrowheads="1"/>
          </p:cNvPicPr>
          <p:nvPr/>
        </p:nvPicPr>
        <p:blipFill>
          <a:blip r:embed="rId3"/>
          <a:srcRect/>
          <a:stretch>
            <a:fillRect/>
          </a:stretch>
        </p:blipFill>
        <p:spPr bwMode="auto">
          <a:xfrm>
            <a:off x="4724400" y="685800"/>
            <a:ext cx="4419600" cy="2895600"/>
          </a:xfrm>
          <a:prstGeom prst="rect">
            <a:avLst/>
          </a:prstGeom>
          <a:noFill/>
          <a:ln w="9525">
            <a:noFill/>
            <a:miter lim="800000"/>
            <a:headEnd/>
            <a:tailEnd/>
          </a:ln>
        </p:spPr>
      </p:pic>
      <p:pic>
        <p:nvPicPr>
          <p:cNvPr id="7176" name="Picture 8" descr="0"/>
          <p:cNvPicPr>
            <a:picLocks noChangeAspect="1" noChangeArrowheads="1"/>
          </p:cNvPicPr>
          <p:nvPr/>
        </p:nvPicPr>
        <p:blipFill>
          <a:blip r:embed="rId4"/>
          <a:srcRect/>
          <a:stretch>
            <a:fillRect/>
          </a:stretch>
        </p:blipFill>
        <p:spPr bwMode="auto">
          <a:xfrm>
            <a:off x="4876800" y="3733800"/>
            <a:ext cx="4114800" cy="2971800"/>
          </a:xfrm>
          <a:prstGeom prst="rect">
            <a:avLst/>
          </a:prstGeom>
          <a:noFill/>
          <a:ln w="9525">
            <a:noFill/>
            <a:miter lim="800000"/>
            <a:headEnd/>
            <a:tailEnd/>
          </a:ln>
        </p:spPr>
      </p:pic>
      <p:pic>
        <p:nvPicPr>
          <p:cNvPr id="7177" name="Picture 9" descr="0"/>
          <p:cNvPicPr>
            <a:picLocks noChangeAspect="1" noChangeArrowheads="1"/>
          </p:cNvPicPr>
          <p:nvPr/>
        </p:nvPicPr>
        <p:blipFill>
          <a:blip r:embed="rId5"/>
          <a:srcRect/>
          <a:stretch>
            <a:fillRect/>
          </a:stretch>
        </p:blipFill>
        <p:spPr bwMode="auto">
          <a:xfrm>
            <a:off x="152400" y="3733800"/>
            <a:ext cx="45720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20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20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fade">
                                      <p:cBhvr>
                                        <p:cTn id="17" dur="2000"/>
                                        <p:tgtEl>
                                          <p:spTgt spid="71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0"/>
          <p:cNvPicPr>
            <a:picLocks noChangeAspect="1" noChangeArrowheads="1"/>
          </p:cNvPicPr>
          <p:nvPr/>
        </p:nvPicPr>
        <p:blipFill>
          <a:blip r:embed="rId2"/>
          <a:srcRect/>
          <a:stretch>
            <a:fillRect/>
          </a:stretch>
        </p:blipFill>
        <p:spPr bwMode="auto">
          <a:xfrm>
            <a:off x="4419600" y="3505200"/>
            <a:ext cx="4724400" cy="3352800"/>
          </a:xfrm>
          <a:prstGeom prst="rect">
            <a:avLst/>
          </a:prstGeom>
          <a:noFill/>
          <a:ln w="9525">
            <a:noFill/>
            <a:miter lim="800000"/>
            <a:headEnd/>
            <a:tailEnd/>
          </a:ln>
        </p:spPr>
      </p:pic>
      <p:sp>
        <p:nvSpPr>
          <p:cNvPr id="6147" name="WordArt 6"/>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6148" name="Text Box 7"/>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sp>
        <p:nvSpPr>
          <p:cNvPr id="8200" name="Text Box 8"/>
          <p:cNvSpPr txBox="1">
            <a:spLocks noChangeArrowheads="1"/>
          </p:cNvSpPr>
          <p:nvPr/>
        </p:nvSpPr>
        <p:spPr bwMode="auto">
          <a:xfrm>
            <a:off x="228600" y="2438400"/>
            <a:ext cx="8915400" cy="4152900"/>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Người trí thức trong tranh là một bác sĩ. Bác sĩ đang khám bệnh cho một cậu bé.</a:t>
            </a:r>
          </a:p>
          <a:p>
            <a:pPr eaLnBrk="1" hangingPunct="1">
              <a:spcBef>
                <a:spcPct val="50000"/>
              </a:spcBef>
            </a:pPr>
            <a:r>
              <a:rPr lang="en-US" altLang="en-US" sz="2800" b="1">
                <a:latin typeface="Times New Roman" pitchFamily="18" charset="0"/>
              </a:rPr>
              <a:t> Cậu bé nằm trên giường, </a:t>
            </a:r>
          </a:p>
          <a:p>
            <a:pPr eaLnBrk="1" hangingPunct="1">
              <a:spcBef>
                <a:spcPct val="50000"/>
              </a:spcBef>
            </a:pPr>
            <a:r>
              <a:rPr lang="en-US" altLang="en-US" sz="2800" b="1">
                <a:latin typeface="Times New Roman" pitchFamily="18" charset="0"/>
              </a:rPr>
              <a:t>đắp chăn. Chắc cậu đang </a:t>
            </a:r>
          </a:p>
          <a:p>
            <a:pPr eaLnBrk="1" hangingPunct="1">
              <a:spcBef>
                <a:spcPct val="50000"/>
              </a:spcBef>
            </a:pPr>
            <a:r>
              <a:rPr lang="en-US" altLang="en-US" sz="2800" b="1">
                <a:latin typeface="Times New Roman" pitchFamily="18" charset="0"/>
              </a:rPr>
              <a:t>bị sốt. Bác sĩ xem nhiệt kế</a:t>
            </a:r>
          </a:p>
          <a:p>
            <a:pPr eaLnBrk="1" hangingPunct="1">
              <a:spcBef>
                <a:spcPct val="50000"/>
              </a:spcBef>
            </a:pPr>
            <a:r>
              <a:rPr lang="en-US" altLang="en-US" sz="2800" b="1">
                <a:latin typeface="Times New Roman" pitchFamily="18" charset="0"/>
              </a:rPr>
              <a:t>để kiểm tra nhiệt độ em.</a:t>
            </a:r>
          </a:p>
          <a:p>
            <a:pPr eaLnBrk="1" hangingPunct="1">
              <a:spcBef>
                <a:spcPct val="50000"/>
              </a:spcBef>
            </a:pPr>
            <a:endParaRPr lang="en-US" altLang="en-US" sz="2800" b="1">
              <a:latin typeface="Times New Roman" pitchFamily="18" charset="0"/>
            </a:endParaRPr>
          </a:p>
        </p:txBody>
      </p:sp>
      <p:sp>
        <p:nvSpPr>
          <p:cNvPr id="6150" name="Line 9"/>
          <p:cNvSpPr>
            <a:spLocks noChangeShapeType="1"/>
          </p:cNvSpPr>
          <p:nvPr/>
        </p:nvSpPr>
        <p:spPr bwMode="auto">
          <a:xfrm>
            <a:off x="3505200" y="1143000"/>
            <a:ext cx="2362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ox(in)">
                                      <p:cBhvr>
                                        <p:cTn id="12"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5"/>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7171" name="Text Box 6"/>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pic>
        <p:nvPicPr>
          <p:cNvPr id="9223" name="Picture 7" descr="0"/>
          <p:cNvPicPr>
            <a:picLocks noChangeAspect="1" noChangeArrowheads="1"/>
          </p:cNvPicPr>
          <p:nvPr/>
        </p:nvPicPr>
        <p:blipFill>
          <a:blip r:embed="rId2"/>
          <a:srcRect/>
          <a:stretch>
            <a:fillRect/>
          </a:stretch>
        </p:blipFill>
        <p:spPr bwMode="auto">
          <a:xfrm>
            <a:off x="4495800" y="2743200"/>
            <a:ext cx="4648200" cy="4114800"/>
          </a:xfrm>
          <a:prstGeom prst="rect">
            <a:avLst/>
          </a:prstGeom>
          <a:noFill/>
          <a:ln w="9525">
            <a:noFill/>
            <a:miter lim="800000"/>
            <a:headEnd/>
            <a:tailEnd/>
          </a:ln>
        </p:spPr>
      </p:pic>
      <p:sp>
        <p:nvSpPr>
          <p:cNvPr id="9224" name="Text Box 8"/>
          <p:cNvSpPr txBox="1">
            <a:spLocks noChangeArrowheads="1"/>
          </p:cNvSpPr>
          <p:nvPr/>
        </p:nvSpPr>
        <p:spPr bwMode="auto">
          <a:xfrm>
            <a:off x="304800" y="2438400"/>
            <a:ext cx="4267200" cy="4362450"/>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Ba người trí thức trong tranh 2 là kĩ sư cầu đường. Họ đang đứng trước mô hình một chiếc cầu hiện đại sắp được xây dựng. Họ trao đổi, bàn bạc về cách thiết kế cầu sao cho tiện lợi, hợp lí và tạo được vẻ đẹp cho thành phố.</a:t>
            </a:r>
          </a:p>
        </p:txBody>
      </p:sp>
      <p:sp>
        <p:nvSpPr>
          <p:cNvPr id="7174" name="Line 9"/>
          <p:cNvSpPr>
            <a:spLocks noChangeShapeType="1"/>
          </p:cNvSpPr>
          <p:nvPr/>
        </p:nvSpPr>
        <p:spPr bwMode="auto">
          <a:xfrm>
            <a:off x="3429000" y="1143000"/>
            <a:ext cx="2514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20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
          <p:cNvPicPr>
            <a:picLocks noChangeAspect="1" noChangeArrowheads="1"/>
          </p:cNvPicPr>
          <p:nvPr/>
        </p:nvPicPr>
        <p:blipFill>
          <a:blip r:embed="rId2"/>
          <a:srcRect/>
          <a:stretch>
            <a:fillRect/>
          </a:stretch>
        </p:blipFill>
        <p:spPr bwMode="auto">
          <a:xfrm>
            <a:off x="4191000" y="2667000"/>
            <a:ext cx="4953000" cy="4191000"/>
          </a:xfrm>
          <a:prstGeom prst="rect">
            <a:avLst/>
          </a:prstGeom>
          <a:noFill/>
          <a:ln w="9525">
            <a:noFill/>
            <a:miter lim="800000"/>
            <a:headEnd/>
            <a:tailEnd/>
          </a:ln>
        </p:spPr>
      </p:pic>
      <p:sp>
        <p:nvSpPr>
          <p:cNvPr id="8195" name="WordArt 6"/>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8196" name="Text Box 7"/>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sp>
        <p:nvSpPr>
          <p:cNvPr id="10248" name="Text Box 8"/>
          <p:cNvSpPr txBox="1">
            <a:spLocks noChangeArrowheads="1"/>
          </p:cNvSpPr>
          <p:nvPr/>
        </p:nvSpPr>
        <p:spPr bwMode="auto">
          <a:xfrm>
            <a:off x="0" y="3124200"/>
            <a:ext cx="4343400" cy="3081338"/>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Người trí thức trong tranh 3 là một cô giáo.Cô đang dạy bài Tập đọc. Trông cô dịu dàng, ân cần. Các bạn học sinh đang chăm chú nghe cô giảng bài. </a:t>
            </a:r>
          </a:p>
        </p:txBody>
      </p:sp>
      <p:sp>
        <p:nvSpPr>
          <p:cNvPr id="8198" name="Line 9"/>
          <p:cNvSpPr>
            <a:spLocks noChangeShapeType="1"/>
          </p:cNvSpPr>
          <p:nvPr/>
        </p:nvSpPr>
        <p:spPr bwMode="auto">
          <a:xfrm>
            <a:off x="3505200" y="1143000"/>
            <a:ext cx="2514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box(in)">
                                      <p:cBhvr>
                                        <p:cTn id="1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5"/>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9219" name="Text Box 6"/>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pic>
        <p:nvPicPr>
          <p:cNvPr id="14343" name="Picture 7" descr="0"/>
          <p:cNvPicPr>
            <a:picLocks noChangeAspect="1" noChangeArrowheads="1"/>
          </p:cNvPicPr>
          <p:nvPr/>
        </p:nvPicPr>
        <p:blipFill>
          <a:blip r:embed="rId2"/>
          <a:srcRect/>
          <a:stretch>
            <a:fillRect/>
          </a:stretch>
        </p:blipFill>
        <p:spPr bwMode="auto">
          <a:xfrm>
            <a:off x="4572000" y="2971800"/>
            <a:ext cx="4572000" cy="3886200"/>
          </a:xfrm>
          <a:prstGeom prst="rect">
            <a:avLst/>
          </a:prstGeom>
          <a:noFill/>
          <a:ln w="9525">
            <a:noFill/>
            <a:miter lim="800000"/>
            <a:headEnd/>
            <a:tailEnd/>
          </a:ln>
        </p:spPr>
      </p:pic>
      <p:sp>
        <p:nvSpPr>
          <p:cNvPr id="14344" name="Text Box 8"/>
          <p:cNvSpPr txBox="1">
            <a:spLocks noChangeArrowheads="1"/>
          </p:cNvSpPr>
          <p:nvPr/>
        </p:nvSpPr>
        <p:spPr bwMode="auto">
          <a:xfrm>
            <a:off x="0" y="3429000"/>
            <a:ext cx="4724400" cy="3081338"/>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   Những trí thức trong tranh 4 là những nhà nghiên cứu. Họ đang chăm chú làm việc trong phòng thí nghiệm. Họ mặc trang phục của phòng thí nghiệm. Trong phòng có nhiều dụng cụ thí nghiệm.</a:t>
            </a:r>
          </a:p>
        </p:txBody>
      </p:sp>
      <p:sp>
        <p:nvSpPr>
          <p:cNvPr id="9222" name="Line 9"/>
          <p:cNvSpPr>
            <a:spLocks noChangeShapeType="1"/>
          </p:cNvSpPr>
          <p:nvPr/>
        </p:nvSpPr>
        <p:spPr bwMode="auto">
          <a:xfrm>
            <a:off x="3429000" y="1143000"/>
            <a:ext cx="2590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20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box(in)">
                                      <p:cBhvr>
                                        <p:cTn id="12"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5"/>
          <p:cNvSpPr>
            <a:spLocks noChangeArrowheads="1" noChangeShapeType="1" noTextEdit="1"/>
          </p:cNvSpPr>
          <p:nvPr/>
        </p:nvSpPr>
        <p:spPr bwMode="auto">
          <a:xfrm>
            <a:off x="3505200" y="609600"/>
            <a:ext cx="2371725" cy="466725"/>
          </a:xfrm>
          <a:prstGeom prst="rect">
            <a:avLst/>
          </a:prstGeom>
        </p:spPr>
        <p:txBody>
          <a:bodyPr wrap="none" fromWordArt="1">
            <a:prstTxWarp prst="textPlain">
              <a:avLst>
                <a:gd name="adj" fmla="val 50000"/>
              </a:avLst>
            </a:prstTxWarp>
          </a:bodyPr>
          <a:lstStyle/>
          <a:p>
            <a:pPr algn="ctr"/>
            <a:r>
              <a:rPr lang="vi-VN"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Tập làm văn:</a:t>
            </a:r>
            <a:endParaRPr lang="en-US" sz="32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10243" name="Text Box 6"/>
          <p:cNvSpPr txBox="1">
            <a:spLocks noChangeArrowheads="1"/>
          </p:cNvSpPr>
          <p:nvPr/>
        </p:nvSpPr>
        <p:spPr bwMode="auto">
          <a:xfrm>
            <a:off x="1143000" y="1219200"/>
            <a:ext cx="7543800" cy="12509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CC0E20"/>
                </a:solidFill>
                <a:latin typeface="Times New Roman" pitchFamily="18" charset="0"/>
              </a:rPr>
              <a:t>                    NÓI VỀ TRÍ THỨC</a:t>
            </a:r>
          </a:p>
          <a:p>
            <a:pPr eaLnBrk="1" hangingPunct="1">
              <a:spcBef>
                <a:spcPct val="50000"/>
              </a:spcBef>
            </a:pPr>
            <a:r>
              <a:rPr lang="en-US" altLang="en-US" sz="3200" b="1">
                <a:solidFill>
                  <a:srgbClr val="CC0E20"/>
                </a:solidFill>
                <a:latin typeface="Times New Roman" pitchFamily="18" charset="0"/>
              </a:rPr>
              <a:t>Nghe – kể: Nâng niu từng hạt giống</a:t>
            </a:r>
          </a:p>
        </p:txBody>
      </p:sp>
      <p:sp>
        <p:nvSpPr>
          <p:cNvPr id="10244" name="Line 7"/>
          <p:cNvSpPr>
            <a:spLocks noChangeShapeType="1"/>
          </p:cNvSpPr>
          <p:nvPr/>
        </p:nvSpPr>
        <p:spPr bwMode="auto">
          <a:xfrm flipV="1">
            <a:off x="3505200" y="1143000"/>
            <a:ext cx="2438400" cy="0"/>
          </a:xfrm>
          <a:prstGeom prst="line">
            <a:avLst/>
          </a:prstGeom>
          <a:noFill/>
          <a:ln w="9525">
            <a:solidFill>
              <a:schemeClr val="tx1"/>
            </a:solidFill>
            <a:round/>
            <a:headEnd/>
            <a:tailEnd/>
          </a:ln>
        </p:spPr>
        <p:txBody>
          <a:bodyPr/>
          <a:lstStyle/>
          <a:p>
            <a:endParaRPr lang="en-US"/>
          </a:p>
        </p:txBody>
      </p:sp>
      <p:sp>
        <p:nvSpPr>
          <p:cNvPr id="15371" name="Cloud"/>
          <p:cNvSpPr>
            <a:spLocks noChangeAspect="1" noEditPoints="1" noChangeArrowheads="1"/>
          </p:cNvSpPr>
          <p:nvPr/>
        </p:nvSpPr>
        <p:spPr bwMode="auto">
          <a:xfrm>
            <a:off x="304800" y="2819400"/>
            <a:ext cx="8077200" cy="3048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r>
              <a:rPr lang="en-US" altLang="en-US" sz="2800" b="1">
                <a:latin typeface="Times New Roman" pitchFamily="18" charset="0"/>
              </a:rPr>
              <a:t>   *Những người được vẽ trong tranh: bác sĩ, cô giáo, kĩ sư cầu đường, nhà nghiên cứu là những người trí thức. Họ lao động trí óc.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1000" fill="hold"/>
                                        <p:tgtEl>
                                          <p:spTgt spid="15371"/>
                                        </p:tgtEl>
                                        <p:attrNameLst>
                                          <p:attrName>ppt_w</p:attrName>
                                        </p:attrNameLst>
                                      </p:cBhvr>
                                      <p:tavLst>
                                        <p:tav tm="0">
                                          <p:val>
                                            <p:strVal val="#ppt_w+.3"/>
                                          </p:val>
                                        </p:tav>
                                        <p:tav tm="100000">
                                          <p:val>
                                            <p:strVal val="#ppt_w"/>
                                          </p:val>
                                        </p:tav>
                                      </p:tavLst>
                                    </p:anim>
                                    <p:anim calcmode="lin" valueType="num">
                                      <p:cBhvr>
                                        <p:cTn id="8" dur="1000" fill="hold"/>
                                        <p:tgtEl>
                                          <p:spTgt spid="15371"/>
                                        </p:tgtEl>
                                        <p:attrNameLst>
                                          <p:attrName>ppt_h</p:attrName>
                                        </p:attrNameLst>
                                      </p:cBhvr>
                                      <p:tavLst>
                                        <p:tav tm="0">
                                          <p:val>
                                            <p:strVal val="#ppt_h"/>
                                          </p:val>
                                        </p:tav>
                                        <p:tav tm="100000">
                                          <p:val>
                                            <p:strVal val="#ppt_h"/>
                                          </p:val>
                                        </p:tav>
                                      </p:tavLst>
                                    </p:anim>
                                    <p:animEffect transition="in" filter="fade">
                                      <p:cBhvr>
                                        <p:cTn id="9" dur="10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416</TotalTime>
  <Words>928</Words>
  <Application>Microsoft Office PowerPoint</Application>
  <PresentationFormat>On-screen Show (4:3)</PresentationFormat>
  <Paragraphs>87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Mobile.0979.822.550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Mr.Le Minh Khai</dc:creator>
  <cp:lastModifiedBy>Van Nguyen</cp:lastModifiedBy>
  <cp:revision>73</cp:revision>
  <dcterms:created xsi:type="dcterms:W3CDTF">2011-01-18T14:17:10Z</dcterms:created>
  <dcterms:modified xsi:type="dcterms:W3CDTF">2022-02-09T14:51:00Z</dcterms:modified>
</cp:coreProperties>
</file>