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sldIdLst>
    <p:sldId id="340" r:id="rId2"/>
    <p:sldId id="337" r:id="rId3"/>
    <p:sldId id="338" r:id="rId4"/>
    <p:sldId id="323" r:id="rId5"/>
    <p:sldId id="328" r:id="rId6"/>
    <p:sldId id="327" r:id="rId7"/>
    <p:sldId id="330" r:id="rId8"/>
    <p:sldId id="331" r:id="rId9"/>
    <p:sldId id="333" r:id="rId10"/>
    <p:sldId id="339" r:id="rId11"/>
    <p:sldId id="335" r:id="rId12"/>
    <p:sldId id="29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FF3300"/>
    <a:srgbClr val="6600FF"/>
    <a:srgbClr val="FF0000"/>
    <a:srgbClr val="808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93153" autoAdjust="0"/>
  </p:normalViewPr>
  <p:slideViewPr>
    <p:cSldViewPr>
      <p:cViewPr>
        <p:scale>
          <a:sx n="75" d="100"/>
          <a:sy n="75" d="100"/>
        </p:scale>
        <p:origin x="-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</a:defRPr>
            </a:lvl1pPr>
          </a:lstStyle>
          <a:p>
            <a:fld id="{96DF8406-2668-4F81-B0FE-D57CF5D92179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258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6A5E0-F6FE-4995-9CC7-78453B287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02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1E481-13A9-4C79-8EC2-6F18D00F9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6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E2E48-4C1D-4109-BBDF-F59AFF970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34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82EAC-6BAF-4C64-9C52-215F309F4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4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37EFE-82FA-492A-A530-250D40017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36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25BB4-AE0D-4218-8959-A4FE33074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89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B0142-CAEA-4608-AAFF-54025FAB1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13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E7CB3-44E5-4FBE-826B-060DD9CD7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5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E2430-305F-4231-B551-A83AD93FC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65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E7D1-D1B1-4807-B2EF-423C620AF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56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BECA7-2FA3-481F-948B-D7AB6B4C7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A6272-F1F9-4AB2-B9B8-48DC922DA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0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E11DAC-4BE0-4700-9468-ECAEEAD3D1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audio" Target="file:///E:\CA%20NHAC\2%20Ca%20khuc%20xuan\Mua%20xuan%20oi%20-%20Top%20ca.mp3" TargetMode="External"/><Relationship Id="rId16" Type="http://schemas.openxmlformats.org/officeDocument/2006/relationships/image" Target="../media/image7.gi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6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gi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1181" y="1564795"/>
            <a:ext cx="8153400" cy="5212384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8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226" y="152400"/>
            <a:ext cx="864954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ĐẠI ĐỒNG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1981200" y="4056063"/>
            <a:ext cx="5791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alt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33335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vi-VN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Thị Diễm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2133600"/>
            <a:ext cx="235743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92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228600" y="533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* Bài 4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: Em thích những tục ngữ nào ở bài tập 3? Vì sao ?</a:t>
            </a:r>
            <a:endParaRPr lang="en-US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057400"/>
            <a:ext cx="8229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vi-VN" alt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 lã mà vã lên hồ</a:t>
            </a:r>
          </a:p>
          <a:p>
            <a:pPr algn="ctr"/>
            <a:r>
              <a:rPr lang="vi-VN" alt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 không mà nổi cơ đồ mới ngoan</a:t>
            </a:r>
          </a:p>
          <a:p>
            <a:r>
              <a:rPr lang="vi-VN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 câu tục ngữ đã ca ngợi những con người từ tay không mà làm nên sự nghiệp lớn bằng trí tuệ và nghị lực của chính mình</a:t>
            </a:r>
            <a:endParaRPr lang="vi-VN" alt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0" y="51911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1.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Khoanh tròn vào đáp án đúng:</a:t>
            </a:r>
          </a:p>
          <a:p>
            <a:pPr eaLnBrk="1" hangingPunct="1"/>
            <a:r>
              <a:rPr lang="en-US" altLang="en-US" sz="2800" b="1">
                <a:latin typeface="Times New Roman" pitchFamily="18" charset="0"/>
              </a:rPr>
              <a:t>Tiếng  “tài’’có nghĩa là: “có khả năng hơn người bình thường” trong các từ : 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</a:rPr>
              <a:t>tài hoa, tài nghệ</a:t>
            </a:r>
          </a:p>
          <a:p>
            <a:pPr eaLnBrk="1" hangingPunct="1"/>
            <a:r>
              <a:rPr lang="en-US" altLang="en-US" sz="2800" b="1" i="1">
                <a:solidFill>
                  <a:schemeClr val="tx2"/>
                </a:solidFill>
                <a:latin typeface="Times New Roman" pitchFamily="18" charset="0"/>
              </a:rPr>
              <a:t>    a</a:t>
            </a:r>
            <a:r>
              <a:rPr lang="en-US" altLang="en-US" sz="2800" b="1" i="1">
                <a:latin typeface="Times New Roman" pitchFamily="18" charset="0"/>
              </a:rPr>
              <a:t>.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en-US" sz="2800" b="1" i="1">
                <a:latin typeface="Times New Roman" pitchFamily="18" charset="0"/>
              </a:rPr>
              <a:t>Đúng                        b. sai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0" y="234791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2.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Điền vào chỗ chấm :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                           “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</a:rPr>
              <a:t>Nước lã mà vã nên hồ</a:t>
            </a:r>
          </a:p>
          <a:p>
            <a:pPr eaLnBrk="1" hangingPunct="1"/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</a:rPr>
              <a:t>                            Tay không mà nổi cơ đồ mới ngoan’’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Là câu tục ngữ ca ngợi :</a:t>
            </a: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0" y="4252913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3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. Nối từ thích hợp với nghĩa của tiếng“tài”:</a:t>
            </a: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a.Tài trợ</a:t>
            </a:r>
            <a:r>
              <a:rPr lang="en-US" altLang="en-US" sz="2800" b="1">
                <a:latin typeface="Times New Roman" pitchFamily="18" charset="0"/>
              </a:rPr>
              <a:t>                1. </a:t>
            </a:r>
            <a:r>
              <a:rPr lang="en-US" altLang="en-US" sz="2800" b="1" i="1">
                <a:latin typeface="Times New Roman" pitchFamily="18" charset="0"/>
              </a:rPr>
              <a:t>Tài năng điêu luyện trong nghề nghiệp</a:t>
            </a:r>
            <a:r>
              <a:rPr lang="en-US" altLang="en-US" sz="2800" b="1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b.Tài nghệ</a:t>
            </a:r>
            <a:r>
              <a:rPr lang="en-US" altLang="en-US" sz="2800" b="1">
                <a:latin typeface="Times New Roman" pitchFamily="18" charset="0"/>
              </a:rPr>
              <a:t>              2. </a:t>
            </a:r>
            <a:r>
              <a:rPr lang="en-US" altLang="en-US" sz="2800" b="1" i="1">
                <a:latin typeface="Times New Roman" pitchFamily="18" charset="0"/>
              </a:rPr>
              <a:t>Giúp đỡ về tài chính</a:t>
            </a: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1600200" y="5014913"/>
            <a:ext cx="1295400" cy="368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V="1">
            <a:off x="1981200" y="5014913"/>
            <a:ext cx="838200" cy="381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4800" y="1890713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800">
              <a:solidFill>
                <a:schemeClr val="accent2"/>
              </a:solidFill>
            </a:endParaRP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3810000" y="3643313"/>
            <a:ext cx="3497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</a:rPr>
              <a:t>Tài trí của con người.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733800" y="3627439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………………..</a:t>
            </a:r>
            <a:r>
              <a:rPr lang="en-US" alt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  <p:bldP spid="147464" grpId="0"/>
      <p:bldP spid="147465" grpId="0"/>
      <p:bldP spid="147466" grpId="0" animBg="1"/>
      <p:bldP spid="147467" grpId="0" animBg="1"/>
      <p:bldP spid="147468" grpId="0" animBg="1"/>
      <p:bldP spid="147469" grpId="0"/>
      <p:bldP spid="14350" grpId="0"/>
      <p:bldP spid="143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Gulim" pitchFamily="34" charset="-127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Gulim" pitchFamily="34" charset="-127"/>
            </a:endParaRPr>
          </a:p>
        </p:txBody>
      </p:sp>
      <p:pic>
        <p:nvPicPr>
          <p:cNvPr id="59396" name="Picture 4" descr="peace_dove_olive_branch_hg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Mua xuan oi - Top c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0" y="5715000"/>
            <a:ext cx="8509000" cy="1143000"/>
            <a:chOff x="0" y="3600"/>
            <a:chExt cx="5360" cy="720"/>
          </a:xfrm>
        </p:grpSpPr>
        <p:graphicFrame>
          <p:nvGraphicFramePr>
            <p:cNvPr id="14345" name="Object 7"/>
            <p:cNvGraphicFramePr>
              <a:graphicFrameLocks noChangeAspect="1"/>
            </p:cNvGraphicFramePr>
            <p:nvPr/>
          </p:nvGraphicFramePr>
          <p:xfrm>
            <a:off x="2448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4" name="Clip" r:id="rId6" imgW="1060704" imgH="1335024" progId="MS_ClipArt_Gallery.2">
                    <p:embed/>
                  </p:oleObj>
                </mc:Choice>
                <mc:Fallback>
                  <p:oleObj name="Clip" r:id="rId6" imgW="1060704" imgH="1335024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8"/>
            <p:cNvGraphicFramePr>
              <a:graphicFrameLocks noChangeAspect="1"/>
            </p:cNvGraphicFramePr>
            <p:nvPr/>
          </p:nvGraphicFramePr>
          <p:xfrm>
            <a:off x="3024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5" name="Clip" r:id="rId8" imgW="1060704" imgH="1335024" progId="MS_ClipArt_Gallery.2">
                    <p:embed/>
                  </p:oleObj>
                </mc:Choice>
                <mc:Fallback>
                  <p:oleObj name="Clip" r:id="rId8" imgW="1060704" imgH="1335024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7" name="Object 9"/>
            <p:cNvGraphicFramePr>
              <a:graphicFrameLocks noChangeAspect="1"/>
            </p:cNvGraphicFramePr>
            <p:nvPr/>
          </p:nvGraphicFramePr>
          <p:xfrm>
            <a:off x="3648" y="3600"/>
            <a:ext cx="1088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6" name="Clip" r:id="rId9" imgW="1060704" imgH="1335024" progId="MS_ClipArt_Gallery.2">
                    <p:embed/>
                  </p:oleObj>
                </mc:Choice>
                <mc:Fallback>
                  <p:oleObj name="Clip" r:id="rId9" imgW="1060704" imgH="1335024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00"/>
                          <a:ext cx="1088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10"/>
            <p:cNvGraphicFramePr>
              <a:graphicFrameLocks noChangeAspect="1"/>
            </p:cNvGraphicFramePr>
            <p:nvPr/>
          </p:nvGraphicFramePr>
          <p:xfrm>
            <a:off x="4272" y="3648"/>
            <a:ext cx="1088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7" name="Clip" r:id="rId10" imgW="1060704" imgH="1335024" progId="MS_ClipArt_Gallery.2">
                    <p:embed/>
                  </p:oleObj>
                </mc:Choice>
                <mc:Fallback>
                  <p:oleObj name="Clip" r:id="rId10" imgW="1060704" imgH="1335024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648"/>
                          <a:ext cx="1088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11"/>
            <p:cNvGraphicFramePr>
              <a:graphicFrameLocks noChangeAspect="1"/>
            </p:cNvGraphicFramePr>
            <p:nvPr/>
          </p:nvGraphicFramePr>
          <p:xfrm>
            <a:off x="912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8" name="Clip" r:id="rId11" imgW="1060704" imgH="1335024" progId="MS_ClipArt_Gallery.2">
                    <p:embed/>
                  </p:oleObj>
                </mc:Choice>
                <mc:Fallback>
                  <p:oleObj name="Clip" r:id="rId11" imgW="1060704" imgH="1335024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12"/>
            <p:cNvGraphicFramePr>
              <a:graphicFrameLocks noChangeAspect="1"/>
            </p:cNvGraphicFramePr>
            <p:nvPr/>
          </p:nvGraphicFramePr>
          <p:xfrm>
            <a:off x="1440" y="3600"/>
            <a:ext cx="915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9" name="Clip" r:id="rId12" imgW="1060704" imgH="1335024" progId="MS_ClipArt_Gallery.2">
                    <p:embed/>
                  </p:oleObj>
                </mc:Choice>
                <mc:Fallback>
                  <p:oleObj name="Clip" r:id="rId12" imgW="1060704" imgH="1335024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3600"/>
                          <a:ext cx="915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13"/>
            <p:cNvGraphicFramePr>
              <a:graphicFrameLocks noChangeAspect="1"/>
            </p:cNvGraphicFramePr>
            <p:nvPr/>
          </p:nvGraphicFramePr>
          <p:xfrm>
            <a:off x="1968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0" name="Clip" r:id="rId13" imgW="1060704" imgH="1335024" progId="MS_ClipArt_Gallery.2">
                    <p:embed/>
                  </p:oleObj>
                </mc:Choice>
                <mc:Fallback>
                  <p:oleObj name="Clip" r:id="rId13" imgW="1060704" imgH="1335024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2" name="Object 14"/>
            <p:cNvGraphicFramePr>
              <a:graphicFrameLocks noChangeAspect="1"/>
            </p:cNvGraphicFramePr>
            <p:nvPr/>
          </p:nvGraphicFramePr>
          <p:xfrm>
            <a:off x="0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1" name="Clip" r:id="rId14" imgW="1060704" imgH="1335024" progId="MS_ClipArt_Gallery.2">
                    <p:embed/>
                  </p:oleObj>
                </mc:Choice>
                <mc:Fallback>
                  <p:oleObj name="Clip" r:id="rId14" imgW="1060704" imgH="1335024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3" name="Object 15"/>
            <p:cNvGraphicFramePr>
              <a:graphicFrameLocks noChangeAspect="1"/>
            </p:cNvGraphicFramePr>
            <p:nvPr/>
          </p:nvGraphicFramePr>
          <p:xfrm>
            <a:off x="480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2" name="Clip" r:id="rId15" imgW="1060704" imgH="1335024" progId="MS_ClipArt_Gallery.2">
                    <p:embed/>
                  </p:oleObj>
                </mc:Choice>
                <mc:Fallback>
                  <p:oleObj name="Clip" r:id="rId15" imgW="1060704" imgH="1335024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43" name="Picture 18" descr="flower1_div_md_wht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WordArt 20"/>
          <p:cNvSpPr>
            <a:spLocks noChangeArrowheads="1" noChangeShapeType="1" noTextEdit="1"/>
          </p:cNvSpPr>
          <p:nvPr/>
        </p:nvSpPr>
        <p:spPr bwMode="auto">
          <a:xfrm>
            <a:off x="609600" y="1219200"/>
            <a:ext cx="74676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225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sz="4400" b="1" i="1" dirty="0">
                <a:latin typeface="Times New Roman" pitchFamily="18" charset="0"/>
                <a:cs typeface="Times New Roman" pitchFamily="18" charset="0"/>
              </a:rPr>
              <a:t>+ Câu kể Ai làm gì? có mấy bộ phận</a:t>
            </a:r>
            <a:r>
              <a:rPr lang="nl-NL" sz="4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838200" y="463550"/>
            <a:ext cx="4019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ĐỘNG.</a:t>
            </a:r>
          </a:p>
        </p:txBody>
      </p:sp>
      <p:pic>
        <p:nvPicPr>
          <p:cNvPr id="3076" name="Picture 5" descr="1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40150"/>
            <a:ext cx="13716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672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sz="44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4400" b="1" i="1" dirty="0">
                <a:latin typeface="Times New Roman" pitchFamily="18" charset="0"/>
                <a:cs typeface="Times New Roman" pitchFamily="18" charset="0"/>
              </a:rPr>
              <a:t>Mỗi bộ phận trả lời cho câu hỏi gì?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 flipH="1">
            <a:off x="838200" y="2514600"/>
            <a:ext cx="7391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z="7200">
              <a:solidFill>
                <a:srgbClr val="9900CC"/>
              </a:solidFill>
              <a:latin typeface=".VnCommercial Script" pitchFamily="34" charset="0"/>
              <a:cs typeface="Times New Roman" pitchFamily="18" charset="0"/>
            </a:endParaRPr>
          </a:p>
        </p:txBody>
      </p:sp>
      <p:sp>
        <p:nvSpPr>
          <p:cNvPr id="124010" name="AutoShape 106"/>
          <p:cNvSpPr>
            <a:spLocks noChangeArrowheads="1"/>
          </p:cNvSpPr>
          <p:nvPr/>
        </p:nvSpPr>
        <p:spPr bwMode="auto">
          <a:xfrm rot="2047278">
            <a:off x="8534400" y="4495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4000">
              <a:latin typeface=".VnCommercial Script" pitchFamily="34" charset="0"/>
            </a:endParaRPr>
          </a:p>
        </p:txBody>
      </p:sp>
      <p:sp>
        <p:nvSpPr>
          <p:cNvPr id="4100" name="Rectangle 18"/>
          <p:cNvSpPr>
            <a:spLocks noChangeArrowheads="1"/>
          </p:cNvSpPr>
          <p:nvPr/>
        </p:nvSpPr>
        <p:spPr bwMode="auto">
          <a:xfrm>
            <a:off x="990600" y="1524000"/>
            <a:ext cx="7239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 eaLnBrk="1" hangingPunct="1">
              <a:spcBef>
                <a:spcPct val="50000"/>
              </a:spcBef>
            </a:pPr>
            <a:r>
              <a:rPr lang="en-US" altLang="en-US" sz="4400" b="1"/>
              <a:t>  </a:t>
            </a:r>
          </a:p>
        </p:txBody>
      </p:sp>
      <p:sp>
        <p:nvSpPr>
          <p:cNvPr id="9223" name="TextBox 15"/>
          <p:cNvSpPr txBox="1">
            <a:spLocks noChangeArrowheads="1"/>
          </p:cNvSpPr>
          <p:nvPr/>
        </p:nvSpPr>
        <p:spPr bwMode="auto">
          <a:xfrm>
            <a:off x="79375" y="723900"/>
            <a:ext cx="87741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vi-VN" altLang="en-US" sz="3600" b="1" dirty="0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vi-VN" altLang="en-US" sz="36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1 năm 2022</a:t>
            </a:r>
          </a:p>
          <a:p>
            <a:pPr algn="ctr" eaLnBrk="1" hangingPunct="1"/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Luyện từ và câu:</a:t>
            </a:r>
          </a:p>
          <a:p>
            <a:pPr algn="ctr" eaLnBrk="1" hangingPunct="1"/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Mở rộng vốn từ: Tài năng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228600" y="3505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</a:rPr>
              <a:t>* Tài năng: năng lực xuất sắc, có sáng tạo trong công việc.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" y="336550"/>
            <a:ext cx="92583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altLang="en-US" sz="3600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Phân loại các từ ngữ sau đây theo nghĩa của tiếng tài : Tài giỏi, tài nguyên, tài nghệ, tài trợ, tài ba, tài đức, tài sản,  tài năng , tài hoa.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100" y="281940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a.Tài có nghĩa là “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khả năng hơn người bình thường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tài hoa</a:t>
            </a:r>
            <a:endParaRPr lang="en-US" alt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5250" y="457372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b.Tài có nghĩa là “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 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tài nguyên</a:t>
            </a:r>
            <a:endParaRPr lang="en-US" alt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09600" y="61913"/>
            <a:ext cx="883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0" y="1252538"/>
            <a:ext cx="929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-12700" y="2438400"/>
            <a:ext cx="9144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năng: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năng lực xuất sắc, có sáng tạo trong công việc.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giỏi: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có tài rất giỏi về mọi lĩnh vực. 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nguyên: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các nguồn gốc thiên nhiên cung cấp tài sản.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nghệ: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sự tài hoa trong nghệ thuật.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trợ: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giúp đỡ về tài chính 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ba: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rất có tài.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đức:</a:t>
            </a:r>
            <a:r>
              <a:rPr lang="en-US" altLang="en-US" sz="2800" b="1" dirty="0">
                <a:latin typeface="Times New Roman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tài năng và đức độ.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sản: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của cải nói chung.</a:t>
            </a:r>
          </a:p>
          <a:p>
            <a:pPr eaLnBrk="1" hangingPunct="1"/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Tài hoa:</a:t>
            </a:r>
            <a:r>
              <a:rPr lang="en-US" altLang="en-US" sz="28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có tài về nghệ thuật văn chương.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0" y="29051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* Bài 1</a:t>
            </a:r>
            <a:r>
              <a:rPr lang="en-US" altLang="en-US" sz="3200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Phân loại các từ ngữ sau đây theo nghĩa của tiếng tài : Tài giỏi, tài nguyên, tài nghệ, tài trợ, tài ba, tài đức, tài sản,  tài năng , tài hoa.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648200" y="1709738"/>
            <a:ext cx="297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 của từ: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3" grpId="0"/>
      <p:bldP spid="5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3873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</a:rPr>
              <a:t>Bài 1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Phân loại các từ ngữ sau đây theo nghĩa của tiếng tài </a:t>
            </a:r>
          </a:p>
        </p:txBody>
      </p:sp>
      <p:graphicFrame>
        <p:nvGraphicFramePr>
          <p:cNvPr id="6190" name="Group 46"/>
          <p:cNvGraphicFramePr>
            <a:graphicFrameLocks noGrp="1"/>
          </p:cNvGraphicFramePr>
          <p:nvPr/>
        </p:nvGraphicFramePr>
        <p:xfrm>
          <a:off x="0" y="1987550"/>
          <a:ext cx="9144000" cy="3481388"/>
        </p:xfrm>
        <a:graphic>
          <a:graphicData uri="http://schemas.openxmlformats.org/drawingml/2006/table">
            <a:tbl>
              <a:tblPr/>
              <a:tblGrid>
                <a:gridCol w="4800600"/>
                <a:gridCol w="4343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0" y="84455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giỏi,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371600" y="84455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nguyên,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124200" y="84455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nghệ,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572000" y="84455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trợ,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791200" y="8445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ba,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858000" y="8445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đức,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0" y="13017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sản,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219200" y="130175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năng ,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819400" y="13017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hoa.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19100" y="35734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giỏi,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752600" y="3573463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nghệ,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029200" y="351155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trợ,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81000" y="41973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ba,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524000" y="41973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đức,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324600" y="351155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sản.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819400" y="419735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năng .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04800" y="297815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tài hoa,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953000" y="297815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tài nguyên,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0" y="1987550"/>
            <a:ext cx="4724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a. Tài có nghĩa là “có khả năng hơn người bình thường”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4876800" y="2139950"/>
            <a:ext cx="4267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b. Tài có nghĩa là “tiền của”</a:t>
            </a:r>
            <a:endParaRPr lang="en-US" altLang="en-US" sz="2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  <p:bldP spid="6178" grpId="0"/>
      <p:bldP spid="6180" grpId="0"/>
      <p:bldP spid="6181" grpId="0"/>
      <p:bldP spid="6182" grpId="0"/>
      <p:bldP spid="6183" grpId="0"/>
      <p:bldP spid="6184" grpId="0"/>
      <p:bldP spid="6185" grpId="0"/>
      <p:bldP spid="6188" grpId="0"/>
      <p:bldP spid="6189" grpId="0"/>
      <p:bldP spid="6191" grpId="0"/>
      <p:bldP spid="6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0" y="304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>
                <a:solidFill>
                  <a:srgbClr val="008000"/>
                </a:solidFill>
                <a:latin typeface="Times New Roman" pitchFamily="18" charset="0"/>
              </a:rPr>
              <a:t>* Bài 2</a:t>
            </a:r>
            <a:r>
              <a:rPr lang="en-US" altLang="en-US" sz="3600" b="1" dirty="0">
                <a:solidFill>
                  <a:srgbClr val="008000"/>
                </a:solidFill>
                <a:latin typeface="Times New Roman" pitchFamily="18" charset="0"/>
              </a:rPr>
              <a:t>: Đặt câu với một trong các từ nói trên: 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76200" y="1406526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0066"/>
                </a:solidFill>
                <a:latin typeface="Times New Roman" pitchFamily="18" charset="0"/>
              </a:rPr>
              <a:t>Ví dụ</a:t>
            </a:r>
            <a:r>
              <a:rPr lang="en-US" altLang="en-US" sz="2800" b="1" i="1" dirty="0">
                <a:solidFill>
                  <a:srgbClr val="FF0066"/>
                </a:solidFill>
                <a:latin typeface="Times New Roman" pitchFamily="18" charset="0"/>
              </a:rPr>
              <a:t> :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0" y="3186113"/>
            <a:ext cx="929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Đoàn địa chất đang thăm dò </a:t>
            </a:r>
            <a:r>
              <a:rPr lang="en-US" altLang="en-US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vùng núi phía Bắc.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0" y="25003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Xuân Bắc là một nghệ sĩ có </a:t>
            </a:r>
            <a:r>
              <a:rPr lang="en-US" altLang="en-US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năng.</a:t>
            </a:r>
            <a:endParaRPr lang="en-US" altLang="en-US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18907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Bùi Xuân Phái là một họa sĩ </a:t>
            </a:r>
            <a:r>
              <a:rPr lang="en-US" altLang="en-US" sz="28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hoa.</a:t>
            </a:r>
            <a:endParaRPr lang="en-US" alt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142357" grpId="0"/>
      <p:bldP spid="9229" grpId="0"/>
      <p:bldP spid="9230" grpId="0"/>
      <p:bldP spid="92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0" y="636588"/>
            <a:ext cx="91440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latin typeface="Times New Roman" pitchFamily="18" charset="0"/>
              </a:rPr>
              <a:t>* </a:t>
            </a:r>
            <a:r>
              <a:rPr lang="en-US" altLang="en-US" sz="3600" b="1" i="1" u="sng" dirty="0">
                <a:latin typeface="Times New Roman" pitchFamily="18" charset="0"/>
              </a:rPr>
              <a:t>Bài 3</a:t>
            </a:r>
            <a:r>
              <a:rPr lang="en-US" altLang="en-US" sz="3600" b="1" dirty="0">
                <a:latin typeface="Times New Roman" pitchFamily="18" charset="0"/>
              </a:rPr>
              <a:t>: Tìm trong các tục ngữ dưới đây những câu ca ngợi tài trí của con người:</a:t>
            </a:r>
          </a:p>
          <a:p>
            <a:pPr eaLnBrk="1" hangingPunct="1"/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</a:rPr>
              <a:t>      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a. Người ta là hoa đất.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 b. Chuông có đánh mới kêu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lang="vi-VN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Đèn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có khêu mới tỏ.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c.           Nước lã mà vã nên hồ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         Tay không mà nổi cơ đồ mới ngoan.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-12700" y="1524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>
                <a:latin typeface="Times New Roman" pitchFamily="18" charset="0"/>
              </a:rPr>
              <a:t>* Bài 3</a:t>
            </a:r>
            <a:r>
              <a:rPr lang="en-US" altLang="en-US" sz="2800" b="1" u="sng" dirty="0">
                <a:latin typeface="Times New Roman" pitchFamily="18" charset="0"/>
              </a:rPr>
              <a:t>:</a:t>
            </a:r>
            <a:r>
              <a:rPr lang="en-US" altLang="en-US" sz="2800" b="1" dirty="0">
                <a:latin typeface="Times New Roman" pitchFamily="18" charset="0"/>
              </a:rPr>
              <a:t> Tìm trong các tục ngữ dưới đây những câu ca ngợi tài trí của con người:</a:t>
            </a:r>
            <a:r>
              <a:rPr lang="en-US" altLang="en-US" sz="2800" b="1" i="1" dirty="0">
                <a:latin typeface="Times New Roman" pitchFamily="18" charset="0"/>
              </a:rPr>
              <a:t>      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0" y="2203450"/>
            <a:ext cx="4267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b. Chuông có đánh mới kêu    Đèn có khêu mới tỏ.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4419600" y="2203450"/>
            <a:ext cx="472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* Có tham gia hoạt động, làm việc mới bộc lộ khả năng của mình.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0" y="128905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a.  Người ta là hoa đất</a:t>
            </a:r>
            <a:r>
              <a:rPr lang="en-US" altLang="en-US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4343400" y="121285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* Ca ngợi con người là tinh hoa, là thứ quí giá nhất của trái đất. 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0" y="3346450"/>
            <a:ext cx="4648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c.  Nước lã mà vã nên hồ</a:t>
            </a:r>
          </a:p>
          <a:p>
            <a:pPr eaLnBrk="1" hangingPunct="1"/>
            <a:r>
              <a:rPr lang="en-US" alt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Tay không mà nổi cơ đồ mới ngoan.</a:t>
            </a:r>
            <a:r>
              <a:rPr lang="en-US" altLang="en-US" sz="2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4267200" y="334645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* Ca ngợi những con người từ hai bàn tay trắng, nhờ có tài, có chí, có nghị lực đã làm nên việc lớn.</a:t>
            </a:r>
          </a:p>
        </p:txBody>
      </p:sp>
      <p:grpSp>
        <p:nvGrpSpPr>
          <p:cNvPr id="11276" name="Group 18"/>
          <p:cNvGrpSpPr>
            <a:grpSpLocks/>
          </p:cNvGrpSpPr>
          <p:nvPr/>
        </p:nvGrpSpPr>
        <p:grpSpPr bwMode="auto">
          <a:xfrm>
            <a:off x="0" y="1212850"/>
            <a:ext cx="9144000" cy="3429000"/>
            <a:chOff x="192" y="1248"/>
            <a:chExt cx="5424" cy="1776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2736" y="1248"/>
              <a:ext cx="0" cy="1776"/>
            </a:xfrm>
            <a:prstGeom prst="line">
              <a:avLst/>
            </a:prstGeom>
            <a:noFill/>
            <a:ln w="38100" cmpd="dbl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192" y="1248"/>
              <a:ext cx="5424" cy="1776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vi-VN" altLang="en-US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192" y="1728"/>
              <a:ext cx="542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>
              <a:off x="192" y="2304"/>
              <a:ext cx="542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0" y="47180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Câu tục ngữ ca ngợi tài trí của con người là: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657600" y="136525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**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524000" y="410845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**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041400" y="5237163"/>
            <a:ext cx="3390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itchFamily="18" charset="0"/>
              </a:rPr>
              <a:t>a. Người ta là hoa đất .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36600" y="5770563"/>
            <a:ext cx="6553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b="1">
                <a:latin typeface="Times New Roman" pitchFamily="18" charset="0"/>
              </a:rPr>
              <a:t>   c. Nước lã mà vã nên hồ</a:t>
            </a:r>
          </a:p>
          <a:p>
            <a:r>
              <a:rPr lang="en-US" sz="2600" b="1">
                <a:latin typeface="Times New Roman" pitchFamily="18" charset="0"/>
              </a:rPr>
              <a:t>Tay không mà nỗi cơ đồ mới ngoan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45416" grpId="0"/>
      <p:bldP spid="11272" grpId="0"/>
      <p:bldP spid="145418" grpId="0"/>
      <p:bldP spid="11274" grpId="0"/>
      <p:bldP spid="145420" grpId="0"/>
      <p:bldP spid="11287" grpId="0"/>
      <p:bldP spid="11287" grpId="1"/>
      <p:bldP spid="11288" grpId="0"/>
      <p:bldP spid="11289" grpId="0"/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881</Words>
  <Application>Microsoft Office PowerPoint</Application>
  <PresentationFormat>On-screen Show (4:3)</PresentationFormat>
  <Paragraphs>95</Paragraphs>
  <Slides>12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Dinh</dc:creator>
  <cp:lastModifiedBy>PC</cp:lastModifiedBy>
  <cp:revision>145</cp:revision>
  <dcterms:created xsi:type="dcterms:W3CDTF">2008-12-23T14:12:51Z</dcterms:created>
  <dcterms:modified xsi:type="dcterms:W3CDTF">2022-01-20T00:30:42Z</dcterms:modified>
</cp:coreProperties>
</file>