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7"/>
  </p:notesMasterIdLst>
  <p:sldIdLst>
    <p:sldId id="442" r:id="rId2"/>
    <p:sldId id="448" r:id="rId3"/>
    <p:sldId id="447" r:id="rId4"/>
    <p:sldId id="314" r:id="rId5"/>
    <p:sldId id="433" r:id="rId6"/>
    <p:sldId id="324" r:id="rId7"/>
    <p:sldId id="434" r:id="rId8"/>
    <p:sldId id="435" r:id="rId9"/>
    <p:sldId id="436" r:id="rId10"/>
    <p:sldId id="449" r:id="rId11"/>
    <p:sldId id="372" r:id="rId12"/>
    <p:sldId id="443" r:id="rId13"/>
    <p:sldId id="326" r:id="rId14"/>
    <p:sldId id="444" r:id="rId15"/>
    <p:sldId id="445" r:id="rId16"/>
    <p:sldId id="440" r:id="rId17"/>
    <p:sldId id="329" r:id="rId18"/>
    <p:sldId id="281" r:id="rId19"/>
    <p:sldId id="330" r:id="rId20"/>
    <p:sldId id="429" r:id="rId21"/>
    <p:sldId id="331" r:id="rId22"/>
    <p:sldId id="286" r:id="rId23"/>
    <p:sldId id="416" r:id="rId24"/>
    <p:sldId id="377" r:id="rId25"/>
    <p:sldId id="44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CC3300"/>
    <a:srgbClr val="FFFF66"/>
    <a:srgbClr val="FFFFCC"/>
    <a:srgbClr val="FFFF99"/>
    <a:srgbClr val="FFCC99"/>
    <a:srgbClr val="9933F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9520" autoAdjust="0"/>
  </p:normalViewPr>
  <p:slideViewPr>
    <p:cSldViewPr>
      <p:cViewPr varScale="1">
        <p:scale>
          <a:sx n="70" d="100"/>
          <a:sy n="70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9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7DEA-6438-456F-8C36-8D27512EE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98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7DEA-6438-456F-8C36-8D27512EE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0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7DEA-6438-456F-8C36-8D27512EE6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99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6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1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9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8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8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7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2C4C73-BE45-41B6-BD3E-79A7842E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0"/>
            <a:ext cx="9158288" cy="6838950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-533400" y="457200"/>
            <a:ext cx="11201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0" y="1676400"/>
            <a:ext cx="89916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nội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trích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Mèn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4637" y="3124200"/>
            <a:ext cx="83404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600" b="1" dirty="0" err="1" smtClean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600" b="1" dirty="0" smtClean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en-US" sz="3600" b="1" dirty="0">
                <a:solidFill>
                  <a:srgbClr val="2D15D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3600" b="1" dirty="0">
              <a:solidFill>
                <a:srgbClr val="2D15D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08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750">
              <a:schemeClr val="bg1"/>
            </a:gs>
            <a:gs pos="45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ốm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67903"/>
              </p:ext>
            </p:extLst>
          </p:nvPr>
        </p:nvGraphicFramePr>
        <p:xfrm>
          <a:off x="-152400" y="726936"/>
          <a:ext cx="942975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343"/>
                <a:gridCol w="4774407"/>
              </a:tblGrid>
              <a:tr h="4419600"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bác sĩ đã mang thuốc vào.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 rồi thì múa ca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000" b="1" i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000" b="1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000" b="1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838200" y="2438400"/>
            <a:ext cx="6629400" cy="119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bài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35012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ốm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914400"/>
            <a:ext cx="731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endParaRPr lang="vi-VN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màn khép lỏng cả ngày</a:t>
            </a:r>
          </a:p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vườn vắng mẹ cuốc cày sớm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</a:p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mưa từ những ngày xưa</a:t>
            </a:r>
          </a:p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 trong đời mẹ đến giờ chưa tan</a:t>
            </a: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…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2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950" y="77144"/>
            <a:ext cx="8816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84962" y="849312"/>
            <a:ext cx="86868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khô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cơi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trầu</a:t>
            </a:r>
            <a:endParaRPr lang="en-US" sz="28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sz="2800" b="1" i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Truyện</a:t>
            </a:r>
            <a:r>
              <a:rPr lang="en-US" sz="2800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Kiều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gấp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bấy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nay.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90500" y="1944688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i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sz="2800" b="1" i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Cánh</a:t>
            </a:r>
            <a:r>
              <a:rPr lang="en-US" sz="2800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màn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khép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lỏng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endParaRPr lang="en-US" sz="28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en-US" sz="2800" b="1" i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2800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vườn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vắng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cuốc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cày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sớm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trưa</a:t>
            </a:r>
            <a:r>
              <a:rPr lang="en-US" sz="28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8312" y="3521095"/>
            <a:ext cx="8420100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0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0C7CD1-7F3B-4EBB-866A-C8AD67C9CACE}"/>
              </a:ext>
            </a:extLst>
          </p:cNvPr>
          <p:cNvSpPr txBox="1"/>
          <p:nvPr/>
        </p:nvSpPr>
        <p:spPr>
          <a:xfrm>
            <a:off x="2438400" y="5411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ốm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7848600" cy="213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đau buốt, nóng </a:t>
            </a: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ơi! Cô bác xóm làng đến thăm</a:t>
            </a:r>
          </a:p>
          <a:p>
            <a:pPr lvl="0" algn="ctr">
              <a:defRPr/>
            </a:pPr>
            <a:r>
              <a:rPr lang="en-US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trứng, người cho </a:t>
            </a: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32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y sĩ đã mang thuốc vào.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776" y="838200"/>
            <a:ext cx="8740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838" y="2348805"/>
            <a:ext cx="7350016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5EE7BA-B7C7-4421-88B9-AB22D667E1F4}"/>
              </a:ext>
            </a:extLst>
          </p:cNvPr>
          <p:cNvSpPr txBox="1"/>
          <p:nvPr/>
        </p:nvSpPr>
        <p:spPr>
          <a:xfrm>
            <a:off x="-164738" y="404359"/>
            <a:ext cx="9273436" cy="812530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Kiều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 màn khép lỏng cả ngày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 vườn vắng mẹ cuốc cày sớm trưa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 mưa từ những ngày xưa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Lặn trong đời mẹ đến giờ chưa tan.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Khắp người đau buốt, nóng 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ơi! Cô bác xóm làng đến thăm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cho trứng, người cho cam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anh y sĩ đã mang thuốc vào.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nay trời đổ mưa rào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 trong trái chín ngọt ngào bay hương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đời đi gió đi sương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 giờ mẹ lại lần giường tập đi.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vui con có quản gì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Ngâm thơ kể chuyện, rồi thì múa ca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 con diễn kịch giữa nhà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mình con sắm cả ba vai chèo.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 con, mẹ khổ đủ điều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 đôi mắt mẹ đã nhiều nếp nhăn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mong mẹ khoẻ dần dần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ăn ngon miệng, đêm nằm ngủ say.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 ra đọc sách, cấy cày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là đất nước, tháng ngày của con...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0C7CD1-7F3B-4EBB-866A-C8AD67C9CACE}"/>
              </a:ext>
            </a:extLst>
          </p:cNvPr>
          <p:cNvSpPr txBox="1"/>
          <p:nvPr/>
        </p:nvSpPr>
        <p:spPr>
          <a:xfrm>
            <a:off x="2025870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ốm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96F386F6-9028-47CA-A07D-5761A2E5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534" y="4975584"/>
            <a:ext cx="4670534" cy="2014597"/>
          </a:xfrm>
          <a:prstGeom prst="cloudCallout">
            <a:avLst>
              <a:gd name="adj1" fmla="val 38652"/>
              <a:gd name="adj2" fmla="val -46638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763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680" y="533400"/>
            <a:ext cx="4465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indent="228600" algn="ctr">
              <a:buFont typeface="Arial" pitchFamily="34" charset="0"/>
              <a:buChar char="•"/>
              <a:defRPr/>
            </a:pP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Bạn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xót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thương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28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9100" y="15240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8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tan.</a:t>
            </a:r>
          </a:p>
          <a:p>
            <a:pPr algn="ctr">
              <a:defRPr/>
            </a:pP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8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điều</a:t>
            </a:r>
            <a:endParaRPr lang="en-US" sz="2800" b="1" i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800" b="1" i="1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1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200" y="1036109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669" y="2289989"/>
            <a:ext cx="90598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b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pPr algn="ctr">
              <a:defRPr/>
            </a:pP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644" y="502119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defRPr/>
            </a:pP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con…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1705213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defRPr/>
            </a:pP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782" y="3943978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85800" y="367005"/>
            <a:ext cx="8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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09800"/>
            <a:ext cx="848868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5AF0BF-7865-42CD-9E96-A693C48CE249}"/>
              </a:ext>
            </a:extLst>
          </p:cNvPr>
          <p:cNvSpPr/>
          <p:nvPr/>
        </p:nvSpPr>
        <p:spPr>
          <a:xfrm>
            <a:off x="1143000" y="685800"/>
            <a:ext cx="6324600" cy="13400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62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Bức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̀?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8600" y="2830513"/>
            <a:ext cx="6629400" cy="119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HP001 5Ha" pitchFamily="34" charset="-127"/>
                <a:cs typeface="Arial" charset="0"/>
              </a:rPr>
              <a:t>lại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HP001 5Ha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29710" y="888397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nay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trời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đổ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mưa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rào</a:t>
            </a:r>
            <a:endParaRPr lang="en-US" sz="32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Nắng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trái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chín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ngọt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ngào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bay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endParaRPr lang="en-US" sz="32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gió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sương</a:t>
            </a:r>
            <a:endParaRPr lang="en-US" sz="32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Bây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giờ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lang="en-US" sz="3200" b="1" i="1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giường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đi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6572" y="3531204"/>
            <a:ext cx="85979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, con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endParaRPr lang="en-US" sz="32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Ngâm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thì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múa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ca</a:t>
            </a:r>
          </a:p>
          <a:p>
            <a:pPr>
              <a:defRPr/>
            </a:pP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Rồi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con</a:t>
            </a:r>
            <a:r>
              <a:rPr lang="en-US" sz="3200" b="1" i="1" kern="0" dirty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kịch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endParaRPr lang="en-US" sz="3200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mình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sắm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</a:t>
            </a:r>
            <a:r>
              <a:rPr lang="en-US" sz="32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vai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kern="0" dirty="0" err="1">
                <a:latin typeface="Times New Roman" pitchFamily="18" charset="0"/>
                <a:ea typeface="+mj-ea"/>
                <a:cs typeface="Times New Roman" pitchFamily="18" charset="0"/>
              </a:rPr>
              <a:t>chèo</a:t>
            </a:r>
            <a:r>
              <a:rPr lang="en-US" sz="3200" b="1" i="1" kern="0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05FFD10-4201-4E97-A916-BD8B15F795AD}"/>
              </a:ext>
            </a:extLst>
          </p:cNvPr>
          <p:cNvCxnSpPr/>
          <p:nvPr/>
        </p:nvCxnSpPr>
        <p:spPr>
          <a:xfrm flipH="1">
            <a:off x="4800600" y="1713067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F32E32C-724A-4CC3-B521-544FE6F05EAC}"/>
              </a:ext>
            </a:extLst>
          </p:cNvPr>
          <p:cNvCxnSpPr/>
          <p:nvPr/>
        </p:nvCxnSpPr>
        <p:spPr>
          <a:xfrm flipH="1">
            <a:off x="4704693" y="2209800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259"/>
            <a:ext cx="838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THUỘC LÒNG</a:t>
            </a:r>
          </a:p>
        </p:txBody>
      </p:sp>
      <p:pic>
        <p:nvPicPr>
          <p:cNvPr id="5" name="Picture 2" descr="http://blogs.davenportlibrary.com/kids/wp-content/read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990" b="3874"/>
          <a:stretch>
            <a:fillRect/>
          </a:stretch>
        </p:blipFill>
        <p:spPr bwMode="auto">
          <a:xfrm>
            <a:off x="2362200" y="1007823"/>
            <a:ext cx="379251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333500" y="4360623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3600" b="1" kern="1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Arial"/>
              </a:rPr>
              <a:t>ĐỌC THUỘC LÒNG </a:t>
            </a:r>
            <a:endParaRPr lang="en-US" sz="3600" b="1" kern="1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Arial"/>
            </a:endParaRPr>
          </a:p>
          <a:p>
            <a:pPr algn="ctr"/>
            <a:r>
              <a:rPr lang="en-US" sz="3600" b="1" kern="10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cs typeface="Arial"/>
              </a:rPr>
              <a:t>Khổ</a:t>
            </a:r>
            <a:r>
              <a:rPr lang="en-US" sz="3600" b="1" kern="1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cs typeface="Arial"/>
              </a:rPr>
              <a:t> 4,5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7-zpg.zdn.vn/1674946606169966248/ccb47c2adc5d200379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42454"/>
            <a:ext cx="9135291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3331" y="1066800"/>
            <a:ext cx="7010400" cy="1724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9009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" y="0"/>
            <a:ext cx="9146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914" y="2362200"/>
            <a:ext cx="61928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marL="268288" indent="-268288">
              <a:buFontTx/>
              <a:buChar char="-"/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/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buFontTx/>
              <a:buChar char="-"/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85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29710" y="888397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rào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ngọt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hương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sương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Bây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giường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6572" y="3531204"/>
            <a:ext cx="7622628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con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Ngâm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múa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kịch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chèo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534400" cy="276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286" y="3048000"/>
            <a:ext cx="8534400" cy="276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2C4C73-BE45-41B6-BD3E-79A7842E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457200"/>
            <a:ext cx="93726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năm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 eaLnBrk="1" hangingPunct="1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đọc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1752600"/>
            <a:ext cx="771130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648200" y="2583597"/>
            <a:ext cx="3810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26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CC2FD1-8EA0-4077-80F1-DE1D44F35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990600" y="2305050"/>
            <a:ext cx="6629400" cy="130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1.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HP001 5Ha" pitchFamily="34" charset="-127"/>
                <a:cs typeface="Times New Roman" pitchFamily="18" charset="0"/>
              </a:rPr>
              <a:t>đọc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  <p:sp>
        <p:nvSpPr>
          <p:cNvPr id="2" name="AutoShape 2" descr="Powerpoint background image - Google Slides Themes | Powerpoint background  design, Background for powerpoint presentation, Background powerpoint">
            <a:extLst>
              <a:ext uri="{FF2B5EF4-FFF2-40B4-BE49-F238E27FC236}">
                <a16:creationId xmlns:a16="http://schemas.microsoft.com/office/drawing/2014/main" xmlns="" id="{49B3F7EE-25D2-4EA6-B9A0-1250D6887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39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750">
              <a:schemeClr val="bg1"/>
            </a:gs>
            <a:gs pos="45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0C7CD1-7F3B-4EBB-866A-C8AD67C9CACE}"/>
              </a:ext>
            </a:extLst>
          </p:cNvPr>
          <p:cNvSpPr txBox="1"/>
          <p:nvPr/>
        </p:nvSpPr>
        <p:spPr>
          <a:xfrm>
            <a:off x="1991539" y="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ốm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78751"/>
              </p:ext>
            </p:extLst>
          </p:nvPr>
        </p:nvGraphicFramePr>
        <p:xfrm>
          <a:off x="-152400" y="726936"/>
          <a:ext cx="942975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343"/>
                <a:gridCol w="4774407"/>
              </a:tblGrid>
              <a:tr h="4419600"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 hôm mẹ thích vui chơi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Hôm nay mẹ chẳng nói cười được đâu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 trầu khô giữa cơi trầu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 Kiều gấp lại trên đầu bấy nay.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 màn khép lỏng cả ngày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Ruộng vườn vắng mẹ cuốc cày sớm trưa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mưa từ những ngày xưa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Lặn trong đời mẹ đến giờ chưa tan.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Khắp người đau buốt, nóng ran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ơi! Cô bác xóm làng đến thăm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 cho trứng, người cho cam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 anh bác sĩ đã mang thuốc vào.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nay trời đổ mưa rào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 trong trái chín ngọt ngào bay hương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 đời đi gió đi sương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Bây giờ mẹ lại lần giường tập đi.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vui, con có quản gì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Ngâm thơ, kể chuyện rồi thì múa ca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con diễn kịch giữa nhà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mình con sắm cả ba vai chèo.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 con mẹ khổ đủ điều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 đôi mắt mẹ đã nhiều nếp nhăn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mong mẹ khỏe dần dần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ăn ngon miệng, đêm nằm ngủ say.</a:t>
                      </a:r>
                      <a:endParaRPr lang="en-US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endParaRPr lang="vi-VN" sz="2000" b="1" i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ase"/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Rồi ra đọc sách, cấy cày</a:t>
                      </a:r>
                      <a:b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vi-VN" sz="20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 là đất nước, tháng ngày của con…</a:t>
                      </a:r>
                    </a:p>
                    <a:p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</a:t>
                      </a:r>
                      <a:r>
                        <a:rPr lang="en-US" sz="2000" b="1" i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Trần</a:t>
                      </a:r>
                      <a:r>
                        <a:rPr lang="en-US" sz="2000" b="1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Đăng</a:t>
                      </a:r>
                      <a:r>
                        <a:rPr lang="en-US" sz="2000" b="1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endParaRPr lang="en-US" sz="20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8318C46-5CA0-4F77-B93C-CBBB4A63F363}"/>
              </a:ext>
            </a:extLst>
          </p:cNvPr>
          <p:cNvCxnSpPr>
            <a:cxnSpLocks/>
          </p:cNvCxnSpPr>
          <p:nvPr/>
        </p:nvCxnSpPr>
        <p:spPr>
          <a:xfrm flipH="1">
            <a:off x="822434" y="1689536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875219C-3B7E-454D-862D-9484C4892EE8}"/>
              </a:ext>
            </a:extLst>
          </p:cNvPr>
          <p:cNvCxnSpPr>
            <a:cxnSpLocks/>
          </p:cNvCxnSpPr>
          <p:nvPr/>
        </p:nvCxnSpPr>
        <p:spPr>
          <a:xfrm flipH="1">
            <a:off x="89336" y="28956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1BEFA97-0EAB-4059-8F4E-C8F99FEFB703}"/>
              </a:ext>
            </a:extLst>
          </p:cNvPr>
          <p:cNvCxnSpPr>
            <a:cxnSpLocks/>
          </p:cNvCxnSpPr>
          <p:nvPr/>
        </p:nvCxnSpPr>
        <p:spPr>
          <a:xfrm flipH="1">
            <a:off x="1844566" y="4114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E89FEF0-EEE1-4AE0-98E0-61F44E4FB773}"/>
              </a:ext>
            </a:extLst>
          </p:cNvPr>
          <p:cNvCxnSpPr>
            <a:cxnSpLocks/>
          </p:cNvCxnSpPr>
          <p:nvPr/>
        </p:nvCxnSpPr>
        <p:spPr>
          <a:xfrm flipH="1">
            <a:off x="2932648" y="4114800"/>
            <a:ext cx="922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81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32740" y="1714251"/>
            <a:ext cx="8318500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</a:p>
          <a:p>
            <a:pPr algn="ctr"/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31870" y="1834582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14700" y="2410031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14750" y="3416325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048000" y="3956753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1500" y="5252153"/>
            <a:ext cx="114300" cy="386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2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5553559" cy="4914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6896100" y="2514600"/>
            <a:ext cx="19431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trầu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81800" y="2730500"/>
            <a:ext cx="1714500" cy="16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903099" cy="421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05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9215"/>
            <a:ext cx="3657600" cy="5328187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06900" y="3276600"/>
            <a:ext cx="45085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 Kiều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 truyện thơ nổi tiếng của đại thi hào Nguyễn Du, kể về thân phận của người con gái tài sắc vẹn toàn tên là Thúy Kiều.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1199070"/>
            <a:ext cx="2590800" cy="18634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813</Words>
  <Application>Microsoft Office PowerPoint</Application>
  <PresentationFormat>On-screen Show (4:3)</PresentationFormat>
  <Paragraphs>178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62</cp:revision>
  <dcterms:created xsi:type="dcterms:W3CDTF">2020-08-07T01:32:33Z</dcterms:created>
  <dcterms:modified xsi:type="dcterms:W3CDTF">2021-08-31T02:55:07Z</dcterms:modified>
</cp:coreProperties>
</file>