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19"/>
  </p:notesMasterIdLst>
  <p:sldIdLst>
    <p:sldId id="310" r:id="rId3"/>
    <p:sldId id="334" r:id="rId4"/>
    <p:sldId id="324" r:id="rId5"/>
    <p:sldId id="280" r:id="rId6"/>
    <p:sldId id="374" r:id="rId7"/>
    <p:sldId id="329" r:id="rId8"/>
    <p:sldId id="379" r:id="rId9"/>
    <p:sldId id="373" r:id="rId10"/>
    <p:sldId id="380" r:id="rId11"/>
    <p:sldId id="382" r:id="rId12"/>
    <p:sldId id="387" r:id="rId13"/>
    <p:sldId id="388" r:id="rId14"/>
    <p:sldId id="385" r:id="rId15"/>
    <p:sldId id="389" r:id="rId16"/>
    <p:sldId id="390" r:id="rId17"/>
    <p:sldId id="261" r:id="rId18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Quicksand Medium" panose="020B0604020202020204" charset="0"/>
      <p:regular r:id="rId26"/>
    </p:embeddedFont>
    <p:embeddedFont>
      <p:font typeface="Lato" panose="020B0604020202020204" charset="0"/>
      <p:regular r:id="rId27"/>
      <p:bold r:id="rId28"/>
      <p:italic r:id="rId29"/>
      <p:boldItalic r:id="rId30"/>
    </p:embeddedFont>
    <p:embeddedFont>
      <p:font typeface="Arial Rounded MT Bold" panose="020F0704030504030204" pitchFamily="34" charset="0"/>
      <p:regular r:id="rId31"/>
    </p:embeddedFont>
    <p:embeddedFont>
      <p:font typeface="Arial-Rounded" panose="020B060402020202020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AF5A"/>
    <a:srgbClr val="0418AC"/>
    <a:srgbClr val="009242"/>
    <a:srgbClr val="D50D8E"/>
    <a:srgbClr val="FFD1FF"/>
    <a:srgbClr val="8D3A96"/>
    <a:srgbClr val="C86AC1"/>
    <a:srgbClr val="84F05E"/>
    <a:srgbClr val="FEE7EF"/>
    <a:srgbClr val="8BB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5501" autoAdjust="0"/>
  </p:normalViewPr>
  <p:slideViewPr>
    <p:cSldViewPr snapToGrid="0">
      <p:cViewPr varScale="1">
        <p:scale>
          <a:sx n="92" d="100"/>
          <a:sy n="92" d="100"/>
        </p:scale>
        <p:origin x="61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27/02/2022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27/02/2022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27/02/2022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27/02/2022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27/02/2022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27/02/2022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27/02/2022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27/02/2022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34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27/02/2022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27/02/2022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27/02/2022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27/02/2022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3.wdp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2524" y="1434812"/>
            <a:ext cx="225895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199" y="2368550"/>
            <a:ext cx="5014514" cy="70788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PHẠM THỊ HIỀN</a:t>
            </a:r>
            <a:endParaRPr lang="en-US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015" y="78441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Trả lời câu hỏi                                          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015" y="3390425"/>
            <a:ext cx="7538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a. Trong khổ thơ đầu, cây bàng như thế nào ?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745" y="3852090"/>
            <a:ext cx="8364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418AC"/>
                </a:solidFill>
              </a:rPr>
              <a:t>Cây bàng trồng đã lâu năm ( già ) , nnưng vẫn xanh tốt </a:t>
            </a:r>
            <a:endParaRPr lang="en-US" sz="2400" smtClean="0">
              <a:solidFill>
                <a:srgbClr val="0418AC"/>
              </a:solidFill>
            </a:endParaRPr>
          </a:p>
          <a:p>
            <a:r>
              <a:rPr lang="vi-VN" sz="2400" smtClean="0">
                <a:solidFill>
                  <a:srgbClr val="0418AC"/>
                </a:solidFill>
              </a:rPr>
              <a:t>( </a:t>
            </a:r>
            <a:r>
              <a:rPr lang="vi-VN" sz="2400">
                <a:solidFill>
                  <a:srgbClr val="0418AC"/>
                </a:solidFill>
              </a:rPr>
              <a:t>Tán lá xoè ra /Như ô xanh mướt ) 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8745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4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751" y="58560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khổ 1</a:t>
            </a: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2435795" y="1214967"/>
            <a:ext cx="3082137" cy="156966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/>
              <a:t>Bên cửa lớp học</a:t>
            </a:r>
          </a:p>
          <a:p>
            <a:pPr algn="just"/>
            <a:r>
              <a:rPr lang="en-US" sz="2400"/>
              <a:t>Có cây bàng già</a:t>
            </a:r>
          </a:p>
          <a:p>
            <a:pPr algn="just"/>
            <a:r>
              <a:rPr lang="en-US" sz="2400"/>
              <a:t>Tán lá xoè ra</a:t>
            </a:r>
          </a:p>
          <a:p>
            <a:pPr algn="just"/>
            <a:r>
              <a:rPr lang="en-US" sz="2400"/>
              <a:t>Như ô xanh mướt</a:t>
            </a:r>
            <a:r>
              <a:rPr lang="en-US" sz="2400" smtClean="0"/>
              <a:t>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2433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015" y="78441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Trả lời câu hỏi                                          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8248" y="3417540"/>
            <a:ext cx="7687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b. Cây bàng ghé cửa lớp để làm gì ?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903" y="3879205"/>
            <a:ext cx="8364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418AC"/>
                </a:solidFill>
              </a:rPr>
              <a:t>Cây bàng ghé cửa lớp để nghe cô giáo giảng </a:t>
            </a:r>
            <a:r>
              <a:rPr lang="vi-VN" sz="2400" smtClean="0">
                <a:solidFill>
                  <a:srgbClr val="0418AC"/>
                </a:solidFill>
              </a:rPr>
              <a:t>bài</a:t>
            </a:r>
            <a:r>
              <a:rPr lang="en-US" sz="2400" smtClean="0">
                <a:solidFill>
                  <a:srgbClr val="0418AC"/>
                </a:solidFill>
              </a:rPr>
              <a:t> .</a:t>
            </a:r>
            <a:r>
              <a:rPr lang="vi-VN" sz="2400" smtClean="0">
                <a:solidFill>
                  <a:srgbClr val="0418AC"/>
                </a:solidFill>
              </a:rPr>
              <a:t> 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8745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4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751" y="58560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khổ 2</a:t>
            </a: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2435795" y="1214967"/>
            <a:ext cx="3418467" cy="156966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/>
              <a:t>Bàng ghé cửa lớp</a:t>
            </a:r>
          </a:p>
          <a:p>
            <a:pPr algn="just"/>
            <a:r>
              <a:rPr lang="en-US" sz="2400"/>
              <a:t>Nghe cô giảng bài</a:t>
            </a:r>
          </a:p>
          <a:p>
            <a:pPr algn="just"/>
            <a:r>
              <a:rPr lang="en-US" sz="2400"/>
              <a:t>Mỗi buổi sớm mai</a:t>
            </a:r>
          </a:p>
          <a:p>
            <a:pPr algn="just"/>
            <a:r>
              <a:rPr lang="en-US" sz="2400"/>
              <a:t>Quên ngày mưa nắng.</a:t>
            </a:r>
          </a:p>
        </p:txBody>
      </p:sp>
    </p:spTree>
    <p:extLst>
      <p:ext uri="{BB962C8B-B14F-4D97-AF65-F5344CB8AC3E}">
        <p14:creationId xmlns:p14="http://schemas.microsoft.com/office/powerpoint/2010/main" val="11705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015" y="78441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Trả lời câu hỏi                                          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888" y="3992483"/>
            <a:ext cx="7641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c.Thứ hai, lớp học như thế nào ?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247" y="4454148"/>
            <a:ext cx="757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418AC"/>
                </a:solidFill>
              </a:rPr>
              <a:t>Thứ hai , lớp học nhộn nhịp và vui vẻ ( tưng bừng ) . 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8745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4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751" y="585603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khổ 3 + 4</a:t>
            </a: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2435795" y="612901"/>
            <a:ext cx="3082137" cy="341632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/>
              <a:t>Cuối tuần, lớp vắng</a:t>
            </a:r>
          </a:p>
          <a:p>
            <a:pPr algn="just"/>
            <a:r>
              <a:rPr lang="en-US" sz="2400"/>
              <a:t>Không thấy tiếng cô</a:t>
            </a:r>
          </a:p>
          <a:p>
            <a:pPr algn="just"/>
            <a:r>
              <a:rPr lang="en-US" sz="2400"/>
              <a:t>Không bạn vui đùa</a:t>
            </a:r>
          </a:p>
          <a:p>
            <a:pPr algn="just"/>
            <a:r>
              <a:rPr lang="en-US" sz="2400"/>
              <a:t>Tán bàng ngơ ngác.</a:t>
            </a:r>
          </a:p>
          <a:p>
            <a:pPr algn="just"/>
            <a:endParaRPr lang="en-US" sz="2400"/>
          </a:p>
          <a:p>
            <a:pPr algn="just"/>
            <a:r>
              <a:rPr lang="en-US" sz="2400"/>
              <a:t>Thứ hai trở lại</a:t>
            </a:r>
          </a:p>
          <a:p>
            <a:pPr algn="just"/>
            <a:r>
              <a:rPr lang="en-US" sz="2400"/>
              <a:t>Lớp học tưng bừng</a:t>
            </a:r>
          </a:p>
          <a:p>
            <a:pPr algn="just"/>
            <a:r>
              <a:rPr lang="en-US" sz="2400"/>
              <a:t>Tán xanh vui mừng</a:t>
            </a:r>
          </a:p>
          <a:p>
            <a:pPr algn="just"/>
            <a:r>
              <a:rPr lang="en-US" sz="2400"/>
              <a:t>Vẫy chào các bạn.</a:t>
            </a:r>
          </a:p>
        </p:txBody>
      </p:sp>
    </p:spTree>
    <p:extLst>
      <p:ext uri="{BB962C8B-B14F-4D97-AF65-F5344CB8AC3E}">
        <p14:creationId xmlns:p14="http://schemas.microsoft.com/office/powerpoint/2010/main" val="125796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015" y="78441"/>
            <a:ext cx="63823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Học thuộc lòng hai khổ thơ đầu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745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5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2460" y="840524"/>
            <a:ext cx="3367403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Bên cửa lớp học</a:t>
            </a:r>
          </a:p>
          <a:p>
            <a:pPr algn="just"/>
            <a:r>
              <a:rPr lang="en-US" sz="2400" smtClean="0"/>
              <a:t>Có cây bàng già</a:t>
            </a:r>
          </a:p>
          <a:p>
            <a:pPr algn="just"/>
            <a:r>
              <a:rPr lang="en-US" sz="2400" smtClean="0"/>
              <a:t>Tán lá xoè ra</a:t>
            </a:r>
          </a:p>
          <a:p>
            <a:pPr algn="just"/>
            <a:r>
              <a:rPr lang="en-US" sz="2400" smtClean="0"/>
              <a:t>Như ô xanh mướt.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Bàng ghé cửa lớp</a:t>
            </a:r>
          </a:p>
          <a:p>
            <a:pPr algn="just"/>
            <a:r>
              <a:rPr lang="en-US" sz="2400" smtClean="0"/>
              <a:t>Nghe cô giảng bài</a:t>
            </a:r>
          </a:p>
          <a:p>
            <a:pPr algn="just"/>
            <a:r>
              <a:rPr lang="en-US" sz="2400" smtClean="0"/>
              <a:t>Mỗi buổi sớm mai</a:t>
            </a:r>
          </a:p>
          <a:p>
            <a:pPr algn="just"/>
            <a:r>
              <a:rPr lang="en-US" sz="2400" smtClean="0"/>
              <a:t>Quên ngày mưa nắng.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2459" y="840524"/>
            <a:ext cx="3367403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Bên cửa </a:t>
            </a:r>
          </a:p>
          <a:p>
            <a:pPr algn="just"/>
            <a:r>
              <a:rPr lang="en-US" sz="2400" smtClean="0"/>
              <a:t>Có </a:t>
            </a:r>
          </a:p>
          <a:p>
            <a:pPr algn="just"/>
            <a:r>
              <a:rPr lang="en-US" sz="2400" smtClean="0"/>
              <a:t>Tán lá </a:t>
            </a:r>
          </a:p>
          <a:p>
            <a:pPr algn="just"/>
            <a:r>
              <a:rPr lang="en-US" sz="2400" smtClean="0"/>
              <a:t>Như                          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Bàng ghé </a:t>
            </a:r>
          </a:p>
          <a:p>
            <a:pPr algn="just"/>
            <a:r>
              <a:rPr lang="en-US" sz="2400" smtClean="0"/>
              <a:t>Nghe </a:t>
            </a:r>
          </a:p>
          <a:p>
            <a:pPr algn="just"/>
            <a:r>
              <a:rPr lang="en-US" sz="2400" smtClean="0"/>
              <a:t>Mỗi buổi </a:t>
            </a:r>
          </a:p>
          <a:p>
            <a:pPr algn="just"/>
            <a:r>
              <a:rPr lang="en-US" sz="2400" smtClean="0"/>
              <a:t>Quên ngày                 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92458" y="840524"/>
            <a:ext cx="3367403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Bên</a:t>
            </a:r>
          </a:p>
          <a:p>
            <a:pPr algn="just"/>
            <a:r>
              <a:rPr lang="en-US" sz="2400" smtClean="0"/>
              <a:t>Có </a:t>
            </a:r>
          </a:p>
          <a:p>
            <a:pPr algn="just"/>
            <a:r>
              <a:rPr lang="en-US" sz="2400" smtClean="0"/>
              <a:t>Tán </a:t>
            </a:r>
          </a:p>
          <a:p>
            <a:pPr algn="just"/>
            <a:r>
              <a:rPr lang="en-US" sz="2400" smtClean="0"/>
              <a:t>Như                          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Bàng</a:t>
            </a:r>
          </a:p>
          <a:p>
            <a:pPr algn="just"/>
            <a:r>
              <a:rPr lang="en-US" sz="2400" smtClean="0"/>
              <a:t>Nghe </a:t>
            </a:r>
          </a:p>
          <a:p>
            <a:pPr algn="just"/>
            <a:r>
              <a:rPr lang="en-US" sz="2400" smtClean="0"/>
              <a:t>Mỗi</a:t>
            </a:r>
          </a:p>
          <a:p>
            <a:pPr algn="just"/>
            <a:r>
              <a:rPr lang="en-US" sz="2400" smtClean="0"/>
              <a:t>Quên                        .</a:t>
            </a:r>
          </a:p>
        </p:txBody>
      </p:sp>
    </p:spTree>
    <p:extLst>
      <p:ext uri="{BB962C8B-B14F-4D97-AF65-F5344CB8AC3E}">
        <p14:creationId xmlns:p14="http://schemas.microsoft.com/office/powerpoint/2010/main" val="49511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776" y="51779"/>
            <a:ext cx="83689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T</a:t>
            </a:r>
            <a:r>
              <a:rPr lang="en-US" sz="2400" b="1" smtClean="0">
                <a:solidFill>
                  <a:srgbClr val="0070C0"/>
                </a:solidFill>
              </a:rPr>
              <a:t>R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Ò</a:t>
            </a:r>
            <a:r>
              <a:rPr lang="en-US" sz="2400" b="1" smtClean="0">
                <a:solidFill>
                  <a:schemeClr val="tx1"/>
                </a:solidFill>
              </a:rPr>
              <a:t> </a:t>
            </a:r>
            <a:r>
              <a:rPr lang="en-US" sz="2400" b="1" smtClean="0">
                <a:solidFill>
                  <a:srgbClr val="0418AC"/>
                </a:solidFill>
              </a:rPr>
              <a:t>C</a:t>
            </a:r>
            <a:r>
              <a:rPr lang="en-US" sz="2400" b="1" smtClean="0">
                <a:solidFill>
                  <a:srgbClr val="FF0000"/>
                </a:solidFill>
              </a:rPr>
              <a:t>H</a:t>
            </a:r>
            <a:r>
              <a:rPr lang="en-US" sz="2400" b="1" smtClean="0">
                <a:solidFill>
                  <a:srgbClr val="3FAF5A"/>
                </a:solidFill>
              </a:rPr>
              <a:t>Ơ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I  </a:t>
            </a:r>
            <a:r>
              <a:rPr lang="en-US" sz="2200" b="1" i="1" smtClean="0">
                <a:solidFill>
                  <a:schemeClr val="tx1"/>
                </a:solidFill>
              </a:rPr>
              <a:t>Ngôi trường mơ ước </a:t>
            </a:r>
            <a:r>
              <a:rPr lang="en-US" sz="2200" b="1" smtClean="0">
                <a:solidFill>
                  <a:schemeClr val="tx1"/>
                </a:solidFill>
              </a:rPr>
              <a:t>: Nhìn hình nói tên sự vật</a:t>
            </a:r>
            <a:endParaRPr lang="en-US" sz="22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5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2050" name="Picture 2" descr="E:\QUYNH\BAI GIANG DIEN TU\bài giảng điện tử học kì II\cắt\ngôi trường mơ ước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69" y="568665"/>
            <a:ext cx="6274675" cy="416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QUYNH\BAI GIANG DIEN TU\bài giảng điện tử học kì II\cắt\ngôi trường mơ ước 6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69" y="568665"/>
            <a:ext cx="6290327" cy="422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QUYNH\BAI GIANG DIEN TU\bài giảng điện tử học kì II\cắt\bể bơi trường họ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68" y="568665"/>
            <a:ext cx="6290327" cy="432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QUYNH\BAI GIANG DIEN TU\bài giảng điện tử học kì II\cắt\ngôi trường mơ ước 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69" y="568665"/>
            <a:ext cx="6332091" cy="422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QUYNH\BAI GIANG DIEN TU\bài giảng điện tử học kì II\cắt\ngôi trường mơ ước 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0203" y="597570"/>
            <a:ext cx="6232142" cy="413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QUYNH\BAI GIANG DIEN TU\bài giảng điện tử học kì II\cắt\ngôi trường mơ ước 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0204" y="597570"/>
            <a:ext cx="6232142" cy="413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QUYNH\BAI GIANG DIEN TU\bài giảng điện tử học kì II\cắt\ngôi trường mơ ước 1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012" y="611857"/>
            <a:ext cx="6497637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47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776" y="51779"/>
            <a:ext cx="83689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T</a:t>
            </a:r>
            <a:r>
              <a:rPr lang="en-US" sz="2400" b="1" smtClean="0">
                <a:solidFill>
                  <a:srgbClr val="0070C0"/>
                </a:solidFill>
              </a:rPr>
              <a:t>R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Ò</a:t>
            </a:r>
            <a:r>
              <a:rPr lang="en-US" sz="2400" b="1" smtClean="0">
                <a:solidFill>
                  <a:schemeClr val="tx1"/>
                </a:solidFill>
              </a:rPr>
              <a:t> </a:t>
            </a:r>
            <a:r>
              <a:rPr lang="en-US" sz="2400" b="1" smtClean="0">
                <a:solidFill>
                  <a:srgbClr val="0418AC"/>
                </a:solidFill>
              </a:rPr>
              <a:t>C</a:t>
            </a:r>
            <a:r>
              <a:rPr lang="en-US" sz="2400" b="1" smtClean="0">
                <a:solidFill>
                  <a:srgbClr val="FF0000"/>
                </a:solidFill>
              </a:rPr>
              <a:t>H</a:t>
            </a:r>
            <a:r>
              <a:rPr lang="en-US" sz="2400" b="1" smtClean="0">
                <a:solidFill>
                  <a:srgbClr val="3FAF5A"/>
                </a:solidFill>
              </a:rPr>
              <a:t>Ơ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I  </a:t>
            </a:r>
            <a:r>
              <a:rPr lang="en-US" sz="2200" b="1" i="1" smtClean="0">
                <a:solidFill>
                  <a:schemeClr val="tx1"/>
                </a:solidFill>
              </a:rPr>
              <a:t>Ngôi trường mơ ước </a:t>
            </a:r>
            <a:r>
              <a:rPr lang="en-US" sz="2200" b="1" smtClean="0">
                <a:solidFill>
                  <a:schemeClr val="tx1"/>
                </a:solidFill>
              </a:rPr>
              <a:t>: Nhìn hình nói tên sự vật</a:t>
            </a:r>
            <a:endParaRPr lang="en-US" sz="22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5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2050" name="Picture 2" descr="E:\QUYNH\BAI GIANG DIEN TU\bài giảng điện tử học kì II\cắt\ngôi trường mơ ước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7707"/>
            <a:ext cx="3993931" cy="265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QUYNH\BAI GIANG DIEN TU\bài giảng điện tử học kì II\cắt\ngôi trường mơ ước 6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3931" y="759362"/>
            <a:ext cx="2806279" cy="188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QUYNH\BAI GIANG DIEN TU\bài giảng điện tử học kì II\cắt\bể bơi trường học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7359" y="782797"/>
            <a:ext cx="2289809" cy="186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QUYNH\BAI GIANG DIEN TU\bài giảng điện tử học kì II\cắt\ngôi trường mơ ước 2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31" y="3213662"/>
            <a:ext cx="2028497" cy="180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QUYNH\BAI GIANG DIEN TU\bài giảng điện tử học kì II\cắt\ngôi trường mơ ước 7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9316" y="3198804"/>
            <a:ext cx="1345454" cy="178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QUYNH\BAI GIANG DIEN TU\bài giảng điện tử học kì II\cắt\ngôi trường mơ ước 8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76174" y="2816399"/>
            <a:ext cx="2781185" cy="214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QUYNH\BAI GIANG DIEN TU\bài giảng điện tử học kì II\cắt\ngôi trường mơ ước 10.P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6915" y="2816400"/>
            <a:ext cx="2289809" cy="214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66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 động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800" b="1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281974"/>
            <a:ext cx="9217572" cy="4928940"/>
            <a:chOff x="0" y="281974"/>
            <a:chExt cx="9217572" cy="4928940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E:\QUYNH\anh tai ve poiwer oint\hoa đào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40772" y="281974"/>
              <a:ext cx="4876800" cy="399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99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80777" y="56338"/>
            <a:ext cx="409599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Quan sát cây trong tranh dưới đây</a:t>
            </a:r>
            <a:endParaRPr lang="en-US" sz="2000"/>
          </a:p>
        </p:txBody>
      </p:sp>
      <p:sp>
        <p:nvSpPr>
          <p:cNvPr id="16" name="Oval 15"/>
          <p:cNvSpPr/>
          <p:nvPr/>
        </p:nvSpPr>
        <p:spPr>
          <a:xfrm>
            <a:off x="1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1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15943" y="87116"/>
            <a:ext cx="18517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FF0000"/>
                </a:solidFill>
              </a:rPr>
              <a:t>Thảo luận nhóm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20995"/>
            <a:ext cx="4283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000" smtClean="0">
                <a:solidFill>
                  <a:schemeClr val="tx1"/>
                </a:solidFill>
              </a:rPr>
              <a:t>Tranh vẽ cây gì ?</a:t>
            </a:r>
          </a:p>
          <a:p>
            <a:pPr marL="342900" indent="-342900">
              <a:buAutoNum type="alphaLcPeriod"/>
            </a:pPr>
            <a:r>
              <a:rPr lang="en-US" sz="2000" smtClean="0">
                <a:solidFill>
                  <a:schemeClr val="tx1"/>
                </a:solidFill>
              </a:rPr>
              <a:t>Em thường thấy cây này ở đâu ?</a:t>
            </a:r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3074" name="Picture 2" descr="E:\QUYNH\BAI GIANG DIEN TU\bài giảng điện tử học kì II\cắt\cây bàng 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914" y="683172"/>
            <a:ext cx="2344875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QUYNH\BAI GIANG DIEN TU\bài giảng điện tử học kì II\cắt\cây bà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93" y="1566359"/>
            <a:ext cx="4265345" cy="26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QUYNH\BAI GIANG DIEN TU\bài giảng điện tử học kì II\cắt\cây bnagf 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3224" y="3286936"/>
            <a:ext cx="23907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QUYNH\BAI GIANG DIEN TU\bài giảng điện tử học kì II\cắt\15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545" y="0"/>
            <a:ext cx="2735129" cy="508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12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2" y="0"/>
            <a:ext cx="9144001" cy="1448656"/>
          </a:xfrm>
          <a:prstGeom prst="roundRect">
            <a:avLst/>
          </a:prstGeom>
          <a:solidFill>
            <a:srgbClr val="8D3A96"/>
          </a:solidFill>
          <a:ln w="76200">
            <a:solidFill>
              <a:srgbClr val="C86AC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800" b="1" smtClean="0"/>
              <a:t>MÁI TRƯỜNG MẾN YÊU</a:t>
            </a:r>
            <a:endParaRPr lang="en-US" sz="4800" b="1"/>
          </a:p>
        </p:txBody>
      </p:sp>
      <p:sp>
        <p:nvSpPr>
          <p:cNvPr id="5" name="Oval 4"/>
          <p:cNvSpPr/>
          <p:nvPr/>
        </p:nvSpPr>
        <p:spPr>
          <a:xfrm>
            <a:off x="-225781" y="-180975"/>
            <a:ext cx="1575559" cy="129058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7030A0"/>
                </a:solidFill>
              </a:rPr>
              <a:t>3</a:t>
            </a:r>
            <a:endParaRPr lang="en-US" sz="6000" b="1">
              <a:solidFill>
                <a:srgbClr val="7030A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C86AC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8907" y="1762833"/>
            <a:ext cx="6758762" cy="109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C86AC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5557" y="1699341"/>
            <a:ext cx="1078229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09970" y="1915752"/>
            <a:ext cx="5306859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BÀNG VÀ LỚP HỌC</a:t>
            </a:r>
            <a:endParaRPr lang="en-US" sz="3200" b="1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371" y="1747468"/>
            <a:ext cx="990600" cy="95409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 smtClean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  <a:endParaRPr lang="en-US" sz="3200" b="1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 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800" b="1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281974"/>
            <a:ext cx="9217572" cy="4928940"/>
            <a:chOff x="0" y="281974"/>
            <a:chExt cx="9217572" cy="4928940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E:\QUYNH\anh tai ve poiwer oint\hoa đào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40772" y="281974"/>
              <a:ext cx="4876800" cy="399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691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E:\QUYNH\BAI GIANG DIEN TU\bài giảng điện tử học kì II\cắt\15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7435" y="0"/>
            <a:ext cx="2606566" cy="508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0487" y="709296"/>
            <a:ext cx="33674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Bên cửa lớp học</a:t>
            </a:r>
          </a:p>
          <a:p>
            <a:pPr algn="just"/>
            <a:r>
              <a:rPr lang="en-US" sz="2400" smtClean="0"/>
              <a:t>Có cây bàng già</a:t>
            </a:r>
          </a:p>
          <a:p>
            <a:pPr algn="just"/>
            <a:r>
              <a:rPr lang="en-US" sz="2400" smtClean="0"/>
              <a:t>Tán lá xoè ra</a:t>
            </a:r>
          </a:p>
          <a:p>
            <a:pPr algn="just"/>
            <a:r>
              <a:rPr lang="en-US" sz="2400" smtClean="0"/>
              <a:t>Như ô xanh mướt.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Bàng ghé cửa lớp</a:t>
            </a:r>
          </a:p>
          <a:p>
            <a:pPr algn="just"/>
            <a:r>
              <a:rPr lang="en-US" sz="2400" smtClean="0"/>
              <a:t>Nghe cô giảng bài</a:t>
            </a:r>
          </a:p>
          <a:p>
            <a:pPr algn="just"/>
            <a:r>
              <a:rPr lang="en-US" sz="2400" smtClean="0"/>
              <a:t>Mỗi buổi sớm mai</a:t>
            </a:r>
          </a:p>
          <a:p>
            <a:pPr algn="just"/>
            <a:r>
              <a:rPr lang="en-US" sz="2400" smtClean="0"/>
              <a:t>Quên ngày mưa nắng.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67220" y="0"/>
            <a:ext cx="396134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smtClean="0"/>
              <a:t>Cây bàng và lớp học</a:t>
            </a:r>
            <a:endParaRPr lang="en-US" sz="3200"/>
          </a:p>
        </p:txBody>
      </p:sp>
      <p:sp>
        <p:nvSpPr>
          <p:cNvPr id="4" name="TextBox 3"/>
          <p:cNvSpPr txBox="1"/>
          <p:nvPr/>
        </p:nvSpPr>
        <p:spPr>
          <a:xfrm>
            <a:off x="130761" y="4572894"/>
            <a:ext cx="121058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/>
                </a:solidFill>
              </a:rPr>
              <a:t>Đọc mẫu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761" y="4573788"/>
            <a:ext cx="876073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Đọc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nối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tiếp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từng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dòng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thơ</a:t>
            </a:r>
            <a:r>
              <a:rPr lang="en-US" sz="2000" dirty="0" smtClean="0">
                <a:solidFill>
                  <a:schemeClr val="tx1"/>
                </a:solidFill>
              </a:rPr>
              <a:t>. </a:t>
            </a:r>
            <a:r>
              <a:rPr lang="en-US" sz="2000" dirty="0" err="1" smtClean="0">
                <a:solidFill>
                  <a:schemeClr val="tx1"/>
                </a:solidFill>
              </a:rPr>
              <a:t>Từ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khó</a:t>
            </a:r>
            <a:r>
              <a:rPr lang="en-US" sz="2000" dirty="0"/>
              <a:t> </a:t>
            </a:r>
            <a:r>
              <a:rPr lang="vi-VN" sz="2000" dirty="0" smtClean="0"/>
              <a:t> </a:t>
            </a:r>
            <a:r>
              <a:rPr lang="vi-VN" sz="2000" dirty="0" smtClean="0">
                <a:solidFill>
                  <a:srgbClr val="FF0000"/>
                </a:solidFill>
              </a:rPr>
              <a:t>x</a:t>
            </a:r>
            <a:r>
              <a:rPr lang="en-US" sz="2000" dirty="0" err="1" smtClean="0">
                <a:solidFill>
                  <a:srgbClr val="FF0000"/>
                </a:solidFill>
              </a:rPr>
              <a:t>òe</a:t>
            </a:r>
            <a:r>
              <a:rPr lang="vi-VN" sz="2000" dirty="0" smtClean="0">
                <a:solidFill>
                  <a:srgbClr val="FF0000"/>
                </a:solidFill>
              </a:rPr>
              <a:t>, </a:t>
            </a:r>
            <a:r>
              <a:rPr lang="vi-VN" sz="2000" dirty="0">
                <a:solidFill>
                  <a:srgbClr val="FF0000"/>
                </a:solidFill>
              </a:rPr>
              <a:t>xanh </a:t>
            </a:r>
            <a:r>
              <a:rPr lang="vi-VN" sz="2000" dirty="0" smtClean="0">
                <a:solidFill>
                  <a:srgbClr val="FF0000"/>
                </a:solidFill>
              </a:rPr>
              <a:t>mướt</a:t>
            </a:r>
            <a:r>
              <a:rPr lang="en-US" sz="2000" dirty="0" smtClean="0">
                <a:solidFill>
                  <a:srgbClr val="FF0000"/>
                </a:solidFill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</a:rPr>
              <a:t>ngơ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ngác</a:t>
            </a:r>
            <a:r>
              <a:rPr lang="vi-VN" sz="2000" dirty="0" smtClean="0">
                <a:solidFill>
                  <a:srgbClr val="FF0000"/>
                </a:solidFill>
              </a:rPr>
              <a:t> </a:t>
            </a:r>
            <a:r>
              <a:rPr lang="vi-VN" sz="2000" dirty="0">
                <a:solidFill>
                  <a:srgbClr val="FF0000"/>
                </a:solidFill>
              </a:rPr>
              <a:t>, tưng bừng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5545" y="709296"/>
            <a:ext cx="33674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Cuối tuần, lớp vắng</a:t>
            </a:r>
          </a:p>
          <a:p>
            <a:pPr algn="just"/>
            <a:r>
              <a:rPr lang="en-US" sz="2400" smtClean="0"/>
              <a:t>Không thấy tiếng cô</a:t>
            </a:r>
          </a:p>
          <a:p>
            <a:pPr algn="just"/>
            <a:r>
              <a:rPr lang="en-US" sz="2400" smtClean="0"/>
              <a:t>Không bạn vui đùa</a:t>
            </a:r>
          </a:p>
          <a:p>
            <a:pPr algn="just"/>
            <a:r>
              <a:rPr lang="en-US" sz="2400" smtClean="0"/>
              <a:t>Tán bàng ngơ ngác.</a:t>
            </a:r>
          </a:p>
          <a:p>
            <a:pPr algn="just"/>
            <a:endParaRPr lang="en-US" sz="2400"/>
          </a:p>
          <a:p>
            <a:pPr algn="just"/>
            <a:r>
              <a:rPr lang="en-US" sz="2400" smtClean="0"/>
              <a:t>Thứ hai trở lại</a:t>
            </a:r>
          </a:p>
          <a:p>
            <a:pPr algn="just"/>
            <a:r>
              <a:rPr lang="en-US" sz="2400" smtClean="0"/>
              <a:t>Lớp học tưng bừng</a:t>
            </a:r>
          </a:p>
          <a:p>
            <a:pPr algn="just"/>
            <a:r>
              <a:rPr lang="en-US" sz="2400" smtClean="0"/>
              <a:t>Tán xanh vui mừng</a:t>
            </a:r>
          </a:p>
          <a:p>
            <a:pPr algn="just"/>
            <a:r>
              <a:rPr lang="en-US" sz="2400" smtClean="0"/>
              <a:t>Vẫy chào các bạn.</a:t>
            </a:r>
          </a:p>
          <a:p>
            <a:pPr algn="r"/>
            <a:r>
              <a:rPr lang="en-US" sz="2000" smtClean="0"/>
              <a:t>(Minh Tâm)</a:t>
            </a:r>
          </a:p>
        </p:txBody>
      </p:sp>
    </p:spTree>
    <p:extLst>
      <p:ext uri="{BB962C8B-B14F-4D97-AF65-F5344CB8AC3E}">
        <p14:creationId xmlns:p14="http://schemas.microsoft.com/office/powerpoint/2010/main" val="394094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E:\QUYNH\BAI GIANG DIEN TU\bài giảng điện tử học kì II\cắt\15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7435" y="0"/>
            <a:ext cx="2606566" cy="508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0487" y="709296"/>
            <a:ext cx="33674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Bên cửa lớp học</a:t>
            </a:r>
          </a:p>
          <a:p>
            <a:pPr algn="just"/>
            <a:r>
              <a:rPr lang="en-US" sz="2400" smtClean="0"/>
              <a:t>Có cây bàng già</a:t>
            </a:r>
          </a:p>
          <a:p>
            <a:pPr algn="just"/>
            <a:r>
              <a:rPr lang="en-US" sz="2400" smtClean="0"/>
              <a:t>Tán lá xoè ra</a:t>
            </a:r>
          </a:p>
          <a:p>
            <a:pPr algn="just"/>
            <a:r>
              <a:rPr lang="en-US" sz="2400" smtClean="0"/>
              <a:t>Như ô xanh mướt.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Bàng ghé cửa lớp</a:t>
            </a:r>
          </a:p>
          <a:p>
            <a:pPr algn="just"/>
            <a:r>
              <a:rPr lang="en-US" sz="2400" smtClean="0"/>
              <a:t>Nghe cô giảng bài</a:t>
            </a:r>
          </a:p>
          <a:p>
            <a:pPr algn="just"/>
            <a:r>
              <a:rPr lang="en-US" sz="2400" smtClean="0"/>
              <a:t>Mỗi buổi sớm mai</a:t>
            </a:r>
          </a:p>
          <a:p>
            <a:pPr algn="just"/>
            <a:r>
              <a:rPr lang="en-US" sz="2400" smtClean="0"/>
              <a:t>Quên ngày mưa nắng.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67220" y="0"/>
            <a:ext cx="396134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smtClean="0"/>
              <a:t>Cây bàng và lớp học</a:t>
            </a:r>
            <a:endParaRPr lang="en-US" sz="3200"/>
          </a:p>
        </p:txBody>
      </p:sp>
      <p:sp>
        <p:nvSpPr>
          <p:cNvPr id="4" name="TextBox 3"/>
          <p:cNvSpPr txBox="1"/>
          <p:nvPr/>
        </p:nvSpPr>
        <p:spPr>
          <a:xfrm>
            <a:off x="130761" y="4572894"/>
            <a:ext cx="221727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/>
                </a:solidFill>
              </a:rPr>
              <a:t>Có mấy khổ thơ ?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5545" y="709296"/>
            <a:ext cx="33674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Cuối tuần, lớp vắng</a:t>
            </a:r>
          </a:p>
          <a:p>
            <a:pPr algn="just"/>
            <a:r>
              <a:rPr lang="en-US" sz="2400" smtClean="0"/>
              <a:t>Không thấy tiếng cô</a:t>
            </a:r>
          </a:p>
          <a:p>
            <a:pPr algn="just"/>
            <a:r>
              <a:rPr lang="en-US" sz="2400" smtClean="0"/>
              <a:t>Không bạn vui đùa</a:t>
            </a:r>
          </a:p>
          <a:p>
            <a:pPr algn="just"/>
            <a:r>
              <a:rPr lang="en-US" sz="2400" smtClean="0"/>
              <a:t>Tán bàng ngơ ngác.</a:t>
            </a:r>
          </a:p>
          <a:p>
            <a:pPr algn="just"/>
            <a:endParaRPr lang="en-US" sz="2400"/>
          </a:p>
          <a:p>
            <a:pPr algn="just"/>
            <a:r>
              <a:rPr lang="en-US" sz="2400" smtClean="0"/>
              <a:t>Thứ hai trở lại</a:t>
            </a:r>
          </a:p>
          <a:p>
            <a:pPr algn="just"/>
            <a:r>
              <a:rPr lang="en-US" sz="2400" smtClean="0"/>
              <a:t>Lớp học tưng bừng</a:t>
            </a:r>
          </a:p>
          <a:p>
            <a:pPr algn="just"/>
            <a:r>
              <a:rPr lang="en-US" sz="2400" smtClean="0"/>
              <a:t>Tán xanh vui mừng</a:t>
            </a:r>
          </a:p>
          <a:p>
            <a:pPr algn="just"/>
            <a:r>
              <a:rPr lang="en-US" sz="2400" smtClean="0"/>
              <a:t>Vẫy chào các bạn.</a:t>
            </a:r>
          </a:p>
          <a:p>
            <a:pPr algn="r"/>
            <a:r>
              <a:rPr lang="en-US" sz="2000" smtClean="0"/>
              <a:t>(Minh Tâm)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816094" y="1799034"/>
            <a:ext cx="289311" cy="338554"/>
            <a:chOff x="4395278" y="4165439"/>
            <a:chExt cx="438551" cy="404025"/>
          </a:xfrm>
        </p:grpSpPr>
        <p:grpSp>
          <p:nvGrpSpPr>
            <p:cNvPr id="13" name="Group 12"/>
            <p:cNvGrpSpPr/>
            <p:nvPr/>
          </p:nvGrpSpPr>
          <p:grpSpPr>
            <a:xfrm>
              <a:off x="4395278" y="4189694"/>
              <a:ext cx="214708" cy="379770"/>
              <a:chOff x="4036634" y="3613350"/>
              <a:chExt cx="189104" cy="296494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flipH="1">
                <a:off x="4036634" y="3613351"/>
                <a:ext cx="131472" cy="29649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4094266" y="3613350"/>
                <a:ext cx="131472" cy="29649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>
              <a:off x="4535349" y="4165439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rgbClr val="FF0000"/>
                  </a:solidFill>
                </a:rPr>
                <a:t>1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50684" y="3648854"/>
            <a:ext cx="390884" cy="338554"/>
            <a:chOff x="4395278" y="4165439"/>
            <a:chExt cx="592520" cy="404025"/>
          </a:xfrm>
        </p:grpSpPr>
        <p:grpSp>
          <p:nvGrpSpPr>
            <p:cNvPr id="18" name="Group 17"/>
            <p:cNvGrpSpPr/>
            <p:nvPr/>
          </p:nvGrpSpPr>
          <p:grpSpPr>
            <a:xfrm>
              <a:off x="4395278" y="4189694"/>
              <a:ext cx="214708" cy="379770"/>
              <a:chOff x="4036634" y="3613350"/>
              <a:chExt cx="189104" cy="296494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H="1">
                <a:off x="4036634" y="3613351"/>
                <a:ext cx="131472" cy="29649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4094266" y="3613350"/>
                <a:ext cx="131472" cy="29649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>
              <a:off x="4535348" y="4165439"/>
              <a:ext cx="452450" cy="404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rgbClr val="FF0000"/>
                  </a:solidFill>
                </a:rPr>
                <a:t>2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32828" y="1799033"/>
            <a:ext cx="390884" cy="338554"/>
            <a:chOff x="4395278" y="4165439"/>
            <a:chExt cx="592520" cy="404025"/>
          </a:xfrm>
          <a:solidFill>
            <a:schemeClr val="bg1"/>
          </a:solidFill>
        </p:grpSpPr>
        <p:grpSp>
          <p:nvGrpSpPr>
            <p:cNvPr id="29" name="Group 28"/>
            <p:cNvGrpSpPr/>
            <p:nvPr/>
          </p:nvGrpSpPr>
          <p:grpSpPr>
            <a:xfrm>
              <a:off x="4395278" y="4189694"/>
              <a:ext cx="214708" cy="379770"/>
              <a:chOff x="4036634" y="3613350"/>
              <a:chExt cx="189104" cy="296494"/>
            </a:xfrm>
            <a:grpFill/>
          </p:grpSpPr>
          <p:cxnSp>
            <p:nvCxnSpPr>
              <p:cNvPr id="31" name="Straight Connector 30"/>
              <p:cNvCxnSpPr/>
              <p:nvPr/>
            </p:nvCxnSpPr>
            <p:spPr>
              <a:xfrm flipH="1">
                <a:off x="4036634" y="3613351"/>
                <a:ext cx="131472" cy="296493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4094266" y="3613350"/>
                <a:ext cx="131472" cy="296493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4535348" y="4165439"/>
              <a:ext cx="452450" cy="40402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rgbClr val="FF0000"/>
                  </a:solidFill>
                </a:rPr>
                <a:t>3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386623" y="3669180"/>
            <a:ext cx="390884" cy="338554"/>
            <a:chOff x="4395278" y="4165439"/>
            <a:chExt cx="592520" cy="404025"/>
          </a:xfrm>
          <a:noFill/>
        </p:grpSpPr>
        <p:grpSp>
          <p:nvGrpSpPr>
            <p:cNvPr id="34" name="Group 33"/>
            <p:cNvGrpSpPr/>
            <p:nvPr/>
          </p:nvGrpSpPr>
          <p:grpSpPr>
            <a:xfrm>
              <a:off x="4395278" y="4189694"/>
              <a:ext cx="214708" cy="379770"/>
              <a:chOff x="4036634" y="3613350"/>
              <a:chExt cx="189104" cy="296494"/>
            </a:xfrm>
            <a:grpFill/>
          </p:grpSpPr>
          <p:cxnSp>
            <p:nvCxnSpPr>
              <p:cNvPr id="36" name="Straight Connector 35"/>
              <p:cNvCxnSpPr/>
              <p:nvPr/>
            </p:nvCxnSpPr>
            <p:spPr>
              <a:xfrm flipH="1">
                <a:off x="4036634" y="3613351"/>
                <a:ext cx="131472" cy="296493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4094266" y="3613350"/>
                <a:ext cx="131472" cy="296493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/>
            <p:cNvSpPr txBox="1"/>
            <p:nvPr/>
          </p:nvSpPr>
          <p:spPr>
            <a:xfrm>
              <a:off x="4535348" y="4165439"/>
              <a:ext cx="452450" cy="40402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rgbClr val="FF0000"/>
                  </a:solidFill>
                </a:rPr>
                <a:t>4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1232" y="4572894"/>
            <a:ext cx="742863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Đọc nối tiếp từng khổ. Giải nghĩa: </a:t>
            </a:r>
            <a:r>
              <a:rPr lang="en-US" sz="2000" smtClean="0">
                <a:solidFill>
                  <a:srgbClr val="D50D8E"/>
                </a:solidFill>
              </a:rPr>
              <a:t>tán lá, xanh mướt, tưng bừng</a:t>
            </a:r>
            <a:endParaRPr lang="en-US" sz="2000">
              <a:solidFill>
                <a:srgbClr val="D50D8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1232" y="4553839"/>
            <a:ext cx="73773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Đọc từng khổ theo nhóm                                                               </a:t>
            </a:r>
            <a:endParaRPr lang="en-US" sz="2000">
              <a:solidFill>
                <a:srgbClr val="D50D8E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2528" y="4530423"/>
            <a:ext cx="297389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Đọc toàn bài CN/ĐT       </a:t>
            </a:r>
            <a:endParaRPr lang="en-US" sz="2000">
              <a:solidFill>
                <a:srgbClr val="D50D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3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452048" y="1970927"/>
            <a:ext cx="4821111" cy="1143000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23864" y="1970927"/>
            <a:ext cx="1212574" cy="1143000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800" b="1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26124" y="103298"/>
            <a:ext cx="9144000" cy="5107616"/>
            <a:chOff x="0" y="103298"/>
            <a:chExt cx="9144000" cy="5107616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E:\QUYNH\anh tai ve poiwer oint\hoa đào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67200" y="103298"/>
              <a:ext cx="4876800" cy="399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654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015" y="78441"/>
            <a:ext cx="772917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smtClean="0">
                <a:solidFill>
                  <a:schemeClr val="tx1"/>
                </a:solidFill>
              </a:rPr>
              <a:t>   Tìm ở cuối các dòng thơ những tiếng cùng vần với nhau</a:t>
            </a:r>
            <a:endParaRPr lang="en-US" sz="220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7712" y="4361"/>
            <a:ext cx="605363" cy="548270"/>
          </a:xfrm>
          <a:prstGeom prst="ellipse">
            <a:avLst/>
          </a:prstGeom>
          <a:solidFill>
            <a:srgbClr val="8D3A9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</a:rPr>
              <a:t>3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294" y="709296"/>
            <a:ext cx="33674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Bên cửa lớp học</a:t>
            </a:r>
          </a:p>
          <a:p>
            <a:pPr algn="just"/>
            <a:r>
              <a:rPr lang="en-US" sz="2400" smtClean="0"/>
              <a:t>Có cây bàng già</a:t>
            </a:r>
          </a:p>
          <a:p>
            <a:pPr algn="just"/>
            <a:r>
              <a:rPr lang="en-US" sz="2400" smtClean="0"/>
              <a:t>Tán lá xoè ra</a:t>
            </a:r>
          </a:p>
          <a:p>
            <a:pPr algn="just"/>
            <a:r>
              <a:rPr lang="en-US" sz="2400" smtClean="0"/>
              <a:t>Như ô xanh mướt.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Bàng ghé cửa lớp</a:t>
            </a:r>
          </a:p>
          <a:p>
            <a:pPr algn="just"/>
            <a:r>
              <a:rPr lang="en-US" sz="2400" smtClean="0"/>
              <a:t>Nghe cô giảng bài</a:t>
            </a:r>
          </a:p>
          <a:p>
            <a:pPr algn="just"/>
            <a:r>
              <a:rPr lang="en-US" sz="2400" smtClean="0"/>
              <a:t>Mỗi buổi sớm mai</a:t>
            </a:r>
          </a:p>
          <a:p>
            <a:pPr algn="just"/>
            <a:r>
              <a:rPr lang="en-US" sz="2400" smtClean="0"/>
              <a:t>Quên ngày mưa nắng.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98015" y="709296"/>
            <a:ext cx="33674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Cuối tuần, lớp vắng</a:t>
            </a:r>
          </a:p>
          <a:p>
            <a:pPr algn="just"/>
            <a:r>
              <a:rPr lang="en-US" sz="2400" smtClean="0"/>
              <a:t>Không thấy tiếng cô</a:t>
            </a:r>
          </a:p>
          <a:p>
            <a:pPr algn="just"/>
            <a:r>
              <a:rPr lang="en-US" sz="2400" smtClean="0"/>
              <a:t>Không bạn vui đùa</a:t>
            </a:r>
          </a:p>
          <a:p>
            <a:pPr algn="just"/>
            <a:r>
              <a:rPr lang="en-US" sz="2400" smtClean="0"/>
              <a:t>Tán bàng ngơ ngác.</a:t>
            </a:r>
          </a:p>
          <a:p>
            <a:pPr algn="just"/>
            <a:endParaRPr lang="en-US" sz="2400"/>
          </a:p>
          <a:p>
            <a:pPr algn="just"/>
            <a:r>
              <a:rPr lang="en-US" sz="2400" smtClean="0"/>
              <a:t>Thứ hai trở lại</a:t>
            </a:r>
          </a:p>
          <a:p>
            <a:pPr algn="just"/>
            <a:r>
              <a:rPr lang="en-US" sz="2400" smtClean="0"/>
              <a:t>Lớp học tưng bừng</a:t>
            </a:r>
          </a:p>
          <a:p>
            <a:pPr algn="just"/>
            <a:r>
              <a:rPr lang="en-US" sz="2400" smtClean="0"/>
              <a:t>Tán xanh vui mừng</a:t>
            </a:r>
          </a:p>
          <a:p>
            <a:pPr algn="just"/>
            <a:r>
              <a:rPr lang="en-US" sz="2400" smtClean="0"/>
              <a:t>Vẫy chào các bạn.</a:t>
            </a:r>
          </a:p>
          <a:p>
            <a:pPr algn="r"/>
            <a:r>
              <a:rPr lang="en-US" sz="2000" smtClean="0"/>
              <a:t>(Minh Tâm)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97564" y="1082654"/>
            <a:ext cx="61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FF0000"/>
                </a:solidFill>
              </a:rPr>
              <a:t>già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5086" y="1450605"/>
            <a:ext cx="61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FF0000"/>
                </a:solidFill>
              </a:rPr>
              <a:t>ra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51988" y="2911453"/>
            <a:ext cx="61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D50D8E"/>
                </a:solidFill>
              </a:rPr>
              <a:t>bài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6378" y="3279315"/>
            <a:ext cx="857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D50D8E"/>
                </a:solidFill>
              </a:rPr>
              <a:t>mai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08146" y="2538751"/>
            <a:ext cx="857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D50D8E"/>
                </a:solidFill>
              </a:rPr>
              <a:t>lại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91738" y="3643018"/>
            <a:ext cx="128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09242"/>
                </a:solidFill>
              </a:rPr>
              <a:t>nắng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95037" y="709296"/>
            <a:ext cx="128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09242"/>
                </a:solidFill>
              </a:rPr>
              <a:t>vắng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10955" y="2911540"/>
            <a:ext cx="128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418AC"/>
                </a:solidFill>
              </a:rPr>
              <a:t>bừng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25876" y="3279315"/>
            <a:ext cx="128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418AC"/>
                </a:solidFill>
              </a:rPr>
              <a:t>mừng</a:t>
            </a:r>
          </a:p>
        </p:txBody>
      </p:sp>
    </p:spTree>
    <p:extLst>
      <p:ext uri="{BB962C8B-B14F-4D97-AF65-F5344CB8AC3E}">
        <p14:creationId xmlns:p14="http://schemas.microsoft.com/office/powerpoint/2010/main" val="5983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4474</TotalTime>
  <Words>651</Words>
  <Application>Microsoft Office PowerPoint</Application>
  <PresentationFormat>On-screen Show (16:9)</PresentationFormat>
  <Paragraphs>167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Calibri Light</vt:lpstr>
      <vt:lpstr>Calibri</vt:lpstr>
      <vt:lpstr>Quicksand Medium</vt:lpstr>
      <vt:lpstr>Lato</vt:lpstr>
      <vt:lpstr>Times New Roman</vt:lpstr>
      <vt:lpstr>Arial Rounded MT Bold</vt:lpstr>
      <vt:lpstr>Arial-Rounded</vt:lpstr>
      <vt:lpstr>Arial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Dell</cp:lastModifiedBy>
  <cp:revision>471</cp:revision>
  <dcterms:modified xsi:type="dcterms:W3CDTF">2022-02-28T00:52:20Z</dcterms:modified>
</cp:coreProperties>
</file>