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2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9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9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5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9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2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2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7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5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18A6-F355-4C12-A61C-C33D594EC86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4A6C4-1C5B-4255-BB3E-4995A4E5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7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9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752600" y="1295400"/>
            <a:ext cx="8229600" cy="1143000"/>
          </a:xfrm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 1m=............dam=.. ..       dam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2133601" y="457200"/>
            <a:ext cx="4240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Viết (theo mẫu): </a:t>
            </a:r>
          </a:p>
        </p:txBody>
      </p:sp>
      <p:sp>
        <p:nvSpPr>
          <p:cNvPr id="6" name="TextBox 27"/>
          <p:cNvSpPr txBox="1">
            <a:spLocks noChangeArrowheads="1"/>
          </p:cNvSpPr>
          <p:nvPr/>
        </p:nvSpPr>
        <p:spPr bwMode="auto">
          <a:xfrm>
            <a:off x="4800601" y="1420814"/>
            <a:ext cx="442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28"/>
          <p:cNvSpPr txBox="1">
            <a:spLocks noChangeArrowheads="1"/>
          </p:cNvSpPr>
          <p:nvPr/>
        </p:nvSpPr>
        <p:spPr bwMode="auto">
          <a:xfrm>
            <a:off x="4679951" y="2244726"/>
            <a:ext cx="563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8" name="Straight Connector 29"/>
          <p:cNvCxnSpPr>
            <a:cxnSpLocks noChangeShapeType="1"/>
          </p:cNvCxnSpPr>
          <p:nvPr/>
        </p:nvCxnSpPr>
        <p:spPr bwMode="auto">
          <a:xfrm>
            <a:off x="4800601" y="2057400"/>
            <a:ext cx="360363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2590800" y="2743200"/>
            <a:ext cx="152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446963" y="1574800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133600" y="3200401"/>
            <a:ext cx="7086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1m =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................. km =  ..............km</a:t>
            </a:r>
          </a:p>
          <a:p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1g = .................. kg = ..............kg</a:t>
            </a:r>
          </a:p>
          <a:p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1kg = ................tấn = ............tấn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7"/>
          <p:cNvSpPr txBox="1">
            <a:spLocks noChangeArrowheads="1"/>
          </p:cNvSpPr>
          <p:nvPr/>
        </p:nvSpPr>
        <p:spPr bwMode="auto">
          <a:xfrm>
            <a:off x="4095751" y="2986089"/>
            <a:ext cx="442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3" name="TextBox 28"/>
          <p:cNvSpPr txBox="1">
            <a:spLocks noChangeArrowheads="1"/>
          </p:cNvSpPr>
          <p:nvPr/>
        </p:nvSpPr>
        <p:spPr bwMode="auto">
          <a:xfrm>
            <a:off x="3832226" y="3810001"/>
            <a:ext cx="1120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cxnSp>
        <p:nvCxnSpPr>
          <p:cNvPr id="24" name="Straight Connector 29"/>
          <p:cNvCxnSpPr>
            <a:cxnSpLocks noChangeShapeType="1"/>
          </p:cNvCxnSpPr>
          <p:nvPr/>
        </p:nvCxnSpPr>
        <p:spPr bwMode="auto">
          <a:xfrm>
            <a:off x="3954464" y="3622675"/>
            <a:ext cx="725487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42101" y="3200400"/>
            <a:ext cx="1274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0,001</a:t>
            </a:r>
          </a:p>
        </p:txBody>
      </p:sp>
      <p:sp>
        <p:nvSpPr>
          <p:cNvPr id="27" name="TextBox 27"/>
          <p:cNvSpPr txBox="1">
            <a:spLocks noChangeArrowheads="1"/>
          </p:cNvSpPr>
          <p:nvPr/>
        </p:nvSpPr>
        <p:spPr bwMode="auto">
          <a:xfrm>
            <a:off x="4095751" y="4087814"/>
            <a:ext cx="442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TextBox 28"/>
          <p:cNvSpPr txBox="1">
            <a:spLocks noChangeArrowheads="1"/>
          </p:cNvSpPr>
          <p:nvPr/>
        </p:nvSpPr>
        <p:spPr bwMode="auto">
          <a:xfrm>
            <a:off x="3832226" y="4911726"/>
            <a:ext cx="1120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cxnSp>
        <p:nvCxnSpPr>
          <p:cNvPr id="29" name="Straight Connector 29"/>
          <p:cNvCxnSpPr>
            <a:cxnSpLocks noChangeShapeType="1"/>
          </p:cNvCxnSpPr>
          <p:nvPr/>
        </p:nvCxnSpPr>
        <p:spPr bwMode="auto">
          <a:xfrm>
            <a:off x="3954464" y="4724400"/>
            <a:ext cx="725487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651625" y="4254500"/>
            <a:ext cx="1276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0,001</a:t>
            </a:r>
          </a:p>
        </p:txBody>
      </p:sp>
      <p:sp>
        <p:nvSpPr>
          <p:cNvPr id="31" name="TextBox 27"/>
          <p:cNvSpPr txBox="1">
            <a:spLocks noChangeArrowheads="1"/>
          </p:cNvSpPr>
          <p:nvPr/>
        </p:nvSpPr>
        <p:spPr bwMode="auto">
          <a:xfrm>
            <a:off x="3943351" y="5172075"/>
            <a:ext cx="4429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2" name="TextBox 28"/>
          <p:cNvSpPr txBox="1">
            <a:spLocks noChangeArrowheads="1"/>
          </p:cNvSpPr>
          <p:nvPr/>
        </p:nvSpPr>
        <p:spPr bwMode="auto">
          <a:xfrm>
            <a:off x="3679826" y="5995989"/>
            <a:ext cx="1120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cxnSp>
        <p:nvCxnSpPr>
          <p:cNvPr id="33" name="Straight Connector 29"/>
          <p:cNvCxnSpPr>
            <a:cxnSpLocks noChangeShapeType="1"/>
          </p:cNvCxnSpPr>
          <p:nvPr/>
        </p:nvCxnSpPr>
        <p:spPr bwMode="auto">
          <a:xfrm>
            <a:off x="3802064" y="5808663"/>
            <a:ext cx="725487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448425" y="5368925"/>
            <a:ext cx="1276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0,001</a:t>
            </a:r>
          </a:p>
        </p:txBody>
      </p:sp>
    </p:spTree>
    <p:extLst>
      <p:ext uri="{BB962C8B-B14F-4D97-AF65-F5344CB8AC3E}">
        <p14:creationId xmlns:p14="http://schemas.microsoft.com/office/powerpoint/2010/main" val="2708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30" grpId="0"/>
      <p:bldP spid="31" grpId="0"/>
      <p:bldP spid="32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1"/>
          <p:cNvSpPr txBox="1">
            <a:spLocks noChangeArrowheads="1"/>
          </p:cNvSpPr>
          <p:nvPr/>
        </p:nvSpPr>
        <p:spPr bwMode="auto">
          <a:xfrm>
            <a:off x="1695450" y="1384300"/>
            <a:ext cx="7888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3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Viết số thích hợp vào chỗ chấm (theo mẫu): </a:t>
            </a:r>
          </a:p>
        </p:txBody>
      </p:sp>
      <p:cxnSp>
        <p:nvCxnSpPr>
          <p:cNvPr id="23555" name="Straight Connector 23"/>
          <p:cNvCxnSpPr>
            <a:cxnSpLocks noChangeShapeType="1"/>
          </p:cNvCxnSpPr>
          <p:nvPr/>
        </p:nvCxnSpPr>
        <p:spPr bwMode="auto">
          <a:xfrm>
            <a:off x="2895600" y="1892300"/>
            <a:ext cx="228600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6" name="TextBox 1"/>
          <p:cNvSpPr txBox="1">
            <a:spLocks noChangeArrowheads="1"/>
          </p:cNvSpPr>
          <p:nvPr/>
        </p:nvSpPr>
        <p:spPr bwMode="auto">
          <a:xfrm>
            <a:off x="1695450" y="1930401"/>
            <a:ext cx="50863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a) 5285m = 5km 285m = 5,285km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b) 34dm = …m …dm = …,…m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c) 6258g = 6kg 258g = 6,258kg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5549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84464" y="2219326"/>
            <a:ext cx="6269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5285m = 5km 285m = 5,285km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74925" y="3657601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5285m =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2743201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24313" y="3684589"/>
            <a:ext cx="1219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5000m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19700" y="3702051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+ 285m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42075" y="3709989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5km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05700" y="3709989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+ 285m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46351" y="3657601"/>
            <a:ext cx="214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5km 285m = 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4594225" y="3352801"/>
            <a:ext cx="1981200" cy="1133475"/>
            <a:chOff x="3048000" y="3124200"/>
            <a:chExt cx="1981200" cy="1132820"/>
          </a:xfrm>
        </p:grpSpPr>
        <p:sp>
          <p:nvSpPr>
            <p:cNvPr id="24592" name="TextBox 19"/>
            <p:cNvSpPr txBox="1">
              <a:spLocks noChangeArrowheads="1"/>
            </p:cNvSpPr>
            <p:nvPr/>
          </p:nvSpPr>
          <p:spPr bwMode="auto">
            <a:xfrm>
              <a:off x="3048000" y="3429000"/>
              <a:ext cx="38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3429000" y="3723928"/>
              <a:ext cx="758825" cy="95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4" name="TextBox 22"/>
            <p:cNvSpPr txBox="1">
              <a:spLocks noChangeArrowheads="1"/>
            </p:cNvSpPr>
            <p:nvPr/>
          </p:nvSpPr>
          <p:spPr bwMode="auto">
            <a:xfrm>
              <a:off x="3327779" y="3124200"/>
              <a:ext cx="8598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285</a:t>
              </a:r>
            </a:p>
          </p:txBody>
        </p:sp>
        <p:sp>
          <p:nvSpPr>
            <p:cNvPr id="24595" name="TextBox 23"/>
            <p:cNvSpPr txBox="1">
              <a:spLocks noChangeArrowheads="1"/>
            </p:cNvSpPr>
            <p:nvPr/>
          </p:nvSpPr>
          <p:spPr bwMode="auto">
            <a:xfrm>
              <a:off x="3291385" y="3733800"/>
              <a:ext cx="100169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1000</a:t>
              </a:r>
            </a:p>
          </p:txBody>
        </p:sp>
        <p:sp>
          <p:nvSpPr>
            <p:cNvPr id="24596" name="TextBox 26"/>
            <p:cNvSpPr txBox="1">
              <a:spLocks noChangeArrowheads="1"/>
            </p:cNvSpPr>
            <p:nvPr/>
          </p:nvSpPr>
          <p:spPr bwMode="auto">
            <a:xfrm>
              <a:off x="4267200" y="3429000"/>
              <a:ext cx="762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km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42076" y="3700464"/>
            <a:ext cx="1787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5,285km</a:t>
            </a:r>
          </a:p>
        </p:txBody>
      </p:sp>
      <p:sp>
        <p:nvSpPr>
          <p:cNvPr id="24588" name="TextBox 11"/>
          <p:cNvSpPr txBox="1">
            <a:spLocks noChangeArrowheads="1"/>
          </p:cNvSpPr>
          <p:nvPr/>
        </p:nvSpPr>
        <p:spPr bwMode="auto">
          <a:xfrm>
            <a:off x="1543050" y="1687514"/>
            <a:ext cx="7888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3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Viết số thích hợp vào chỗ chấm (theo mẫu): </a:t>
            </a:r>
          </a:p>
        </p:txBody>
      </p:sp>
      <p:cxnSp>
        <p:nvCxnSpPr>
          <p:cNvPr id="24589" name="Straight Connector 23"/>
          <p:cNvCxnSpPr>
            <a:cxnSpLocks noChangeShapeType="1"/>
          </p:cNvCxnSpPr>
          <p:nvPr/>
        </p:nvCxnSpPr>
        <p:spPr bwMode="auto">
          <a:xfrm>
            <a:off x="2717800" y="2133600"/>
            <a:ext cx="228600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656638" y="3714750"/>
            <a:ext cx="20875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5km 285m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52908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9" grpId="0"/>
      <p:bldP spid="30" grpId="0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1"/>
          <p:cNvSpPr txBox="1">
            <a:spLocks noChangeArrowheads="1"/>
          </p:cNvSpPr>
          <p:nvPr/>
        </p:nvSpPr>
        <p:spPr bwMode="auto">
          <a:xfrm>
            <a:off x="1752600" y="11114"/>
            <a:ext cx="7888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3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Viết số thích hợp vào chỗ chấm (theo mẫu):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0" y="914400"/>
            <a:ext cx="81343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>
              <a:spcBef>
                <a:spcPct val="0"/>
              </a:spcBef>
              <a:buFontTx/>
              <a:buAutoNum type="alphaLcParenR"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5285m = .... km ...........m = ..............km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1827m = ….....km ….......m = ….....…km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2063m = ….......km …........m = …...… km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702m = …......km …......m = ….....… km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495800" y="914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86426" y="914400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48601" y="914400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5,285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95800" y="18796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1" y="1879600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915276" y="1879600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1,827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95800" y="2828925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1" y="2828925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24838" y="2801939"/>
            <a:ext cx="11985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2,063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45000" y="3776663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45201" y="3776663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847013" y="3798888"/>
            <a:ext cx="1200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0,702</a:t>
            </a:r>
          </a:p>
        </p:txBody>
      </p:sp>
    </p:spTree>
    <p:extLst>
      <p:ext uri="{BB962C8B-B14F-4D97-AF65-F5344CB8AC3E}">
        <p14:creationId xmlns:p14="http://schemas.microsoft.com/office/powerpoint/2010/main" val="17149097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487488" y="1752600"/>
            <a:ext cx="9144001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34dm = …....m …...dm = ….…m</a:t>
            </a:r>
            <a:b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786cm = …....m ...…cm = …...…m</a:t>
            </a:r>
            <a:b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408cm = ..…m …...cm = …..…m</a:t>
            </a:r>
            <a:b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8200" y="3810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458201" y="381000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24600" y="3810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81575" y="1736725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24601" y="1736725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610601" y="1736725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7,86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38700" y="3065463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81726" y="3065463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610601" y="3041650"/>
            <a:ext cx="11985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4,08</a:t>
            </a:r>
          </a:p>
        </p:txBody>
      </p:sp>
    </p:spTree>
    <p:extLst>
      <p:ext uri="{BB962C8B-B14F-4D97-AF65-F5344CB8AC3E}">
        <p14:creationId xmlns:p14="http://schemas.microsoft.com/office/powerpoint/2010/main" val="400383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05200" y="3733800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6258g =.…kg……g = …….kg</a:t>
            </a:r>
          </a:p>
        </p:txBody>
      </p:sp>
      <p:sp>
        <p:nvSpPr>
          <p:cNvPr id="27651" name="TextBox 11"/>
          <p:cNvSpPr txBox="1">
            <a:spLocks noChangeArrowheads="1"/>
          </p:cNvSpPr>
          <p:nvPr/>
        </p:nvSpPr>
        <p:spPr bwMode="auto">
          <a:xfrm>
            <a:off x="2514600" y="2876550"/>
            <a:ext cx="7888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3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Viết số thích hợp vào chỗ chấm (theo mẫu):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967413" y="3733800"/>
            <a:ext cx="723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258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221539" y="3763964"/>
            <a:ext cx="992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6,258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040314" y="3733800"/>
            <a:ext cx="363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8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6258g = ..........kg ................g = ...............kg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2065g = ..............kg .............g = ................kg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8047kg = ..............tấn ...............kg = ......... tấn</a:t>
            </a:r>
          </a:p>
          <a:p>
            <a:endParaRPr lang="en-US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9600" y="16002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010525" y="1579564"/>
            <a:ext cx="12001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6,258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91200" y="16002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258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19600" y="25146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1200" y="25146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153401" y="2514600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2,065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52938" y="3581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53200" y="3570289"/>
            <a:ext cx="1066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458201" y="3476625"/>
            <a:ext cx="119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8,047</a:t>
            </a:r>
          </a:p>
        </p:txBody>
      </p:sp>
    </p:spTree>
    <p:extLst>
      <p:ext uri="{BB962C8B-B14F-4D97-AF65-F5344CB8AC3E}">
        <p14:creationId xmlns:p14="http://schemas.microsoft.com/office/powerpoint/2010/main" val="3278010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8"/>
          <p:cNvGrpSpPr>
            <a:grpSpLocks/>
          </p:cNvGrpSpPr>
          <p:nvPr/>
        </p:nvGrpSpPr>
        <p:grpSpPr bwMode="auto">
          <a:xfrm>
            <a:off x="1558925" y="-26988"/>
            <a:ext cx="9144000" cy="6827838"/>
            <a:chOff x="0" y="0"/>
            <a:chExt cx="5760" cy="4358"/>
          </a:xfrm>
        </p:grpSpPr>
        <p:pic>
          <p:nvPicPr>
            <p:cNvPr id="14343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10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Picture 11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WordArt 20"/>
          <p:cNvSpPr>
            <a:spLocks noChangeArrowheads="1" noChangeShapeType="1" noTextEdit="1"/>
          </p:cNvSpPr>
          <p:nvPr/>
        </p:nvSpPr>
        <p:spPr bwMode="auto">
          <a:xfrm>
            <a:off x="4038600" y="1447800"/>
            <a:ext cx="434498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5</a:t>
            </a:r>
          </a:p>
        </p:txBody>
      </p:sp>
      <p:sp>
        <p:nvSpPr>
          <p:cNvPr id="14340" name="WordArt 20"/>
          <p:cNvSpPr>
            <a:spLocks noChangeArrowheads="1" noChangeShapeType="1" noTextEdit="1"/>
          </p:cNvSpPr>
          <p:nvPr/>
        </p:nvSpPr>
        <p:spPr bwMode="auto">
          <a:xfrm>
            <a:off x="2819400" y="0"/>
            <a:ext cx="6781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ẠI ĐỒNG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WordArt 20"/>
          <p:cNvSpPr>
            <a:spLocks noChangeArrowheads="1" noChangeShapeType="1" noTextEdit="1"/>
          </p:cNvSpPr>
          <p:nvPr/>
        </p:nvSpPr>
        <p:spPr bwMode="auto">
          <a:xfrm>
            <a:off x="3506788" y="5410200"/>
            <a:ext cx="5408612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WordArt 20"/>
          <p:cNvSpPr>
            <a:spLocks noChangeArrowheads="1" noChangeShapeType="1" noTextEdit="1"/>
          </p:cNvSpPr>
          <p:nvPr/>
        </p:nvSpPr>
        <p:spPr bwMode="auto">
          <a:xfrm>
            <a:off x="2362201" y="2209800"/>
            <a:ext cx="7889875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đo độ dài và </a:t>
            </a:r>
          </a:p>
          <a:p>
            <a:pPr algn="ctr"/>
            <a:r>
              <a:rPr lang="vi-VN" sz="3600" kern="1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 khối lượng</a:t>
            </a:r>
            <a:endParaRPr lang="en-US" sz="3600" kern="1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20013"/>
      </p:ext>
    </p:extLst>
  </p:cSld>
  <p:clrMapOvr>
    <a:masterClrMapping/>
  </p:clrMapOvr>
  <p:transition spd="slow"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057400" y="2438400"/>
            <a:ext cx="7924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dirty="0" err="1">
                <a:solidFill>
                  <a:srgbClr val="0000FF"/>
                </a:solidFill>
              </a:rPr>
              <a:t>Viết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các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số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đo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sau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dưới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dạng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số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thập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 err="1">
                <a:solidFill>
                  <a:srgbClr val="0000FF"/>
                </a:solidFill>
              </a:rPr>
              <a:t>phân</a:t>
            </a:r>
            <a:r>
              <a:rPr lang="en-US" altLang="en-US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6191250" y="3168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1536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168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6191250" y="3168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1536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168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6191250" y="3168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1536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168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553200" y="32766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6553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32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6629400" y="4495800"/>
            <a:ext cx="76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6553200" y="38862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>
            <a:off x="66294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32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30" name="Text Box 22"/>
          <p:cNvSpPr txBox="1">
            <a:spLocks noChangeArrowheads="1"/>
          </p:cNvSpPr>
          <p:nvPr/>
        </p:nvSpPr>
        <p:spPr bwMode="auto">
          <a:xfrm>
            <a:off x="6553200" y="5029200"/>
            <a:ext cx="76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 5</a:t>
            </a:r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2017713" y="4743450"/>
            <a:ext cx="2286000" cy="5222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>
                <a:solidFill>
                  <a:prstClr val="black"/>
                </a:solidFill>
              </a:rPr>
              <a:t>b)          km         </a:t>
            </a: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2209800" y="1828800"/>
            <a:ext cx="2590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u="sng" dirty="0" err="1">
                <a:solidFill>
                  <a:prstClr val="black"/>
                </a:solidFill>
              </a:rPr>
              <a:t>Khởi</a:t>
            </a:r>
            <a:r>
              <a:rPr lang="en-US" altLang="en-US" u="sng" dirty="0">
                <a:solidFill>
                  <a:prstClr val="black"/>
                </a:solidFill>
              </a:rPr>
              <a:t> </a:t>
            </a:r>
            <a:r>
              <a:rPr lang="en-US" altLang="en-US" u="sng" dirty="0" err="1">
                <a:solidFill>
                  <a:prstClr val="black"/>
                </a:solidFill>
              </a:rPr>
              <a:t>động</a:t>
            </a:r>
            <a:endParaRPr lang="en-US" altLang="en-US" u="sng" dirty="0">
              <a:solidFill>
                <a:prstClr val="black"/>
              </a:solidFill>
            </a:endParaRPr>
          </a:p>
        </p:txBody>
      </p:sp>
      <p:sp>
        <p:nvSpPr>
          <p:cNvPr id="94258" name="Text Box 50"/>
          <p:cNvSpPr txBox="1">
            <a:spLocks noChangeArrowheads="1"/>
          </p:cNvSpPr>
          <p:nvPr/>
        </p:nvSpPr>
        <p:spPr bwMode="auto">
          <a:xfrm>
            <a:off x="2057400" y="3505200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a)</a:t>
            </a:r>
          </a:p>
        </p:txBody>
      </p:sp>
      <p:sp>
        <p:nvSpPr>
          <p:cNvPr id="94260" name="Text Box 52"/>
          <p:cNvSpPr txBox="1">
            <a:spLocks noChangeArrowheads="1"/>
          </p:cNvSpPr>
          <p:nvPr/>
        </p:nvSpPr>
        <p:spPr bwMode="auto">
          <a:xfrm>
            <a:off x="7696200" y="35814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94261" name="Text Box 53"/>
          <p:cNvSpPr txBox="1">
            <a:spLocks noChangeArrowheads="1"/>
          </p:cNvSpPr>
          <p:nvPr/>
        </p:nvSpPr>
        <p:spPr bwMode="auto">
          <a:xfrm>
            <a:off x="8077200" y="3581400"/>
            <a:ext cx="1905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>
                <a:solidFill>
                  <a:srgbClr val="FF0066"/>
                </a:solidFill>
              </a:rPr>
              <a:t>0,25 phút</a:t>
            </a:r>
          </a:p>
        </p:txBody>
      </p:sp>
      <p:sp>
        <p:nvSpPr>
          <p:cNvPr id="94262" name="Text Box 54"/>
          <p:cNvSpPr txBox="1">
            <a:spLocks noChangeArrowheads="1"/>
          </p:cNvSpPr>
          <p:nvPr/>
        </p:nvSpPr>
        <p:spPr bwMode="auto">
          <a:xfrm>
            <a:off x="7086600" y="4648200"/>
            <a:ext cx="838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kg</a:t>
            </a:r>
          </a:p>
        </p:txBody>
      </p:sp>
      <p:sp>
        <p:nvSpPr>
          <p:cNvPr id="94263" name="Text Box 55"/>
          <p:cNvSpPr txBox="1">
            <a:spLocks noChangeArrowheads="1"/>
          </p:cNvSpPr>
          <p:nvPr/>
        </p:nvSpPr>
        <p:spPr bwMode="auto">
          <a:xfrm>
            <a:off x="7696200" y="46482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94264" name="Text Box 56"/>
          <p:cNvSpPr txBox="1">
            <a:spLocks noChangeArrowheads="1"/>
          </p:cNvSpPr>
          <p:nvPr/>
        </p:nvSpPr>
        <p:spPr bwMode="auto">
          <a:xfrm>
            <a:off x="8077200" y="4648200"/>
            <a:ext cx="1905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>
                <a:solidFill>
                  <a:srgbClr val="FF0066"/>
                </a:solidFill>
              </a:rPr>
              <a:t>0,4 kg</a:t>
            </a:r>
          </a:p>
        </p:txBody>
      </p:sp>
      <p:sp>
        <p:nvSpPr>
          <p:cNvPr id="94265" name="Rectangle 57"/>
          <p:cNvSpPr>
            <a:spLocks noChangeArrowheads="1"/>
          </p:cNvSpPr>
          <p:nvPr/>
        </p:nvSpPr>
        <p:spPr bwMode="auto">
          <a:xfrm>
            <a:off x="6934200" y="3505200"/>
            <a:ext cx="91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phút</a:t>
            </a:r>
          </a:p>
        </p:txBody>
      </p:sp>
      <p:sp>
        <p:nvSpPr>
          <p:cNvPr id="94266" name="Text Box 58"/>
          <p:cNvSpPr txBox="1">
            <a:spLocks noChangeArrowheads="1"/>
          </p:cNvSpPr>
          <p:nvPr/>
        </p:nvSpPr>
        <p:spPr bwMode="auto">
          <a:xfrm>
            <a:off x="2667000" y="32766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4267" name="Text Box 59"/>
          <p:cNvSpPr txBox="1">
            <a:spLocks noChangeArrowheads="1"/>
          </p:cNvSpPr>
          <p:nvPr/>
        </p:nvSpPr>
        <p:spPr bwMode="auto">
          <a:xfrm>
            <a:off x="2667000" y="38862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94268" name="Text Box 60"/>
          <p:cNvSpPr txBox="1">
            <a:spLocks noChangeArrowheads="1"/>
          </p:cNvSpPr>
          <p:nvPr/>
        </p:nvSpPr>
        <p:spPr bwMode="auto">
          <a:xfrm>
            <a:off x="3124200" y="3581400"/>
            <a:ext cx="838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giờ</a:t>
            </a:r>
          </a:p>
        </p:txBody>
      </p:sp>
      <p:sp>
        <p:nvSpPr>
          <p:cNvPr id="94269" name="Text Box 61"/>
          <p:cNvSpPr txBox="1">
            <a:spLocks noChangeArrowheads="1"/>
          </p:cNvSpPr>
          <p:nvPr/>
        </p:nvSpPr>
        <p:spPr bwMode="auto">
          <a:xfrm>
            <a:off x="4038600" y="35814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94270" name="Text Box 62"/>
          <p:cNvSpPr txBox="1">
            <a:spLocks noChangeArrowheads="1"/>
          </p:cNvSpPr>
          <p:nvPr/>
        </p:nvSpPr>
        <p:spPr bwMode="auto">
          <a:xfrm>
            <a:off x="4495800" y="3581400"/>
            <a:ext cx="175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srgbClr val="FF0066"/>
                </a:solidFill>
              </a:rPr>
              <a:t>0,75 giờ</a:t>
            </a:r>
          </a:p>
        </p:txBody>
      </p:sp>
      <p:sp>
        <p:nvSpPr>
          <p:cNvPr id="94271" name="Text Box 63"/>
          <p:cNvSpPr txBox="1">
            <a:spLocks noChangeArrowheads="1"/>
          </p:cNvSpPr>
          <p:nvPr/>
        </p:nvSpPr>
        <p:spPr bwMode="auto">
          <a:xfrm>
            <a:off x="4419600" y="4724400"/>
            <a:ext cx="1447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FF0066"/>
                </a:solidFill>
              </a:rPr>
              <a:t>0,3 km</a:t>
            </a:r>
          </a:p>
        </p:txBody>
      </p: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2514600" y="49530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94273" name="Text Box 65"/>
          <p:cNvSpPr txBox="1">
            <a:spLocks noChangeArrowheads="1"/>
          </p:cNvSpPr>
          <p:nvPr/>
        </p:nvSpPr>
        <p:spPr bwMode="auto">
          <a:xfrm>
            <a:off x="2667000" y="44958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4274" name="Text Box 6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527371" y="5533771"/>
            <a:ext cx="2849751" cy="1011111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  <a:effectLst/>
        </p:spPr>
        <p:txBody>
          <a:bodyPr/>
          <a:lstStyle/>
          <a:p>
            <a:pPr>
              <a:defRPr/>
            </a:pPr>
            <a:r>
              <a:rPr lang="en-US" sz="3200">
                <a:noFill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94275" name="Text Box 67"/>
          <p:cNvSpPr txBox="1">
            <a:spLocks noChangeArrowheads="1"/>
          </p:cNvSpPr>
          <p:nvPr/>
        </p:nvSpPr>
        <p:spPr bwMode="auto">
          <a:xfrm>
            <a:off x="4038600" y="47244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94276" name="Line 68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32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77" name="Line 69"/>
          <p:cNvSpPr>
            <a:spLocks noChangeShapeType="1"/>
          </p:cNvSpPr>
          <p:nvPr/>
        </p:nvSpPr>
        <p:spPr bwMode="auto">
          <a:xfrm>
            <a:off x="25908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32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1905000" y="5588000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a)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2514600" y="59690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2971800" y="5664200"/>
            <a:ext cx="838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giờ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3886200" y="56642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4343400" y="5664200"/>
            <a:ext cx="175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srgbClr val="FF0066"/>
                </a:solidFill>
              </a:rPr>
              <a:t>0,5 giờ</a:t>
            </a:r>
          </a:p>
        </p:txBody>
      </p:sp>
      <p:sp>
        <p:nvSpPr>
          <p:cNvPr id="51" name="Line 68"/>
          <p:cNvSpPr>
            <a:spLocks noChangeShapeType="1"/>
          </p:cNvSpPr>
          <p:nvPr/>
        </p:nvSpPr>
        <p:spPr bwMode="auto">
          <a:xfrm>
            <a:off x="2514600" y="596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32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" name="Text Box 59"/>
          <p:cNvSpPr txBox="1">
            <a:spLocks noChangeArrowheads="1"/>
          </p:cNvSpPr>
          <p:nvPr/>
        </p:nvSpPr>
        <p:spPr bwMode="auto">
          <a:xfrm>
            <a:off x="2552700" y="5430838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4169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4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4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4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4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4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4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4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94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94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94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94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94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10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80"/>
                            </p:stCondLst>
                            <p:childTnLst>
                              <p:par>
                                <p:cTn id="1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6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1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1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94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94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94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94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94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94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94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94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94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620"/>
                            </p:stCondLst>
                            <p:childTnLst>
                              <p:par>
                                <p:cTn id="1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1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9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5" grpId="0"/>
      <p:bldP spid="94217" grpId="0"/>
      <p:bldP spid="94228" grpId="0"/>
      <p:bldP spid="94230" grpId="0"/>
      <p:bldP spid="94241" grpId="0" animBg="1"/>
      <p:bldP spid="94257" grpId="0"/>
      <p:bldP spid="94258" grpId="0"/>
      <p:bldP spid="94260" grpId="0"/>
      <p:bldP spid="94261" grpId="0"/>
      <p:bldP spid="94262" grpId="0"/>
      <p:bldP spid="94263" grpId="0"/>
      <p:bldP spid="94264" grpId="0"/>
      <p:bldP spid="94265" grpId="0"/>
      <p:bldP spid="94266" grpId="0"/>
      <p:bldP spid="94267" grpId="0"/>
      <p:bldP spid="94268" grpId="0"/>
      <p:bldP spid="94269" grpId="0"/>
      <p:bldP spid="94270" grpId="0"/>
      <p:bldP spid="94271" grpId="0"/>
      <p:bldP spid="94272" grpId="0"/>
      <p:bldP spid="94273" grpId="0"/>
      <p:bldP spid="94275" grpId="0"/>
      <p:bldP spid="46" grpId="0"/>
      <p:bldP spid="47" grpId="0"/>
      <p:bldP spid="48" grpId="0"/>
      <p:bldP spid="49" grpId="0"/>
      <p:bldP spid="50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905000" y="381000"/>
            <a:ext cx="76517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1671638" y="1803400"/>
            <a:ext cx="798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1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Viết cho đầy đủ bảng đơn vị đo độ dài sau:</a:t>
            </a:r>
          </a:p>
        </p:txBody>
      </p:sp>
      <p:graphicFrame>
        <p:nvGraphicFramePr>
          <p:cNvPr id="7" name="Group 224"/>
          <p:cNvGraphicFramePr>
            <a:graphicFrameLocks noGrp="1"/>
          </p:cNvGraphicFramePr>
          <p:nvPr>
            <p:ph sz="half" idx="1"/>
          </p:nvPr>
        </p:nvGraphicFramePr>
        <p:xfrm>
          <a:off x="1743076" y="2646364"/>
          <a:ext cx="8848725" cy="306863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4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liền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3128963" y="3903664"/>
            <a:ext cx="1295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1km</a:t>
            </a: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=10hm</a:t>
            </a:r>
          </a:p>
        </p:txBody>
      </p:sp>
      <p:sp>
        <p:nvSpPr>
          <p:cNvPr id="11" name="Text Box 81"/>
          <p:cNvSpPr txBox="1">
            <a:spLocks noChangeArrowheads="1"/>
          </p:cNvSpPr>
          <p:nvPr/>
        </p:nvSpPr>
        <p:spPr bwMode="auto">
          <a:xfrm>
            <a:off x="4129088" y="3913189"/>
            <a:ext cx="1371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1hm </a:t>
            </a: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=10dam</a:t>
            </a: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=0,1km</a:t>
            </a:r>
          </a:p>
        </p:txBody>
      </p:sp>
      <p:sp>
        <p:nvSpPr>
          <p:cNvPr id="12" name="Text Box 82"/>
          <p:cNvSpPr txBox="1">
            <a:spLocks noChangeArrowheads="1"/>
          </p:cNvSpPr>
          <p:nvPr/>
        </p:nvSpPr>
        <p:spPr bwMode="auto">
          <a:xfrm>
            <a:off x="5243513" y="3932239"/>
            <a:ext cx="1276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1dam</a:t>
            </a: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=10m</a:t>
            </a: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=0,1hm</a:t>
            </a:r>
          </a:p>
        </p:txBody>
      </p:sp>
      <p:sp>
        <p:nvSpPr>
          <p:cNvPr id="13" name="Text Box 83"/>
          <p:cNvSpPr txBox="1">
            <a:spLocks noChangeArrowheads="1"/>
          </p:cNvSpPr>
          <p:nvPr/>
        </p:nvSpPr>
        <p:spPr bwMode="auto">
          <a:xfrm>
            <a:off x="7543801" y="3937001"/>
            <a:ext cx="987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1dm</a:t>
            </a: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=10cm</a:t>
            </a: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=0,1m</a:t>
            </a:r>
          </a:p>
        </p:txBody>
      </p:sp>
      <p:sp>
        <p:nvSpPr>
          <p:cNvPr id="14" name="Text Box 84"/>
          <p:cNvSpPr txBox="1">
            <a:spLocks noChangeArrowheads="1"/>
          </p:cNvSpPr>
          <p:nvPr/>
        </p:nvSpPr>
        <p:spPr bwMode="auto">
          <a:xfrm>
            <a:off x="9601201" y="3984626"/>
            <a:ext cx="10588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1mm</a:t>
            </a:r>
          </a:p>
          <a:p>
            <a:endParaRPr lang="en-US" altLang="en-US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=0,1cm</a:t>
            </a:r>
          </a:p>
        </p:txBody>
      </p:sp>
      <p:sp>
        <p:nvSpPr>
          <p:cNvPr id="15" name="Text Box 85"/>
          <p:cNvSpPr txBox="1">
            <a:spLocks noChangeArrowheads="1"/>
          </p:cNvSpPr>
          <p:nvPr/>
        </p:nvSpPr>
        <p:spPr bwMode="auto">
          <a:xfrm>
            <a:off x="8458201" y="3951288"/>
            <a:ext cx="11207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1cm</a:t>
            </a: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=10mm</a:t>
            </a:r>
          </a:p>
          <a:p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=0,1dm</a:t>
            </a:r>
          </a:p>
          <a:p>
            <a:endParaRPr lang="en-US" altLang="en-US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17"/>
          <p:cNvSpPr txBox="1">
            <a:spLocks noChangeArrowheads="1"/>
          </p:cNvSpPr>
          <p:nvPr/>
        </p:nvSpPr>
        <p:spPr bwMode="auto">
          <a:xfrm>
            <a:off x="6391276" y="3908426"/>
            <a:ext cx="13509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1m </a:t>
            </a:r>
          </a:p>
        </p:txBody>
      </p:sp>
      <p:sp>
        <p:nvSpPr>
          <p:cNvPr id="17" name="Text Box 41"/>
          <p:cNvSpPr txBox="1">
            <a:spLocks noChangeArrowheads="1"/>
          </p:cNvSpPr>
          <p:nvPr/>
        </p:nvSpPr>
        <p:spPr bwMode="auto">
          <a:xfrm>
            <a:off x="3322638" y="3141663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4356101" y="3141663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hm</a:t>
            </a: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8775700" y="3141663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9780588" y="3141663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</p:txBody>
      </p:sp>
      <p:sp>
        <p:nvSpPr>
          <p:cNvPr id="21" name="Text Box 211"/>
          <p:cNvSpPr txBox="1">
            <a:spLocks noChangeArrowheads="1"/>
          </p:cNvSpPr>
          <p:nvPr/>
        </p:nvSpPr>
        <p:spPr bwMode="auto">
          <a:xfrm>
            <a:off x="5456238" y="3141663"/>
            <a:ext cx="760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</a:t>
            </a:r>
          </a:p>
        </p:txBody>
      </p:sp>
      <p:sp>
        <p:nvSpPr>
          <p:cNvPr id="22" name="Text Box 212"/>
          <p:cNvSpPr txBox="1">
            <a:spLocks noChangeArrowheads="1"/>
          </p:cNvSpPr>
          <p:nvPr/>
        </p:nvSpPr>
        <p:spPr bwMode="auto">
          <a:xfrm>
            <a:off x="7742238" y="3141663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947989" y="2249488"/>
            <a:ext cx="24844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7367588" y="2249488"/>
            <a:ext cx="13843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89688" y="4197351"/>
            <a:ext cx="132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3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10dm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373813" y="4583113"/>
            <a:ext cx="132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</a:t>
            </a:r>
            <a:r>
              <a:rPr lang="en-US" altLang="en-US" sz="23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1dam</a:t>
            </a: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381750" y="4395788"/>
            <a:ext cx="1295400" cy="862012"/>
            <a:chOff x="3886200" y="6035675"/>
            <a:chExt cx="1295401" cy="861845"/>
          </a:xfrm>
        </p:grpSpPr>
        <p:sp>
          <p:nvSpPr>
            <p:cNvPr id="17466" name="TextBox 4"/>
            <p:cNvSpPr txBox="1">
              <a:spLocks noChangeArrowheads="1"/>
            </p:cNvSpPr>
            <p:nvPr/>
          </p:nvSpPr>
          <p:spPr bwMode="auto">
            <a:xfrm>
              <a:off x="3976688" y="6035675"/>
              <a:ext cx="442912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67" name="TextBox 30"/>
            <p:cNvSpPr txBox="1">
              <a:spLocks noChangeArrowheads="1"/>
            </p:cNvSpPr>
            <p:nvPr/>
          </p:nvSpPr>
          <p:spPr bwMode="auto">
            <a:xfrm>
              <a:off x="3886200" y="6451244"/>
              <a:ext cx="563562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cxnSp>
          <p:nvCxnSpPr>
            <p:cNvPr id="17468" name="Straight Connector 8"/>
            <p:cNvCxnSpPr>
              <a:cxnSpLocks noChangeShapeType="1"/>
            </p:cNvCxnSpPr>
            <p:nvPr/>
          </p:nvCxnSpPr>
          <p:spPr bwMode="auto">
            <a:xfrm>
              <a:off x="3982244" y="6481951"/>
              <a:ext cx="361156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69" name="TextBox 35"/>
            <p:cNvSpPr txBox="1">
              <a:spLocks noChangeArrowheads="1"/>
            </p:cNvSpPr>
            <p:nvPr/>
          </p:nvSpPr>
          <p:spPr bwMode="auto">
            <a:xfrm>
              <a:off x="4312445" y="6225182"/>
              <a:ext cx="8691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dam</a:t>
              </a:r>
            </a:p>
          </p:txBody>
        </p:sp>
      </p:grpSp>
      <p:cxnSp>
        <p:nvCxnSpPr>
          <p:cNvPr id="7226" name="Straight Connector 30"/>
          <p:cNvCxnSpPr>
            <a:cxnSpLocks noChangeShapeType="1"/>
          </p:cNvCxnSpPr>
          <p:nvPr/>
        </p:nvCxnSpPr>
        <p:spPr bwMode="auto">
          <a:xfrm>
            <a:off x="2324100" y="5076825"/>
            <a:ext cx="5857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27" name="Straight Connector 33"/>
          <p:cNvCxnSpPr>
            <a:cxnSpLocks noChangeShapeType="1"/>
          </p:cNvCxnSpPr>
          <p:nvPr/>
        </p:nvCxnSpPr>
        <p:spPr bwMode="auto">
          <a:xfrm>
            <a:off x="2043113" y="5443538"/>
            <a:ext cx="747712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6267997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543050" y="914400"/>
            <a:ext cx="86947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1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Viết cho đầy đủ bảng đơn vị đo khối lượng sau:</a:t>
            </a:r>
          </a:p>
        </p:txBody>
      </p:sp>
      <p:graphicFrame>
        <p:nvGraphicFramePr>
          <p:cNvPr id="7" name="Group 224"/>
          <p:cNvGraphicFramePr>
            <a:graphicFrameLocks noGrp="1"/>
          </p:cNvGraphicFramePr>
          <p:nvPr>
            <p:ph sz="half" idx="1"/>
          </p:nvPr>
        </p:nvGraphicFramePr>
        <p:xfrm>
          <a:off x="1633539" y="1812926"/>
          <a:ext cx="8924925" cy="329247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-gam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Ki-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-gam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-gam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liền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2976563" y="3038475"/>
            <a:ext cx="1295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1tấn</a:t>
            </a: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=10tạ</a:t>
            </a:r>
          </a:p>
        </p:txBody>
      </p:sp>
      <p:sp>
        <p:nvSpPr>
          <p:cNvPr id="11" name="Text Box 81"/>
          <p:cNvSpPr txBox="1">
            <a:spLocks noChangeArrowheads="1"/>
          </p:cNvSpPr>
          <p:nvPr/>
        </p:nvSpPr>
        <p:spPr bwMode="auto">
          <a:xfrm>
            <a:off x="3810000" y="3048001"/>
            <a:ext cx="13716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1tạ </a:t>
            </a: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=10yến</a:t>
            </a: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=0,1tấn</a:t>
            </a:r>
          </a:p>
        </p:txBody>
      </p:sp>
      <p:sp>
        <p:nvSpPr>
          <p:cNvPr id="12" name="Text Box 82"/>
          <p:cNvSpPr txBox="1">
            <a:spLocks noChangeArrowheads="1"/>
          </p:cNvSpPr>
          <p:nvPr/>
        </p:nvSpPr>
        <p:spPr bwMode="auto">
          <a:xfrm>
            <a:off x="4876800" y="3067051"/>
            <a:ext cx="12763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1yến</a:t>
            </a: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=10kg</a:t>
            </a: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=0,1tạ</a:t>
            </a:r>
          </a:p>
          <a:p>
            <a:endParaRPr lang="en-US" altLang="en-US" sz="23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83"/>
          <p:cNvSpPr txBox="1">
            <a:spLocks noChangeArrowheads="1"/>
          </p:cNvSpPr>
          <p:nvPr/>
        </p:nvSpPr>
        <p:spPr bwMode="auto">
          <a:xfrm>
            <a:off x="7391400" y="3071814"/>
            <a:ext cx="1106488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1hg</a:t>
            </a: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=10dag</a:t>
            </a: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=0,1kg</a:t>
            </a:r>
          </a:p>
          <a:p>
            <a:endParaRPr lang="en-US" altLang="en-US" sz="23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84"/>
          <p:cNvSpPr txBox="1">
            <a:spLocks noChangeArrowheads="1"/>
          </p:cNvSpPr>
          <p:nvPr/>
        </p:nvSpPr>
        <p:spPr bwMode="auto">
          <a:xfrm>
            <a:off x="9448801" y="3119438"/>
            <a:ext cx="1179513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1g</a:t>
            </a:r>
          </a:p>
          <a:p>
            <a:endParaRPr lang="en-US" altLang="en-US" sz="23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=0,1dag</a:t>
            </a:r>
          </a:p>
        </p:txBody>
      </p:sp>
      <p:sp>
        <p:nvSpPr>
          <p:cNvPr id="15" name="Text Box 85"/>
          <p:cNvSpPr txBox="1">
            <a:spLocks noChangeArrowheads="1"/>
          </p:cNvSpPr>
          <p:nvPr/>
        </p:nvSpPr>
        <p:spPr bwMode="auto">
          <a:xfrm>
            <a:off x="8483601" y="3106738"/>
            <a:ext cx="11207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1dag</a:t>
            </a: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=10g</a:t>
            </a:r>
          </a:p>
          <a:p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=0,1hg</a:t>
            </a:r>
          </a:p>
        </p:txBody>
      </p:sp>
      <p:sp>
        <p:nvSpPr>
          <p:cNvPr id="16" name="Text Box 217"/>
          <p:cNvSpPr txBox="1">
            <a:spLocks noChangeArrowheads="1"/>
          </p:cNvSpPr>
          <p:nvPr/>
        </p:nvSpPr>
        <p:spPr bwMode="auto">
          <a:xfrm>
            <a:off x="6192838" y="3059114"/>
            <a:ext cx="135096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3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1kg</a:t>
            </a:r>
          </a:p>
        </p:txBody>
      </p:sp>
      <p:sp>
        <p:nvSpPr>
          <p:cNvPr id="18476" name="Text Box 41"/>
          <p:cNvSpPr txBox="1">
            <a:spLocks noChangeArrowheads="1"/>
          </p:cNvSpPr>
          <p:nvPr/>
        </p:nvSpPr>
        <p:spPr bwMode="auto">
          <a:xfrm>
            <a:off x="3186114" y="2281238"/>
            <a:ext cx="61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</a:p>
        </p:txBody>
      </p:sp>
      <p:sp>
        <p:nvSpPr>
          <p:cNvPr id="18477" name="Text Box 42"/>
          <p:cNvSpPr txBox="1">
            <a:spLocks noChangeArrowheads="1"/>
          </p:cNvSpPr>
          <p:nvPr/>
        </p:nvSpPr>
        <p:spPr bwMode="auto">
          <a:xfrm>
            <a:off x="4219576" y="2281238"/>
            <a:ext cx="441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</a:p>
        </p:txBody>
      </p:sp>
      <p:sp>
        <p:nvSpPr>
          <p:cNvPr id="18478" name="Text Box 43"/>
          <p:cNvSpPr txBox="1">
            <a:spLocks noChangeArrowheads="1"/>
          </p:cNvSpPr>
          <p:nvPr/>
        </p:nvSpPr>
        <p:spPr bwMode="auto">
          <a:xfrm>
            <a:off x="8639176" y="2281238"/>
            <a:ext cx="663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dag</a:t>
            </a:r>
          </a:p>
        </p:txBody>
      </p:sp>
      <p:sp>
        <p:nvSpPr>
          <p:cNvPr id="18479" name="Text Box 44"/>
          <p:cNvSpPr txBox="1">
            <a:spLocks noChangeArrowheads="1"/>
          </p:cNvSpPr>
          <p:nvPr/>
        </p:nvSpPr>
        <p:spPr bwMode="auto">
          <a:xfrm>
            <a:off x="9872664" y="22812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8480" name="Text Box 211"/>
          <p:cNvSpPr txBox="1">
            <a:spLocks noChangeArrowheads="1"/>
          </p:cNvSpPr>
          <p:nvPr/>
        </p:nvSpPr>
        <p:spPr bwMode="auto">
          <a:xfrm>
            <a:off x="5029201" y="2281238"/>
            <a:ext cx="663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</a:p>
        </p:txBody>
      </p:sp>
      <p:sp>
        <p:nvSpPr>
          <p:cNvPr id="18481" name="Text Box 212"/>
          <p:cNvSpPr txBox="1">
            <a:spLocks noChangeArrowheads="1"/>
          </p:cNvSpPr>
          <p:nvPr/>
        </p:nvSpPr>
        <p:spPr bwMode="auto">
          <a:xfrm>
            <a:off x="7605714" y="2281238"/>
            <a:ext cx="50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hg</a:t>
            </a: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976564" y="1371600"/>
            <a:ext cx="22812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6973889" y="1404938"/>
            <a:ext cx="22812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9813" y="3440114"/>
            <a:ext cx="13525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3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=10hg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29338" y="3821114"/>
            <a:ext cx="13525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3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=0,1yến 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6245225" y="3633788"/>
            <a:ext cx="1295400" cy="862012"/>
            <a:chOff x="3886200" y="6035675"/>
            <a:chExt cx="1295401" cy="861845"/>
          </a:xfrm>
        </p:grpSpPr>
        <p:sp>
          <p:nvSpPr>
            <p:cNvPr id="18489" name="TextBox 27"/>
            <p:cNvSpPr txBox="1">
              <a:spLocks noChangeArrowheads="1"/>
            </p:cNvSpPr>
            <p:nvPr/>
          </p:nvSpPr>
          <p:spPr bwMode="auto">
            <a:xfrm>
              <a:off x="3976688" y="6035675"/>
              <a:ext cx="442912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90" name="TextBox 28"/>
            <p:cNvSpPr txBox="1">
              <a:spLocks noChangeArrowheads="1"/>
            </p:cNvSpPr>
            <p:nvPr/>
          </p:nvSpPr>
          <p:spPr bwMode="auto">
            <a:xfrm>
              <a:off x="3886200" y="6451244"/>
              <a:ext cx="563562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cxnSp>
          <p:nvCxnSpPr>
            <p:cNvPr id="18491" name="Straight Connector 29"/>
            <p:cNvCxnSpPr>
              <a:cxnSpLocks noChangeShapeType="1"/>
            </p:cNvCxnSpPr>
            <p:nvPr/>
          </p:nvCxnSpPr>
          <p:spPr bwMode="auto">
            <a:xfrm>
              <a:off x="3982244" y="6481951"/>
              <a:ext cx="361156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92" name="TextBox 30"/>
            <p:cNvSpPr txBox="1">
              <a:spLocks noChangeArrowheads="1"/>
            </p:cNvSpPr>
            <p:nvPr/>
          </p:nvSpPr>
          <p:spPr bwMode="auto">
            <a:xfrm>
              <a:off x="4312445" y="6225182"/>
              <a:ext cx="8691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3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yến</a:t>
              </a:r>
            </a:p>
          </p:txBody>
        </p:sp>
      </p:grpSp>
      <p:cxnSp>
        <p:nvCxnSpPr>
          <p:cNvPr id="18487" name="Straight Connector 27"/>
          <p:cNvCxnSpPr>
            <a:cxnSpLocks noChangeShapeType="1"/>
          </p:cNvCxnSpPr>
          <p:nvPr/>
        </p:nvCxnSpPr>
        <p:spPr bwMode="auto">
          <a:xfrm>
            <a:off x="2247900" y="4448175"/>
            <a:ext cx="5857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8" name="Straight Connector 28"/>
          <p:cNvCxnSpPr>
            <a:cxnSpLocks noChangeShapeType="1"/>
          </p:cNvCxnSpPr>
          <p:nvPr/>
        </p:nvCxnSpPr>
        <p:spPr bwMode="auto">
          <a:xfrm>
            <a:off x="1966913" y="4814888"/>
            <a:ext cx="747712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4716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1009650"/>
            <a:ext cx="8362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1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c) Trong bảng đơn vị đo độ dài </a:t>
            </a:r>
          </a:p>
          <a:p>
            <a:pPr algn="ctr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(hoặc bảng đơn vị đo khối lượng):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4850" y="2513014"/>
            <a:ext cx="889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vị lớn gấp bao nhiêu lần đơn vị bé hơn tiếp liền?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00250" y="3021014"/>
            <a:ext cx="9124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vị lớn gấp 10 lần đơn vị bé hơn tiếp liền.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4850" y="3632201"/>
            <a:ext cx="9124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vị bé bằng một phần mấy đơn vị lớn hơn tiếp liền?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974850" y="4244975"/>
            <a:ext cx="9124950" cy="800100"/>
            <a:chOff x="247650" y="4702175"/>
            <a:chExt cx="9124950" cy="800100"/>
          </a:xfrm>
        </p:grpSpPr>
        <p:sp>
          <p:nvSpPr>
            <p:cNvPr id="19463" name="TextBox 9"/>
            <p:cNvSpPr txBox="1">
              <a:spLocks noChangeArrowheads="1"/>
            </p:cNvSpPr>
            <p:nvPr/>
          </p:nvSpPr>
          <p:spPr bwMode="auto">
            <a:xfrm>
              <a:off x="247650" y="4765675"/>
              <a:ext cx="912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Đơn vị bé bằng        ( hay 0,1)đơn vị lớn hơn tiếp liền.</a:t>
              </a:r>
            </a:p>
          </p:txBody>
        </p:sp>
        <p:graphicFrame>
          <p:nvGraphicFramePr>
            <p:cNvPr id="11" name="Group 188"/>
            <p:cNvGraphicFramePr>
              <a:graphicFrameLocks/>
            </p:cNvGraphicFramePr>
            <p:nvPr/>
          </p:nvGraphicFramePr>
          <p:xfrm>
            <a:off x="2743200" y="4702175"/>
            <a:ext cx="533400" cy="800100"/>
          </p:xfrm>
          <a:graphic>
            <a:graphicData uri="http://schemas.openxmlformats.org/drawingml/2006/table">
              <a:tbl>
                <a:tblPr/>
                <a:tblGrid>
                  <a:gridCol w="533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9655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.VnTime" pitchFamily="34" charset="0"/>
                            <a:cs typeface="Arial" charset="0"/>
                          </a:rPr>
                          <a:t> 1</a:t>
                        </a:r>
                      </a:p>
                    </a:txBody>
                    <a:tcPr marT="45756" marB="45756" horzOverflow="overflow">
                      <a:lnL cap="flat">
                        <a:noFill/>
                      </a:lnL>
                      <a:lnR cap="flat">
                        <a:noFill/>
                      </a:lnR>
                      <a:lnT cap="flat">
                        <a:noFill/>
                      </a:lnT>
                      <a:lnB w="28575" cap="flat" cmpd="sng" algn="ctr">
                        <a:solidFill>
                          <a:srgbClr val="FF0066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0354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.VnTime" pitchFamily="34" charset="0"/>
                            <a:cs typeface="Arial" charset="0"/>
                          </a:rPr>
                          <a:t>10</a:t>
                        </a:r>
                      </a:p>
                    </a:txBody>
                    <a:tcPr marT="45756" marB="45756" horzOverflow="overflow">
                      <a:lnL cap="flat">
                        <a:noFill/>
                      </a:lnL>
                      <a:lnR cap="flat">
                        <a:noFill/>
                      </a:lnR>
                      <a:lnT w="28575" cap="flat" cmpd="sng" algn="ctr">
                        <a:solidFill>
                          <a:srgbClr val="FF0066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cap="flat">
                        <a:noFill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294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00104 -0.1025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3200400" y="1828801"/>
            <a:ext cx="474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Viết (theo mẫu): 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3328988" y="3797300"/>
            <a:ext cx="27305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1km = … m</a:t>
            </a:r>
          </a:p>
          <a:p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1kg = … g </a:t>
            </a:r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1tấn = … kg </a:t>
            </a:r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4572001" y="2438400"/>
            <a:ext cx="3046413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55975" y="3190875"/>
            <a:ext cx="8153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 =  …  dm = ….  cm = …… mm 	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4557713" y="3090863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FF0000"/>
                </a:solidFill>
                <a:latin typeface=".VnTime" panose="020B7200000000000000" pitchFamily="34" charset="0"/>
              </a:rPr>
              <a:t>10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6203950" y="3087688"/>
            <a:ext cx="992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FF0000"/>
                </a:solidFill>
                <a:latin typeface=".VnTime" panose="020B7200000000000000" pitchFamily="34" charset="0"/>
              </a:rPr>
              <a:t> 100</a:t>
            </a: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8220076" y="3090863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FF0000"/>
                </a:solidFill>
                <a:latin typeface=".VnTime" panose="020B7200000000000000" pitchFamily="34" charset="0"/>
              </a:rPr>
              <a:t>1000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55976" y="2686051"/>
            <a:ext cx="3217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 = ……. mm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4486276" y="25796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FF0000"/>
                </a:solidFill>
                <a:latin typeface=".VnTime" panose="020B7200000000000000" pitchFamily="34" charset="0"/>
              </a:rPr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189043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0" grpId="0"/>
      <p:bldP spid="11" grpId="0"/>
      <p:bldP spid="12" grpId="0"/>
      <p:bldP spid="13" grpId="0"/>
      <p:bldP spid="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2511426" y="1768475"/>
            <a:ext cx="3736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Viết (theo mẫu): </a:t>
            </a:r>
          </a:p>
        </p:txBody>
      </p:sp>
      <p:sp>
        <p:nvSpPr>
          <p:cNvPr id="11273" name="Rectangle 3"/>
          <p:cNvSpPr txBox="1">
            <a:spLocks noChangeArrowheads="1"/>
          </p:cNvSpPr>
          <p:nvPr/>
        </p:nvSpPr>
        <p:spPr bwMode="auto">
          <a:xfrm>
            <a:off x="2819400" y="2187575"/>
            <a:ext cx="3200400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en-US" sz="3200">
              <a:latin typeface=".VnTime" panose="020B7200000000000000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1km</a:t>
            </a: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 =   ……</a:t>
            </a: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0000CC"/>
              </a:solidFill>
              <a:latin typeface=".VnTime" panose="020B7200000000000000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1kg</a:t>
            </a: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 = …… </a:t>
            </a: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0000CC"/>
              </a:solidFill>
              <a:latin typeface=".VnTime" panose="020B7200000000000000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1tấn</a:t>
            </a: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 =  …… </a:t>
            </a: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194175" y="2582864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.VnTime" panose="020B7200000000000000" pitchFamily="34" charset="0"/>
              </a:rPr>
              <a:t>1000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881438" y="3548064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.VnTime" panose="020B7200000000000000" pitchFamily="34" charset="0"/>
              </a:rPr>
              <a:t>1000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4135438" y="4525964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.VnTime" panose="020B7200000000000000" pitchFamily="34" charset="0"/>
              </a:rPr>
              <a:t>1000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808288" y="2189163"/>
            <a:ext cx="3200400" cy="36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en-US" sz="3200">
              <a:latin typeface=".VnTime" panose="020B7200000000000000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1km</a:t>
            </a: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 =           </a:t>
            </a: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0000CC"/>
              </a:solidFill>
              <a:latin typeface=".VnTime" panose="020B7200000000000000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1kg</a:t>
            </a: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 =          </a:t>
            </a: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0000CC"/>
              </a:solidFill>
              <a:latin typeface=".VnTime" panose="020B7200000000000000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1tấn</a:t>
            </a: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 =           </a:t>
            </a:r>
            <a:r>
              <a:rPr lang="en-US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3619500" y="2214563"/>
            <a:ext cx="228600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5681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3" grpId="1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697</Words>
  <Application>Microsoft Office PowerPoint</Application>
  <PresentationFormat>Widescreen</PresentationFormat>
  <Paragraphs>234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.VnTime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b, 1m=............dam=.. ..       dam</vt:lpstr>
      <vt:lpstr>PowerPoint Presentation</vt:lpstr>
      <vt:lpstr>PowerPoint Presentation</vt:lpstr>
      <vt:lpstr>PowerPoint Presentation</vt:lpstr>
      <vt:lpstr>b) 34dm = …....m …...dm = ….…m       786cm = …....m ...…cm = …...…m       408cm = ..…m …...cm = …..…m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2022-04-07T09:00:07Z</dcterms:created>
  <dcterms:modified xsi:type="dcterms:W3CDTF">2022-04-07T09:01:49Z</dcterms:modified>
</cp:coreProperties>
</file>