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9" r:id="rId2"/>
    <p:sldId id="303" r:id="rId3"/>
    <p:sldId id="304" r:id="rId4"/>
    <p:sldId id="305" r:id="rId5"/>
    <p:sldId id="306" r:id="rId6"/>
    <p:sldId id="30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FF"/>
    <a:srgbClr val="FF6600"/>
    <a:srgbClr val="FFCC66"/>
    <a:srgbClr val="0066FF"/>
    <a:srgbClr val="339933"/>
    <a:srgbClr val="FF99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21" autoAdjust="0"/>
    <p:restoredTop sz="97094" autoAdjust="0"/>
  </p:normalViewPr>
  <p:slideViewPr>
    <p:cSldViewPr>
      <p:cViewPr varScale="1">
        <p:scale>
          <a:sx n="106" d="100"/>
          <a:sy n="106" d="100"/>
        </p:scale>
        <p:origin x="2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9391EE8-AF40-4B24-8745-52504ED02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35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FDF41-C252-49ED-BFFD-F38738730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D2162-1D83-400B-8360-6A5F92121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99536-7E68-4285-B086-3E3B327BA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0E25A-F7C9-4C38-B538-C888C83D0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AFCE-5CF1-4E01-B68D-9936FD60F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31B02-0EDD-44D4-BD10-E13494DD8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A2A29-9CB0-4F6F-AEF3-125C534A1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EAE6B-905A-4DA3-BC29-DEE01A9D8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57E84-5164-43EC-820B-1ACB61B8D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0F002-638F-4535-87F5-799266E7A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B7059-5DD8-43CA-9796-B95B6CABE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2607398-E706-460E-8CD2-F034E23D2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9153525" cy="6865938"/>
          </a:xfrm>
          <a:prstGeom prst="rect">
            <a:avLst/>
          </a:prstGeom>
          <a:solidFill>
            <a:srgbClr val="60A712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Freeform 9"/>
          <p:cNvSpPr>
            <a:spLocks/>
          </p:cNvSpPr>
          <p:nvPr userDrawn="1"/>
        </p:nvSpPr>
        <p:spPr bwMode="auto">
          <a:xfrm>
            <a:off x="171450" y="476250"/>
            <a:ext cx="8793163" cy="6042025"/>
          </a:xfrm>
          <a:custGeom>
            <a:avLst/>
            <a:gdLst>
              <a:gd name="T0" fmla="*/ 1078 w 1078"/>
              <a:gd name="T1" fmla="*/ 34 h 698"/>
              <a:gd name="T2" fmla="*/ 1078 w 1078"/>
              <a:gd name="T3" fmla="*/ 34 h 698"/>
              <a:gd name="T4" fmla="*/ 1078 w 1078"/>
              <a:gd name="T5" fmla="*/ 26 h 698"/>
              <a:gd name="T6" fmla="*/ 1057 w 1078"/>
              <a:gd name="T7" fmla="*/ 0 h 698"/>
              <a:gd name="T8" fmla="*/ 793 w 1078"/>
              <a:gd name="T9" fmla="*/ 0 h 698"/>
              <a:gd name="T10" fmla="*/ 772 w 1078"/>
              <a:gd name="T11" fmla="*/ 26 h 698"/>
              <a:gd name="T12" fmla="*/ 772 w 1078"/>
              <a:gd name="T13" fmla="*/ 34 h 698"/>
              <a:gd name="T14" fmla="*/ 772 w 1078"/>
              <a:gd name="T15" fmla="*/ 41 h 698"/>
              <a:gd name="T16" fmla="*/ 20 w 1078"/>
              <a:gd name="T17" fmla="*/ 41 h 698"/>
              <a:gd name="T18" fmla="*/ 0 w 1078"/>
              <a:gd name="T19" fmla="*/ 61 h 698"/>
              <a:gd name="T20" fmla="*/ 0 w 1078"/>
              <a:gd name="T21" fmla="*/ 678 h 698"/>
              <a:gd name="T22" fmla="*/ 20 w 1078"/>
              <a:gd name="T23" fmla="*/ 698 h 698"/>
              <a:gd name="T24" fmla="*/ 1057 w 1078"/>
              <a:gd name="T25" fmla="*/ 698 h 698"/>
              <a:gd name="T26" fmla="*/ 1078 w 1078"/>
              <a:gd name="T27" fmla="*/ 678 h 698"/>
              <a:gd name="T28" fmla="*/ 1078 w 1078"/>
              <a:gd name="T29" fmla="*/ 77 h 698"/>
              <a:gd name="T30" fmla="*/ 1078 w 1078"/>
              <a:gd name="T31" fmla="*/ 77 h 698"/>
              <a:gd name="T32" fmla="*/ 1078 w 1078"/>
              <a:gd name="T33" fmla="*/ 34 h 6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78" h="698">
                <a:moveTo>
                  <a:pt x="1078" y="34"/>
                </a:moveTo>
                <a:lnTo>
                  <a:pt x="1078" y="34"/>
                </a:lnTo>
                <a:lnTo>
                  <a:pt x="1078" y="26"/>
                </a:lnTo>
                <a:cubicBezTo>
                  <a:pt x="1078" y="12"/>
                  <a:pt x="1069" y="0"/>
                  <a:pt x="1057" y="0"/>
                </a:cubicBezTo>
                <a:lnTo>
                  <a:pt x="793" y="0"/>
                </a:lnTo>
                <a:cubicBezTo>
                  <a:pt x="781" y="0"/>
                  <a:pt x="772" y="12"/>
                  <a:pt x="772" y="26"/>
                </a:cubicBezTo>
                <a:lnTo>
                  <a:pt x="772" y="34"/>
                </a:lnTo>
                <a:cubicBezTo>
                  <a:pt x="772" y="36"/>
                  <a:pt x="772" y="39"/>
                  <a:pt x="772" y="41"/>
                </a:cubicBezTo>
                <a:lnTo>
                  <a:pt x="20" y="41"/>
                </a:lnTo>
                <a:cubicBezTo>
                  <a:pt x="9" y="41"/>
                  <a:pt x="0" y="50"/>
                  <a:pt x="0" y="61"/>
                </a:cubicBezTo>
                <a:lnTo>
                  <a:pt x="0" y="678"/>
                </a:lnTo>
                <a:cubicBezTo>
                  <a:pt x="0" y="689"/>
                  <a:pt x="9" y="698"/>
                  <a:pt x="20" y="698"/>
                </a:cubicBezTo>
                <a:lnTo>
                  <a:pt x="1057" y="698"/>
                </a:lnTo>
                <a:cubicBezTo>
                  <a:pt x="1069" y="698"/>
                  <a:pt x="1078" y="689"/>
                  <a:pt x="1078" y="678"/>
                </a:cubicBezTo>
                <a:lnTo>
                  <a:pt x="1078" y="77"/>
                </a:lnTo>
                <a:lnTo>
                  <a:pt x="1078" y="3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057" name="Picture 15" descr="slide1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5676900"/>
            <a:ext cx="7747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7" descr="numsensk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391400" y="533400"/>
            <a:ext cx="7143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8" descr="fraction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229600" y="533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9" descr="cong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6629400" y="533400"/>
            <a:ext cx="61912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3" descr="C:\Users\DELL\Downloads\phu nu\hinh-nen-powerpoint-kute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83058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endParaRPr lang="vi-VN" sz="3600" b="1" kern="10" spc="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52400" y="990600"/>
            <a:ext cx="9144000" cy="29546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nl-NL" altLang="en-US" sz="5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  <a:p>
            <a:pPr algn="ctr" eaLnBrk="1" hangingPunct="1"/>
            <a:r>
              <a:rPr lang="nl-NL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 CÁC VẾ CÂU GHÉP BẰNG QUAN HỆ TỪ </a:t>
            </a:r>
            <a:endParaRPr lang="vi-VN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nl-NL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(Trang 44)</a:t>
            </a:r>
            <a:endParaRPr lang="en-US" alt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6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162800"/>
            <a:ext cx="8915400" cy="4419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800" b="1" i="1"/>
              <a:t>   </a:t>
            </a:r>
          </a:p>
          <a:p>
            <a:pPr algn="just" eaLnBrk="1" hangingPunct="1">
              <a:buFontTx/>
              <a:buNone/>
            </a:pPr>
            <a:endParaRPr lang="en-US" sz="2800" b="1" i="1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0" y="-20530"/>
            <a:ext cx="883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I- </a:t>
            </a:r>
            <a:r>
              <a:rPr lang="en-US" b="1" dirty="0" err="1">
                <a:cs typeface="Times New Roman" panose="02020603050405020304" pitchFamily="18" charset="0"/>
              </a:rPr>
              <a:t>Nhận</a:t>
            </a:r>
            <a:r>
              <a:rPr lang="en-US" b="1" dirty="0">
                <a:cs typeface="Times New Roman" panose="02020603050405020304" pitchFamily="18" charset="0"/>
              </a:rPr>
              <a:t> </a:t>
            </a:r>
            <a:r>
              <a:rPr lang="en-US" b="1" dirty="0" err="1">
                <a:cs typeface="Times New Roman" panose="02020603050405020304" pitchFamily="18" charset="0"/>
              </a:rPr>
              <a:t>xét</a:t>
            </a:r>
            <a:r>
              <a:rPr lang="en-US" b="1" dirty="0">
                <a:cs typeface="Times New Roman" panose="02020603050405020304" pitchFamily="18" charset="0"/>
              </a:rPr>
              <a:t>: </a:t>
            </a:r>
            <a:r>
              <a:rPr 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em</a:t>
            </a:r>
            <a:r>
              <a:rPr 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tự</a:t>
            </a:r>
            <a:r>
              <a:rPr 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đọc</a:t>
            </a:r>
            <a:r>
              <a:rPr 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trong</a:t>
            </a:r>
            <a:r>
              <a:rPr 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SGK)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1000" y="22098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000" b="1">
                <a:latin typeface="Arial" charset="0"/>
              </a:rPr>
              <a:t> 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28600" y="2743200"/>
            <a:ext cx="891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0" y="531812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b="1" i="1" dirty="0">
                <a:latin typeface="Arial" charset="0"/>
              </a:rPr>
              <a:t>   </a:t>
            </a:r>
            <a:r>
              <a:rPr lang="en-US" b="1" dirty="0">
                <a:latin typeface="Arial" charset="0"/>
              </a:rPr>
              <a:t>1. </a:t>
            </a:r>
            <a:r>
              <a:rPr lang="en-US" b="1" dirty="0" err="1">
                <a:latin typeface="Arial" charset="0"/>
              </a:rPr>
              <a:t>Tìm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câu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ghép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trong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hai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đoạn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văn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và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từ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ngữ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nối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các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vế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câu</a:t>
            </a:r>
            <a:r>
              <a:rPr lang="en-US" sz="1600" b="1" dirty="0">
                <a:latin typeface="Arial" charset="0"/>
              </a:rPr>
              <a:t>.</a:t>
            </a:r>
          </a:p>
          <a:p>
            <a:pPr algn="just" eaLnBrk="0" hangingPunct="0"/>
            <a:r>
              <a:rPr lang="en-US" sz="2000" b="1" i="1" dirty="0">
                <a:latin typeface="Arial" charset="0"/>
              </a:rPr>
              <a:t>   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114300" y="1448424"/>
            <a:ext cx="86487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/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Câu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ghép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trong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hai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đoạn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văn</a:t>
            </a:r>
            <a:r>
              <a:rPr lang="en-US" sz="2800" b="1" dirty="0">
                <a:latin typeface="Arial" charset="0"/>
              </a:rPr>
              <a:t>:</a:t>
            </a:r>
          </a:p>
          <a:p>
            <a:pPr marL="342900" indent="-342900" algn="just" eaLnBrk="0" hangingPunct="0"/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Tuy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bốn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mùa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là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vậy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, 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nhưng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mỗi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mùa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Hạ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Long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lại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có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những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nét</a:t>
            </a:r>
            <a:r>
              <a:rPr lang="vi-VN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riêng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biệt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hấp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dẫn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lòng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người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. </a:t>
            </a:r>
          </a:p>
          <a:p>
            <a:pPr marL="342900" indent="-342900" algn="just" eaLnBrk="0" hangingPunct="0"/>
            <a:r>
              <a:rPr lang="en-US" sz="2800" b="1" dirty="0">
                <a:latin typeface="Arial" charset="0"/>
              </a:rPr>
              <a:t>        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431800" y="25146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2514600" y="60198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4572000" y="289560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1" dirty="0">
                <a:latin typeface="Arial" charset="0"/>
              </a:rPr>
              <a:t>(QH </a:t>
            </a:r>
            <a:r>
              <a:rPr lang="en-US" sz="2800" i="1" dirty="0" err="1">
                <a:latin typeface="Arial" charset="0"/>
              </a:rPr>
              <a:t>tương</a:t>
            </a:r>
            <a:r>
              <a:rPr lang="vi-VN" sz="2800" i="1" dirty="0">
                <a:latin typeface="Arial" charset="0"/>
              </a:rPr>
              <a:t> </a:t>
            </a:r>
            <a:r>
              <a:rPr lang="en-US" sz="2800" i="1" dirty="0" err="1">
                <a:latin typeface="Arial" charset="0"/>
              </a:rPr>
              <a:t>phản</a:t>
            </a:r>
            <a:r>
              <a:rPr lang="en-US" sz="2800" i="1" dirty="0">
                <a:latin typeface="Arial" charset="0"/>
              </a:rPr>
              <a:t>)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304800" y="3398413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2. </a:t>
            </a:r>
            <a:r>
              <a:rPr lang="en-US" sz="2800" b="1" dirty="0" err="1">
                <a:latin typeface="Arial" charset="0"/>
              </a:rPr>
              <a:t>Ví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dụ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về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câu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ghép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có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quan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hệ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tương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phản</a:t>
            </a:r>
            <a:r>
              <a:rPr lang="en-US" sz="2800" b="1" dirty="0">
                <a:latin typeface="Arial" charset="0"/>
              </a:rPr>
              <a:t>: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128155" y="5047504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sz="2800" dirty="0">
                <a:latin typeface="Arial" charset="0"/>
              </a:rPr>
              <a:t>   </a:t>
            </a:r>
            <a:r>
              <a:rPr lang="vi-VN" sz="2800" dirty="0">
                <a:latin typeface="Arial" charset="0"/>
              </a:rPr>
              <a:t> *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Dù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trời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rất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rét</a:t>
            </a:r>
            <a:r>
              <a:rPr lang="en-US" sz="2800" b="1" i="1" dirty="0">
                <a:latin typeface="Arial" charset="0"/>
              </a:rPr>
              <a:t>, </a:t>
            </a:r>
            <a:r>
              <a:rPr lang="en-US" sz="2800" b="1" i="1" dirty="0" err="1">
                <a:latin typeface="Arial" charset="0"/>
              </a:rPr>
              <a:t>em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vẫn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đi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học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đúng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giờ</a:t>
            </a:r>
            <a:r>
              <a:rPr lang="en-US" sz="2800" b="1" i="1" dirty="0">
                <a:latin typeface="Arial" charset="0"/>
              </a:rPr>
              <a:t>.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029855" y="6539923"/>
            <a:ext cx="807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533400" y="5690797"/>
            <a:ext cx="807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0"/>
              </a:spcBef>
            </a:pPr>
            <a:r>
              <a:rPr lang="vi-VN" sz="2800" b="1" i="1" dirty="0">
                <a:latin typeface="Arial" charset="0"/>
              </a:rPr>
              <a:t>*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Mặc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dù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đêm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đã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khuya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nhưng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mẹ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vẫn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cặm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cụi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bên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bàn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làm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việc</a:t>
            </a:r>
            <a:r>
              <a:rPr lang="en-US" sz="2800" b="1" i="1" dirty="0">
                <a:latin typeface="Arial" charset="0"/>
              </a:rPr>
              <a:t>.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33400" y="5410200"/>
            <a:ext cx="822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401782" y="4003790"/>
            <a:ext cx="861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vi-VN" sz="2800" b="1" i="1" dirty="0">
                <a:latin typeface="Arial" charset="0"/>
              </a:rPr>
              <a:t>*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Tuy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chúng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em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chưa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ngoan</a:t>
            </a:r>
            <a:r>
              <a:rPr lang="vi-VN" sz="2800" b="1" i="1" dirty="0">
                <a:latin typeface="Arial" charset="0"/>
              </a:rPr>
              <a:t> </a:t>
            </a:r>
            <a:r>
              <a:rPr lang="vi-VN" sz="2800" b="1" i="1" dirty="0">
                <a:solidFill>
                  <a:srgbClr val="FF0000"/>
                </a:solidFill>
                <a:latin typeface="Arial" charset="0"/>
              </a:rPr>
              <a:t>nhưng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cô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giáo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vẫn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rất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yêu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quý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chúng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em</a:t>
            </a:r>
            <a:r>
              <a:rPr lang="en-US" sz="2800" b="1" i="1" dirty="0">
                <a:latin typeface="Arial" charset="0"/>
              </a:rPr>
              <a:t>.</a:t>
            </a:r>
          </a:p>
        </p:txBody>
      </p:sp>
      <p:sp>
        <p:nvSpPr>
          <p:cNvPr id="107541" name="Oval 21"/>
          <p:cNvSpPr>
            <a:spLocks noChangeArrowheads="1"/>
          </p:cNvSpPr>
          <p:nvPr/>
        </p:nvSpPr>
        <p:spPr bwMode="auto">
          <a:xfrm>
            <a:off x="494145" y="1825625"/>
            <a:ext cx="685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Tuy</a:t>
            </a:r>
            <a:endParaRPr lang="en-US" sz="28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7542" name="Oval 22"/>
          <p:cNvSpPr>
            <a:spLocks noChangeArrowheads="1"/>
          </p:cNvSpPr>
          <p:nvPr/>
        </p:nvSpPr>
        <p:spPr bwMode="auto">
          <a:xfrm>
            <a:off x="4209472" y="1838325"/>
            <a:ext cx="1219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nhưng</a:t>
            </a:r>
            <a:endParaRPr lang="en-US" sz="2800" b="1" i="1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3935843" y="1809118"/>
            <a:ext cx="280558" cy="652479"/>
          </a:xfrm>
          <a:prstGeom prst="line">
            <a:avLst/>
          </a:prstGeom>
          <a:ln w="5715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/>
      <p:bldP spid="107529" grpId="0"/>
      <p:bldP spid="107530" grpId="0"/>
      <p:bldP spid="107531" grpId="0"/>
      <p:bldP spid="107532" grpId="0"/>
      <p:bldP spid="107533" grpId="0"/>
      <p:bldP spid="107534" grpId="0"/>
      <p:bldP spid="107536" grpId="0"/>
      <p:bldP spid="107538" grpId="0"/>
      <p:bldP spid="107541" grpId="0" animBg="1"/>
      <p:bldP spid="1075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52400" y="990600"/>
            <a:ext cx="8610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0"/>
              </a:spcBef>
            </a:pPr>
            <a:r>
              <a:rPr lang="en-US" sz="28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II- </a:t>
            </a:r>
            <a:r>
              <a:rPr lang="en-US" sz="2800" b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Ghi</a:t>
            </a:r>
            <a:r>
              <a:rPr lang="en-US" sz="28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nhớ</a:t>
            </a:r>
            <a:r>
              <a:rPr lang="en-US" sz="28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 eaLnBrk="0" hangingPunct="0">
              <a:spcBef>
                <a:spcPts val="0"/>
              </a:spcBef>
            </a:pPr>
            <a:r>
              <a:rPr lang="en-US" sz="2800" b="1" dirty="0">
                <a:cs typeface="Times New Roman" panose="02020603050405020304" pitchFamily="18" charset="0"/>
              </a:rPr>
              <a:t>    </a:t>
            </a:r>
            <a:r>
              <a:rPr lang="en-US" sz="2800" b="1" dirty="0" err="1"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mối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phản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vế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cs typeface="Times New Roman" panose="02020603050405020304" pitchFamily="18" charset="0"/>
              </a:rPr>
              <a:t>, ta </a:t>
            </a:r>
            <a:r>
              <a:rPr lang="en-US" sz="2800" b="1" dirty="0" err="1"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chúng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cs typeface="Times New Roman" panose="02020603050405020304" pitchFamily="18" charset="0"/>
              </a:rPr>
              <a:t>:</a:t>
            </a:r>
          </a:p>
          <a:p>
            <a:pPr algn="just" eaLnBrk="0" hangingPunct="0">
              <a:spcBef>
                <a:spcPts val="0"/>
              </a:spcBef>
            </a:pPr>
            <a:r>
              <a:rPr lang="en-US" sz="2800" b="1" dirty="0">
                <a:cs typeface="Times New Roman" panose="02020603050405020304" pitchFamily="18" charset="0"/>
              </a:rPr>
              <a:t>    - </a:t>
            </a:r>
            <a:r>
              <a:rPr lang="en-US" sz="2800" b="1" dirty="0" err="1"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cs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tuy</a:t>
            </a:r>
            <a:r>
              <a:rPr 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dù</a:t>
            </a:r>
            <a:r>
              <a:rPr 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mặc</a:t>
            </a:r>
            <a:r>
              <a:rPr 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dù</a:t>
            </a:r>
            <a:r>
              <a:rPr 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nhưng</a:t>
            </a:r>
            <a:r>
              <a:rPr 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, …</a:t>
            </a:r>
          </a:p>
          <a:p>
            <a:pPr algn="just" eaLnBrk="0" hangingPunct="0">
              <a:spcBef>
                <a:spcPts val="0"/>
              </a:spcBef>
            </a:pPr>
            <a:r>
              <a:rPr lang="en-US" sz="2800" b="1" i="1" dirty="0">
                <a:solidFill>
                  <a:schemeClr val="folHlink"/>
                </a:solidFill>
                <a:cs typeface="Times New Roman" panose="02020603050405020304" pitchFamily="18" charset="0"/>
              </a:rPr>
              <a:t>    </a:t>
            </a:r>
            <a:r>
              <a:rPr lang="en-US" sz="2800" dirty="0"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cs typeface="Times New Roman" panose="02020603050405020304" pitchFamily="18" charset="0"/>
              </a:rPr>
              <a:t>Hoặc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một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cặp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quan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hệ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từ</a:t>
            </a:r>
            <a:r>
              <a:rPr lang="en-US" sz="2800" dirty="0">
                <a:cs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tuy</a:t>
            </a:r>
            <a:r>
              <a:rPr 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 … </a:t>
            </a:r>
            <a:r>
              <a:rPr lang="en-US" sz="2800" b="1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nhưng</a:t>
            </a:r>
            <a:r>
              <a:rPr 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…; </a:t>
            </a:r>
            <a:r>
              <a:rPr lang="en-US" sz="2800" b="1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mặc</a:t>
            </a:r>
            <a:r>
              <a:rPr 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dù</a:t>
            </a:r>
            <a:r>
              <a:rPr 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 … </a:t>
            </a:r>
            <a:r>
              <a:rPr lang="en-US" sz="2800" b="1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nhưng</a:t>
            </a:r>
            <a:r>
              <a:rPr 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…; </a:t>
            </a:r>
            <a:r>
              <a:rPr lang="en-US" sz="2800" b="1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dù</a:t>
            </a:r>
            <a:r>
              <a:rPr 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 … </a:t>
            </a:r>
            <a:r>
              <a:rPr lang="en-US" sz="2800" b="1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nhưng</a:t>
            </a:r>
            <a:r>
              <a:rPr 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…</a:t>
            </a:r>
          </a:p>
          <a:p>
            <a:pPr algn="just" eaLnBrk="0" hangingPunct="0">
              <a:spcBef>
                <a:spcPts val="0"/>
              </a:spcBef>
            </a:pPr>
            <a:r>
              <a:rPr lang="en-US" sz="2800" b="1" i="1" dirty="0">
                <a:solidFill>
                  <a:schemeClr val="folHlink"/>
                </a:solidFill>
                <a:cs typeface="Times New Roman" panose="02020603050405020304" pitchFamily="18" charset="0"/>
              </a:rPr>
              <a:t>   </a:t>
            </a:r>
          </a:p>
          <a:p>
            <a:pPr algn="just" eaLnBrk="0" hangingPunct="0">
              <a:spcBef>
                <a:spcPts val="0"/>
              </a:spcBef>
            </a:pPr>
            <a:endParaRPr lang="en-US" sz="2800" b="1" i="1" dirty="0">
              <a:solidFill>
                <a:schemeClr val="folHlink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304800" y="136236"/>
            <a:ext cx="8839200" cy="909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3000" dirty="0">
                <a:cs typeface="Times New Roman" panose="02020603050405020304" pitchFamily="18" charset="0"/>
              </a:rPr>
              <a:t>   </a:t>
            </a:r>
            <a:r>
              <a:rPr lang="en-US" sz="3000" b="1" u="sng" dirty="0" err="1">
                <a:cs typeface="Times New Roman" panose="02020603050405020304" pitchFamily="18" charset="0"/>
              </a:rPr>
              <a:t>Bài</a:t>
            </a:r>
            <a:r>
              <a:rPr lang="en-US" sz="3000" b="1" u="sng" dirty="0">
                <a:cs typeface="Times New Roman" panose="02020603050405020304" pitchFamily="18" charset="0"/>
              </a:rPr>
              <a:t> 1</a:t>
            </a:r>
            <a:r>
              <a:rPr lang="en-US" sz="3000" b="1" dirty="0">
                <a:cs typeface="Times New Roman" panose="02020603050405020304" pitchFamily="18" charset="0"/>
              </a:rPr>
              <a:t>: </a:t>
            </a:r>
            <a:r>
              <a:rPr lang="en-US" sz="3000" b="1" dirty="0" err="1">
                <a:cs typeface="Times New Roman" panose="02020603050405020304" pitchFamily="18" charset="0"/>
              </a:rPr>
              <a:t>Phân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tích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cấu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tạo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các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câu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ghép</a:t>
            </a:r>
            <a:r>
              <a:rPr lang="en-US" sz="3000" b="1" dirty="0"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3000" b="1" dirty="0">
                <a:cs typeface="Times New Roman" panose="02020603050405020304" pitchFamily="18" charset="0"/>
              </a:rPr>
              <a:t>   a) </a:t>
            </a:r>
            <a:r>
              <a:rPr lang="en-US" sz="3000" b="1" dirty="0" err="1">
                <a:cs typeface="Times New Roman" panose="02020603050405020304" pitchFamily="18" charset="0"/>
              </a:rPr>
              <a:t>Mặc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dù</a:t>
            </a:r>
            <a:r>
              <a:rPr lang="en-US" sz="3000" b="1" i="1" dirty="0"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cs typeface="Times New Roman" panose="02020603050405020304" pitchFamily="18" charset="0"/>
              </a:rPr>
              <a:t>giặc</a:t>
            </a:r>
            <a:r>
              <a:rPr lang="en-US" sz="3000" b="1" i="1" dirty="0"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cs typeface="Times New Roman" panose="02020603050405020304" pitchFamily="18" charset="0"/>
              </a:rPr>
              <a:t>Tây</a:t>
            </a:r>
            <a:r>
              <a:rPr lang="en-US" sz="3000" b="1" i="1" dirty="0">
                <a:cs typeface="Times New Roman" panose="02020603050405020304" pitchFamily="18" charset="0"/>
              </a:rPr>
              <a:t> hung </a:t>
            </a:r>
            <a:r>
              <a:rPr lang="en-US" sz="3000" b="1" i="1" dirty="0" err="1">
                <a:cs typeface="Times New Roman" panose="02020603050405020304" pitchFamily="18" charset="0"/>
              </a:rPr>
              <a:t>tàn</a:t>
            </a:r>
            <a:r>
              <a:rPr lang="en-US" sz="3000" b="1" i="1" dirty="0">
                <a:cs typeface="Times New Roman" panose="02020603050405020304" pitchFamily="18" charset="0"/>
              </a:rPr>
              <a:t>  </a:t>
            </a:r>
            <a:r>
              <a:rPr lang="en-US" sz="3000" b="1" dirty="0" err="1">
                <a:cs typeface="Times New Roman" panose="02020603050405020304" pitchFamily="18" charset="0"/>
              </a:rPr>
              <a:t>nhưng</a:t>
            </a:r>
            <a:r>
              <a:rPr lang="en-US" sz="3000" b="1" i="1" dirty="0"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cs typeface="Times New Roman" panose="02020603050405020304" pitchFamily="18" charset="0"/>
              </a:rPr>
              <a:t>chúng</a:t>
            </a:r>
            <a:r>
              <a:rPr lang="en-US" sz="3000" b="1" i="1" dirty="0"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cs typeface="Times New Roman" panose="02020603050405020304" pitchFamily="18" charset="0"/>
              </a:rPr>
              <a:t>không</a:t>
            </a:r>
            <a:r>
              <a:rPr lang="en-US" sz="3000" b="1" i="1" dirty="0"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cs typeface="Times New Roman" panose="02020603050405020304" pitchFamily="18" charset="0"/>
              </a:rPr>
              <a:t>thể</a:t>
            </a:r>
            <a:r>
              <a:rPr lang="en-US" sz="3000" b="1" i="1" dirty="0"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cs typeface="Times New Roman" panose="02020603050405020304" pitchFamily="18" charset="0"/>
              </a:rPr>
              <a:t>ngăn</a:t>
            </a:r>
            <a:r>
              <a:rPr lang="en-US" sz="3000" b="1" i="1" dirty="0"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cs typeface="Times New Roman" panose="02020603050405020304" pitchFamily="18" charset="0"/>
              </a:rPr>
              <a:t>cản</a:t>
            </a:r>
            <a:r>
              <a:rPr lang="vi-VN" sz="3000" b="1" i="1" dirty="0"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cs typeface="Times New Roman" panose="02020603050405020304" pitchFamily="18" charset="0"/>
              </a:rPr>
              <a:t>các</a:t>
            </a:r>
            <a:r>
              <a:rPr lang="en-US" sz="3000" b="1" i="1" dirty="0"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cs typeface="Times New Roman" panose="02020603050405020304" pitchFamily="18" charset="0"/>
              </a:rPr>
              <a:t>cháu</a:t>
            </a:r>
            <a:r>
              <a:rPr lang="en-US" sz="3000" b="1" i="1" dirty="0"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cs typeface="Times New Roman" panose="02020603050405020304" pitchFamily="18" charset="0"/>
              </a:rPr>
              <a:t>học</a:t>
            </a:r>
            <a:r>
              <a:rPr lang="en-US" sz="3000" b="1" i="1" dirty="0"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cs typeface="Times New Roman" panose="02020603050405020304" pitchFamily="18" charset="0"/>
              </a:rPr>
              <a:t>tập</a:t>
            </a:r>
            <a:r>
              <a:rPr lang="en-US" sz="3000" b="1" i="1" dirty="0">
                <a:cs typeface="Times New Roman" panose="02020603050405020304" pitchFamily="18" charset="0"/>
              </a:rPr>
              <a:t>, </a:t>
            </a:r>
            <a:r>
              <a:rPr lang="en-US" sz="3000" b="1" i="1" dirty="0" err="1">
                <a:cs typeface="Times New Roman" panose="02020603050405020304" pitchFamily="18" charset="0"/>
              </a:rPr>
              <a:t>vui</a:t>
            </a:r>
            <a:r>
              <a:rPr lang="en-US" sz="3000" b="1" i="1" dirty="0"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cs typeface="Times New Roman" panose="02020603050405020304" pitchFamily="18" charset="0"/>
              </a:rPr>
              <a:t>tươi</a:t>
            </a:r>
            <a:r>
              <a:rPr lang="en-US" sz="3000" b="1" i="1" dirty="0">
                <a:cs typeface="Times New Roman" panose="02020603050405020304" pitchFamily="18" charset="0"/>
              </a:rPr>
              <a:t>, </a:t>
            </a:r>
            <a:r>
              <a:rPr lang="en-US" sz="3000" b="1" i="1" dirty="0" err="1">
                <a:cs typeface="Times New Roman" panose="02020603050405020304" pitchFamily="18" charset="0"/>
              </a:rPr>
              <a:t>đoàn</a:t>
            </a:r>
            <a:r>
              <a:rPr lang="en-US" sz="3000" b="1" i="1" dirty="0"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cs typeface="Times New Roman" panose="02020603050405020304" pitchFamily="18" charset="0"/>
              </a:rPr>
              <a:t>kết</a:t>
            </a:r>
            <a:r>
              <a:rPr lang="en-US" sz="3000" b="1" i="1" dirty="0">
                <a:cs typeface="Times New Roman" panose="02020603050405020304" pitchFamily="18" charset="0"/>
              </a:rPr>
              <a:t>, </a:t>
            </a:r>
            <a:r>
              <a:rPr lang="en-US" sz="3000" b="1" i="1" dirty="0" err="1">
                <a:cs typeface="Times New Roman" panose="02020603050405020304" pitchFamily="18" charset="0"/>
              </a:rPr>
              <a:t>tiến</a:t>
            </a:r>
            <a:r>
              <a:rPr lang="en-US" sz="3000" b="1" i="1" dirty="0"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cs typeface="Times New Roman" panose="02020603050405020304" pitchFamily="18" charset="0"/>
              </a:rPr>
              <a:t>bộ</a:t>
            </a:r>
            <a:r>
              <a:rPr lang="en-US" sz="3000" b="1" dirty="0">
                <a:cs typeface="Times New Roman" panose="02020603050405020304" pitchFamily="18" charset="0"/>
              </a:rPr>
              <a:t>  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3000" b="1" dirty="0">
                <a:cs typeface="Times New Roman" panose="02020603050405020304" pitchFamily="18" charset="0"/>
              </a:rPr>
              <a:t>                                                           HỒ CHÍ MINH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3000" b="1" dirty="0">
                <a:cs typeface="Times New Roman" panose="02020603050405020304" pitchFamily="18" charset="0"/>
              </a:rPr>
              <a:t>   b) </a:t>
            </a:r>
            <a:r>
              <a:rPr lang="en-US" sz="3000" b="1" dirty="0" err="1">
                <a:cs typeface="Times New Roman" panose="02020603050405020304" pitchFamily="18" charset="0"/>
              </a:rPr>
              <a:t>Tuy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rét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vẫn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kéo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dài</a:t>
            </a:r>
            <a:r>
              <a:rPr lang="en-US" sz="3000" b="1" dirty="0">
                <a:cs typeface="Times New Roman" panose="02020603050405020304" pitchFamily="18" charset="0"/>
              </a:rPr>
              <a:t>, </a:t>
            </a:r>
            <a:r>
              <a:rPr lang="vi-VN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mùa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xuân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đã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đến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bên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bờ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sông</a:t>
            </a:r>
            <a:r>
              <a:rPr lang="en-US" sz="3000" b="1" dirty="0"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cs typeface="Times New Roman" panose="02020603050405020304" pitchFamily="18" charset="0"/>
              </a:rPr>
              <a:t>Lương</a:t>
            </a:r>
            <a:r>
              <a:rPr lang="en-US" sz="3000" b="1" dirty="0"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endParaRPr lang="en-US" sz="3000" b="1" dirty="0"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3000" b="1" dirty="0">
                <a:cs typeface="Times New Roman" panose="02020603050405020304" pitchFamily="18" charset="0"/>
              </a:rPr>
              <a:t>                                                       NGUYỄN ĐÌNH THI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3000" b="1" dirty="0">
                <a:cs typeface="Times New Roman" panose="02020603050405020304" pitchFamily="18" charset="0"/>
              </a:rPr>
              <a:t>                                                                                                                  </a:t>
            </a:r>
          </a:p>
        </p:txBody>
      </p:sp>
      <p:sp>
        <p:nvSpPr>
          <p:cNvPr id="109573" name="Line 5"/>
          <p:cNvSpPr>
            <a:spLocks noChangeShapeType="1"/>
          </p:cNvSpPr>
          <p:nvPr/>
        </p:nvSpPr>
        <p:spPr bwMode="auto">
          <a:xfrm flipV="1">
            <a:off x="7876311" y="1732326"/>
            <a:ext cx="914400" cy="425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 sz="3000">
              <a:cs typeface="Times New Roman" panose="02020603050405020304" pitchFamily="18" charset="0"/>
            </a:endParaRP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938644" y="1653632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000" dirty="0">
                <a:solidFill>
                  <a:srgbClr val="0000FF"/>
                </a:solidFill>
                <a:cs typeface="Times New Roman" panose="02020603050405020304" pitchFamily="18" charset="0"/>
              </a:rPr>
              <a:t>                    C             V                         C                                             </a:t>
            </a:r>
          </a:p>
          <a:p>
            <a:pPr eaLnBrk="0" hangingPunct="0">
              <a:spcBef>
                <a:spcPct val="50000"/>
              </a:spcBef>
            </a:pPr>
            <a:endParaRPr lang="en-US" sz="3000" dirty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3000" dirty="0">
                <a:solidFill>
                  <a:srgbClr val="0000FF"/>
                </a:solidFill>
                <a:cs typeface="Times New Roman" panose="02020603050405020304" pitchFamily="18" charset="0"/>
              </a:rPr>
              <a:t>        </a:t>
            </a:r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>
            <a:off x="6670968" y="1716532"/>
            <a:ext cx="9144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 sz="3000">
              <a:cs typeface="Times New Roman" panose="02020603050405020304" pitchFamily="18" charset="0"/>
            </a:endParaRPr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>
            <a:off x="2500744" y="1748860"/>
            <a:ext cx="119495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 sz="3000">
              <a:cs typeface="Times New Roman" panose="02020603050405020304" pitchFamily="18" charset="0"/>
            </a:endParaRPr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3962399" y="1735004"/>
            <a:ext cx="1395843" cy="13855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 sz="3000">
              <a:cs typeface="Times New Roman" panose="02020603050405020304" pitchFamily="18" charset="0"/>
            </a:endParaRPr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 flipV="1">
            <a:off x="457200" y="2394528"/>
            <a:ext cx="8382000" cy="34637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 sz="3000">
              <a:cs typeface="Times New Roman" panose="02020603050405020304" pitchFamily="18" charset="0"/>
            </a:endParaRP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3024928" y="2444034"/>
            <a:ext cx="990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000" dirty="0">
                <a:solidFill>
                  <a:srgbClr val="0000FF"/>
                </a:solidFill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1000992" y="1210101"/>
            <a:ext cx="568036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cs typeface="Times New Roman" panose="02020603050405020304" pitchFamily="18" charset="0"/>
              </a:rPr>
              <a:t>Mặc </a:t>
            </a:r>
            <a:r>
              <a:rPr lang="en-US" sz="3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dù</a:t>
            </a:r>
            <a:r>
              <a:rPr lang="en-US" sz="3000" b="1" dirty="0">
                <a:cs typeface="Times New Roman" panose="02020603050405020304" pitchFamily="18" charset="0"/>
              </a:rPr>
              <a:t>                                 </a:t>
            </a:r>
            <a:r>
              <a:rPr lang="en-US" sz="3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nhưng</a:t>
            </a:r>
            <a:endParaRPr lang="en-US" sz="3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1010228" y="4406635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Tuy</a:t>
            </a:r>
            <a:endParaRPr lang="en-US" sz="3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 flipH="1">
            <a:off x="2500744" y="4925257"/>
            <a:ext cx="1764166" cy="7665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 sz="3000">
              <a:cs typeface="Times New Roman" panose="02020603050405020304" pitchFamily="18" charset="0"/>
            </a:endParaRPr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 flipH="1" flipV="1">
            <a:off x="3392072" y="2333336"/>
            <a:ext cx="1295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 sz="3000">
              <a:cs typeface="Times New Roman" panose="02020603050405020304" pitchFamily="18" charset="0"/>
            </a:endParaRPr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 flipH="1">
            <a:off x="353866" y="3099308"/>
            <a:ext cx="484334" cy="7665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 sz="3000">
              <a:cs typeface="Times New Roman" panose="02020603050405020304" pitchFamily="18" charset="0"/>
            </a:endParaRPr>
          </a:p>
        </p:txBody>
      </p:sp>
      <p:sp>
        <p:nvSpPr>
          <p:cNvPr id="109586" name="Line 18"/>
          <p:cNvSpPr>
            <a:spLocks noChangeShapeType="1"/>
          </p:cNvSpPr>
          <p:nvPr/>
        </p:nvSpPr>
        <p:spPr bwMode="auto">
          <a:xfrm flipH="1" flipV="1">
            <a:off x="1371600" y="2346036"/>
            <a:ext cx="304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 sz="3000">
              <a:cs typeface="Times New Roman" panose="02020603050405020304" pitchFamily="18" charset="0"/>
            </a:endParaRP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457200" y="4867253"/>
            <a:ext cx="906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vi-VN" sz="3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             </a:t>
            </a:r>
            <a:r>
              <a:rPr lang="en-US" sz="3000" b="1" dirty="0">
                <a:solidFill>
                  <a:srgbClr val="0000FF"/>
                </a:solidFill>
                <a:cs typeface="Times New Roman" panose="02020603050405020304" pitchFamily="18" charset="0"/>
              </a:rPr>
              <a:t>C            V                  C       </a:t>
            </a:r>
            <a:r>
              <a:rPr lang="vi-VN" sz="3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sz="3000" b="1" dirty="0">
                <a:solidFill>
                  <a:srgbClr val="0000FF"/>
                </a:solidFill>
                <a:cs typeface="Times New Roman" panose="02020603050405020304" pitchFamily="18" charset="0"/>
              </a:rPr>
              <a:t>V   </a:t>
            </a: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H="1">
            <a:off x="1786366" y="4925258"/>
            <a:ext cx="484334" cy="7665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 sz="3000">
              <a:cs typeface="Times New Roman" panose="02020603050405020304" pitchFamily="18" charset="0"/>
            </a:endParaRP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 flipH="1">
            <a:off x="4576640" y="4924389"/>
            <a:ext cx="1586099" cy="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 sz="3000">
              <a:cs typeface="Times New Roman" panose="02020603050405020304" pitchFamily="18" charset="0"/>
            </a:endParaRPr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 flipH="1" flipV="1">
            <a:off x="6290868" y="4932921"/>
            <a:ext cx="2303570" cy="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 sz="3000">
              <a:cs typeface="Times New Roman" panose="02020603050405020304" pitchFamily="18" charset="0"/>
            </a:endParaRP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H="1">
            <a:off x="416210" y="5638800"/>
            <a:ext cx="1803981" cy="7665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 sz="3000"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293590" y="1143000"/>
            <a:ext cx="280558" cy="652479"/>
          </a:xfrm>
          <a:prstGeom prst="line">
            <a:avLst/>
          </a:prstGeom>
          <a:ln w="5715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292331" y="4439391"/>
            <a:ext cx="280558" cy="652479"/>
          </a:xfrm>
          <a:prstGeom prst="line">
            <a:avLst/>
          </a:prstGeom>
          <a:ln w="5715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09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/>
      <p:bldP spid="109573" grpId="0" animBg="1"/>
      <p:bldP spid="109574" grpId="0"/>
      <p:bldP spid="109575" grpId="0" animBg="1"/>
      <p:bldP spid="109576" grpId="0" animBg="1"/>
      <p:bldP spid="109577" grpId="0" animBg="1"/>
      <p:bldP spid="109578" grpId="0" animBg="1"/>
      <p:bldP spid="109579" grpId="0"/>
      <p:bldP spid="109580" grpId="0"/>
      <p:bldP spid="109581" grpId="0"/>
      <p:bldP spid="109583" grpId="0" animBg="1"/>
      <p:bldP spid="109584" grpId="0" animBg="1"/>
      <p:bldP spid="109585" grpId="0" animBg="1"/>
      <p:bldP spid="109586" grpId="0" animBg="1"/>
      <p:bldP spid="109587" grpId="0"/>
      <p:bldP spid="22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99291" y="79375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endParaRPr lang="en-US" sz="2800">
              <a:latin typeface="Arial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23091" y="76200"/>
            <a:ext cx="8991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/>
            <a:r>
              <a:rPr lang="en-US" sz="2800" b="1" u="sng" dirty="0" err="1"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cs typeface="Times New Roman" panose="02020603050405020304" pitchFamily="18" charset="0"/>
              </a:rPr>
              <a:t> 2</a:t>
            </a:r>
            <a:r>
              <a:rPr lang="en-US" sz="2800" b="1" dirty="0"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cs typeface="Times New Roman" panose="02020603050405020304" pitchFamily="18" charset="0"/>
              </a:rPr>
              <a:t>Thêm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vế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chỗ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trống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tạo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câu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342900" indent="-342900" algn="just" eaLnBrk="0" hangingPunct="0"/>
            <a:r>
              <a:rPr lang="en-US" sz="2800" b="1" dirty="0" err="1"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phản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342900" indent="-342900" algn="just" eaLnBrk="0" hangingPunct="0"/>
            <a:r>
              <a:rPr lang="en-US" sz="2800" b="1" dirty="0">
                <a:cs typeface="Times New Roman" panose="02020603050405020304" pitchFamily="18" charset="0"/>
              </a:rPr>
              <a:t>    </a:t>
            </a:r>
            <a:r>
              <a:rPr lang="en-US" sz="2800" b="1" i="1" dirty="0">
                <a:cs typeface="Times New Roman" panose="02020603050405020304" pitchFamily="18" charset="0"/>
              </a:rPr>
              <a:t>a) </a:t>
            </a:r>
            <a:r>
              <a:rPr lang="en-US" sz="2800" b="1" i="1" dirty="0" err="1">
                <a:cs typeface="Times New Roman" panose="02020603050405020304" pitchFamily="18" charset="0"/>
              </a:rPr>
              <a:t>Tuy</a:t>
            </a:r>
            <a:r>
              <a:rPr lang="en-US" sz="2800" b="1" i="1" dirty="0"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cs typeface="Times New Roman" panose="02020603050405020304" pitchFamily="18" charset="0"/>
              </a:rPr>
              <a:t>hạn</a:t>
            </a:r>
            <a:r>
              <a:rPr lang="en-US" sz="2800" b="1" i="1" dirty="0"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cs typeface="Times New Roman" panose="02020603050405020304" pitchFamily="18" charset="0"/>
              </a:rPr>
              <a:t>hán</a:t>
            </a:r>
            <a:r>
              <a:rPr lang="en-US" sz="2800" b="1" i="1" dirty="0"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cs typeface="Times New Roman" panose="02020603050405020304" pitchFamily="18" charset="0"/>
              </a:rPr>
              <a:t>kéo</a:t>
            </a:r>
            <a:r>
              <a:rPr lang="en-US" sz="2800" b="1" i="1" dirty="0"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cs typeface="Times New Roman" panose="02020603050405020304" pitchFamily="18" charset="0"/>
              </a:rPr>
              <a:t>dà</a:t>
            </a:r>
            <a:r>
              <a:rPr lang="vi-VN" sz="2800" b="1" i="1" dirty="0">
                <a:cs typeface="Times New Roman" panose="02020603050405020304" pitchFamily="18" charset="0"/>
              </a:rPr>
              <a:t>i </a:t>
            </a:r>
            <a:r>
              <a:rPr lang="en-US" sz="2800" b="1" i="1" dirty="0">
                <a:cs typeface="Times New Roman" panose="02020603050405020304" pitchFamily="18" charset="0"/>
              </a:rPr>
              <a:t>.........................</a:t>
            </a:r>
            <a:r>
              <a:rPr lang="vi-VN" sz="2800" b="1" i="1" dirty="0">
                <a:cs typeface="Times New Roman" panose="02020603050405020304" pitchFamily="18" charset="0"/>
              </a:rPr>
              <a:t>..............................</a:t>
            </a:r>
            <a:endParaRPr lang="en-US" sz="2800" b="1" i="1" dirty="0">
              <a:cs typeface="Times New Roman" panose="02020603050405020304" pitchFamily="18" charset="0"/>
            </a:endParaRPr>
          </a:p>
          <a:p>
            <a:pPr marL="342900" indent="-342900" algn="just" eaLnBrk="0" hangingPunct="0"/>
            <a:r>
              <a:rPr lang="en-US" sz="2800" b="1" i="1" dirty="0">
                <a:cs typeface="Times New Roman" panose="02020603050405020304" pitchFamily="18" charset="0"/>
              </a:rPr>
              <a:t>    </a:t>
            </a:r>
            <a:endParaRPr lang="vi-VN" sz="2800" b="1" i="1" dirty="0">
              <a:cs typeface="Times New Roman" panose="02020603050405020304" pitchFamily="18" charset="0"/>
            </a:endParaRPr>
          </a:p>
          <a:p>
            <a:pPr marL="342900" indent="-342900" algn="just" eaLnBrk="0" hangingPunct="0"/>
            <a:endParaRPr lang="vi-VN" sz="2800" b="1" i="1" dirty="0">
              <a:cs typeface="Times New Roman" panose="02020603050405020304" pitchFamily="18" charset="0"/>
            </a:endParaRPr>
          </a:p>
          <a:p>
            <a:pPr marL="342900" indent="-342900" algn="just" eaLnBrk="0" hangingPunct="0"/>
            <a:r>
              <a:rPr lang="vi-VN" sz="2800" b="1" i="1" dirty="0">
                <a:cs typeface="Times New Roman" panose="02020603050405020304" pitchFamily="18" charset="0"/>
              </a:rPr>
              <a:t>  </a:t>
            </a:r>
            <a:r>
              <a:rPr lang="en-US" sz="2800" b="1" i="1" dirty="0">
                <a:cs typeface="Times New Roman" panose="02020603050405020304" pitchFamily="18" charset="0"/>
              </a:rPr>
              <a:t>b) ...........................</a:t>
            </a:r>
            <a:r>
              <a:rPr lang="vi-VN" sz="2800" b="1" i="1" dirty="0">
                <a:cs typeface="Times New Roman" panose="02020603050405020304" pitchFamily="18" charset="0"/>
              </a:rPr>
              <a:t>...</a:t>
            </a:r>
            <a:r>
              <a:rPr lang="en-US" sz="2800" b="1" i="1" dirty="0">
                <a:cs typeface="Times New Roman" panose="02020603050405020304" pitchFamily="18" charset="0"/>
              </a:rPr>
              <a:t>. </a:t>
            </a:r>
            <a:r>
              <a:rPr lang="en-US" sz="2800" b="1" i="1" dirty="0" err="1">
                <a:cs typeface="Times New Roman" panose="02020603050405020304" pitchFamily="18" charset="0"/>
              </a:rPr>
              <a:t>nhưng</a:t>
            </a:r>
            <a:r>
              <a:rPr lang="en-US" sz="2800" b="1" i="1" dirty="0"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cs typeface="Times New Roman" panose="02020603050405020304" pitchFamily="18" charset="0"/>
              </a:rPr>
              <a:t>cô</a:t>
            </a:r>
            <a:r>
              <a:rPr lang="en-US" sz="2800" b="1" i="1" dirty="0"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cs typeface="Times New Roman" panose="02020603050405020304" pitchFamily="18" charset="0"/>
              </a:rPr>
              <a:t>vẫn</a:t>
            </a:r>
            <a:r>
              <a:rPr lang="en-US" sz="2800" b="1" i="1" dirty="0"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cs typeface="Times New Roman" panose="02020603050405020304" pitchFamily="18" charset="0"/>
              </a:rPr>
              <a:t>miệt</a:t>
            </a:r>
            <a:r>
              <a:rPr lang="en-US" sz="2800" b="1" i="1" dirty="0"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cs typeface="Times New Roman" panose="02020603050405020304" pitchFamily="18" charset="0"/>
              </a:rPr>
              <a:t>mài</a:t>
            </a:r>
            <a:r>
              <a:rPr lang="en-US" sz="2800" b="1" i="1" dirty="0"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cs typeface="Times New Roman" panose="02020603050405020304" pitchFamily="18" charset="0"/>
              </a:rPr>
              <a:t>trên</a:t>
            </a:r>
            <a:r>
              <a:rPr lang="en-US" sz="2800" b="1" i="1" dirty="0"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cs typeface="Times New Roman" panose="02020603050405020304" pitchFamily="18" charset="0"/>
              </a:rPr>
              <a:t>đồng</a:t>
            </a:r>
            <a:r>
              <a:rPr lang="en-US" sz="2800" b="1" i="1" dirty="0"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cs typeface="Times New Roman" panose="02020603050405020304" pitchFamily="18" charset="0"/>
              </a:rPr>
              <a:t>ruộng</a:t>
            </a:r>
            <a:r>
              <a:rPr lang="en-US" sz="2800" b="1" i="1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637809" y="2185108"/>
            <a:ext cx="30775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700" b="1" i="1" dirty="0" err="1">
                <a:solidFill>
                  <a:srgbClr val="0000FF"/>
                </a:solidFill>
                <a:latin typeface="Arial" charset="0"/>
              </a:rPr>
              <a:t>Mặc</a:t>
            </a:r>
            <a:r>
              <a:rPr lang="en-US" sz="27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700" b="1" i="1" dirty="0" err="1">
                <a:solidFill>
                  <a:srgbClr val="0000FF"/>
                </a:solidFill>
                <a:latin typeface="Arial" charset="0"/>
              </a:rPr>
              <a:t>dù</a:t>
            </a:r>
            <a:r>
              <a:rPr lang="en-US" sz="27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700" b="1" i="1" dirty="0" err="1">
                <a:solidFill>
                  <a:srgbClr val="0000FF"/>
                </a:solidFill>
                <a:latin typeface="Arial" charset="0"/>
              </a:rPr>
              <a:t>trời</a:t>
            </a:r>
            <a:r>
              <a:rPr lang="en-US" sz="27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700" b="1" i="1" dirty="0" err="1">
                <a:solidFill>
                  <a:srgbClr val="0000FF"/>
                </a:solidFill>
                <a:latin typeface="Arial" charset="0"/>
              </a:rPr>
              <a:t>đã</a:t>
            </a:r>
            <a:r>
              <a:rPr lang="en-US" sz="27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700" b="1" i="1" dirty="0" err="1">
                <a:solidFill>
                  <a:srgbClr val="0000FF"/>
                </a:solidFill>
                <a:latin typeface="Arial" charset="0"/>
              </a:rPr>
              <a:t>tối</a:t>
            </a:r>
            <a:r>
              <a:rPr lang="en-US" sz="2700" b="1" i="1" dirty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838200" y="739552"/>
            <a:ext cx="810029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vi-VN" sz="2800" b="1" i="1" dirty="0">
                <a:solidFill>
                  <a:srgbClr val="0000FF"/>
                </a:solidFill>
                <a:latin typeface="Arial" charset="0"/>
              </a:rPr>
              <a:t>                                </a:t>
            </a:r>
            <a:r>
              <a:rPr lang="en-US" sz="2800" b="1" i="1" dirty="0" err="1">
                <a:solidFill>
                  <a:srgbClr val="0000FF"/>
                </a:solidFill>
                <a:latin typeface="Arial" charset="0"/>
              </a:rPr>
              <a:t>nhưng</a:t>
            </a:r>
            <a:r>
              <a:rPr lang="en-US" sz="28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Arial" charset="0"/>
              </a:rPr>
              <a:t>cây</a:t>
            </a:r>
            <a:r>
              <a:rPr lang="en-US" sz="28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Arial" charset="0"/>
              </a:rPr>
              <a:t>cối</a:t>
            </a:r>
            <a:r>
              <a:rPr lang="en-US" sz="28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Arial" charset="0"/>
              </a:rPr>
              <a:t>trong</a:t>
            </a:r>
            <a:r>
              <a:rPr lang="en-US" sz="28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Arial" charset="0"/>
              </a:rPr>
              <a:t>vườn</a:t>
            </a:r>
            <a:r>
              <a:rPr lang="en-US" sz="28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Arial" charset="0"/>
              </a:rPr>
              <a:t>nhà</a:t>
            </a:r>
            <a:r>
              <a:rPr lang="en-US" sz="28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Arial" charset="0"/>
              </a:rPr>
              <a:t>em</a:t>
            </a:r>
            <a:r>
              <a:rPr lang="en-US" sz="28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Arial" charset="0"/>
              </a:rPr>
              <a:t>vẫn</a:t>
            </a:r>
            <a:r>
              <a:rPr lang="vi-VN" sz="2800" b="1" i="1" dirty="0">
                <a:solidFill>
                  <a:srgbClr val="0000FF"/>
                </a:solidFill>
                <a:latin typeface="Arial" charset="0"/>
              </a:rPr>
              <a:t> xanh tươi.</a:t>
            </a:r>
            <a:r>
              <a:rPr lang="en-US" sz="28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vi-VN" sz="2800" b="1" i="1" dirty="0">
                <a:solidFill>
                  <a:srgbClr val="0000FF"/>
                </a:solidFill>
                <a:latin typeface="Arial" charset="0"/>
              </a:rPr>
              <a:t> </a:t>
            </a:r>
            <a:endParaRPr lang="en-US" sz="2800" b="1" i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228599" y="3429000"/>
            <a:ext cx="878609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800" b="1" dirty="0">
                <a:latin typeface="Arial" charset="0"/>
              </a:rPr>
              <a:t>     </a:t>
            </a:r>
            <a:r>
              <a:rPr lang="en-US" sz="2800" b="1" u="sng" dirty="0" err="1">
                <a:latin typeface="Arial" charset="0"/>
              </a:rPr>
              <a:t>Bài</a:t>
            </a:r>
            <a:r>
              <a:rPr lang="en-US" sz="2800" b="1" u="sng" dirty="0">
                <a:latin typeface="Arial" charset="0"/>
              </a:rPr>
              <a:t> 3</a:t>
            </a:r>
            <a:r>
              <a:rPr lang="en-US" sz="2800" b="1" dirty="0">
                <a:latin typeface="Arial" charset="0"/>
              </a:rPr>
              <a:t>: </a:t>
            </a:r>
            <a:r>
              <a:rPr lang="en-US" sz="2800" b="1" dirty="0" err="1">
                <a:latin typeface="Arial" charset="0"/>
              </a:rPr>
              <a:t>Tìm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chủ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ngữ</a:t>
            </a:r>
            <a:r>
              <a:rPr lang="en-US" sz="2800" b="1" dirty="0">
                <a:latin typeface="Arial" charset="0"/>
              </a:rPr>
              <a:t>, </a:t>
            </a:r>
            <a:r>
              <a:rPr lang="en-US" sz="2800" b="1" dirty="0" err="1">
                <a:latin typeface="Arial" charset="0"/>
              </a:rPr>
              <a:t>vị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ngữ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của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mỗi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vế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câu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ghép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trong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mẩu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chuyện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vui</a:t>
            </a:r>
            <a:r>
              <a:rPr lang="en-US" sz="2800" b="1" dirty="0">
                <a:latin typeface="Arial" charset="0"/>
              </a:rPr>
              <a:t>.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228600" y="4816167"/>
            <a:ext cx="891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    </a:t>
            </a:r>
            <a:r>
              <a:rPr lang="en-US" sz="2800" b="1" i="1" dirty="0" err="1">
                <a:latin typeface="Arial" charset="0"/>
              </a:rPr>
              <a:t>Mặc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dù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tên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cướp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rất</a:t>
            </a:r>
            <a:r>
              <a:rPr lang="en-US" sz="2800" b="1" i="1" dirty="0">
                <a:latin typeface="Arial" charset="0"/>
              </a:rPr>
              <a:t> hung </a:t>
            </a:r>
            <a:r>
              <a:rPr lang="en-US" sz="2800" b="1" i="1" dirty="0" err="1">
                <a:latin typeface="Arial" charset="0"/>
              </a:rPr>
              <a:t>hăng</a:t>
            </a:r>
            <a:r>
              <a:rPr lang="en-US" sz="2800" b="1" i="1" dirty="0">
                <a:latin typeface="Arial" charset="0"/>
              </a:rPr>
              <a:t>, </a:t>
            </a:r>
            <a:r>
              <a:rPr lang="en-US" sz="2800" b="1" i="1" dirty="0" err="1">
                <a:latin typeface="Arial" charset="0"/>
              </a:rPr>
              <a:t>gian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xảo</a:t>
            </a:r>
            <a:r>
              <a:rPr lang="vi-VN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nhưng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cuối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cùng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hắn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vẫn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phải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đưa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tay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vào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còng</a:t>
            </a:r>
            <a:r>
              <a:rPr lang="en-US" sz="2800" b="1" i="1" dirty="0">
                <a:latin typeface="Arial" charset="0"/>
              </a:rPr>
              <a:t> </a:t>
            </a:r>
            <a:r>
              <a:rPr lang="en-US" sz="2800" b="1" i="1" dirty="0" err="1">
                <a:latin typeface="Arial" charset="0"/>
              </a:rPr>
              <a:t>số</a:t>
            </a:r>
            <a:r>
              <a:rPr lang="en-US" sz="2800" b="1" i="1" dirty="0">
                <a:latin typeface="Arial" charset="0"/>
              </a:rPr>
              <a:t> 8.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533400" y="4816167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Mặc dù</a:t>
            </a:r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7818581" y="4383107"/>
            <a:ext cx="137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nhưng</a:t>
            </a:r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>
            <a:off x="3715326" y="5293220"/>
            <a:ext cx="405707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sz="2800"/>
          </a:p>
        </p:txBody>
      </p:sp>
      <p:sp>
        <p:nvSpPr>
          <p:cNvPr id="110609" name="Line 17"/>
          <p:cNvSpPr>
            <a:spLocks noChangeShapeType="1"/>
          </p:cNvSpPr>
          <p:nvPr/>
        </p:nvSpPr>
        <p:spPr bwMode="auto">
          <a:xfrm flipV="1">
            <a:off x="2895600" y="5766439"/>
            <a:ext cx="5181600" cy="15634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sz="280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7796642" y="4640741"/>
            <a:ext cx="280558" cy="652479"/>
          </a:xfrm>
          <a:prstGeom prst="line">
            <a:avLst/>
          </a:prstGeom>
          <a:ln w="5715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057400" y="5293220"/>
            <a:ext cx="1524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sz="2800"/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V="1">
            <a:off x="2011220" y="5752647"/>
            <a:ext cx="762000" cy="13792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  <p:bldP spid="110597" grpId="0"/>
      <p:bldP spid="110598" grpId="0"/>
      <p:bldP spid="110600" grpId="0"/>
      <p:bldP spid="110601" grpId="0"/>
      <p:bldP spid="110603" grpId="0"/>
      <p:bldP spid="110604" grpId="0"/>
      <p:bldP spid="110608" grpId="0" animBg="1"/>
      <p:bldP spid="11060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90678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3200" b="1" u="sng" dirty="0">
                <a:latin typeface="Arial" charset="0"/>
              </a:rPr>
              <a:t>I- </a:t>
            </a:r>
            <a:r>
              <a:rPr lang="en-US" sz="3200" b="1" u="sng" dirty="0" err="1">
                <a:latin typeface="Arial" charset="0"/>
              </a:rPr>
              <a:t>Nhận</a:t>
            </a:r>
            <a:r>
              <a:rPr lang="en-US" sz="3200" b="1" u="sng" dirty="0">
                <a:latin typeface="Arial" charset="0"/>
              </a:rPr>
              <a:t> </a:t>
            </a:r>
            <a:r>
              <a:rPr lang="en-US" sz="3200" b="1" u="sng" dirty="0" err="1">
                <a:latin typeface="Arial" charset="0"/>
              </a:rPr>
              <a:t>xét</a:t>
            </a:r>
            <a:r>
              <a:rPr lang="en-US" sz="3200" b="1" dirty="0">
                <a:latin typeface="Arial" charset="0"/>
              </a:rPr>
              <a:t>:</a:t>
            </a:r>
          </a:p>
          <a:p>
            <a:pPr eaLnBrk="0" hangingPunct="0">
              <a:lnSpc>
                <a:spcPct val="150000"/>
              </a:lnSpc>
            </a:pPr>
            <a:r>
              <a:rPr lang="en-US" sz="3200" b="1" u="sng" dirty="0">
                <a:latin typeface="Arial" charset="0"/>
              </a:rPr>
              <a:t>II- </a:t>
            </a:r>
            <a:r>
              <a:rPr lang="en-US" sz="3200" b="1" u="sng" dirty="0" err="1">
                <a:latin typeface="Arial" charset="0"/>
              </a:rPr>
              <a:t>Ghi</a:t>
            </a:r>
            <a:r>
              <a:rPr lang="en-US" sz="3200" b="1" u="sng" dirty="0">
                <a:latin typeface="Arial" charset="0"/>
              </a:rPr>
              <a:t> </a:t>
            </a:r>
            <a:r>
              <a:rPr lang="en-US" sz="3200" b="1" u="sng" dirty="0" err="1">
                <a:latin typeface="Arial" charset="0"/>
              </a:rPr>
              <a:t>nhớ</a:t>
            </a:r>
            <a:r>
              <a:rPr lang="en-US" sz="3200" b="1" dirty="0">
                <a:latin typeface="Arial" charset="0"/>
              </a:rPr>
              <a:t>: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sz="3200" b="1" dirty="0" err="1">
                <a:latin typeface="Arial" charset="0"/>
              </a:rPr>
              <a:t>Để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thể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hiện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mối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quan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hệ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tương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phản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giữa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hai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vế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câu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ghép</a:t>
            </a:r>
            <a:r>
              <a:rPr lang="en-US" sz="3200" b="1" dirty="0">
                <a:latin typeface="Arial" charset="0"/>
              </a:rPr>
              <a:t>, ta </a:t>
            </a:r>
            <a:r>
              <a:rPr lang="en-US" sz="3200" b="1" dirty="0" err="1">
                <a:latin typeface="Arial" charset="0"/>
              </a:rPr>
              <a:t>có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thể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nối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chúng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bằng</a:t>
            </a:r>
            <a:r>
              <a:rPr lang="en-US" sz="3200" b="1" dirty="0">
                <a:latin typeface="Arial" charset="0"/>
              </a:rPr>
              <a:t>: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sz="3200" b="1" dirty="0">
                <a:latin typeface="Arial" charset="0"/>
              </a:rPr>
              <a:t>   - </a:t>
            </a:r>
            <a:r>
              <a:rPr lang="en-US" sz="3200" b="1" dirty="0" err="1">
                <a:latin typeface="Arial" charset="0"/>
              </a:rPr>
              <a:t>Một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quan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hệ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từ</a:t>
            </a:r>
            <a:r>
              <a:rPr lang="en-US" sz="3200" b="1" dirty="0">
                <a:latin typeface="Arial" charset="0"/>
              </a:rPr>
              <a:t>: </a:t>
            </a:r>
            <a:r>
              <a:rPr lang="en-US" sz="3200" b="1" i="1" dirty="0" err="1">
                <a:solidFill>
                  <a:srgbClr val="0000FF"/>
                </a:solidFill>
                <a:latin typeface="Arial" charset="0"/>
              </a:rPr>
              <a:t>tuy</a:t>
            </a:r>
            <a:r>
              <a:rPr lang="en-US" sz="3200" b="1" i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  <a:latin typeface="Arial" charset="0"/>
              </a:rPr>
              <a:t>dù</a:t>
            </a:r>
            <a:r>
              <a:rPr lang="en-US" sz="3200" b="1" i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  <a:latin typeface="Arial" charset="0"/>
              </a:rPr>
              <a:t>mặc</a:t>
            </a:r>
            <a:r>
              <a:rPr lang="en-US" sz="32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Arial" charset="0"/>
              </a:rPr>
              <a:t>dù</a:t>
            </a:r>
            <a:r>
              <a:rPr lang="en-US" sz="3200" b="1" i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  <a:latin typeface="Arial" charset="0"/>
              </a:rPr>
              <a:t>nhưng</a:t>
            </a:r>
            <a:r>
              <a:rPr lang="en-US" sz="3200" b="1" i="1" dirty="0">
                <a:solidFill>
                  <a:srgbClr val="0000FF"/>
                </a:solidFill>
                <a:latin typeface="Arial" charset="0"/>
              </a:rPr>
              <a:t>, …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sz="3200" b="1" i="1" dirty="0">
                <a:solidFill>
                  <a:schemeClr val="folHlink"/>
                </a:solidFill>
                <a:latin typeface="Arial" charset="0"/>
              </a:rPr>
              <a:t>   </a:t>
            </a:r>
            <a:r>
              <a:rPr lang="en-US" sz="3200" b="1" dirty="0">
                <a:latin typeface="Arial" charset="0"/>
              </a:rPr>
              <a:t>- </a:t>
            </a:r>
            <a:r>
              <a:rPr lang="en-US" sz="3200" b="1" dirty="0" err="1">
                <a:latin typeface="Arial" charset="0"/>
              </a:rPr>
              <a:t>Hoặc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một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cặp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quan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hệ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từ</a:t>
            </a:r>
            <a:r>
              <a:rPr lang="en-US" sz="3200" b="1" dirty="0">
                <a:latin typeface="Arial" charset="0"/>
              </a:rPr>
              <a:t>: </a:t>
            </a:r>
            <a:r>
              <a:rPr lang="en-US" sz="3200" b="1" i="1" dirty="0" err="1">
                <a:solidFill>
                  <a:srgbClr val="0000FF"/>
                </a:solidFill>
                <a:latin typeface="Arial" charset="0"/>
              </a:rPr>
              <a:t>tuy</a:t>
            </a:r>
            <a:r>
              <a:rPr lang="en-US" sz="3200" b="1" i="1" dirty="0">
                <a:solidFill>
                  <a:srgbClr val="0000FF"/>
                </a:solidFill>
                <a:latin typeface="Arial" charset="0"/>
              </a:rPr>
              <a:t> … </a:t>
            </a:r>
            <a:r>
              <a:rPr lang="en-US" sz="3200" b="1" i="1" dirty="0" err="1">
                <a:solidFill>
                  <a:srgbClr val="0000FF"/>
                </a:solidFill>
                <a:latin typeface="Arial" charset="0"/>
              </a:rPr>
              <a:t>nhưng</a:t>
            </a:r>
            <a:r>
              <a:rPr lang="en-US" sz="3200" b="1" i="1" dirty="0">
                <a:solidFill>
                  <a:srgbClr val="0000FF"/>
                </a:solidFill>
                <a:latin typeface="Arial" charset="0"/>
              </a:rPr>
              <a:t>…; </a:t>
            </a:r>
            <a:r>
              <a:rPr lang="en-US" sz="3200" b="1" i="1" dirty="0" err="1">
                <a:solidFill>
                  <a:srgbClr val="0000FF"/>
                </a:solidFill>
                <a:latin typeface="Arial" charset="0"/>
              </a:rPr>
              <a:t>mặc</a:t>
            </a:r>
            <a:r>
              <a:rPr lang="en-US" sz="32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Arial" charset="0"/>
              </a:rPr>
              <a:t>dù</a:t>
            </a:r>
            <a:r>
              <a:rPr lang="en-US" sz="3200" b="1" i="1" dirty="0">
                <a:solidFill>
                  <a:srgbClr val="0000FF"/>
                </a:solidFill>
                <a:latin typeface="Arial" charset="0"/>
              </a:rPr>
              <a:t> … </a:t>
            </a:r>
            <a:r>
              <a:rPr lang="en-US" sz="3200" b="1" i="1" dirty="0" err="1">
                <a:solidFill>
                  <a:srgbClr val="0000FF"/>
                </a:solidFill>
                <a:latin typeface="Arial" charset="0"/>
              </a:rPr>
              <a:t>nhưng</a:t>
            </a:r>
            <a:r>
              <a:rPr lang="en-US" sz="3200" b="1" i="1" dirty="0">
                <a:solidFill>
                  <a:srgbClr val="0000FF"/>
                </a:solidFill>
                <a:latin typeface="Arial" charset="0"/>
              </a:rPr>
              <a:t>…; </a:t>
            </a:r>
            <a:r>
              <a:rPr lang="en-US" sz="3200" b="1" i="1" dirty="0" err="1">
                <a:solidFill>
                  <a:srgbClr val="0000FF"/>
                </a:solidFill>
                <a:latin typeface="Arial" charset="0"/>
              </a:rPr>
              <a:t>dù</a:t>
            </a:r>
            <a:r>
              <a:rPr lang="en-US" sz="3200" b="1" i="1" dirty="0">
                <a:solidFill>
                  <a:srgbClr val="0000FF"/>
                </a:solidFill>
                <a:latin typeface="Arial" charset="0"/>
              </a:rPr>
              <a:t> … </a:t>
            </a:r>
            <a:r>
              <a:rPr lang="en-US" sz="3200" b="1" i="1" dirty="0" err="1">
                <a:solidFill>
                  <a:srgbClr val="0000FF"/>
                </a:solidFill>
                <a:latin typeface="Arial" charset="0"/>
              </a:rPr>
              <a:t>nhưng</a:t>
            </a:r>
            <a:r>
              <a:rPr lang="en-US" sz="3200" b="1" i="1" dirty="0">
                <a:solidFill>
                  <a:srgbClr val="0000FF"/>
                </a:solidFill>
                <a:latin typeface="Arial" charset="0"/>
              </a:rPr>
              <a:t>…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endParaRPr lang="en-US" sz="3200" b="1" u="sng" dirty="0">
              <a:latin typeface="Arial" charset="0"/>
            </a:endParaRP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4953000" y="6324600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200" b="1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480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 Thanh Thao</dc:creator>
  <cp:lastModifiedBy>HuuTan Van</cp:lastModifiedBy>
  <cp:revision>222</cp:revision>
  <dcterms:created xsi:type="dcterms:W3CDTF">2007-05-02T06:00:07Z</dcterms:created>
  <dcterms:modified xsi:type="dcterms:W3CDTF">2022-02-13T02:29:38Z</dcterms:modified>
</cp:coreProperties>
</file>