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4" r:id="rId2"/>
    <p:sldId id="256" r:id="rId3"/>
    <p:sldId id="260" r:id="rId4"/>
    <p:sldId id="261" r:id="rId5"/>
    <p:sldId id="263" r:id="rId6"/>
    <p:sldId id="264" r:id="rId7"/>
    <p:sldId id="267" r:id="rId8"/>
    <p:sldId id="268" r:id="rId9"/>
    <p:sldId id="269" r:id="rId10"/>
    <p:sldId id="278" r:id="rId11"/>
    <p:sldId id="279" r:id="rId12"/>
    <p:sldId id="277" r:id="rId13"/>
    <p:sldId id="275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18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91887-6CDA-415B-AA9E-956EF1F5684C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BC2953-EDAF-4456-93B3-8F24470E1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05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C439EA-870B-4280-B91C-FBF042497B7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2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DC61-DB2F-401A-88F9-2D624B2E0073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B8E1-64BF-43FC-AE16-6DEAE3A7C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96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DC61-DB2F-401A-88F9-2D624B2E0073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B8E1-64BF-43FC-AE16-6DEAE3A7C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74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DC61-DB2F-401A-88F9-2D624B2E0073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B8E1-64BF-43FC-AE16-6DEAE3A7C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130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DBE23-BFC8-409B-8023-D8D1BE42ED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8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DC61-DB2F-401A-88F9-2D624B2E0073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B8E1-64BF-43FC-AE16-6DEAE3A7C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389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DC61-DB2F-401A-88F9-2D624B2E0073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B8E1-64BF-43FC-AE16-6DEAE3A7C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135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DC61-DB2F-401A-88F9-2D624B2E0073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B8E1-64BF-43FC-AE16-6DEAE3A7C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6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DC61-DB2F-401A-88F9-2D624B2E0073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B8E1-64BF-43FC-AE16-6DEAE3A7C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9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DC61-DB2F-401A-88F9-2D624B2E0073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B8E1-64BF-43FC-AE16-6DEAE3A7C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1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DC61-DB2F-401A-88F9-2D624B2E0073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B8E1-64BF-43FC-AE16-6DEAE3A7C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0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DC61-DB2F-401A-88F9-2D624B2E0073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B8E1-64BF-43FC-AE16-6DEAE3A7C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4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2DC61-DB2F-401A-88F9-2D624B2E0073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1B8E1-64BF-43FC-AE16-6DEAE3A7C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426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2DC61-DB2F-401A-88F9-2D624B2E0073}" type="datetimeFigureOut">
              <a:rPr lang="en-US" smtClean="0"/>
              <a:t>9/13/2021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1B8E1-64BF-43FC-AE16-6DEAE3A7C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1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2.wav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71700"/>
            <a:ext cx="7772400" cy="1373188"/>
          </a:xfrm>
        </p:spPr>
        <p:txBody>
          <a:bodyPr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endParaRPr lang="vi-VN" sz="3600" b="1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5800" y="3565525"/>
            <a:ext cx="7772400" cy="900113"/>
          </a:xfrm>
        </p:spPr>
        <p:txBody>
          <a:bodyPr lIns="34290" rIns="34290"/>
          <a:lstStyle/>
          <a:p>
            <a:pPr>
              <a:buFont typeface="Wingdings 3" pitchFamily="18" charset="2"/>
              <a:buNone/>
            </a:pPr>
            <a:endParaRPr lang="vi-VN" smtClean="0">
              <a:solidFill>
                <a:srgbClr val="898989"/>
              </a:solidFill>
              <a:latin typeface="Times New Roman" pitchFamily="18" charset="0"/>
            </a:endParaRP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" y="26679"/>
            <a:ext cx="9137650" cy="675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3733800" y="457200"/>
            <a:ext cx="1219200" cy="838200"/>
          </a:xfrm>
          <a:prstGeom prst="star32">
            <a:avLst>
              <a:gd name="adj" fmla="val 227"/>
            </a:avLst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00">
              <a:latin typeface="Comic Sans MS" pitchFamily="66" charset="0"/>
            </a:endParaRPr>
          </a:p>
        </p:txBody>
      </p:sp>
      <p:pic>
        <p:nvPicPr>
          <p:cNvPr id="3078" name="Picture 5" descr="Picture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346075"/>
            <a:ext cx="120015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6" descr="Picture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2975" y="1873250"/>
            <a:ext cx="120015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7" descr="Picture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8563" y="676275"/>
            <a:ext cx="120015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8" descr="Picture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2695575"/>
            <a:ext cx="120015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9" descr="Picture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5184775"/>
            <a:ext cx="1200150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0" descr="Picture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3789363"/>
            <a:ext cx="120015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1" descr="Picture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725" y="2071688"/>
            <a:ext cx="120015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WordArt 6">
            <a:hlinkClick r:id="" action="ppaction://noaction">
              <a:snd r:embed="rId5" name="applause.wav"/>
            </a:hlinkClick>
            <a:hlinkHover r:id="" action="ppaction://noaction">
              <a:snd r:embed="rId5" name="applause.wav"/>
            </a:hlinkHover>
          </p:cNvPr>
          <p:cNvSpPr>
            <a:spLocks noChangeArrowheads="1" noChangeShapeType="1" noTextEdit="1"/>
          </p:cNvSpPr>
          <p:nvPr/>
        </p:nvSpPr>
        <p:spPr bwMode="auto">
          <a:xfrm>
            <a:off x="2325688" y="1905000"/>
            <a:ext cx="4532312" cy="1614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 err="1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Chính</a:t>
            </a:r>
            <a:r>
              <a:rPr lang="en-US" sz="2800" b="1" kern="10" dirty="0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 smtClean="0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tả</a:t>
            </a:r>
            <a:endParaRPr lang="en-US" sz="2800" b="1" kern="10" dirty="0">
              <a:ln w="0">
                <a:solidFill>
                  <a:srgbClr val="1F497D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35487505"/>
      </p:ext>
    </p:extLst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7" grpId="1" bldLvl="0" animBg="1"/>
      <p:bldP spid="1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8458200" cy="946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800080"/>
                </a:solidFill>
                <a:latin typeface=".VnTime" panose="020B7200000000000000" pitchFamily="34" charset="0"/>
              </a:rPr>
              <a:t>Bµi 3 :</a:t>
            </a:r>
            <a:r>
              <a:rPr lang="en-US" sz="2800">
                <a:solidFill>
                  <a:srgbClr val="660033"/>
                </a:solidFill>
                <a:latin typeface=".VnTime" panose="020B7200000000000000" pitchFamily="34" charset="0"/>
              </a:rPr>
              <a:t> GhÐp vÇn cña tõng tiÕng võa t×m ®­ưîc vµo m« h×nh cÊu t¹o dư­íi ®©y:</a:t>
            </a:r>
          </a:p>
        </p:txBody>
      </p:sp>
      <p:graphicFrame>
        <p:nvGraphicFramePr>
          <p:cNvPr id="36925" name="Group 61"/>
          <p:cNvGraphicFramePr>
            <a:graphicFrameLocks noGrp="1"/>
          </p:cNvGraphicFramePr>
          <p:nvPr>
            <p:ph/>
          </p:nvPr>
        </p:nvGraphicFramePr>
        <p:xfrm>
          <a:off x="1143000" y="1524000"/>
          <a:ext cx="7239000" cy="4876802"/>
        </p:xfrm>
        <a:graphic>
          <a:graphicData uri="http://schemas.openxmlformats.org/drawingml/2006/table">
            <a:tbl>
              <a:tblPr/>
              <a:tblGrid>
                <a:gridCol w="1809750"/>
                <a:gridCol w="1809750"/>
                <a:gridCol w="1809750"/>
                <a:gridCol w="1809750"/>
              </a:tblGrid>
              <a:tr h="60325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</a:rPr>
                        <a:t>Tiếng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</a:rPr>
                        <a:t>Vần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4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</a:rPr>
                        <a:t>Âm đệm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</a:rPr>
                        <a:t>Âm chính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</a:rPr>
                        <a:t>Âm cuối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trạng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nguyên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Nguyễn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Hiền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khoa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thi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926" name="Text Box 62"/>
          <p:cNvSpPr txBox="1">
            <a:spLocks noChangeArrowheads="1"/>
          </p:cNvSpPr>
          <p:nvPr/>
        </p:nvSpPr>
        <p:spPr bwMode="auto">
          <a:xfrm>
            <a:off x="5318125" y="2784475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6927" name="Text Box 63"/>
          <p:cNvSpPr txBox="1">
            <a:spLocks noChangeArrowheads="1"/>
          </p:cNvSpPr>
          <p:nvPr/>
        </p:nvSpPr>
        <p:spPr bwMode="auto">
          <a:xfrm>
            <a:off x="7239000" y="27432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ng</a:t>
            </a:r>
          </a:p>
        </p:txBody>
      </p:sp>
      <p:sp>
        <p:nvSpPr>
          <p:cNvPr id="36929" name="Text Box 65"/>
          <p:cNvSpPr txBox="1">
            <a:spLocks noChangeArrowheads="1"/>
          </p:cNvSpPr>
          <p:nvPr/>
        </p:nvSpPr>
        <p:spPr bwMode="auto">
          <a:xfrm>
            <a:off x="5318125" y="3417888"/>
            <a:ext cx="519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yê</a:t>
            </a:r>
          </a:p>
        </p:txBody>
      </p:sp>
      <p:sp>
        <p:nvSpPr>
          <p:cNvPr id="36930" name="Text Box 66"/>
          <p:cNvSpPr txBox="1">
            <a:spLocks noChangeArrowheads="1"/>
          </p:cNvSpPr>
          <p:nvPr/>
        </p:nvSpPr>
        <p:spPr bwMode="auto">
          <a:xfrm>
            <a:off x="7239000" y="33766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36931" name="Text Box 67"/>
          <p:cNvSpPr txBox="1">
            <a:spLocks noChangeArrowheads="1"/>
          </p:cNvSpPr>
          <p:nvPr/>
        </p:nvSpPr>
        <p:spPr bwMode="auto">
          <a:xfrm>
            <a:off x="3733800" y="34147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36932" name="Text Box 68"/>
          <p:cNvSpPr txBox="1">
            <a:spLocks noChangeArrowheads="1"/>
          </p:cNvSpPr>
          <p:nvPr/>
        </p:nvSpPr>
        <p:spPr bwMode="auto">
          <a:xfrm>
            <a:off x="5318125" y="4003675"/>
            <a:ext cx="519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yê</a:t>
            </a:r>
          </a:p>
        </p:txBody>
      </p:sp>
      <p:sp>
        <p:nvSpPr>
          <p:cNvPr id="36933" name="Text Box 69"/>
          <p:cNvSpPr txBox="1">
            <a:spLocks noChangeArrowheads="1"/>
          </p:cNvSpPr>
          <p:nvPr/>
        </p:nvSpPr>
        <p:spPr bwMode="auto">
          <a:xfrm>
            <a:off x="7239000" y="3962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36934" name="Text Box 70"/>
          <p:cNvSpPr txBox="1">
            <a:spLocks noChangeArrowheads="1"/>
          </p:cNvSpPr>
          <p:nvPr/>
        </p:nvSpPr>
        <p:spPr bwMode="auto">
          <a:xfrm>
            <a:off x="3733800" y="40005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36935" name="Text Box 71"/>
          <p:cNvSpPr txBox="1">
            <a:spLocks noChangeArrowheads="1"/>
          </p:cNvSpPr>
          <p:nvPr/>
        </p:nvSpPr>
        <p:spPr bwMode="auto">
          <a:xfrm>
            <a:off x="5318125" y="4586288"/>
            <a:ext cx="4397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iê</a:t>
            </a:r>
          </a:p>
        </p:txBody>
      </p:sp>
      <p:sp>
        <p:nvSpPr>
          <p:cNvPr id="36936" name="Text Box 72"/>
          <p:cNvSpPr txBox="1">
            <a:spLocks noChangeArrowheads="1"/>
          </p:cNvSpPr>
          <p:nvPr/>
        </p:nvSpPr>
        <p:spPr bwMode="auto">
          <a:xfrm>
            <a:off x="7239000" y="45450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36938" name="Text Box 74"/>
          <p:cNvSpPr txBox="1">
            <a:spLocks noChangeArrowheads="1"/>
          </p:cNvSpPr>
          <p:nvPr/>
        </p:nvSpPr>
        <p:spPr bwMode="auto">
          <a:xfrm>
            <a:off x="5318125" y="5195888"/>
            <a:ext cx="341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6940" name="Text Box 76"/>
          <p:cNvSpPr txBox="1">
            <a:spLocks noChangeArrowheads="1"/>
          </p:cNvSpPr>
          <p:nvPr/>
        </p:nvSpPr>
        <p:spPr bwMode="auto">
          <a:xfrm>
            <a:off x="3733800" y="51927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36941" name="Text Box 77"/>
          <p:cNvSpPr txBox="1">
            <a:spLocks noChangeArrowheads="1"/>
          </p:cNvSpPr>
          <p:nvPr/>
        </p:nvSpPr>
        <p:spPr bwMode="auto">
          <a:xfrm>
            <a:off x="5318125" y="5805488"/>
            <a:ext cx="2825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193936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6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6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6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6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6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6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6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6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6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6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6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9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69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6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6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6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6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6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6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69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926" grpId="0"/>
      <p:bldP spid="36927" grpId="0"/>
      <p:bldP spid="36929" grpId="0"/>
      <p:bldP spid="36930" grpId="0"/>
      <p:bldP spid="36931" grpId="0"/>
      <p:bldP spid="36932" grpId="0"/>
      <p:bldP spid="36933" grpId="0"/>
      <p:bldP spid="36934" grpId="0"/>
      <p:bldP spid="36935" grpId="0"/>
      <p:bldP spid="36936" grpId="0"/>
      <p:bldP spid="36938" grpId="0"/>
      <p:bldP spid="369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5" name="Group 3"/>
          <p:cNvGraphicFramePr>
            <a:graphicFrameLocks noGrp="1"/>
          </p:cNvGraphicFramePr>
          <p:nvPr>
            <p:ph/>
          </p:nvPr>
        </p:nvGraphicFramePr>
        <p:xfrm>
          <a:off x="1143000" y="914400"/>
          <a:ext cx="7239000" cy="4876802"/>
        </p:xfrm>
        <a:graphic>
          <a:graphicData uri="http://schemas.openxmlformats.org/drawingml/2006/table">
            <a:tbl>
              <a:tblPr/>
              <a:tblGrid>
                <a:gridCol w="1809750"/>
                <a:gridCol w="1809750"/>
                <a:gridCol w="1809750"/>
                <a:gridCol w="1809750"/>
              </a:tblGrid>
              <a:tr h="60325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</a:rPr>
                        <a:t>Tiếng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</a:rPr>
                        <a:t>Vần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48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</a:rPr>
                        <a:t>Âm đệm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</a:rPr>
                        <a:t>Âm chính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Times New Roman" panose="02020603050405020304" pitchFamily="18" charset="0"/>
                        </a:rPr>
                        <a:t>Âm cuối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làng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Mộ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Trạch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huyện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Bình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9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anose="02020603050405020304" pitchFamily="18" charset="0"/>
                        </a:rPr>
                        <a:t>Giang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59" name="Text Box 47"/>
          <p:cNvSpPr txBox="1">
            <a:spLocks noChangeArrowheads="1"/>
          </p:cNvSpPr>
          <p:nvPr/>
        </p:nvSpPr>
        <p:spPr bwMode="auto">
          <a:xfrm>
            <a:off x="5318125" y="2174875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8960" name="Text Box 48"/>
          <p:cNvSpPr txBox="1">
            <a:spLocks noChangeArrowheads="1"/>
          </p:cNvSpPr>
          <p:nvPr/>
        </p:nvSpPr>
        <p:spPr bwMode="auto">
          <a:xfrm>
            <a:off x="7239000" y="21336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ng</a:t>
            </a:r>
          </a:p>
        </p:txBody>
      </p:sp>
      <p:sp>
        <p:nvSpPr>
          <p:cNvPr id="38961" name="Text Box 49"/>
          <p:cNvSpPr txBox="1">
            <a:spLocks noChangeArrowheads="1"/>
          </p:cNvSpPr>
          <p:nvPr/>
        </p:nvSpPr>
        <p:spPr bwMode="auto">
          <a:xfrm>
            <a:off x="5318125" y="280828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ô</a:t>
            </a:r>
          </a:p>
        </p:txBody>
      </p:sp>
      <p:sp>
        <p:nvSpPr>
          <p:cNvPr id="38964" name="Text Box 52"/>
          <p:cNvSpPr txBox="1">
            <a:spLocks noChangeArrowheads="1"/>
          </p:cNvSpPr>
          <p:nvPr/>
        </p:nvSpPr>
        <p:spPr bwMode="auto">
          <a:xfrm>
            <a:off x="5318125" y="3394075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8965" name="Text Box 53"/>
          <p:cNvSpPr txBox="1">
            <a:spLocks noChangeArrowheads="1"/>
          </p:cNvSpPr>
          <p:nvPr/>
        </p:nvSpPr>
        <p:spPr bwMode="auto">
          <a:xfrm>
            <a:off x="7239000" y="3352800"/>
            <a:ext cx="5191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ch</a:t>
            </a:r>
          </a:p>
        </p:txBody>
      </p:sp>
      <p:sp>
        <p:nvSpPr>
          <p:cNvPr id="38967" name="Text Box 55"/>
          <p:cNvSpPr txBox="1">
            <a:spLocks noChangeArrowheads="1"/>
          </p:cNvSpPr>
          <p:nvPr/>
        </p:nvSpPr>
        <p:spPr bwMode="auto">
          <a:xfrm>
            <a:off x="5318125" y="3976688"/>
            <a:ext cx="519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yê</a:t>
            </a:r>
          </a:p>
        </p:txBody>
      </p:sp>
      <p:sp>
        <p:nvSpPr>
          <p:cNvPr id="38968" name="Text Box 56"/>
          <p:cNvSpPr txBox="1">
            <a:spLocks noChangeArrowheads="1"/>
          </p:cNvSpPr>
          <p:nvPr/>
        </p:nvSpPr>
        <p:spPr bwMode="auto">
          <a:xfrm>
            <a:off x="7239000" y="393541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38969" name="Text Box 57"/>
          <p:cNvSpPr txBox="1">
            <a:spLocks noChangeArrowheads="1"/>
          </p:cNvSpPr>
          <p:nvPr/>
        </p:nvSpPr>
        <p:spPr bwMode="auto">
          <a:xfrm>
            <a:off x="7239000" y="45720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nh</a:t>
            </a:r>
          </a:p>
        </p:txBody>
      </p:sp>
      <p:sp>
        <p:nvSpPr>
          <p:cNvPr id="38970" name="Text Box 58"/>
          <p:cNvSpPr txBox="1">
            <a:spLocks noChangeArrowheads="1"/>
          </p:cNvSpPr>
          <p:nvPr/>
        </p:nvSpPr>
        <p:spPr bwMode="auto">
          <a:xfrm>
            <a:off x="5334000" y="4559300"/>
            <a:ext cx="282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38971" name="Text Box 59"/>
          <p:cNvSpPr txBox="1">
            <a:spLocks noChangeArrowheads="1"/>
          </p:cNvSpPr>
          <p:nvPr/>
        </p:nvSpPr>
        <p:spPr bwMode="auto">
          <a:xfrm>
            <a:off x="5318125" y="5195888"/>
            <a:ext cx="3413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38972" name="Text Box 60"/>
          <p:cNvSpPr txBox="1">
            <a:spLocks noChangeArrowheads="1"/>
          </p:cNvSpPr>
          <p:nvPr/>
        </p:nvSpPr>
        <p:spPr bwMode="auto">
          <a:xfrm>
            <a:off x="3657600" y="3937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u</a:t>
            </a:r>
          </a:p>
        </p:txBody>
      </p:sp>
      <p:sp>
        <p:nvSpPr>
          <p:cNvPr id="38973" name="Text Box 61"/>
          <p:cNvSpPr txBox="1">
            <a:spLocks noChangeArrowheads="1"/>
          </p:cNvSpPr>
          <p:nvPr/>
        </p:nvSpPr>
        <p:spPr bwMode="auto">
          <a:xfrm>
            <a:off x="7315200" y="51816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>
                <a:solidFill>
                  <a:srgbClr val="FF0000"/>
                </a:solidFill>
                <a:latin typeface="Times New Roman" panose="02020603050405020304" pitchFamily="18" charset="0"/>
              </a:rPr>
              <a:t>ng</a:t>
            </a:r>
          </a:p>
        </p:txBody>
      </p:sp>
    </p:spTree>
    <p:extLst>
      <p:ext uri="{BB962C8B-B14F-4D97-AF65-F5344CB8AC3E}">
        <p14:creationId xmlns:p14="http://schemas.microsoft.com/office/powerpoint/2010/main" val="296143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8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8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8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8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8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8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89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89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8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8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8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89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89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8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89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59" grpId="0"/>
      <p:bldP spid="38960" grpId="0"/>
      <p:bldP spid="38961" grpId="0"/>
      <p:bldP spid="38964" grpId="0"/>
      <p:bldP spid="38965" grpId="0"/>
      <p:bldP spid="38967" grpId="0"/>
      <p:bldP spid="38968" grpId="0"/>
      <p:bldP spid="38969" grpId="0"/>
      <p:bldP spid="38970" grpId="0"/>
      <p:bldP spid="389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295400"/>
            <a:ext cx="6705600" cy="2339102"/>
          </a:xfrm>
          <a:prstGeom prst="rect">
            <a:avLst/>
          </a:prstGeom>
          <a:solidFill>
            <a:srgbClr val="FFFF00"/>
          </a:solidFill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 NHỚ:</a:t>
            </a:r>
          </a:p>
          <a:p>
            <a:r>
              <a:rPr lang="en-US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vi-VN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Phần vần của tất cả các tiếng đều có âm chính. Ngoài âm chính một số vần còn có âm cuối và âm đệm.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2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676400" y="2133600"/>
            <a:ext cx="5486400" cy="1600200"/>
          </a:xfr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571500" indent="-571500" algn="l"/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4000" b="1" dirty="0">
                <a:solidFill>
                  <a:srgbClr val="FF0000"/>
                </a:solidFill>
              </a:rPr>
              <a:t>ặn </a:t>
            </a:r>
            <a:r>
              <a:rPr lang="vi-VN" sz="4000" b="1" dirty="0" smtClean="0">
                <a:solidFill>
                  <a:srgbClr val="FF0000"/>
                </a:solidFill>
              </a:rPr>
              <a:t>dò</a:t>
            </a:r>
            <a:r>
              <a:rPr lang="en-US" sz="4000" b="1" dirty="0" smtClean="0">
                <a:solidFill>
                  <a:srgbClr val="FF0000"/>
                </a:solidFill>
              </a:rPr>
              <a:t>:</a:t>
            </a:r>
            <a:r>
              <a:rPr lang="en-US" sz="4000" b="1" dirty="0">
                <a:solidFill>
                  <a:srgbClr val="FF0000"/>
                </a:solidFill>
              </a:rPr>
              <a:t/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cấu tạo </a:t>
            </a:r>
            <a:r>
              <a:rPr lang="en-US" sz="31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vi-VN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và </a:t>
            </a:r>
            <a:r>
              <a:rPr lang="vi-VN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vần</a:t>
            </a: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1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1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N</a:t>
            </a:r>
            <a:r>
              <a:rPr lang="vi-VN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hớ</a:t>
            </a: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1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Thư gửi các học sinh</a:t>
            </a: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1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1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6849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6">
            <a:hlinkClick r:id="" action="ppaction://noaction">
              <a:snd r:embed="rId2" name="applause.wav"/>
            </a:hlinkClick>
            <a:hlinkHover r:id="" action="ppaction://noaction">
              <a:snd r:embed="rId2" name="applause.wav"/>
            </a:hlinkHover>
          </p:cNvPr>
          <p:cNvSpPr>
            <a:spLocks noChangeArrowheads="1" noChangeShapeType="1" noTextEdit="1"/>
          </p:cNvSpPr>
          <p:nvPr/>
        </p:nvSpPr>
        <p:spPr bwMode="auto">
          <a:xfrm>
            <a:off x="238259" y="1905000"/>
            <a:ext cx="87630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 err="1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Tiết</a:t>
            </a:r>
            <a:r>
              <a:rPr lang="en-US" sz="2800" b="1" kern="10" dirty="0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2800" b="1" kern="10" dirty="0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kết</a:t>
            </a:r>
            <a:r>
              <a:rPr lang="en-US" sz="2800" b="1" kern="10" dirty="0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thúc</a:t>
            </a:r>
            <a:endParaRPr lang="en-US" sz="2800" b="1" kern="10" dirty="0">
              <a:ln w="0">
                <a:solidFill>
                  <a:srgbClr val="1F497D"/>
                </a:solidFill>
                <a:round/>
                <a:headEnd/>
                <a:tailEnd/>
              </a:ln>
              <a:solidFill>
                <a:srgbClr val="FF3300"/>
              </a:solidFill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2800" b="1" kern="10" dirty="0" err="1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Chúc</a:t>
            </a:r>
            <a:r>
              <a:rPr lang="en-US" sz="2800" b="1" kern="10" dirty="0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2800" b="1" kern="10" dirty="0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con </a:t>
            </a:r>
            <a:r>
              <a:rPr lang="en-US" sz="2800" b="1" kern="10" dirty="0" err="1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vui</a:t>
            </a:r>
            <a:r>
              <a:rPr lang="en-US" sz="2800" b="1" kern="10" dirty="0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khỏe</a:t>
            </a:r>
            <a:r>
              <a:rPr lang="en-US" sz="2800" b="1" kern="10" dirty="0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2800" b="1" kern="10" dirty="0" err="1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tích</a:t>
            </a:r>
            <a:r>
              <a:rPr lang="en-US" sz="2800" b="1" kern="10" dirty="0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cực</a:t>
            </a:r>
            <a:r>
              <a:rPr lang="en-US" sz="2800" b="1" kern="10" dirty="0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học</a:t>
            </a:r>
            <a:r>
              <a:rPr lang="en-US" sz="2800" b="1" kern="10" dirty="0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2800" b="1" kern="10" dirty="0">
                <a:ln w="0">
                  <a:solidFill>
                    <a:srgbClr val="1F497D"/>
                  </a:solidFill>
                  <a:round/>
                  <a:headEnd/>
                  <a:tailEnd/>
                </a:ln>
                <a:solidFill>
                  <a:srgbClr val="FF33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156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609600"/>
            <a:ext cx="7391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CHÍNH TẢ</a:t>
            </a:r>
          </a:p>
          <a:p>
            <a:pPr algn="ctr"/>
            <a:r>
              <a:rPr lang="en-US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LƯƠNG NGỌC QUYẾN (NGHE- VIẾT)</a:t>
            </a:r>
            <a:endParaRPr lang="en-US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108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19400" y="2286000"/>
            <a:ext cx="55784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charset="0"/>
              <a:buAutoNum type="arabicPeriod"/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Lương Ngọc Quyến sinh năm 1885, mất năm 1917.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Ông là con trai của nhà yêu nước Lương Văn Can.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Ông tham gia cách mạng và bị giặc bắt giam.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Ngày 30/8/19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ông được giải thoát và tham gia chỉ huy nghĩa quân ở Thái Nguyên. 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25" y="2298700"/>
            <a:ext cx="2398713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loud 10"/>
          <p:cNvSpPr/>
          <p:nvPr/>
        </p:nvSpPr>
        <p:spPr>
          <a:xfrm rot="21327456">
            <a:off x="2482578" y="458738"/>
            <a:ext cx="5994400" cy="144272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vi-V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Trình bày hiểu biết của em</a:t>
            </a:r>
          </a:p>
          <a:p>
            <a:pPr algn="ctr">
              <a:defRPr/>
            </a:pPr>
            <a:r>
              <a:rPr lang="vi-VN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về Lương Ngọc Quyến?</a:t>
            </a:r>
            <a:endParaRPr lang="en-US" sz="2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38212"/>
            <a:ext cx="1790700" cy="134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urved Down Arrow 14"/>
          <p:cNvSpPr/>
          <p:nvPr/>
        </p:nvSpPr>
        <p:spPr>
          <a:xfrm>
            <a:off x="2019300" y="304800"/>
            <a:ext cx="952500" cy="609600"/>
          </a:xfrm>
          <a:prstGeom prst="curvedDownArrow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223635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062422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 descr="1803307391_bf65e29f42_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4191000" cy="518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5" descr="20081226090519luong20van20c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600"/>
            <a:ext cx="4343400" cy="518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8374" name="AutoShape 6"/>
          <p:cNvSpPr>
            <a:spLocks noChangeArrowheads="1"/>
          </p:cNvSpPr>
          <p:nvPr/>
        </p:nvSpPr>
        <p:spPr bwMode="auto">
          <a:xfrm>
            <a:off x="381000" y="5638800"/>
            <a:ext cx="3657600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99"/>
              </a:gs>
              <a:gs pos="50000">
                <a:schemeClr val="tx1"/>
              </a:gs>
              <a:gs pos="100000">
                <a:srgbClr val="00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Quyến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375" name="AutoShape 7"/>
          <p:cNvSpPr>
            <a:spLocks noChangeArrowheads="1"/>
          </p:cNvSpPr>
          <p:nvPr/>
        </p:nvSpPr>
        <p:spPr bwMode="auto">
          <a:xfrm>
            <a:off x="4953000" y="5638800"/>
            <a:ext cx="3581400" cy="8382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FF99"/>
              </a:gs>
              <a:gs pos="50000">
                <a:schemeClr val="tx1"/>
              </a:gs>
              <a:gs pos="100000">
                <a:srgbClr val="00FF99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Can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758155"/>
      </p:ext>
    </p:extLst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5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 animBg="1"/>
      <p:bldP spid="583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219200" y="2667000"/>
            <a:ext cx="4038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Ngọc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Quyến</a:t>
            </a:r>
            <a:endParaRPr lang="en-US" sz="2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1219200" y="3429000"/>
            <a:ext cx="3886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Lương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Can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1219200" y="4122737"/>
            <a:ext cx="3575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khoét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1219200" y="4876800"/>
            <a:ext cx="3429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xích sắt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295400"/>
            <a:ext cx="464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56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" grpId="0"/>
      <p:bldP spid="2059" grpId="0"/>
      <p:bldP spid="2060" grpId="0"/>
      <p:bldP spid="206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10"/>
          <p:cNvSpPr txBox="1">
            <a:spLocks noChangeArrowheads="1"/>
          </p:cNvSpPr>
          <p:nvPr/>
        </p:nvSpPr>
        <p:spPr bwMode="auto">
          <a:xfrm>
            <a:off x="0" y="449263"/>
            <a:ext cx="9144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Chính tả (Nghe – viết)</a:t>
            </a:r>
          </a:p>
        </p:txBody>
      </p:sp>
      <p:sp>
        <p:nvSpPr>
          <p:cNvPr id="10244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Lương Ngọc Quyến.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676400"/>
            <a:ext cx="426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19120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71600" y="457201"/>
            <a:ext cx="7391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i="1" dirty="0">
                <a:solidFill>
                  <a:srgbClr val="7030A0"/>
                </a:solidFill>
                <a:latin typeface="+mj-lt"/>
              </a:rPr>
              <a:t>Bài </a:t>
            </a:r>
            <a:r>
              <a:rPr lang="en-US" sz="2400" b="1" i="1" dirty="0" smtClean="0">
                <a:solidFill>
                  <a:srgbClr val="7030A0"/>
                </a:solidFill>
                <a:latin typeface="+mj-lt"/>
              </a:rPr>
              <a:t>2</a:t>
            </a:r>
            <a:r>
              <a:rPr lang="vi-VN" sz="2400" b="1" i="1" dirty="0" smtClean="0">
                <a:solidFill>
                  <a:srgbClr val="7030A0"/>
                </a:solidFill>
                <a:latin typeface="+mj-lt"/>
              </a:rPr>
              <a:t>: </a:t>
            </a:r>
            <a:r>
              <a:rPr lang="vi-VN" sz="2400" b="1" i="1" dirty="0">
                <a:solidFill>
                  <a:srgbClr val="7030A0"/>
                </a:solidFill>
                <a:latin typeface="+mj-lt"/>
              </a:rPr>
              <a:t>Ghi lại phần vần của những tiếng in đậm trong các câu sau:</a:t>
            </a:r>
            <a:endParaRPr lang="en-US" sz="2400" b="1" i="1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600200"/>
            <a:ext cx="3048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a/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Trạng </a:t>
            </a:r>
            <a:r>
              <a:rPr lang="vi-VN" sz="2400" b="1" dirty="0" smtClean="0">
                <a:latin typeface="Times New Roman" pitchFamily="18" charset="0"/>
                <a:cs typeface="Times New Roman" pitchFamily="18" charset="0"/>
              </a:rPr>
              <a:t>nguyên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trẻ nhất của nước ta là ông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Nguyễn Hiền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, đỗ đầu </a:t>
            </a:r>
            <a:r>
              <a:rPr lang="vi-VN" sz="2400" b="1" dirty="0">
                <a:latin typeface="Times New Roman" pitchFamily="18" charset="0"/>
                <a:cs typeface="Times New Roman" pitchFamily="18" charset="0"/>
              </a:rPr>
              <a:t>khoa thi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năm 1247, lúc vừa 13 tuổi.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7200" y="4038600"/>
            <a:ext cx="304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dirty="0">
                <a:solidFill>
                  <a:srgbClr val="002060"/>
                </a:solidFill>
                <a:latin typeface="+mj-lt"/>
              </a:rPr>
              <a:t>b/ Làng có nhiều tiến sĩ nhất nước là </a:t>
            </a:r>
            <a:r>
              <a:rPr lang="vi-VN" sz="2400" b="1" dirty="0">
                <a:solidFill>
                  <a:srgbClr val="002060"/>
                </a:solidFill>
                <a:latin typeface="+mj-lt"/>
              </a:rPr>
              <a:t>làng Mộ Trạch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, xã Tân Hồng, </a:t>
            </a:r>
            <a:r>
              <a:rPr lang="vi-VN" sz="2400" b="1" dirty="0">
                <a:solidFill>
                  <a:srgbClr val="002060"/>
                </a:solidFill>
                <a:latin typeface="+mj-lt"/>
              </a:rPr>
              <a:t>huyện Bình Giang</a:t>
            </a:r>
            <a:r>
              <a:rPr lang="vi-VN" sz="2400" dirty="0">
                <a:solidFill>
                  <a:srgbClr val="002060"/>
                </a:solidFill>
                <a:latin typeface="+mj-lt"/>
              </a:rPr>
              <a:t>, tỉnh Hải Dương: 36 tiến sĩ.</a:t>
            </a:r>
            <a:endParaRPr lang="en-US" sz="2400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11084"/>
              </p:ext>
            </p:extLst>
          </p:nvPr>
        </p:nvGraphicFramePr>
        <p:xfrm>
          <a:off x="5181600" y="1295400"/>
          <a:ext cx="267353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0534"/>
                <a:gridCol w="1143000"/>
              </a:tblGrid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vi-VN" sz="1800" dirty="0" smtClean="0">
                          <a:solidFill>
                            <a:srgbClr val="002060"/>
                          </a:solidFill>
                        </a:rPr>
                        <a:t>Tiếng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dirty="0" smtClean="0">
                          <a:solidFill>
                            <a:srgbClr val="002060"/>
                          </a:solidFill>
                        </a:rPr>
                        <a:t>Vần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vi-VN" sz="1800" b="1" dirty="0" smtClean="0"/>
                        <a:t>Trạng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vi-VN" sz="1800" b="1" dirty="0" smtClean="0"/>
                        <a:t>Nguyên,</a:t>
                      </a:r>
                      <a:r>
                        <a:rPr lang="vi-VN" sz="1800" b="1" baseline="0" dirty="0" smtClean="0"/>
                        <a:t> Nguyễn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vi-VN" sz="1800" b="1" dirty="0" smtClean="0"/>
                        <a:t>Hiền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vi-VN" sz="1800" b="1" dirty="0" smtClean="0"/>
                        <a:t>Khoa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18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0633">
                <a:tc>
                  <a:txBody>
                    <a:bodyPr/>
                    <a:lstStyle/>
                    <a:p>
                      <a:pPr algn="ctr"/>
                      <a:r>
                        <a:rPr lang="vi-VN" sz="1800" b="1" dirty="0" smtClean="0"/>
                        <a:t>Thi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" name="Striped Right Arrow 23"/>
          <p:cNvSpPr/>
          <p:nvPr/>
        </p:nvSpPr>
        <p:spPr>
          <a:xfrm>
            <a:off x="3565071" y="2379196"/>
            <a:ext cx="1524000" cy="381000"/>
          </a:xfrm>
          <a:prstGeom prst="striped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4897388"/>
              </p:ext>
            </p:extLst>
          </p:nvPr>
        </p:nvGraphicFramePr>
        <p:xfrm>
          <a:off x="5181600" y="4038600"/>
          <a:ext cx="2743200" cy="2590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77107"/>
                <a:gridCol w="12660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Tiếng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Vần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Làng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Mộ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Trạch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Huyện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700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Bình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baseline="0" dirty="0" smtClean="0"/>
                        <a:t>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Giang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dirty="0" smtClean="0"/>
                        <a:t>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6" name="Right Arrow 25"/>
          <p:cNvSpPr/>
          <p:nvPr/>
        </p:nvSpPr>
        <p:spPr>
          <a:xfrm>
            <a:off x="3505200" y="5029200"/>
            <a:ext cx="1447800" cy="457200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934200" y="1688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 </a:t>
            </a:r>
            <a:r>
              <a:rPr lang="vi-VN" b="1" dirty="0" smtClean="0">
                <a:solidFill>
                  <a:srgbClr val="FF0000"/>
                </a:solidFill>
              </a:rPr>
              <a:t>ang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0" y="21336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 </a:t>
            </a:r>
            <a:r>
              <a:rPr lang="vi-VN" b="1" dirty="0" smtClean="0">
                <a:solidFill>
                  <a:srgbClr val="FF0000"/>
                </a:solidFill>
              </a:rPr>
              <a:t>uyên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2667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iên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34200" y="30480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 smtClean="0">
                <a:solidFill>
                  <a:srgbClr val="FF0000"/>
                </a:solidFill>
              </a:rPr>
              <a:t>oa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34200" y="3364468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>
                <a:solidFill>
                  <a:srgbClr val="FF0000"/>
                </a:solidFill>
              </a:rPr>
              <a:t> </a:t>
            </a:r>
            <a:r>
              <a:rPr lang="vi-VN" b="1" dirty="0" smtClean="0">
                <a:solidFill>
                  <a:srgbClr val="FF0000"/>
                </a:solidFill>
              </a:rPr>
              <a:t>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4200" y="4419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 ang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0400" y="4800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Ô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42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 ach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34200" y="5498068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 uyên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10400" y="58674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aseline="0" dirty="0" smtClean="0">
                <a:solidFill>
                  <a:srgbClr val="FF0000"/>
                </a:solidFill>
              </a:rPr>
              <a:t>i</a:t>
            </a:r>
            <a:r>
              <a:rPr lang="vi-VN" dirty="0" smtClean="0">
                <a:solidFill>
                  <a:srgbClr val="FF0000"/>
                </a:solidFill>
              </a:rPr>
              <a:t>nh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400" y="62484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dirty="0" smtClean="0">
                <a:solidFill>
                  <a:srgbClr val="FF0000"/>
                </a:solidFill>
              </a:rPr>
              <a:t>ang</a:t>
            </a: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92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24" grpId="0" animBg="1"/>
      <p:bldP spid="26" grpId="0" animBg="1"/>
      <p:bldP spid="2" grpId="0"/>
      <p:bldP spid="3" grpId="0"/>
      <p:bldP spid="4" grpId="0"/>
      <p:bldP spid="10" grpId="0"/>
      <p:bldP spid="11" grpId="0"/>
      <p:bldP spid="12" grpId="0"/>
      <p:bldP spid="13" grpId="0"/>
      <p:bldP spid="14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Cloud 4"/>
          <p:cNvSpPr/>
          <p:nvPr/>
        </p:nvSpPr>
        <p:spPr>
          <a:xfrm>
            <a:off x="1903434" y="579054"/>
            <a:ext cx="5867400" cy="11430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Nêu mô hình cấu tạo tiếng?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loud 6"/>
          <p:cNvSpPr/>
          <p:nvPr/>
        </p:nvSpPr>
        <p:spPr>
          <a:xfrm>
            <a:off x="2746332" y="3200400"/>
            <a:ext cx="5943600" cy="121733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FF0000"/>
                </a:solidFill>
                <a:latin typeface="+mj-lt"/>
              </a:rPr>
              <a:t>Trình bày cấu tạo của vần?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05353"/>
            <a:ext cx="2438400" cy="2712381"/>
          </a:xfrm>
          <a:prstGeom prst="rect">
            <a:avLst/>
          </a:prstGeom>
        </p:spPr>
      </p:pic>
      <p:sp>
        <p:nvSpPr>
          <p:cNvPr id="9" name="Striped Right Arrow 8"/>
          <p:cNvSpPr/>
          <p:nvPr/>
        </p:nvSpPr>
        <p:spPr>
          <a:xfrm>
            <a:off x="3505200" y="1478071"/>
            <a:ext cx="4265634" cy="1722329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Cấu tạo tiếng bao gồm:</a:t>
            </a:r>
          </a:p>
          <a:p>
            <a:pPr algn="ctr"/>
            <a:r>
              <a:rPr lang="vi-VN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âm đầu- vần- dấu thanh</a:t>
            </a:r>
            <a:endParaRPr lang="en-US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Striped Right Arrow 9"/>
          <p:cNvSpPr/>
          <p:nvPr/>
        </p:nvSpPr>
        <p:spPr>
          <a:xfrm>
            <a:off x="2590800" y="4495800"/>
            <a:ext cx="5486400" cy="1828800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b="1" dirty="0" smtClean="0">
                <a:solidFill>
                  <a:srgbClr val="7030A0"/>
                </a:solidFill>
                <a:latin typeface="+mj-lt"/>
              </a:rPr>
              <a:t>Cấu tạo vần gồm các bộ phận:</a:t>
            </a:r>
          </a:p>
          <a:p>
            <a:pPr algn="ctr"/>
            <a:r>
              <a:rPr lang="vi-VN" sz="2400" b="1" dirty="0" smtClean="0">
                <a:solidFill>
                  <a:srgbClr val="7030A0"/>
                </a:solidFill>
                <a:latin typeface="+mj-lt"/>
              </a:rPr>
              <a:t>Âm </a:t>
            </a:r>
            <a:r>
              <a:rPr lang="vi-VN" sz="2400" b="1" dirty="0" smtClean="0">
                <a:solidFill>
                  <a:srgbClr val="7030A0"/>
                </a:solidFill>
                <a:latin typeface="+mj-lt"/>
              </a:rPr>
              <a:t>đ</a:t>
            </a:r>
            <a:r>
              <a:rPr lang="en-US" sz="2400" b="1" smtClean="0">
                <a:solidFill>
                  <a:srgbClr val="7030A0"/>
                </a:solidFill>
                <a:latin typeface="+mj-lt"/>
              </a:rPr>
              <a:t>ệm</a:t>
            </a:r>
            <a:r>
              <a:rPr lang="vi-VN" sz="2400" b="1" smtClean="0">
                <a:solidFill>
                  <a:srgbClr val="7030A0"/>
                </a:solidFill>
                <a:latin typeface="+mj-lt"/>
              </a:rPr>
              <a:t>- </a:t>
            </a:r>
            <a:r>
              <a:rPr lang="vi-VN" sz="2400" b="1" dirty="0" smtClean="0">
                <a:solidFill>
                  <a:srgbClr val="7030A0"/>
                </a:solidFill>
                <a:latin typeface="+mj-lt"/>
              </a:rPr>
              <a:t>âm chính- âm cuối</a:t>
            </a:r>
            <a:endParaRPr lang="en-US" sz="2400" b="1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738600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771" y="0"/>
            <a:ext cx="9144000" cy="6849174"/>
          </a:xfrm>
        </p:spPr>
      </p:pic>
      <p:sp>
        <p:nvSpPr>
          <p:cNvPr id="5" name="Rectangle 4"/>
          <p:cNvSpPr/>
          <p:nvPr/>
        </p:nvSpPr>
        <p:spPr>
          <a:xfrm>
            <a:off x="990600" y="68580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/>
            <a:r>
              <a:rPr lang="vi-VN" sz="2400" b="1" i="1" dirty="0">
                <a:solidFill>
                  <a:srgbClr val="7030A0"/>
                </a:solidFill>
                <a:latin typeface="+mj-lt"/>
              </a:rPr>
              <a:t>Bài </a:t>
            </a:r>
            <a:r>
              <a:rPr lang="en-US" sz="2400" b="1" i="1" dirty="0" smtClean="0">
                <a:solidFill>
                  <a:srgbClr val="7030A0"/>
                </a:solidFill>
                <a:latin typeface="+mj-lt"/>
              </a:rPr>
              <a:t>3</a:t>
            </a:r>
            <a:r>
              <a:rPr lang="vi-VN" sz="2400" b="1" i="1" dirty="0" smtClean="0">
                <a:solidFill>
                  <a:srgbClr val="7030A0"/>
                </a:solidFill>
                <a:latin typeface="+mj-lt"/>
              </a:rPr>
              <a:t>: </a:t>
            </a:r>
            <a:r>
              <a:rPr lang="vi-VN" sz="2400" b="1" i="1" dirty="0">
                <a:solidFill>
                  <a:srgbClr val="7030A0"/>
                </a:solidFill>
                <a:latin typeface="+mj-lt"/>
              </a:rPr>
              <a:t>Chép vần của từng tiếng vừa tìm được vào mô hình cấu tạo vần dưới đây:</a:t>
            </a:r>
            <a:endParaRPr lang="en-US" sz="2400" b="1" i="1" dirty="0">
              <a:solidFill>
                <a:srgbClr val="7030A0"/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722574"/>
              </p:ext>
            </p:extLst>
          </p:nvPr>
        </p:nvGraphicFramePr>
        <p:xfrm>
          <a:off x="723378" y="2133600"/>
          <a:ext cx="6080760" cy="2223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0190"/>
                <a:gridCol w="1520190"/>
                <a:gridCol w="1520190"/>
                <a:gridCol w="1520190"/>
              </a:tblGrid>
              <a:tr h="86194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3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Tiếng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2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800" b="1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Vần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78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 đầu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 chính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Âm cuối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84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i="1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Nguyễn</a:t>
                      </a:r>
                      <a:endParaRPr lang="en-US" sz="2400" b="1" i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u</a:t>
                      </a:r>
                      <a:endParaRPr lang="en-US" sz="24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i="1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yê</a:t>
                      </a:r>
                      <a:endParaRPr lang="en-US" sz="2400" b="1" i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400" b="1" i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n </a:t>
                      </a:r>
                      <a:endParaRPr lang="en-US" sz="2400" b="1" i="1" dirty="0">
                        <a:solidFill>
                          <a:srgbClr val="FF0000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1303619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3042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426</Words>
  <Application>Microsoft Office PowerPoint</Application>
  <PresentationFormat>On-screen Show (4:3)</PresentationFormat>
  <Paragraphs>123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dò: - Về ôn lại cấu tạo tiếng và vần - Chuẩn bị bài: Nhớ – viết: Thư gửi các học sinh       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Hiep Hung</dc:creator>
  <cp:lastModifiedBy>Admin</cp:lastModifiedBy>
  <cp:revision>23</cp:revision>
  <dcterms:created xsi:type="dcterms:W3CDTF">2020-08-25T13:02:54Z</dcterms:created>
  <dcterms:modified xsi:type="dcterms:W3CDTF">2021-09-13T03:05:14Z</dcterms:modified>
</cp:coreProperties>
</file>