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5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92B1AC-DCE1-41B0-AFC9-83828ABB1AF1}"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113655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B1AC-DCE1-41B0-AFC9-83828ABB1AF1}"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222877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B1AC-DCE1-41B0-AFC9-83828ABB1AF1}"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39776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B1AC-DCE1-41B0-AFC9-83828ABB1AF1}"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254667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2B1AC-DCE1-41B0-AFC9-83828ABB1AF1}"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393096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92B1AC-DCE1-41B0-AFC9-83828ABB1AF1}"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290585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92B1AC-DCE1-41B0-AFC9-83828ABB1AF1}"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66230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92B1AC-DCE1-41B0-AFC9-83828ABB1AF1}"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240863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2B1AC-DCE1-41B0-AFC9-83828ABB1AF1}" type="datetimeFigureOut">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287467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2B1AC-DCE1-41B0-AFC9-83828ABB1AF1}"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139445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2B1AC-DCE1-41B0-AFC9-83828ABB1AF1}"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AC137-4B79-4FD1-A391-AC7EABD76708}" type="slidenum">
              <a:rPr lang="en-US" smtClean="0"/>
              <a:t>‹#›</a:t>
            </a:fld>
            <a:endParaRPr lang="en-US"/>
          </a:p>
        </p:txBody>
      </p:sp>
    </p:spTree>
    <p:extLst>
      <p:ext uri="{BB962C8B-B14F-4D97-AF65-F5344CB8AC3E}">
        <p14:creationId xmlns:p14="http://schemas.microsoft.com/office/powerpoint/2010/main" val="52599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2B1AC-DCE1-41B0-AFC9-83828ABB1AF1}" type="datetimeFigureOut">
              <a:rPr lang="en-US" smtClean="0"/>
              <a:t>11/30/2020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AC137-4B79-4FD1-A391-AC7EABD76708}" type="slidenum">
              <a:rPr lang="en-US" smtClean="0"/>
              <a:t>‹#›</a:t>
            </a:fld>
            <a:endParaRPr lang="en-US"/>
          </a:p>
        </p:txBody>
      </p:sp>
    </p:spTree>
    <p:extLst>
      <p:ext uri="{BB962C8B-B14F-4D97-AF65-F5344CB8AC3E}">
        <p14:creationId xmlns:p14="http://schemas.microsoft.com/office/powerpoint/2010/main" val="103011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png"/><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4003675" y="1743075"/>
            <a:ext cx="4038600" cy="167640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KỂ CHUYỆN</a:t>
            </a:r>
          </a:p>
        </p:txBody>
      </p:sp>
      <p:sp>
        <p:nvSpPr>
          <p:cNvPr id="8195" name="WordArt 4"/>
          <p:cNvSpPr>
            <a:spLocks noChangeArrowheads="1" noChangeShapeType="1" noTextEdit="1"/>
          </p:cNvSpPr>
          <p:nvPr/>
        </p:nvSpPr>
        <p:spPr bwMode="auto">
          <a:xfrm>
            <a:off x="1289050" y="5122863"/>
            <a:ext cx="6896100" cy="523875"/>
          </a:xfrm>
          <a:prstGeom prst="rect">
            <a:avLst/>
          </a:prstGeom>
        </p:spPr>
        <p:txBody>
          <a:bodyPr wrap="none" fromWordArt="1">
            <a:prstTxWarp prst="textPlain">
              <a:avLst>
                <a:gd name="adj" fmla="val 50000"/>
              </a:avLst>
            </a:prstTxWarp>
          </a:bodyPr>
          <a:lstStyle/>
          <a:p>
            <a:pPr algn="ctr"/>
            <a:r>
              <a:rPr lang="en-US" sz="3600" b="1" kern="1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GIÁO VIÊN: ĐỖ THỊ VUI</a:t>
            </a:r>
          </a:p>
        </p:txBody>
      </p:sp>
      <p:grpSp>
        <p:nvGrpSpPr>
          <p:cNvPr id="8196" name="Group 18"/>
          <p:cNvGrpSpPr>
            <a:grpSpLocks/>
          </p:cNvGrpSpPr>
          <p:nvPr/>
        </p:nvGrpSpPr>
        <p:grpSpPr bwMode="auto">
          <a:xfrm>
            <a:off x="609600" y="838200"/>
            <a:ext cx="2438400" cy="2590800"/>
            <a:chOff x="5225" y="9335"/>
            <a:chExt cx="2520" cy="1750"/>
          </a:xfrm>
        </p:grpSpPr>
        <p:sp>
          <p:nvSpPr>
            <p:cNvPr id="8203"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endParaRPr lang="vi-VN">
                <a:latin typeface="Times New Roman" pitchFamily="18" charset="0"/>
              </a:endParaRPr>
            </a:p>
          </p:txBody>
        </p:sp>
        <p:pic>
          <p:nvPicPr>
            <p:cNvPr id="8204"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5"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b="1">
                  <a:latin typeface="Times New Roman" pitchFamily="18" charset="0"/>
                  <a:cs typeface="Times New Roman" pitchFamily="18" charset="0"/>
                </a:rPr>
                <a:t> </a:t>
              </a:r>
              <a:endParaRPr lang="en-US" sz="4800">
                <a:latin typeface="Times New Roman" pitchFamily="18" charset="0"/>
                <a:cs typeface="Times New Roman" pitchFamily="18" charset="0"/>
              </a:endParaRPr>
            </a:p>
          </p:txBody>
        </p:sp>
        <p:sp>
          <p:nvSpPr>
            <p:cNvPr id="8209"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sz="4800">
                <a:latin typeface="Times New Roman" pitchFamily="18" charset="0"/>
              </a:endParaRPr>
            </a:p>
          </p:txBody>
        </p:sp>
        <p:sp>
          <p:nvSpPr>
            <p:cNvPr id="8210"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Times New Roman"/>
                  <a:cs typeface="Times New Roman"/>
                </a:rPr>
                <a:t>NĂM </a:t>
              </a:r>
            </a:p>
          </p:txBody>
        </p:sp>
        <p:sp>
          <p:nvSpPr>
            <p:cNvPr id="8211"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sz="4800">
                <a:latin typeface="Times New Roman" pitchFamily="18" charset="0"/>
              </a:endParaRPr>
            </a:p>
          </p:txBody>
        </p:sp>
      </p:grpSp>
      <p:sp>
        <p:nvSpPr>
          <p:cNvPr id="8197" name="WordArt 16"/>
          <p:cNvSpPr>
            <a:spLocks noChangeArrowheads="1" noChangeShapeType="1" noTextEdit="1"/>
          </p:cNvSpPr>
          <p:nvPr/>
        </p:nvSpPr>
        <p:spPr bwMode="auto">
          <a:xfrm>
            <a:off x="1209675" y="228600"/>
            <a:ext cx="6867525" cy="523875"/>
          </a:xfrm>
          <a:prstGeom prst="rect">
            <a:avLst/>
          </a:prstGeom>
        </p:spPr>
        <p:txBody>
          <a:bodyPr wrap="none" fromWordArt="1">
            <a:prstTxWarp prst="textPlain">
              <a:avLst>
                <a:gd name="adj" fmla="val 50000"/>
              </a:avLst>
            </a:prstTxWarp>
          </a:bodyPr>
          <a:lstStyle/>
          <a:p>
            <a:pPr algn="ctr"/>
            <a:r>
              <a:rPr lang="vi-VN"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ĐẠI ĐỒNG</a:t>
            </a:r>
            <a:endPar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pic>
        <p:nvPicPr>
          <p:cNvPr id="8198" name="Picture 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3" y="619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538162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422775"/>
            <a:ext cx="1222375"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86775" y="47625"/>
            <a:ext cx="60960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2"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latin typeface="Times New Roman" pitchFamily="18" charset="0"/>
            </a:endParaRPr>
          </a:p>
        </p:txBody>
      </p:sp>
    </p:spTree>
    <p:extLst>
      <p:ext uri="{BB962C8B-B14F-4D97-AF65-F5344CB8AC3E}">
        <p14:creationId xmlns:p14="http://schemas.microsoft.com/office/powerpoint/2010/main" val="256083652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640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WordArt 4"/>
          <p:cNvSpPr>
            <a:spLocks noChangeArrowheads="1" noChangeShapeType="1" noTextEdit="1"/>
          </p:cNvSpPr>
          <p:nvPr/>
        </p:nvSpPr>
        <p:spPr bwMode="auto">
          <a:xfrm>
            <a:off x="533400" y="1524000"/>
            <a:ext cx="3581400" cy="523875"/>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KIỂM TRA BÀI CŨ</a:t>
            </a:r>
          </a:p>
        </p:txBody>
      </p:sp>
      <p:pic>
        <p:nvPicPr>
          <p:cNvPr id="9219" name="Picture 6"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106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8"/>
          <p:cNvSpPr txBox="1">
            <a:spLocks noChangeArrowheads="1"/>
          </p:cNvSpPr>
          <p:nvPr/>
        </p:nvSpPr>
        <p:spPr bwMode="auto">
          <a:xfrm>
            <a:off x="1524000" y="2506663"/>
            <a:ext cx="7620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cs typeface="Times New Roman" pitchFamily="18" charset="0"/>
              </a:rPr>
              <a:t>* Kể lại một việc làm tốt ( hoặc một hành động dũng cảm) bảo vệ môi trường em đã làm hoặc đã chứng kiến.</a:t>
            </a:r>
            <a:r>
              <a:rPr lang="en-US" sz="2800" b="1">
                <a:latin typeface="Times New Roman" pitchFamily="18" charset="0"/>
                <a:cs typeface="Times New Roman" pitchFamily="18" charset="0"/>
              </a:rPr>
              <a:t> </a:t>
            </a:r>
          </a:p>
        </p:txBody>
      </p:sp>
      <p:sp>
        <p:nvSpPr>
          <p:cNvPr id="9221"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latin typeface="Times New Roman" pitchFamily="18" charset="0"/>
            </a:endParaRPr>
          </a:p>
        </p:txBody>
      </p:sp>
    </p:spTree>
    <p:custDataLst>
      <p:tags r:id="rId1"/>
    </p:custDataLst>
    <p:extLst>
      <p:ext uri="{BB962C8B-B14F-4D97-AF65-F5344CB8AC3E}">
        <p14:creationId xmlns:p14="http://schemas.microsoft.com/office/powerpoint/2010/main" val="183662288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6632"/>
                                        </p:tgtEl>
                                        <p:attrNameLst>
                                          <p:attrName>style.visibility</p:attrName>
                                        </p:attrNameLst>
                                      </p:cBhvr>
                                      <p:to>
                                        <p:strVal val="visible"/>
                                      </p:to>
                                    </p:set>
                                    <p:anim calcmode="discrete" valueType="clr">
                                      <p:cBhvr override="childStyle">
                                        <p:cTn id="13" dur="80"/>
                                        <p:tgtEl>
                                          <p:spTgt spid="2663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6632"/>
                                        </p:tgtEl>
                                        <p:attrNameLst>
                                          <p:attrName>fillcolor</p:attrName>
                                        </p:attrNameLst>
                                      </p:cBhvr>
                                      <p:tavLst>
                                        <p:tav tm="0">
                                          <p:val>
                                            <p:clrVal>
                                              <a:schemeClr val="accent2"/>
                                            </p:clrVal>
                                          </p:val>
                                        </p:tav>
                                        <p:tav tm="50000">
                                          <p:val>
                                            <p:clrVal>
                                              <a:schemeClr val="hlink"/>
                                            </p:clrVal>
                                          </p:val>
                                        </p:tav>
                                      </p:tavLst>
                                    </p:anim>
                                    <p:set>
                                      <p:cBhvr>
                                        <p:cTn id="15" dur="80"/>
                                        <p:tgtEl>
                                          <p:spTgt spid="266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9" name="Group 11"/>
          <p:cNvGrpSpPr>
            <a:grpSpLocks/>
          </p:cNvGrpSpPr>
          <p:nvPr/>
        </p:nvGrpSpPr>
        <p:grpSpPr bwMode="auto">
          <a:xfrm>
            <a:off x="12700" y="1409700"/>
            <a:ext cx="6324600" cy="5448300"/>
            <a:chOff x="0" y="1344"/>
            <a:chExt cx="5760" cy="2976"/>
          </a:xfrm>
        </p:grpSpPr>
        <p:pic>
          <p:nvPicPr>
            <p:cNvPr id="1024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
              <a:ext cx="2016" cy="153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024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344"/>
              <a:ext cx="2064" cy="153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02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1344"/>
              <a:ext cx="1762" cy="153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02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80"/>
              <a:ext cx="2016" cy="144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0252"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 y="2880"/>
              <a:ext cx="1968" cy="144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0253"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 y="2874"/>
              <a:ext cx="1776" cy="144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grpSp>
      <p:sp>
        <p:nvSpPr>
          <p:cNvPr id="12297" name="Text Box 9"/>
          <p:cNvSpPr txBox="1">
            <a:spLocks noChangeArrowheads="1"/>
          </p:cNvSpPr>
          <p:nvPr/>
        </p:nvSpPr>
        <p:spPr bwMode="auto">
          <a:xfrm>
            <a:off x="-203200" y="573088"/>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rgbClr val="FF0000"/>
                </a:solidFill>
                <a:latin typeface="Times New Roman" pitchFamily="18" charset="0"/>
                <a:cs typeface="Times New Roman" pitchFamily="18" charset="0"/>
              </a:rPr>
              <a:t>Pa-xtơ và em bé</a:t>
            </a:r>
          </a:p>
        </p:txBody>
      </p:sp>
      <p:pic>
        <p:nvPicPr>
          <p:cNvPr id="12306" name="Picture 18" descr="images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313" y="1409700"/>
            <a:ext cx="28194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Text Box 20"/>
          <p:cNvSpPr txBox="1">
            <a:spLocks noChangeArrowheads="1"/>
          </p:cNvSpPr>
          <p:nvPr/>
        </p:nvSpPr>
        <p:spPr bwMode="auto">
          <a:xfrm>
            <a:off x="6400800" y="5911850"/>
            <a:ext cx="2743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b="1">
                <a:solidFill>
                  <a:srgbClr val="FF0000"/>
                </a:solidFill>
                <a:latin typeface="Times New Roman" pitchFamily="18" charset="0"/>
              </a:rPr>
              <a:t>Lu-i Pa-xt</a:t>
            </a:r>
            <a:r>
              <a:rPr lang="vi-VN" sz="2800" b="1">
                <a:solidFill>
                  <a:srgbClr val="FF0000"/>
                </a:solidFill>
                <a:latin typeface="Times New Roman" pitchFamily="18" charset="0"/>
              </a:rPr>
              <a:t>ơ</a:t>
            </a:r>
            <a:r>
              <a:rPr lang="en-US" sz="2800" b="1">
                <a:solidFill>
                  <a:srgbClr val="FF0000"/>
                </a:solidFill>
                <a:latin typeface="Times New Roman" pitchFamily="18" charset="0"/>
              </a:rPr>
              <a:t>  (1822-1895)</a:t>
            </a:r>
          </a:p>
        </p:txBody>
      </p:sp>
      <p:sp>
        <p:nvSpPr>
          <p:cNvPr id="10246"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latin typeface="Times New Roman" pitchFamily="18" charset="0"/>
            </a:endParaRPr>
          </a:p>
        </p:txBody>
      </p:sp>
      <p:sp>
        <p:nvSpPr>
          <p:cNvPr id="10247" name="TextBox 1"/>
          <p:cNvSpPr txBox="1">
            <a:spLocks noChangeArrowheads="1"/>
          </p:cNvSpPr>
          <p:nvPr/>
        </p:nvSpPr>
        <p:spPr bwMode="auto">
          <a:xfrm>
            <a:off x="2938463" y="12700"/>
            <a:ext cx="289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u="sng">
                <a:solidFill>
                  <a:srgbClr val="0000FF"/>
                </a:solidFill>
                <a:latin typeface="Times New Roman" pitchFamily="18" charset="0"/>
                <a:cs typeface="Times New Roman" pitchFamily="18" charset="0"/>
              </a:rPr>
              <a:t>KỂ CHUYỆN</a:t>
            </a:r>
          </a:p>
        </p:txBody>
      </p:sp>
    </p:spTree>
    <p:extLst>
      <p:ext uri="{BB962C8B-B14F-4D97-AF65-F5344CB8AC3E}">
        <p14:creationId xmlns:p14="http://schemas.microsoft.com/office/powerpoint/2010/main" val="3904848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06"/>
                                        </p:tgtEl>
                                        <p:attrNameLst>
                                          <p:attrName>style.visibility</p:attrName>
                                        </p:attrNameLst>
                                      </p:cBhvr>
                                      <p:to>
                                        <p:strVal val="visible"/>
                                      </p:to>
                                    </p:set>
                                    <p:anim calcmode="lin" valueType="num">
                                      <p:cBhvr additive="base">
                                        <p:cTn id="7" dur="500" fill="hold"/>
                                        <p:tgtEl>
                                          <p:spTgt spid="12306"/>
                                        </p:tgtEl>
                                        <p:attrNameLst>
                                          <p:attrName>ppt_x</p:attrName>
                                        </p:attrNameLst>
                                      </p:cBhvr>
                                      <p:tavLst>
                                        <p:tav tm="0">
                                          <p:val>
                                            <p:strVal val="#ppt_x"/>
                                          </p:val>
                                        </p:tav>
                                        <p:tav tm="100000">
                                          <p:val>
                                            <p:strVal val="#ppt_x"/>
                                          </p:val>
                                        </p:tav>
                                      </p:tavLst>
                                    </p:anim>
                                    <p:anim calcmode="lin" valueType="num">
                                      <p:cBhvr additive="base">
                                        <p:cTn id="8" dur="500" fill="hold"/>
                                        <p:tgtEl>
                                          <p:spTgt spid="1230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12308">
                                            <p:txEl>
                                              <p:pRg st="0" end="0"/>
                                            </p:txEl>
                                          </p:spTgt>
                                        </p:tgtEl>
                                        <p:attrNameLst>
                                          <p:attrName>style.visibility</p:attrName>
                                        </p:attrNameLst>
                                      </p:cBhvr>
                                      <p:to>
                                        <p:strVal val="visible"/>
                                      </p:to>
                                    </p:set>
                                    <p:anim calcmode="discrete" valueType="clr">
                                      <p:cBhvr override="childStyle">
                                        <p:cTn id="12" dur="80"/>
                                        <p:tgtEl>
                                          <p:spTgt spid="1230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30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2308">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9"/>
                                        </p:tgtEl>
                                        <p:attrNameLst>
                                          <p:attrName>style.visibility</p:attrName>
                                        </p:attrNameLst>
                                      </p:cBhvr>
                                      <p:to>
                                        <p:strVal val="visible"/>
                                      </p:to>
                                    </p:set>
                                    <p:anim calcmode="lin" valueType="num">
                                      <p:cBhvr additive="base">
                                        <p:cTn id="19" dur="500" fill="hold"/>
                                        <p:tgtEl>
                                          <p:spTgt spid="12299"/>
                                        </p:tgtEl>
                                        <p:attrNameLst>
                                          <p:attrName>ppt_x</p:attrName>
                                        </p:attrNameLst>
                                      </p:cBhvr>
                                      <p:tavLst>
                                        <p:tav tm="0">
                                          <p:val>
                                            <p:strVal val="#ppt_x"/>
                                          </p:val>
                                        </p:tav>
                                        <p:tav tm="100000">
                                          <p:val>
                                            <p:strVal val="#ppt_x"/>
                                          </p:val>
                                        </p:tav>
                                      </p:tavLst>
                                    </p:anim>
                                    <p:anim calcmode="lin" valueType="num">
                                      <p:cBhvr additive="base">
                                        <p:cTn id="20"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2297"/>
                                        </p:tgtEl>
                                        <p:attrNameLst>
                                          <p:attrName>style.visibility</p:attrName>
                                        </p:attrNameLst>
                                      </p:cBhvr>
                                      <p:to>
                                        <p:strVal val="visible"/>
                                      </p:to>
                                    </p:set>
                                    <p:anim calcmode="discrete" valueType="clr">
                                      <p:cBhvr override="childStyle">
                                        <p:cTn id="25"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297"/>
                                        </p:tgtEl>
                                        <p:attrNameLst>
                                          <p:attrName>fillcolor</p:attrName>
                                        </p:attrNameLst>
                                      </p:cBhvr>
                                      <p:tavLst>
                                        <p:tav tm="0">
                                          <p:val>
                                            <p:clrVal>
                                              <a:schemeClr val="accent2"/>
                                            </p:clrVal>
                                          </p:val>
                                        </p:tav>
                                        <p:tav tm="50000">
                                          <p:val>
                                            <p:clrVal>
                                              <a:schemeClr val="hlink"/>
                                            </p:clrVal>
                                          </p:val>
                                        </p:tav>
                                      </p:tavLst>
                                    </p:anim>
                                    <p:set>
                                      <p:cBhvr>
                                        <p:cTn id="27" dur="80"/>
                                        <p:tgtEl>
                                          <p:spTgt spid="122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227013" y="1257300"/>
            <a:ext cx="5302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solidFill>
                  <a:srgbClr val="0000FF"/>
                </a:solidFill>
                <a:latin typeface="Times New Roman" pitchFamily="18" charset="0"/>
              </a:rPr>
              <a:t>- bác sĩ</a:t>
            </a:r>
            <a:r>
              <a:rPr lang="en-US" sz="3200" b="1">
                <a:latin typeface="Times New Roman" pitchFamily="18" charset="0"/>
              </a:rPr>
              <a:t> </a:t>
            </a:r>
            <a:r>
              <a:rPr lang="en-US" sz="3200" b="1">
                <a:solidFill>
                  <a:srgbClr val="FF0000"/>
                </a:solidFill>
                <a:latin typeface="Times New Roman" pitchFamily="18" charset="0"/>
              </a:rPr>
              <a:t>Lu-i  Pa-xtơ</a:t>
            </a:r>
          </a:p>
        </p:txBody>
      </p:sp>
      <p:sp>
        <p:nvSpPr>
          <p:cNvPr id="13320" name="Rectangle 8"/>
          <p:cNvSpPr>
            <a:spLocks noChangeArrowheads="1"/>
          </p:cNvSpPr>
          <p:nvPr/>
        </p:nvSpPr>
        <p:spPr bwMode="auto">
          <a:xfrm>
            <a:off x="227013" y="3057525"/>
            <a:ext cx="9144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FF"/>
                </a:solidFill>
                <a:latin typeface="Times New Roman" pitchFamily="18" charset="0"/>
              </a:rPr>
              <a:t>-</a:t>
            </a:r>
            <a:r>
              <a:rPr lang="en-US" sz="3200" b="1">
                <a:solidFill>
                  <a:srgbClr val="FF0000"/>
                </a:solidFill>
                <a:latin typeface="Times New Roman" pitchFamily="18" charset="0"/>
              </a:rPr>
              <a:t> Ngày 6 / 7 / 1885 </a:t>
            </a:r>
            <a:r>
              <a:rPr lang="en-US" sz="3200" b="1">
                <a:solidFill>
                  <a:srgbClr val="0000FF"/>
                </a:solidFill>
                <a:latin typeface="Times New Roman" pitchFamily="18" charset="0"/>
              </a:rPr>
              <a:t>( ngày Giô-dép được đưa đến gặp bác sĩ Pa-xtơ)</a:t>
            </a:r>
          </a:p>
        </p:txBody>
      </p:sp>
      <p:sp>
        <p:nvSpPr>
          <p:cNvPr id="13321" name="Rectangle 9"/>
          <p:cNvSpPr>
            <a:spLocks noChangeArrowheads="1"/>
          </p:cNvSpPr>
          <p:nvPr/>
        </p:nvSpPr>
        <p:spPr bwMode="auto">
          <a:xfrm>
            <a:off x="228600" y="41910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FF"/>
                </a:solidFill>
                <a:latin typeface="Times New Roman" pitchFamily="18" charset="0"/>
              </a:rPr>
              <a:t>-</a:t>
            </a:r>
            <a:r>
              <a:rPr lang="en-US" sz="3200" b="1">
                <a:solidFill>
                  <a:srgbClr val="FF0000"/>
                </a:solidFill>
                <a:latin typeface="Times New Roman" pitchFamily="18" charset="0"/>
              </a:rPr>
              <a:t> Ngày 7 / 7 / 1885 </a:t>
            </a:r>
            <a:r>
              <a:rPr lang="en-US" sz="3200" b="1">
                <a:solidFill>
                  <a:srgbClr val="0000FF"/>
                </a:solidFill>
                <a:latin typeface="Times New Roman" pitchFamily="18" charset="0"/>
              </a:rPr>
              <a:t>( ngày những giọt vắc-xin chống dại đầu tiên được tiêm thử nghiệm trên cơ thể con người )</a:t>
            </a:r>
          </a:p>
        </p:txBody>
      </p:sp>
      <p:sp>
        <p:nvSpPr>
          <p:cNvPr id="11269"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latin typeface="Times New Roman" pitchFamily="18" charset="0"/>
            </a:endParaRPr>
          </a:p>
        </p:txBody>
      </p:sp>
      <p:sp>
        <p:nvSpPr>
          <p:cNvPr id="6" name="Rectangle 7"/>
          <p:cNvSpPr>
            <a:spLocks noChangeArrowheads="1"/>
          </p:cNvSpPr>
          <p:nvPr/>
        </p:nvSpPr>
        <p:spPr bwMode="auto">
          <a:xfrm>
            <a:off x="228600" y="1841500"/>
            <a:ext cx="5302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solidFill>
                  <a:srgbClr val="0000FF"/>
                </a:solidFill>
                <a:latin typeface="Times New Roman" pitchFamily="18" charset="0"/>
              </a:rPr>
              <a:t>- cậu bé </a:t>
            </a:r>
            <a:r>
              <a:rPr lang="en-US" sz="3200" b="1">
                <a:solidFill>
                  <a:srgbClr val="FF0000"/>
                </a:solidFill>
                <a:latin typeface="Times New Roman" pitchFamily="18" charset="0"/>
              </a:rPr>
              <a:t>Giô- dép</a:t>
            </a:r>
          </a:p>
        </p:txBody>
      </p:sp>
      <p:sp>
        <p:nvSpPr>
          <p:cNvPr id="7" name="Rectangle 7"/>
          <p:cNvSpPr>
            <a:spLocks noChangeArrowheads="1"/>
          </p:cNvSpPr>
          <p:nvPr/>
        </p:nvSpPr>
        <p:spPr bwMode="auto">
          <a:xfrm>
            <a:off x="228600" y="2425700"/>
            <a:ext cx="5302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solidFill>
                  <a:srgbClr val="0000FF"/>
                </a:solidFill>
                <a:latin typeface="Times New Roman" pitchFamily="18" charset="0"/>
              </a:rPr>
              <a:t>- thuốc </a:t>
            </a:r>
            <a:r>
              <a:rPr lang="en-US" sz="3200" b="1">
                <a:solidFill>
                  <a:srgbClr val="FF0000"/>
                </a:solidFill>
                <a:latin typeface="Times New Roman" pitchFamily="18" charset="0"/>
              </a:rPr>
              <a:t>vắc- xin</a:t>
            </a:r>
          </a:p>
        </p:txBody>
      </p:sp>
    </p:spTree>
    <p:extLst>
      <p:ext uri="{BB962C8B-B14F-4D97-AF65-F5344CB8AC3E}">
        <p14:creationId xmlns:p14="http://schemas.microsoft.com/office/powerpoint/2010/main" val="4203148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9">
                                            <p:txEl>
                                              <p:pRg st="0" end="0"/>
                                            </p:txEl>
                                          </p:spTgt>
                                        </p:tgtEl>
                                        <p:attrNameLst>
                                          <p:attrName>style.visibility</p:attrName>
                                        </p:attrNameLst>
                                      </p:cBhvr>
                                      <p:to>
                                        <p:strVal val="visible"/>
                                      </p:to>
                                    </p:set>
                                    <p:anim calcmode="lin" valueType="num">
                                      <p:cBhvr additive="base">
                                        <p:cTn id="7" dur="500" fill="hold"/>
                                        <p:tgtEl>
                                          <p:spTgt spid="133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20">
                                            <p:txEl>
                                              <p:pRg st="0" end="0"/>
                                            </p:txEl>
                                          </p:spTgt>
                                        </p:tgtEl>
                                        <p:attrNameLst>
                                          <p:attrName>style.visibility</p:attrName>
                                        </p:attrNameLst>
                                      </p:cBhvr>
                                      <p:to>
                                        <p:strVal val="visible"/>
                                      </p:to>
                                    </p:set>
                                    <p:anim calcmode="lin" valueType="num">
                                      <p:cBhvr additive="base">
                                        <p:cTn id="13" dur="500" fill="hold"/>
                                        <p:tgtEl>
                                          <p:spTgt spid="133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21">
                                            <p:txEl>
                                              <p:pRg st="0" end="0"/>
                                            </p:txEl>
                                          </p:spTgt>
                                        </p:tgtEl>
                                        <p:attrNameLst>
                                          <p:attrName>style.visibility</p:attrName>
                                        </p:attrNameLst>
                                      </p:cBhvr>
                                      <p:to>
                                        <p:strVal val="visible"/>
                                      </p:to>
                                    </p:set>
                                    <p:anim calcmode="lin" valueType="num">
                                      <p:cBhvr additive="base">
                                        <p:cTn id="19" dur="500" fill="hold"/>
                                        <p:tgtEl>
                                          <p:spTgt spid="133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2700" y="0"/>
            <a:ext cx="9207500" cy="6858000"/>
            <a:chOff x="0" y="1344"/>
            <a:chExt cx="5760" cy="2976"/>
          </a:xfrm>
        </p:grpSpPr>
        <p:pic>
          <p:nvPicPr>
            <p:cNvPr id="1229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
              <a:ext cx="2016" cy="153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344"/>
              <a:ext cx="2064" cy="153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1344"/>
              <a:ext cx="1762" cy="153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2294"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80"/>
              <a:ext cx="2016" cy="144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 y="2880"/>
              <a:ext cx="1968" cy="144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2296"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 y="2874"/>
              <a:ext cx="1776" cy="144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2552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533400" y="23622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sz="2800">
              <a:latin typeface="Times New Roman" pitchFamily="18" charset="0"/>
            </a:endParaRPr>
          </a:p>
        </p:txBody>
      </p:sp>
      <p:grpSp>
        <p:nvGrpSpPr>
          <p:cNvPr id="13315" name="Group 9"/>
          <p:cNvGrpSpPr>
            <a:grpSpLocks/>
          </p:cNvGrpSpPr>
          <p:nvPr/>
        </p:nvGrpSpPr>
        <p:grpSpPr bwMode="auto">
          <a:xfrm>
            <a:off x="2974975" y="152400"/>
            <a:ext cx="6202363" cy="6858000"/>
            <a:chOff x="0" y="1344"/>
            <a:chExt cx="5760" cy="2976"/>
          </a:xfrm>
        </p:grpSpPr>
        <p:pic>
          <p:nvPicPr>
            <p:cNvPr id="133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
              <a:ext cx="2016" cy="153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344"/>
              <a:ext cx="2064" cy="153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1344"/>
              <a:ext cx="1762" cy="153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80"/>
              <a:ext cx="2016" cy="144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 y="2880"/>
              <a:ext cx="1968" cy="144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332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 y="2874"/>
              <a:ext cx="1776" cy="144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grpSp>
      <p:sp>
        <p:nvSpPr>
          <p:cNvPr id="37904" name="Text Box 16"/>
          <p:cNvSpPr txBox="1">
            <a:spLocks noChangeArrowheads="1"/>
          </p:cNvSpPr>
          <p:nvPr/>
        </p:nvSpPr>
        <p:spPr bwMode="auto">
          <a:xfrm>
            <a:off x="30163" y="1554163"/>
            <a:ext cx="3200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cs typeface="Times New Roman" pitchFamily="18" charset="0"/>
              </a:rPr>
              <a:t>1.Dựa vào lời kể của cô giáo (thầy giáo) và các tranh minh họa, kể lại từng đoạn câu chuyện.</a:t>
            </a:r>
          </a:p>
        </p:txBody>
      </p:sp>
      <p:sp>
        <p:nvSpPr>
          <p:cNvPr id="13317"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latin typeface="Times New Roman" pitchFamily="18" charset="0"/>
            </a:endParaRPr>
          </a:p>
        </p:txBody>
      </p:sp>
    </p:spTree>
    <p:extLst>
      <p:ext uri="{BB962C8B-B14F-4D97-AF65-F5344CB8AC3E}">
        <p14:creationId xmlns:p14="http://schemas.microsoft.com/office/powerpoint/2010/main" val="3626871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904"/>
                                        </p:tgtEl>
                                        <p:attrNameLst>
                                          <p:attrName>style.visibility</p:attrName>
                                        </p:attrNameLst>
                                      </p:cBhvr>
                                      <p:to>
                                        <p:strVal val="visible"/>
                                      </p:to>
                                    </p:set>
                                    <p:anim calcmode="discrete" valueType="clr">
                                      <p:cBhvr override="childStyle">
                                        <p:cTn id="7" dur="80"/>
                                        <p:tgtEl>
                                          <p:spTgt spid="379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04"/>
                                        </p:tgtEl>
                                        <p:attrNameLst>
                                          <p:attrName>fillcolor</p:attrName>
                                        </p:attrNameLst>
                                      </p:cBhvr>
                                      <p:tavLst>
                                        <p:tav tm="0">
                                          <p:val>
                                            <p:clrVal>
                                              <a:schemeClr val="accent2"/>
                                            </p:clrVal>
                                          </p:val>
                                        </p:tav>
                                        <p:tav tm="50000">
                                          <p:val>
                                            <p:clrVal>
                                              <a:schemeClr val="hlink"/>
                                            </p:clrVal>
                                          </p:val>
                                        </p:tav>
                                      </p:tavLst>
                                    </p:anim>
                                    <p:set>
                                      <p:cBhvr>
                                        <p:cTn id="9" dur="80"/>
                                        <p:tgtEl>
                                          <p:spTgt spid="379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141288" y="1069975"/>
            <a:ext cx="4267200"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accent1"/>
              </a:buClr>
            </a:pPr>
            <a:r>
              <a:rPr lang="en-US" sz="28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Ngày 6-7-1885 cậu bé Giô-dép bị chó dại cắn được đưa đến Pa-ri nhờ Lu-i Pa-xtơ cứu chữa. Cậu bị mười bốn vết cắn ở tay vì lấy tay che mặt khi chó cắn. Cuộc sống của cậu chỉ được tính từng ngày. Nhìn vẻ đau đớn của cậu bé và đôi mắt đỏ hoe của người mẹ Pa-xtơ rất đau lòng.  </a:t>
            </a:r>
          </a:p>
        </p:txBody>
      </p:sp>
      <p:pic>
        <p:nvPicPr>
          <p:cNvPr id="143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106488"/>
            <a:ext cx="4724400" cy="575151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6393" name="Text Box 9"/>
          <p:cNvSpPr txBox="1">
            <a:spLocks noChangeArrowheads="1"/>
          </p:cNvSpPr>
          <p:nvPr/>
        </p:nvSpPr>
        <p:spPr bwMode="auto">
          <a:xfrm>
            <a:off x="76200" y="28575"/>
            <a:ext cx="914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00FF"/>
                </a:solidFill>
                <a:latin typeface="Times New Roman" pitchFamily="18" charset="0"/>
                <a:cs typeface="Times New Roman" pitchFamily="18" charset="0"/>
              </a:rPr>
              <a:t>* Tranh 1: </a:t>
            </a:r>
            <a:r>
              <a:rPr lang="en-US" sz="3200" b="1">
                <a:solidFill>
                  <a:srgbClr val="FF0000"/>
                </a:solidFill>
                <a:latin typeface="Times New Roman" pitchFamily="18" charset="0"/>
                <a:cs typeface="Times New Roman" pitchFamily="18" charset="0"/>
              </a:rPr>
              <a:t>Chú bé Giô-dép bị chó cắn được mẹ đưa đến nhờ Lu-i Pa-xtơ cứu chữa.</a:t>
            </a:r>
          </a:p>
        </p:txBody>
      </p:sp>
      <p:sp>
        <p:nvSpPr>
          <p:cNvPr id="14341"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latin typeface="Times New Roman" pitchFamily="18" charset="0"/>
            </a:endParaRPr>
          </a:p>
        </p:txBody>
      </p:sp>
    </p:spTree>
    <p:extLst>
      <p:ext uri="{BB962C8B-B14F-4D97-AF65-F5344CB8AC3E}">
        <p14:creationId xmlns:p14="http://schemas.microsoft.com/office/powerpoint/2010/main" val="2200012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barn(inVertical)">
                                      <p:cBhvr>
                                        <p:cTn id="7" dur="500"/>
                                        <p:tgtEl>
                                          <p:spTgt spid="16393"/>
                                        </p:tgtEl>
                                      </p:cBhvr>
                                    </p:animEffect>
                                  </p:childTnLst>
                                </p:cTn>
                              </p:par>
                              <p:par>
                                <p:cTn id="8" presetID="16" presetClass="entr" presetSubtype="21"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arn(inVertical)">
                                      <p:cBhvr>
                                        <p:cTn id="10" dur="500"/>
                                        <p:tgtEl>
                                          <p:spTgt spid="143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391"/>
                                        </p:tgtEl>
                                        <p:attrNameLst>
                                          <p:attrName>style.visibility</p:attrName>
                                        </p:attrNameLst>
                                      </p:cBhvr>
                                      <p:to>
                                        <p:strVal val="visible"/>
                                      </p:to>
                                    </p:set>
                                    <p:animEffect transition="in" filter="wipe(down)">
                                      <p:cBhvr>
                                        <p:cTn id="15"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sz="quarter" idx="4294967295"/>
          </p:nvPr>
        </p:nvSpPr>
        <p:spPr>
          <a:xfrm>
            <a:off x="685800" y="2239963"/>
            <a:ext cx="3803650" cy="3876675"/>
          </a:xfrm>
        </p:spPr>
        <p:txBody>
          <a:bodyPr/>
          <a:lstStyle/>
          <a:p>
            <a:pPr eaLnBrk="1" hangingPunct="1">
              <a:lnSpc>
                <a:spcPct val="80000"/>
              </a:lnSpc>
              <a:buFontTx/>
              <a:buNone/>
            </a:pPr>
            <a:r>
              <a:rPr lang="en-US" smtClean="0">
                <a:latin typeface="Times New Roman" pitchFamily="18" charset="0"/>
              </a:rPr>
              <a:t>       </a:t>
            </a:r>
          </a:p>
        </p:txBody>
      </p:sp>
      <p:sp>
        <p:nvSpPr>
          <p:cNvPr id="19467" name="Text Box 11"/>
          <p:cNvSpPr txBox="1">
            <a:spLocks noChangeArrowheads="1"/>
          </p:cNvSpPr>
          <p:nvPr/>
        </p:nvSpPr>
        <p:spPr bwMode="auto">
          <a:xfrm>
            <a:off x="12700" y="1089025"/>
            <a:ext cx="4572000" cy="501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Times New Roman" pitchFamily="18" charset="0"/>
              </a:rPr>
              <a:t>   </a:t>
            </a:r>
            <a:r>
              <a:rPr lang="en-US" sz="3200" b="1">
                <a:solidFill>
                  <a:srgbClr val="0000FF"/>
                </a:solidFill>
                <a:latin typeface="Times New Roman" pitchFamily="18" charset="0"/>
              </a:rPr>
              <a:t>Đêm đã khuya, nhưng Pa-xtơ vẫn còn ngồi trên bàn làm việc. Vắc-xin chữa bệnh dại ông chế ra đã có kết quả trên loài vật nhưng chưa lần nào thí nghiệm trên người. Ông muốn cứu cậu bé nhưng không muốn lấy cậu làm vật thí nghiệm. </a:t>
            </a:r>
          </a:p>
        </p:txBody>
      </p:sp>
      <p:sp>
        <p:nvSpPr>
          <p:cNvPr id="17416" name="Text Box 8"/>
          <p:cNvSpPr txBox="1">
            <a:spLocks noChangeArrowheads="1"/>
          </p:cNvSpPr>
          <p:nvPr/>
        </p:nvSpPr>
        <p:spPr bwMode="auto">
          <a:xfrm>
            <a:off x="20638" y="12700"/>
            <a:ext cx="9144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00FF"/>
                </a:solidFill>
                <a:latin typeface="Times New Roman" pitchFamily="18" charset="0"/>
                <a:cs typeface="Times New Roman" pitchFamily="18" charset="0"/>
              </a:rPr>
              <a:t>* Tranh 2: </a:t>
            </a:r>
            <a:r>
              <a:rPr lang="en-US" sz="3200" b="1">
                <a:solidFill>
                  <a:srgbClr val="FF0000"/>
                </a:solidFill>
                <a:latin typeface="Times New Roman" pitchFamily="18" charset="0"/>
                <a:cs typeface="Times New Roman" pitchFamily="18" charset="0"/>
              </a:rPr>
              <a:t>Pa- xtơ trăn trở, suy nghĩ về phương cách chữa trị cho em bé.</a:t>
            </a:r>
          </a:p>
        </p:txBody>
      </p:sp>
      <p:pic>
        <p:nvPicPr>
          <p:cNvPr id="1741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89025"/>
            <a:ext cx="4572000" cy="5768975"/>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5366"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latin typeface="Times New Roman" pitchFamily="18" charset="0"/>
            </a:endParaRPr>
          </a:p>
        </p:txBody>
      </p:sp>
    </p:spTree>
    <p:extLst>
      <p:ext uri="{BB962C8B-B14F-4D97-AF65-F5344CB8AC3E}">
        <p14:creationId xmlns:p14="http://schemas.microsoft.com/office/powerpoint/2010/main" val="3856854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6"/>
                                        </p:tgtEl>
                                        <p:attrNameLst>
                                          <p:attrName>style.visibility</p:attrName>
                                        </p:attrNameLst>
                                      </p:cBhvr>
                                      <p:to>
                                        <p:strVal val="visible"/>
                                      </p:to>
                                    </p:set>
                                    <p:anim calcmode="discrete" valueType="clr">
                                      <p:cBhvr override="childStyle">
                                        <p:cTn id="7" dur="80"/>
                                        <p:tgtEl>
                                          <p:spTgt spid="174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6"/>
                                        </p:tgtEl>
                                        <p:attrNameLst>
                                          <p:attrName>fillcolor</p:attrName>
                                        </p:attrNameLst>
                                      </p:cBhvr>
                                      <p:tavLst>
                                        <p:tav tm="0">
                                          <p:val>
                                            <p:clrVal>
                                              <a:schemeClr val="accent2"/>
                                            </p:clrVal>
                                          </p:val>
                                        </p:tav>
                                        <p:tav tm="50000">
                                          <p:val>
                                            <p:clrVal>
                                              <a:schemeClr val="hlink"/>
                                            </p:clrVal>
                                          </p:val>
                                        </p:tav>
                                      </p:tavLst>
                                    </p:anim>
                                    <p:set>
                                      <p:cBhvr>
                                        <p:cTn id="9" dur="80"/>
                                        <p:tgtEl>
                                          <p:spTgt spid="17416"/>
                                        </p:tgtEl>
                                        <p:attrNameLst>
                                          <p:attrName>fill.type</p:attrName>
                                        </p:attrNameLst>
                                      </p:cBhvr>
                                      <p:to>
                                        <p:strVal val="solid"/>
                                      </p:to>
                                    </p:set>
                                  </p:childTnLst>
                                </p:cTn>
                              </p:par>
                            </p:childTnLst>
                          </p:cTn>
                        </p:par>
                        <p:par>
                          <p:cTn id="10" fill="hold" nodeType="afterGroup">
                            <p:stCondLst>
                              <p:cond delay="2280"/>
                            </p:stCondLst>
                            <p:childTnLst>
                              <p:par>
                                <p:cTn id="11" presetID="2" presetClass="entr" presetSubtype="4" fill="hold" nodeType="afterEffect">
                                  <p:stCondLst>
                                    <p:cond delay="0"/>
                                  </p:stCondLst>
                                  <p:childTnLst>
                                    <p:set>
                                      <p:cBhvr>
                                        <p:cTn id="12" dur="1" fill="hold">
                                          <p:stCondLst>
                                            <p:cond delay="0"/>
                                          </p:stCondLst>
                                        </p:cTn>
                                        <p:tgtEl>
                                          <p:spTgt spid="17417"/>
                                        </p:tgtEl>
                                        <p:attrNameLst>
                                          <p:attrName>style.visibility</p:attrName>
                                        </p:attrNameLst>
                                      </p:cBhvr>
                                      <p:to>
                                        <p:strVal val="visible"/>
                                      </p:to>
                                    </p:set>
                                    <p:anim calcmode="lin" valueType="num">
                                      <p:cBhvr additive="base">
                                        <p:cTn id="13" dur="500" fill="hold"/>
                                        <p:tgtEl>
                                          <p:spTgt spid="17417"/>
                                        </p:tgtEl>
                                        <p:attrNameLst>
                                          <p:attrName>ppt_x</p:attrName>
                                        </p:attrNameLst>
                                      </p:cBhvr>
                                      <p:tavLst>
                                        <p:tav tm="0">
                                          <p:val>
                                            <p:strVal val="#ppt_x"/>
                                          </p:val>
                                        </p:tav>
                                        <p:tav tm="100000">
                                          <p:val>
                                            <p:strVal val="#ppt_x"/>
                                          </p:val>
                                        </p:tav>
                                      </p:tavLst>
                                    </p:anim>
                                    <p:anim calcmode="lin" valueType="num">
                                      <p:cBhvr additive="base">
                                        <p:cTn id="14"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9467"/>
                                        </p:tgtEl>
                                        <p:attrNameLst>
                                          <p:attrName>style.visibility</p:attrName>
                                        </p:attrNameLst>
                                      </p:cBhvr>
                                      <p:to>
                                        <p:strVal val="visible"/>
                                      </p:to>
                                    </p:set>
                                    <p:anim calcmode="discrete" valueType="clr">
                                      <p:cBhvr override="childStyle">
                                        <p:cTn id="19" dur="80"/>
                                        <p:tgtEl>
                                          <p:spTgt spid="1946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467"/>
                                        </p:tgtEl>
                                        <p:attrNameLst>
                                          <p:attrName>fillcolor</p:attrName>
                                        </p:attrNameLst>
                                      </p:cBhvr>
                                      <p:tavLst>
                                        <p:tav tm="0">
                                          <p:val>
                                            <p:clrVal>
                                              <a:schemeClr val="accent2"/>
                                            </p:clrVal>
                                          </p:val>
                                        </p:tav>
                                        <p:tav tm="50000">
                                          <p:val>
                                            <p:clrVal>
                                              <a:schemeClr val="hlink"/>
                                            </p:clrVal>
                                          </p:val>
                                        </p:tav>
                                      </p:tavLst>
                                    </p:anim>
                                    <p:set>
                                      <p:cBhvr>
                                        <p:cTn id="21" dur="80"/>
                                        <p:tgtEl>
                                          <p:spTgt spid="194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74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Text Box 12"/>
          <p:cNvSpPr txBox="1">
            <a:spLocks noChangeArrowheads="1"/>
          </p:cNvSpPr>
          <p:nvPr/>
        </p:nvSpPr>
        <p:spPr bwMode="auto">
          <a:xfrm>
            <a:off x="0" y="1095375"/>
            <a:ext cx="4114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Times New Roman" pitchFamily="18" charset="0"/>
              </a:rPr>
              <a:t>    </a:t>
            </a:r>
            <a:r>
              <a:rPr lang="en-US" sz="3200" b="1">
                <a:solidFill>
                  <a:srgbClr val="0000FF"/>
                </a:solidFill>
                <a:latin typeface="Times New Roman" pitchFamily="18" charset="0"/>
              </a:rPr>
              <a:t>Sau khi trao đổi với đồng nghiệp, ông đi đến quyết định tiêm Vắc-xin cho em bé. Ngay chiều hôm ấy, ngày 7-7-1885 một vài giọt vắc-xin đã được tiêm vào dưới da bụng cậu bé. </a:t>
            </a:r>
          </a:p>
        </p:txBody>
      </p:sp>
      <p:sp>
        <p:nvSpPr>
          <p:cNvPr id="18439" name="Text Box 7"/>
          <p:cNvSpPr txBox="1">
            <a:spLocks noChangeArrowheads="1"/>
          </p:cNvSpPr>
          <p:nvPr/>
        </p:nvSpPr>
        <p:spPr bwMode="auto">
          <a:xfrm>
            <a:off x="38100" y="19050"/>
            <a:ext cx="9144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00FF"/>
                </a:solidFill>
                <a:latin typeface="Times New Roman" pitchFamily="18" charset="0"/>
                <a:cs typeface="Times New Roman" pitchFamily="18" charset="0"/>
              </a:rPr>
              <a:t>* Tranh 3: </a:t>
            </a:r>
            <a:r>
              <a:rPr lang="en-US" sz="3200" b="1">
                <a:solidFill>
                  <a:srgbClr val="FF0000"/>
                </a:solidFill>
                <a:latin typeface="Times New Roman" pitchFamily="18" charset="0"/>
                <a:cs typeface="Times New Roman" pitchFamily="18" charset="0"/>
              </a:rPr>
              <a:t>Pa-xtơ quyết định phải tiêm vắc- xin cho Giô-dép.</a:t>
            </a:r>
          </a:p>
        </p:txBody>
      </p:sp>
      <p:pic>
        <p:nvPicPr>
          <p:cNvPr id="184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095375"/>
            <a:ext cx="4953000" cy="5762625"/>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6389"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latin typeface="Times New Roman" pitchFamily="18" charset="0"/>
            </a:endParaRPr>
          </a:p>
        </p:txBody>
      </p:sp>
    </p:spTree>
    <p:extLst>
      <p:ext uri="{BB962C8B-B14F-4D97-AF65-F5344CB8AC3E}">
        <p14:creationId xmlns:p14="http://schemas.microsoft.com/office/powerpoint/2010/main" val="426042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9"/>
                                        </p:tgtEl>
                                        <p:attrNameLst>
                                          <p:attrName>style.visibility</p:attrName>
                                        </p:attrNameLst>
                                      </p:cBhvr>
                                      <p:to>
                                        <p:strVal val="visible"/>
                                      </p:to>
                                    </p:set>
                                    <p:anim calcmode="discrete" valueType="clr">
                                      <p:cBhvr override="childStyle">
                                        <p:cTn id="7" dur="80"/>
                                        <p:tgtEl>
                                          <p:spTgt spid="184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9"/>
                                        </p:tgtEl>
                                        <p:attrNameLst>
                                          <p:attrName>fillcolor</p:attrName>
                                        </p:attrNameLst>
                                      </p:cBhvr>
                                      <p:tavLst>
                                        <p:tav tm="0">
                                          <p:val>
                                            <p:clrVal>
                                              <a:schemeClr val="accent2"/>
                                            </p:clrVal>
                                          </p:val>
                                        </p:tav>
                                        <p:tav tm="50000">
                                          <p:val>
                                            <p:clrVal>
                                              <a:schemeClr val="hlink"/>
                                            </p:clrVal>
                                          </p:val>
                                        </p:tav>
                                      </p:tavLst>
                                    </p:anim>
                                    <p:set>
                                      <p:cBhvr>
                                        <p:cTn id="9" dur="80"/>
                                        <p:tgtEl>
                                          <p:spTgt spid="18439"/>
                                        </p:tgtEl>
                                        <p:attrNameLst>
                                          <p:attrName>fill.type</p:attrName>
                                        </p:attrNameLst>
                                      </p:cBhvr>
                                      <p:to>
                                        <p:strVal val="solid"/>
                                      </p:to>
                                    </p:se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additive="base">
                                        <p:cTn id="13" dur="500" fill="hold"/>
                                        <p:tgtEl>
                                          <p:spTgt spid="18440"/>
                                        </p:tgtEl>
                                        <p:attrNameLst>
                                          <p:attrName>ppt_x</p:attrName>
                                        </p:attrNameLst>
                                      </p:cBhvr>
                                      <p:tavLst>
                                        <p:tav tm="0">
                                          <p:val>
                                            <p:strVal val="#ppt_x"/>
                                          </p:val>
                                        </p:tav>
                                        <p:tav tm="100000">
                                          <p:val>
                                            <p:strVal val="#ppt_x"/>
                                          </p:val>
                                        </p:tav>
                                      </p:tavLst>
                                    </p:anim>
                                    <p:anim calcmode="lin" valueType="num">
                                      <p:cBhvr additive="base">
                                        <p:cTn id="14"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1516"/>
                                        </p:tgtEl>
                                        <p:attrNameLst>
                                          <p:attrName>style.visibility</p:attrName>
                                        </p:attrNameLst>
                                      </p:cBhvr>
                                      <p:to>
                                        <p:strVal val="visible"/>
                                      </p:to>
                                    </p:set>
                                    <p:anim calcmode="discrete" valueType="clr">
                                      <p:cBhvr override="childStyle">
                                        <p:cTn id="19" dur="80"/>
                                        <p:tgtEl>
                                          <p:spTgt spid="2151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516"/>
                                        </p:tgtEl>
                                        <p:attrNameLst>
                                          <p:attrName>fillcolor</p:attrName>
                                        </p:attrNameLst>
                                      </p:cBhvr>
                                      <p:tavLst>
                                        <p:tav tm="0">
                                          <p:val>
                                            <p:clrVal>
                                              <a:schemeClr val="accent2"/>
                                            </p:clrVal>
                                          </p:val>
                                        </p:tav>
                                        <p:tav tm="50000">
                                          <p:val>
                                            <p:clrVal>
                                              <a:schemeClr val="hlink"/>
                                            </p:clrVal>
                                          </p:val>
                                        </p:tav>
                                      </p:tavLst>
                                    </p:anim>
                                    <p:set>
                                      <p:cBhvr>
                                        <p:cTn id="21" dur="80"/>
                                        <p:tgtEl>
                                          <p:spTgt spid="215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P spid="1843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356</Words>
  <Application>Microsoft Office PowerPoint</Application>
  <PresentationFormat>On-screen Show (4:3)</PresentationFormat>
  <Paragraphs>23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2020-11-29T22:32:08Z</dcterms:created>
  <dcterms:modified xsi:type="dcterms:W3CDTF">2020-11-29T22:35:55Z</dcterms:modified>
</cp:coreProperties>
</file>