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479" r:id="rId3"/>
    <p:sldId id="478" r:id="rId4"/>
    <p:sldId id="477" r:id="rId5"/>
    <p:sldId id="476" r:id="rId6"/>
    <p:sldId id="475" r:id="rId7"/>
    <p:sldId id="474" r:id="rId8"/>
    <p:sldId id="480" r:id="rId9"/>
    <p:sldId id="457" r:id="rId10"/>
    <p:sldId id="460" r:id="rId11"/>
    <p:sldId id="459" r:id="rId12"/>
    <p:sldId id="458" r:id="rId13"/>
    <p:sldId id="456" r:id="rId14"/>
    <p:sldId id="481" r:id="rId15"/>
    <p:sldId id="489" r:id="rId16"/>
    <p:sldId id="488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-124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76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7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02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4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3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1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38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81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63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67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8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5.png"/><Relationship Id="rId7" Type="http://schemas.openxmlformats.org/officeDocument/2006/relationships/image" Target="../media/image3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07544" y="1848779"/>
            <a:ext cx="5773567" cy="3718885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KẾ HOẠCH BÀI DẠY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MÔN: MĨ THUẬT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LỚP: 1</a:t>
            </a:r>
            <a:endParaRPr lang="en-US" sz="2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Trường</a:t>
            </a:r>
            <a:r>
              <a:rPr lang="vi-VN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:...............................................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..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Tổ</a:t>
            </a:r>
            <a:r>
              <a:rPr lang="vi-VN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:........................................................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..</a:t>
            </a:r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	</a:t>
            </a: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Họ và tên giáo viên</a:t>
            </a:r>
            <a:r>
              <a:rPr lang="vi-VN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:……………………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85301" cy="3732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6567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685" y="205321"/>
            <a:ext cx="1517256" cy="14263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941" y="1169359"/>
            <a:ext cx="6934848" cy="462323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33029"/>
              </p:ext>
            </p:extLst>
          </p:nvPr>
        </p:nvGraphicFramePr>
        <p:xfrm>
          <a:off x="857567" y="1893638"/>
          <a:ext cx="7738393" cy="43875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38393">
                  <a:extLst>
                    <a:ext uri="{9D8B030D-6E8A-4147-A177-3AD203B41FA5}">
                      <a16:colId xmlns="" xmlns:a16="http://schemas.microsoft.com/office/drawing/2014/main" val="215810743"/>
                    </a:ext>
                  </a:extLst>
                </a:gridCol>
              </a:tblGrid>
              <a:tr h="50752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 smtClean="0"/>
                        <a:t>Câu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hỏi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thảo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luận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gợi</a:t>
                      </a:r>
                      <a:r>
                        <a:rPr lang="en-US" sz="3200" b="1" baseline="0" dirty="0" smtClean="0"/>
                        <a:t> ý</a:t>
                      </a:r>
                      <a:endParaRPr lang="en-US" sz="3200" b="1" dirty="0" smtClean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29244172"/>
                  </a:ext>
                </a:extLst>
              </a:tr>
              <a:tr h="693635">
                <a:tc>
                  <a:txBody>
                    <a:bodyPr/>
                    <a:lstStyle/>
                    <a:p>
                      <a:r>
                        <a:rPr lang="en-US" sz="3200" dirty="0" err="1" smtClean="0"/>
                        <a:t>Hình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vẽ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trong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sản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phẩm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mĩ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thuật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của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bạn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giúp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em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liên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tưởng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đến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điều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gì</a:t>
                      </a:r>
                      <a:r>
                        <a:rPr lang="en-US" sz="3200" baseline="0" dirty="0" smtClean="0"/>
                        <a:t>?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28787395"/>
                  </a:ext>
                </a:extLst>
              </a:tr>
              <a:tr h="10417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 smtClean="0"/>
                        <a:t>Bạn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đã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dùng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những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màu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sắc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gì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để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thể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hiện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hiện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sản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phẩm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của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mình</a:t>
                      </a:r>
                      <a:r>
                        <a:rPr lang="en-US" sz="3200" baseline="0" dirty="0" smtClean="0"/>
                        <a:t>?</a:t>
                      </a:r>
                      <a:endParaRPr lang="en-US" sz="3200" dirty="0" smtClean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895744048"/>
                  </a:ext>
                </a:extLst>
              </a:tr>
              <a:tr h="6079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 smtClean="0"/>
                        <a:t>Em</a:t>
                      </a:r>
                      <a:r>
                        <a:rPr lang="en-US" sz="3200" dirty="0" smtClean="0"/>
                        <a:t> </a:t>
                      </a:r>
                      <a:r>
                        <a:rPr lang="en-US" sz="3200" dirty="0" err="1" smtClean="0"/>
                        <a:t>thích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sản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phẩm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nào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nhất</a:t>
                      </a:r>
                      <a:r>
                        <a:rPr lang="en-US" sz="3200" baseline="0" dirty="0" smtClean="0"/>
                        <a:t>?</a:t>
                      </a:r>
                      <a:endParaRPr lang="en-US" sz="3200" dirty="0" smtClean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84511420"/>
                  </a:ext>
                </a:extLst>
              </a:tr>
              <a:tr h="10417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 smtClean="0"/>
                        <a:t>Em</a:t>
                      </a:r>
                      <a:r>
                        <a:rPr lang="en-US" sz="3200" dirty="0" smtClean="0"/>
                        <a:t> </a:t>
                      </a:r>
                      <a:r>
                        <a:rPr lang="en-US" sz="3200" dirty="0" err="1" smtClean="0"/>
                        <a:t>dự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định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sẽ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bày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sản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phẩm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mĩ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thuật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của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mình</a:t>
                      </a:r>
                      <a:r>
                        <a:rPr lang="en-US" sz="3200" baseline="0" dirty="0" smtClean="0"/>
                        <a:t> ở </a:t>
                      </a:r>
                      <a:r>
                        <a:rPr lang="en-US" sz="3200" baseline="0" dirty="0" err="1" smtClean="0"/>
                        <a:t>nhà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như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thế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nào</a:t>
                      </a:r>
                      <a:r>
                        <a:rPr lang="en-US" sz="3200" baseline="0" dirty="0" smtClean="0"/>
                        <a:t>?</a:t>
                      </a:r>
                      <a:endParaRPr lang="en-US" sz="3200" dirty="0" smtClean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9965406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60308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228" y="420217"/>
            <a:ext cx="1692285" cy="15823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8513" y="713422"/>
            <a:ext cx="6932223" cy="4568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0840" y="1318397"/>
            <a:ext cx="3477110" cy="9716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228" y="2230192"/>
            <a:ext cx="2610214" cy="4858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9526" y="2822229"/>
            <a:ext cx="6239737" cy="392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024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2561" y="690036"/>
            <a:ext cx="4154561" cy="53555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90036"/>
            <a:ext cx="4448526" cy="535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8744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4585" y="766734"/>
            <a:ext cx="3477110" cy="9716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42" y="1808731"/>
            <a:ext cx="5353797" cy="5048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609" y="2383935"/>
            <a:ext cx="2568831" cy="19490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609" y="4480788"/>
            <a:ext cx="2580344" cy="18444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8869" y="3547151"/>
            <a:ext cx="2095538" cy="16644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20323" y="2960476"/>
            <a:ext cx="3543547" cy="254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2326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079" y="650458"/>
            <a:ext cx="2712972" cy="17229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079" y="2592059"/>
            <a:ext cx="2711244" cy="17985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850" y="4609291"/>
            <a:ext cx="2750473" cy="18823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8704" y="1829637"/>
            <a:ext cx="5431285" cy="329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268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314" y="234268"/>
            <a:ext cx="3001130" cy="21915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314" y="2572882"/>
            <a:ext cx="3001130" cy="18574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314" y="4571714"/>
            <a:ext cx="3001130" cy="22070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0287" y="2166100"/>
            <a:ext cx="4462116" cy="285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4558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623" y="908027"/>
            <a:ext cx="2974117" cy="22130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4244" y="1957585"/>
            <a:ext cx="5221512" cy="371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652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648" y="1118305"/>
            <a:ext cx="7203203" cy="1791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5187" y="3054236"/>
            <a:ext cx="5417664" cy="179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9986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17" y="495923"/>
            <a:ext cx="1810003" cy="180047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20028" y="1804479"/>
            <a:ext cx="6315893" cy="4919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chemeClr val="tx1"/>
                </a:solidFill>
              </a:rPr>
              <a:t>Hình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ảnh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người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thân</a:t>
            </a:r>
            <a:r>
              <a:rPr lang="en-US" sz="2800" b="1" dirty="0" smtClean="0">
                <a:solidFill>
                  <a:schemeClr val="tx1"/>
                </a:solidFill>
              </a:rPr>
              <a:t> qua </a:t>
            </a:r>
            <a:r>
              <a:rPr lang="en-US" sz="2800" b="1" dirty="0" err="1" smtClean="0">
                <a:solidFill>
                  <a:schemeClr val="tx1"/>
                </a:solidFill>
              </a:rPr>
              <a:t>một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số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bức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ảnh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095" y="2452090"/>
            <a:ext cx="4103109" cy="2935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5133" y="2452090"/>
            <a:ext cx="4388276" cy="293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6124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650" y="449776"/>
            <a:ext cx="4158439" cy="27846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9308" y="449776"/>
            <a:ext cx="3451374" cy="27846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650" y="3517870"/>
            <a:ext cx="4158439" cy="27693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7124" y="3517870"/>
            <a:ext cx="3742417" cy="276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7280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1059251"/>
              </p:ext>
            </p:extLst>
          </p:nvPr>
        </p:nvGraphicFramePr>
        <p:xfrm>
          <a:off x="628650" y="1825625"/>
          <a:ext cx="7738393" cy="3779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38393">
                  <a:extLst>
                    <a:ext uri="{9D8B030D-6E8A-4147-A177-3AD203B41FA5}">
                      <a16:colId xmlns="" xmlns:a16="http://schemas.microsoft.com/office/drawing/2014/main" val="1857910648"/>
                    </a:ext>
                  </a:extLst>
                </a:gridCol>
              </a:tblGrid>
              <a:tr h="50752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 smtClean="0"/>
                        <a:t>Câu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hỏi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thảo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luận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gợi</a:t>
                      </a:r>
                      <a:r>
                        <a:rPr lang="en-US" sz="3200" b="1" baseline="0" dirty="0" smtClean="0"/>
                        <a:t> ý</a:t>
                      </a:r>
                      <a:endParaRPr lang="en-US" sz="3200" b="1" dirty="0" smtClean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803185171"/>
                  </a:ext>
                </a:extLst>
              </a:tr>
              <a:tr h="1041765">
                <a:tc>
                  <a:txBody>
                    <a:bodyPr/>
                    <a:lstStyle/>
                    <a:p>
                      <a:r>
                        <a:rPr lang="en-US" sz="3200" baseline="0" dirty="0" err="1" smtClean="0"/>
                        <a:t>Hằng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ngày</a:t>
                      </a:r>
                      <a:r>
                        <a:rPr lang="en-US" sz="3200" baseline="0" dirty="0" smtClean="0"/>
                        <a:t>, </a:t>
                      </a:r>
                      <a:r>
                        <a:rPr lang="en-US" sz="3200" baseline="0" dirty="0" err="1" smtClean="0"/>
                        <a:t>em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có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những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sinh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hoạt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nào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cùng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với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người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thân</a:t>
                      </a:r>
                      <a:r>
                        <a:rPr lang="en-US" sz="3200" baseline="0" dirty="0" smtClean="0"/>
                        <a:t>? 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9568733"/>
                  </a:ext>
                </a:extLst>
              </a:tr>
              <a:tr h="10417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 smtClean="0"/>
                        <a:t>Em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nhớ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đến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kỉ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niệm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nào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với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người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thân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của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em</a:t>
                      </a:r>
                      <a:r>
                        <a:rPr lang="en-US" sz="3200" baseline="0" dirty="0" smtClean="0"/>
                        <a:t>?</a:t>
                      </a:r>
                      <a:endParaRPr lang="en-US" sz="3200" dirty="0" smtClean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32734703"/>
                  </a:ext>
                </a:extLst>
              </a:tr>
              <a:tr h="10417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 smtClean="0"/>
                        <a:t>Em</a:t>
                      </a:r>
                      <a:r>
                        <a:rPr lang="en-US" sz="3200" dirty="0" smtClean="0"/>
                        <a:t> </a:t>
                      </a:r>
                      <a:r>
                        <a:rPr lang="en-US" sz="3200" dirty="0" err="1" smtClean="0"/>
                        <a:t>muốn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thể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hiện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hình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ảnh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nào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về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người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thân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của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em</a:t>
                      </a:r>
                      <a:r>
                        <a:rPr lang="en-US" sz="3200" baseline="0" dirty="0" smtClean="0"/>
                        <a:t>?</a:t>
                      </a:r>
                      <a:endParaRPr lang="en-US" sz="3200" dirty="0" smtClean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530963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86835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957" y="715784"/>
            <a:ext cx="6994688" cy="6270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6557" y="2501310"/>
            <a:ext cx="4658896" cy="32912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132" y="1529817"/>
            <a:ext cx="3555580" cy="495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027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1293" y="314738"/>
            <a:ext cx="4277322" cy="60587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527" y="386214"/>
            <a:ext cx="3991983" cy="28012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285" y="3573710"/>
            <a:ext cx="3986225" cy="279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0857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0190351"/>
              </p:ext>
            </p:extLst>
          </p:nvPr>
        </p:nvGraphicFramePr>
        <p:xfrm>
          <a:off x="628650" y="1825625"/>
          <a:ext cx="7738393" cy="34063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38393">
                  <a:extLst>
                    <a:ext uri="{9D8B030D-6E8A-4147-A177-3AD203B41FA5}">
                      <a16:colId xmlns="" xmlns:a16="http://schemas.microsoft.com/office/drawing/2014/main" val="1857910648"/>
                    </a:ext>
                  </a:extLst>
                </a:gridCol>
              </a:tblGrid>
              <a:tr h="50752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 smtClean="0"/>
                        <a:t>Câu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hỏi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thảo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luận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gợi</a:t>
                      </a:r>
                      <a:r>
                        <a:rPr lang="en-US" sz="3200" b="1" baseline="0" dirty="0" smtClean="0"/>
                        <a:t> ý</a:t>
                      </a:r>
                      <a:endParaRPr lang="en-US" sz="3200" b="1" dirty="0" smtClean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803185171"/>
                  </a:ext>
                </a:extLst>
              </a:tr>
              <a:tr h="693635">
                <a:tc>
                  <a:txBody>
                    <a:bodyPr/>
                    <a:lstStyle/>
                    <a:p>
                      <a:r>
                        <a:rPr lang="en-US" sz="3200" baseline="0" dirty="0" err="1" smtClean="0"/>
                        <a:t>Em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thấy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hình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vẽ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nào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trong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những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bức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tranh</a:t>
                      </a:r>
                      <a:r>
                        <a:rPr lang="en-US" sz="3200" baseline="0" dirty="0" smtClean="0"/>
                        <a:t>? 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9568733"/>
                  </a:ext>
                </a:extLst>
              </a:tr>
              <a:tr h="10417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 smtClean="0"/>
                        <a:t>Màu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sắc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nào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được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sử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dụng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trong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những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bức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tranh</a:t>
                      </a:r>
                      <a:r>
                        <a:rPr lang="en-US" sz="3200" baseline="0" dirty="0" smtClean="0"/>
                        <a:t>?</a:t>
                      </a:r>
                      <a:endParaRPr lang="en-US" sz="3200" dirty="0" smtClean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32734703"/>
                  </a:ext>
                </a:extLst>
              </a:tr>
              <a:tr h="10417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 smtClean="0"/>
                        <a:t>Em</a:t>
                      </a:r>
                      <a:r>
                        <a:rPr lang="en-US" sz="3200" dirty="0" smtClean="0"/>
                        <a:t> </a:t>
                      </a:r>
                      <a:r>
                        <a:rPr lang="en-US" sz="3200" dirty="0" err="1" smtClean="0"/>
                        <a:t>sẽ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dùng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hình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vẽ</a:t>
                      </a:r>
                      <a:r>
                        <a:rPr lang="en-US" sz="3200" baseline="0" dirty="0" smtClean="0"/>
                        <a:t>, </a:t>
                      </a:r>
                      <a:r>
                        <a:rPr lang="en-US" sz="3200" baseline="0" dirty="0" err="1" smtClean="0"/>
                        <a:t>màu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sắc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nào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để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thể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hiện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về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người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thân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của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em</a:t>
                      </a:r>
                      <a:r>
                        <a:rPr lang="en-US" sz="3200" baseline="0" dirty="0" smtClean="0"/>
                        <a:t>?</a:t>
                      </a:r>
                      <a:endParaRPr lang="en-US" sz="3200" dirty="0" smtClean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530963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6681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876" y="675457"/>
            <a:ext cx="1991003" cy="156231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70879" y="853944"/>
            <a:ext cx="6315893" cy="13838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chemeClr val="tx1"/>
                </a:solidFill>
              </a:rPr>
              <a:t>Dùng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hình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thức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thể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hiện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yêu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thích</a:t>
            </a:r>
            <a:r>
              <a:rPr lang="en-US" sz="2800" b="1" dirty="0" smtClean="0">
                <a:solidFill>
                  <a:schemeClr val="tx1"/>
                </a:solidFill>
              </a:rPr>
              <a:t> (</a:t>
            </a:r>
            <a:r>
              <a:rPr lang="en-US" sz="2800" b="1" dirty="0" err="1" smtClean="0">
                <a:solidFill>
                  <a:schemeClr val="tx1"/>
                </a:solidFill>
              </a:rPr>
              <a:t>vẽ</a:t>
            </a:r>
            <a:r>
              <a:rPr lang="en-US" sz="2800" b="1" dirty="0" smtClean="0">
                <a:solidFill>
                  <a:schemeClr val="tx1"/>
                </a:solidFill>
              </a:rPr>
              <a:t>; </a:t>
            </a:r>
            <a:r>
              <a:rPr lang="en-US" sz="2800" b="1" dirty="0" err="1" smtClean="0">
                <a:solidFill>
                  <a:schemeClr val="tx1"/>
                </a:solidFill>
              </a:rPr>
              <a:t>nặn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hoặc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xé</a:t>
            </a:r>
            <a:r>
              <a:rPr lang="en-US" sz="2800" b="1" dirty="0" smtClean="0">
                <a:solidFill>
                  <a:schemeClr val="tx1"/>
                </a:solidFill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</a:rPr>
              <a:t>dán</a:t>
            </a:r>
            <a:r>
              <a:rPr lang="en-US" sz="2800" b="1" dirty="0" smtClean="0">
                <a:solidFill>
                  <a:schemeClr val="tx1"/>
                </a:solidFill>
              </a:rPr>
              <a:t>) </a:t>
            </a:r>
            <a:r>
              <a:rPr lang="en-US" sz="2800" b="1" dirty="0" err="1" smtClean="0">
                <a:solidFill>
                  <a:schemeClr val="tx1"/>
                </a:solidFill>
              </a:rPr>
              <a:t>thể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hiện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về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chủ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đề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Người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thân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của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em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8224" y="2328824"/>
            <a:ext cx="6315893" cy="5126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chemeClr val="tx1"/>
                </a:solidFill>
              </a:rPr>
              <a:t>Sản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phẩm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mĩ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thuật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của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học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sinh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5744" y="2086104"/>
            <a:ext cx="3193266" cy="45393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474" y="3091719"/>
            <a:ext cx="4426261" cy="321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4430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1071</TotalTime>
  <Words>211</Words>
  <Application>Microsoft Office PowerPoint</Application>
  <PresentationFormat>On-screen Show (4:3)</PresentationFormat>
  <Paragraphs>22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dell</cp:lastModifiedBy>
  <cp:revision>140</cp:revision>
  <dcterms:created xsi:type="dcterms:W3CDTF">2021-01-29T04:19:07Z</dcterms:created>
  <dcterms:modified xsi:type="dcterms:W3CDTF">2022-04-07T01:35:33Z</dcterms:modified>
</cp:coreProperties>
</file>