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16" r:id="rId2"/>
    <p:sldId id="317" r:id="rId3"/>
    <p:sldId id="323" r:id="rId4"/>
    <p:sldId id="324" r:id="rId5"/>
    <p:sldId id="325" r:id="rId6"/>
    <p:sldId id="326" r:id="rId7"/>
    <p:sldId id="327" r:id="rId8"/>
    <p:sldId id="291" r:id="rId9"/>
    <p:sldId id="335" r:id="rId10"/>
    <p:sldId id="336" r:id="rId11"/>
    <p:sldId id="340" r:id="rId12"/>
    <p:sldId id="341" r:id="rId13"/>
    <p:sldId id="342" r:id="rId14"/>
    <p:sldId id="337" r:id="rId15"/>
    <p:sldId id="343" r:id="rId16"/>
    <p:sldId id="344" r:id="rId17"/>
    <p:sldId id="338" r:id="rId18"/>
    <p:sldId id="339" r:id="rId19"/>
    <p:sldId id="345" r:id="rId2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66"/>
    <a:srgbClr val="0000CC"/>
    <a:srgbClr val="FF2F83"/>
    <a:srgbClr val="FF00FF"/>
    <a:srgbClr val="004D86"/>
    <a:srgbClr val="CC00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3" autoAdjust="0"/>
    <p:restoredTop sz="94660"/>
  </p:normalViewPr>
  <p:slideViewPr>
    <p:cSldViewPr>
      <p:cViewPr>
        <p:scale>
          <a:sx n="86" d="100"/>
          <a:sy n="86" d="100"/>
        </p:scale>
        <p:origin x="-88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6B7E19-622B-4D2C-81AC-A5D5608378F9}" type="datetimeFigureOut">
              <a:rPr lang="en-US"/>
              <a:pPr>
                <a:defRPr/>
              </a:pPr>
              <a:t>5/16/2022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9B919760-C6D3-4C35-8002-A211E72B66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456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74F6518-1981-44BC-9E57-0B7ACAF4D9BC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A9BC1-4D2D-4534-925B-5E50A55837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17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99403-5ABF-4629-A56D-9274B156E5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35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B9D9A-465D-438B-8929-335E762F9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10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012FC-9C0C-4619-8CD9-EF38FECA17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31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5E3E2-6ACC-447F-A30F-9645AD4A5D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37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AFEE7-D8D5-49F1-B05C-263CE9D5F8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39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811F4-FDAC-4571-B078-3BBB5256F8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54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3ABED-EA56-42D3-ABA9-718241D83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10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75AD30-41AB-4D6F-9FFB-64018085C5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022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A10B4-2FF0-442B-8FD8-1B76461A6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79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DFFB9-482F-4B9B-886E-9D69F167FB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8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B5209036-E4B5-4DAE-AC24-E22656DEE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3"/>
          <p:cNvSpPr txBox="1">
            <a:spLocks noChangeArrowheads="1"/>
          </p:cNvSpPr>
          <p:nvPr/>
        </p:nvSpPr>
        <p:spPr bwMode="auto">
          <a:xfrm>
            <a:off x="1752600" y="51054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latin typeface="Garamond" pitchFamily="18" charset="0"/>
            </a:endParaRPr>
          </a:p>
        </p:txBody>
      </p:sp>
      <p:pic>
        <p:nvPicPr>
          <p:cNvPr id="205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7" t="17706" r="35359" b="17709"/>
          <a:stretch>
            <a:fillRect/>
          </a:stretch>
        </p:blipFill>
        <p:spPr bwMode="auto">
          <a:xfrm>
            <a:off x="3048000" y="1447800"/>
            <a:ext cx="3429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4" descr="878031oq6iuoirb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25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5" descr="878031oq6iuoirb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2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36" descr="Picture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224713" y="51196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37" descr="878031oq6iuoirb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47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38" descr="878031oq6iuoirb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9" t="14584" r="27159" b="22916"/>
          <a:stretch>
            <a:fillRect/>
          </a:stretch>
        </p:blipFill>
        <p:spPr bwMode="auto">
          <a:xfrm>
            <a:off x="1223963" y="1276350"/>
            <a:ext cx="6834187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Rectangle 6"/>
          <p:cNvSpPr>
            <a:spLocks noChangeArrowheads="1"/>
          </p:cNvSpPr>
          <p:nvPr/>
        </p:nvSpPr>
        <p:spPr bwMode="auto">
          <a:xfrm>
            <a:off x="295275" y="117475"/>
            <a:ext cx="86915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 hãy quan sát hình minh họa và cho biết đó là những tác phẩm, sản phẩm gì?</a:t>
            </a:r>
            <a:endParaRPr lang="en-US" sz="2800" b="1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4" descr="878031oq6iuoirb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25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5" descr="878031oq6iuoirb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2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36" descr="Picture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224713" y="51196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37" descr="878031oq6iuoirb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47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38" descr="878031oq6iuoirb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5" t="36459" r="47072" b="20834"/>
          <a:stretch>
            <a:fillRect/>
          </a:stretch>
        </p:blipFill>
        <p:spPr bwMode="auto">
          <a:xfrm>
            <a:off x="1274763" y="1050925"/>
            <a:ext cx="6613525" cy="542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Rectangle 6"/>
          <p:cNvSpPr>
            <a:spLocks noChangeArrowheads="1"/>
          </p:cNvSpPr>
          <p:nvPr/>
        </p:nvSpPr>
        <p:spPr bwMode="auto">
          <a:xfrm>
            <a:off x="295275" y="117475"/>
            <a:ext cx="86915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 hãy quan sát hình minh họa và cho biết đó là những tác phẩm, sản phẩm gì?</a:t>
            </a:r>
            <a:endParaRPr lang="en-US" sz="2800" b="1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4" descr="878031oq6iuoirb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25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5" descr="878031oq6iuoirb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2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6" descr="Picture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224713" y="51196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7" descr="878031oq6iuoirb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47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38" descr="878031oq6iuoirb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6"/>
          <a:stretch>
            <a:fillRect/>
          </a:stretch>
        </p:blipFill>
        <p:spPr bwMode="auto">
          <a:xfrm>
            <a:off x="1209675" y="1071563"/>
            <a:ext cx="6716713" cy="546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Rectangle 6"/>
          <p:cNvSpPr>
            <a:spLocks noChangeArrowheads="1"/>
          </p:cNvSpPr>
          <p:nvPr/>
        </p:nvSpPr>
        <p:spPr bwMode="auto">
          <a:xfrm>
            <a:off x="295275" y="117475"/>
            <a:ext cx="86915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 hãy quan sát hình minh họa và cho biết đó là những tác phẩm, sản phẩm gì?</a:t>
            </a:r>
            <a:endParaRPr lang="en-US" sz="2800" b="1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4" descr="878031oq6iuoirb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25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5" descr="878031oq6iuoirb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2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36" descr="Picture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224713" y="51196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7" descr="878031oq6iuoirb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47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38" descr="878031oq6iuoirb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4" t="14584" r="16727" b="13542"/>
          <a:stretch>
            <a:fillRect/>
          </a:stretch>
        </p:blipFill>
        <p:spPr bwMode="auto">
          <a:xfrm>
            <a:off x="417513" y="1198563"/>
            <a:ext cx="8534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Rectangle 6"/>
          <p:cNvSpPr>
            <a:spLocks noChangeArrowheads="1"/>
          </p:cNvSpPr>
          <p:nvPr/>
        </p:nvSpPr>
        <p:spPr bwMode="auto">
          <a:xfrm>
            <a:off x="295275" y="117475"/>
            <a:ext cx="86915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 hãy quan sát hình minh họa và cho biết đó là những tác phẩm, sản phẩm gì?</a:t>
            </a:r>
            <a:endParaRPr lang="en-US" sz="2800" b="1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4" descr="878031oq6iuoirb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25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5" descr="878031oq6iuoirb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2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36" descr="Picture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224713" y="51196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37" descr="878031oq6iuoirb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47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38" descr="878031oq6iuoirb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7" t="21875" r="27161" b="18750"/>
          <a:stretch>
            <a:fillRect/>
          </a:stretch>
        </p:blipFill>
        <p:spPr bwMode="auto">
          <a:xfrm>
            <a:off x="1114425" y="1066800"/>
            <a:ext cx="6934200" cy="541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Rectangle 14"/>
          <p:cNvSpPr>
            <a:spLocks noChangeArrowheads="1"/>
          </p:cNvSpPr>
          <p:nvPr/>
        </p:nvSpPr>
        <p:spPr bwMode="auto">
          <a:xfrm>
            <a:off x="346075" y="-28575"/>
            <a:ext cx="86915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 hãy quan sát hình minh họa và cho biết đó là những tác phẩm, sản phẩm gì?</a:t>
            </a:r>
            <a:endParaRPr lang="en-US" sz="2800" b="1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4" descr="878031oq6iuoirb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25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5" descr="878031oq6iuoirb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2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6" descr="Picture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224713" y="51196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37" descr="878031oq6iuoirb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47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38" descr="878031oq6iuoirb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7" t="18750" r="27159" b="44792"/>
          <a:stretch>
            <a:fillRect/>
          </a:stretch>
        </p:blipFill>
        <p:spPr bwMode="auto">
          <a:xfrm>
            <a:off x="1006475" y="1811338"/>
            <a:ext cx="7037388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Rectangle 14"/>
          <p:cNvSpPr>
            <a:spLocks noChangeArrowheads="1"/>
          </p:cNvSpPr>
          <p:nvPr/>
        </p:nvSpPr>
        <p:spPr bwMode="auto">
          <a:xfrm>
            <a:off x="346075" y="-28575"/>
            <a:ext cx="86915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 hãy quan sát hình minh họa và cho biết đó là những tác phẩm, sản phẩm gì?</a:t>
            </a:r>
            <a:endParaRPr lang="en-US" sz="2800" b="1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4" descr="878031oq6iuoirb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25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5" descr="878031oq6iuoirb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2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36" descr="Picture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224713" y="51196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37" descr="878031oq6iuoirb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47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38" descr="878031oq6iuoirb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1" t="14584" r="26575" b="18750"/>
          <a:stretch>
            <a:fillRect/>
          </a:stretch>
        </p:blipFill>
        <p:spPr bwMode="auto">
          <a:xfrm>
            <a:off x="1117600" y="952500"/>
            <a:ext cx="7294563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Rectangle 14"/>
          <p:cNvSpPr>
            <a:spLocks noChangeArrowheads="1"/>
          </p:cNvSpPr>
          <p:nvPr/>
        </p:nvSpPr>
        <p:spPr bwMode="auto">
          <a:xfrm>
            <a:off x="346075" y="-28575"/>
            <a:ext cx="86915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 hãy quan sát hình minh họa và cho biết đó là những tác phẩm, sản phẩm gì?</a:t>
            </a:r>
            <a:endParaRPr lang="en-US" sz="2800" b="1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5"/>
          <p:cNvSpPr>
            <a:spLocks noChangeArrowheads="1" noChangeShapeType="1" noTextEdit="1"/>
          </p:cNvSpPr>
          <p:nvPr/>
        </p:nvSpPr>
        <p:spPr bwMode="auto">
          <a:xfrm>
            <a:off x="398060" y="1206399"/>
            <a:ext cx="8324850" cy="515938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fromWordArt="1">
            <a:prstTxWarp prst="textPlain">
              <a:avLst>
                <a:gd name="adj" fmla="val 49836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CHỦ ĐỀ 1: MĨ THUẬT TRONG CUỘC SỐNG</a:t>
            </a:r>
          </a:p>
        </p:txBody>
      </p:sp>
      <p:pic>
        <p:nvPicPr>
          <p:cNvPr id="18437" name="Picture 34" descr="878031oq6iuoirb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25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35" descr="878031oq6iuoirb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2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36" descr="Picture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224713" y="51196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37" descr="878031oq6iuoirb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47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38" descr="878031oq6iuoirb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TextBox 1"/>
          <p:cNvSpPr txBox="1">
            <a:spLocks noChangeArrowheads="1"/>
          </p:cNvSpPr>
          <p:nvPr/>
        </p:nvSpPr>
        <p:spPr bwMode="auto">
          <a:xfrm>
            <a:off x="630238" y="357188"/>
            <a:ext cx="80756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b="1">
                <a:latin typeface="Times New Roman" pitchFamily="18" charset="0"/>
                <a:cs typeface="Times New Roman" pitchFamily="18" charset="0"/>
              </a:rPr>
              <a:t>Thứ    ngày    tháng 9 năm 2021</a:t>
            </a:r>
          </a:p>
          <a:p>
            <a:pPr algn="ctr" eaLnBrk="1" hangingPunct="1"/>
            <a:r>
              <a:rPr lang="en-US" sz="2400" b="1" u="sng">
                <a:latin typeface="Times New Roman" pitchFamily="18" charset="0"/>
                <a:cs typeface="Times New Roman" pitchFamily="18" charset="0"/>
              </a:rPr>
              <a:t>MĨ THUẬT</a:t>
            </a:r>
          </a:p>
        </p:txBody>
      </p:sp>
      <p:sp>
        <p:nvSpPr>
          <p:cNvPr id="18443" name="Rectangle 1"/>
          <p:cNvSpPr>
            <a:spLocks noChangeArrowheads="1"/>
          </p:cNvSpPr>
          <p:nvPr/>
        </p:nvSpPr>
        <p:spPr bwMode="auto">
          <a:xfrm>
            <a:off x="630238" y="2828925"/>
            <a:ext cx="8075612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Em hãy kể tên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các tác phẩm MT, sản phẩm MT mà mình đã nhìn thấy trong trường học cũng như ở nhà hay ở những nơi mà em đã đến?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5"/>
          <p:cNvSpPr>
            <a:spLocks noChangeArrowheads="1" noChangeShapeType="1" noTextEdit="1"/>
          </p:cNvSpPr>
          <p:nvPr/>
        </p:nvSpPr>
        <p:spPr bwMode="auto">
          <a:xfrm>
            <a:off x="398060" y="1206399"/>
            <a:ext cx="8324850" cy="515938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fromWordArt="1">
            <a:prstTxWarp prst="textPlain">
              <a:avLst>
                <a:gd name="adj" fmla="val 49836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CHỦ ĐỀ 1: MĨ THUẬT TRONG CUỘC SỐNG</a:t>
            </a:r>
          </a:p>
        </p:txBody>
      </p:sp>
      <p:pic>
        <p:nvPicPr>
          <p:cNvPr id="19461" name="Picture 34" descr="878031oq6iuoirb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25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35" descr="878031oq6iuoirb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2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36" descr="Picture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224713" y="51196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37" descr="878031oq6iuoirb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47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38" descr="878031oq6iuoirb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6" name="TextBox 1"/>
          <p:cNvSpPr txBox="1">
            <a:spLocks noChangeArrowheads="1"/>
          </p:cNvSpPr>
          <p:nvPr/>
        </p:nvSpPr>
        <p:spPr bwMode="auto">
          <a:xfrm>
            <a:off x="630238" y="357188"/>
            <a:ext cx="80756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b="1">
                <a:latin typeface="Times New Roman" pitchFamily="18" charset="0"/>
                <a:cs typeface="Times New Roman" pitchFamily="18" charset="0"/>
              </a:rPr>
              <a:t>Thứ    ngày    tháng 9 năm 2021</a:t>
            </a:r>
          </a:p>
          <a:p>
            <a:pPr algn="ctr" eaLnBrk="1" hangingPunct="1"/>
            <a:r>
              <a:rPr lang="en-US" sz="2400" b="1" u="sng">
                <a:latin typeface="Times New Roman" pitchFamily="18" charset="0"/>
                <a:cs typeface="Times New Roman" pitchFamily="18" charset="0"/>
              </a:rPr>
              <a:t>MĨ THUẬT</a:t>
            </a:r>
          </a:p>
        </p:txBody>
      </p:sp>
      <p:sp>
        <p:nvSpPr>
          <p:cNvPr id="19467" name="TextBox 1"/>
          <p:cNvSpPr txBox="1">
            <a:spLocks noChangeArrowheads="1"/>
          </p:cNvSpPr>
          <p:nvPr/>
        </p:nvSpPr>
        <p:spPr bwMode="auto">
          <a:xfrm>
            <a:off x="534988" y="2203450"/>
            <a:ext cx="2455862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Char char="•"/>
            </a:pPr>
            <a:r>
              <a:rPr lang="en-US" sz="4000" b="1" u="sng">
                <a:latin typeface="Times New Roman" pitchFamily="18" charset="0"/>
                <a:cs typeface="Times New Roman" pitchFamily="18" charset="0"/>
              </a:rPr>
              <a:t>Dặn dò:</a:t>
            </a:r>
          </a:p>
          <a:p>
            <a:pPr>
              <a:buFontTx/>
              <a:buChar char="•"/>
            </a:pPr>
            <a:endParaRPr lang="en-US"/>
          </a:p>
        </p:txBody>
      </p:sp>
      <p:sp>
        <p:nvSpPr>
          <p:cNvPr id="19468" name="Rectangle 8"/>
          <p:cNvSpPr>
            <a:spLocks noChangeArrowheads="1"/>
          </p:cNvSpPr>
          <p:nvPr/>
        </p:nvSpPr>
        <p:spPr bwMode="auto">
          <a:xfrm>
            <a:off x="195263" y="3124200"/>
            <a:ext cx="8753475" cy="34163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71500" indent="-571500" algn="just" eaLnBrk="1" hangingPunct="1">
              <a:spcBef>
                <a:spcPct val="50000"/>
              </a:spcBef>
              <a:buFontTx/>
              <a:buChar char="-"/>
            </a:pPr>
            <a:r>
              <a:rPr lang="en-US" sz="3600" b="1" u="sng">
                <a:latin typeface="Times New Roman" pitchFamily="18" charset="0"/>
                <a:cs typeface="Times New Roman" pitchFamily="18" charset="0"/>
              </a:rPr>
              <a:t>Bài tập</a:t>
            </a:r>
            <a:r>
              <a:rPr lang="en-US" sz="3600" b="1">
                <a:latin typeface="Times New Roman" pitchFamily="18" charset="0"/>
                <a:cs typeface="Times New Roman" pitchFamily="18" charset="0"/>
              </a:rPr>
              <a:t>: Em hãy Tạo 1 sản phẩm Mĩ thuật mà em thích vào trang 5 trong Vở bài tập Mĩ thuật.</a:t>
            </a:r>
          </a:p>
          <a:p>
            <a:pPr marL="571500" indent="-571500"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b="1">
                <a:latin typeface="Times New Roman" pitchFamily="18" charset="0"/>
                <a:cs typeface="Times New Roman" pitchFamily="18" charset="0"/>
              </a:rPr>
              <a:t> Các em nhớ cất giữ cẩn thận. </a:t>
            </a:r>
          </a:p>
          <a:p>
            <a:pPr marL="571500" indent="-571500"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b="1">
                <a:latin typeface="Times New Roman" pitchFamily="18" charset="0"/>
                <a:cs typeface="Times New Roman" pitchFamily="18" charset="0"/>
              </a:rPr>
              <a:t>Chuẩn bị đồ dùng và đọc trước chủ đề 2.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8"/>
          <p:cNvSpPr>
            <a:spLocks noChangeArrowheads="1"/>
          </p:cNvSpPr>
          <p:nvPr/>
        </p:nvSpPr>
        <p:spPr bwMode="auto">
          <a:xfrm>
            <a:off x="152400" y="457200"/>
            <a:ext cx="8753475" cy="34163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71500" indent="-571500" algn="just" eaLnBrk="1" hangingPunct="1">
              <a:spcBef>
                <a:spcPct val="50000"/>
              </a:spcBef>
              <a:buFontTx/>
              <a:buChar char="-"/>
            </a:pPr>
            <a:r>
              <a:rPr lang="en-US" sz="3600" b="1" u="sng">
                <a:latin typeface="Times New Roman" pitchFamily="18" charset="0"/>
                <a:cs typeface="Times New Roman" pitchFamily="18" charset="0"/>
              </a:rPr>
              <a:t>Bài tập</a:t>
            </a:r>
            <a:r>
              <a:rPr lang="en-US" sz="3600" b="1">
                <a:latin typeface="Times New Roman" pitchFamily="18" charset="0"/>
                <a:cs typeface="Times New Roman" pitchFamily="18" charset="0"/>
              </a:rPr>
              <a:t>: Em hãy Tạo 1 sản phẩm Mĩ thuật mà em thích vào trang 5 trong Vở bài tập Mĩ thuật.</a:t>
            </a:r>
          </a:p>
          <a:p>
            <a:pPr marL="571500" indent="-571500"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b="1">
                <a:latin typeface="Times New Roman" pitchFamily="18" charset="0"/>
                <a:cs typeface="Times New Roman" pitchFamily="18" charset="0"/>
              </a:rPr>
              <a:t> Các em nhớ cất giữ cẩn thận. </a:t>
            </a:r>
          </a:p>
          <a:p>
            <a:pPr marL="571500" indent="-571500"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b="1">
                <a:latin typeface="Times New Roman" pitchFamily="18" charset="0"/>
                <a:cs typeface="Times New Roman" pitchFamily="18" charset="0"/>
              </a:rPr>
              <a:t>Chuẩn bị đồ dùng và đọc trước chủ đề 2.</a:t>
            </a:r>
          </a:p>
        </p:txBody>
      </p:sp>
      <p:pic>
        <p:nvPicPr>
          <p:cNvPr id="2048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3894138"/>
            <a:ext cx="9144000" cy="253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ộng đồng mạng hào hứng với bộ tranh Đông Hồ mang thông điêp 5K |  baotintuc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755775"/>
            <a:ext cx="4518025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5-Point Star 3"/>
          <p:cNvSpPr/>
          <p:nvPr/>
        </p:nvSpPr>
        <p:spPr>
          <a:xfrm>
            <a:off x="-152400" y="-4763"/>
            <a:ext cx="3657600" cy="1828801"/>
          </a:xfrm>
          <a:prstGeom prst="star5">
            <a:avLst>
              <a:gd name="adj" fmla="val 25848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FF0000"/>
                </a:solidFill>
              </a:rPr>
              <a:t>KHỞI ĐỘNG</a:t>
            </a:r>
          </a:p>
        </p:txBody>
      </p:sp>
      <p:sp>
        <p:nvSpPr>
          <p:cNvPr id="3076" name="TextBox 5"/>
          <p:cNvSpPr txBox="1">
            <a:spLocks noChangeArrowheads="1"/>
          </p:cNvSpPr>
          <p:nvPr/>
        </p:nvSpPr>
        <p:spPr bwMode="auto">
          <a:xfrm>
            <a:off x="3810000" y="239713"/>
            <a:ext cx="55260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/>
              <a:t>-Em hãy nêu nội dung của thông điệp 5K của bộ y tế để phòng chống dịch COVID?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-Point Star 3"/>
          <p:cNvSpPr/>
          <p:nvPr/>
        </p:nvSpPr>
        <p:spPr>
          <a:xfrm>
            <a:off x="-152400" y="17463"/>
            <a:ext cx="3657600" cy="1828800"/>
          </a:xfrm>
          <a:prstGeom prst="star5">
            <a:avLst>
              <a:gd name="adj" fmla="val 25848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FF0000"/>
                </a:solidFill>
              </a:rPr>
              <a:t>KHỞI ĐỘNG</a:t>
            </a:r>
          </a:p>
        </p:txBody>
      </p:sp>
      <p:sp>
        <p:nvSpPr>
          <p:cNvPr id="4099" name="TextBox 5"/>
          <p:cNvSpPr txBox="1">
            <a:spLocks noChangeArrowheads="1"/>
          </p:cNvSpPr>
          <p:nvPr/>
        </p:nvSpPr>
        <p:spPr bwMode="auto">
          <a:xfrm>
            <a:off x="3810000" y="239713"/>
            <a:ext cx="55260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/>
              <a:t>-Em hãy nêu nội dung của thông điệp 5K của bộ y tế để phòng chống dịch COVID?</a:t>
            </a:r>
          </a:p>
        </p:txBody>
      </p:sp>
      <p:pic>
        <p:nvPicPr>
          <p:cNvPr id="410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811338"/>
            <a:ext cx="4383088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-Point Star 3"/>
          <p:cNvSpPr/>
          <p:nvPr/>
        </p:nvSpPr>
        <p:spPr>
          <a:xfrm>
            <a:off x="-152400" y="-4763"/>
            <a:ext cx="3657600" cy="1828801"/>
          </a:xfrm>
          <a:prstGeom prst="star5">
            <a:avLst>
              <a:gd name="adj" fmla="val 25848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FF0000"/>
                </a:solidFill>
              </a:rPr>
              <a:t>KHỞI ĐỘNG</a:t>
            </a:r>
          </a:p>
        </p:txBody>
      </p:sp>
      <p:sp>
        <p:nvSpPr>
          <p:cNvPr id="5123" name="TextBox 5"/>
          <p:cNvSpPr txBox="1">
            <a:spLocks noChangeArrowheads="1"/>
          </p:cNvSpPr>
          <p:nvPr/>
        </p:nvSpPr>
        <p:spPr bwMode="auto">
          <a:xfrm>
            <a:off x="3810000" y="239713"/>
            <a:ext cx="55260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/>
              <a:t>-Em hãy nêu nội dung của thông điệp 5K của bộ y tế để phòng chống dịch COVID?</a:t>
            </a:r>
          </a:p>
        </p:txBody>
      </p:sp>
      <p:pic>
        <p:nvPicPr>
          <p:cNvPr id="512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808163"/>
            <a:ext cx="4286250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-Point Star 3"/>
          <p:cNvSpPr/>
          <p:nvPr/>
        </p:nvSpPr>
        <p:spPr>
          <a:xfrm>
            <a:off x="-152400" y="-4763"/>
            <a:ext cx="3657600" cy="1828801"/>
          </a:xfrm>
          <a:prstGeom prst="star5">
            <a:avLst>
              <a:gd name="adj" fmla="val 25848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FF0000"/>
                </a:solidFill>
              </a:rPr>
              <a:t>KHỞI ĐỘNG</a:t>
            </a:r>
          </a:p>
        </p:txBody>
      </p:sp>
      <p:sp>
        <p:nvSpPr>
          <p:cNvPr id="6147" name="TextBox 5"/>
          <p:cNvSpPr txBox="1">
            <a:spLocks noChangeArrowheads="1"/>
          </p:cNvSpPr>
          <p:nvPr/>
        </p:nvSpPr>
        <p:spPr bwMode="auto">
          <a:xfrm>
            <a:off x="3810000" y="239713"/>
            <a:ext cx="55260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/>
              <a:t>-Em hãy nêu nội dung của thông điệp 5K của bộ y tế để phòng chống dịch COVID?</a:t>
            </a:r>
          </a:p>
        </p:txBody>
      </p:sp>
      <p:pic>
        <p:nvPicPr>
          <p:cNvPr id="614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809750"/>
            <a:ext cx="57150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-Point Star 3"/>
          <p:cNvSpPr/>
          <p:nvPr/>
        </p:nvSpPr>
        <p:spPr>
          <a:xfrm>
            <a:off x="-152400" y="-4763"/>
            <a:ext cx="3657600" cy="1828801"/>
          </a:xfrm>
          <a:prstGeom prst="star5">
            <a:avLst>
              <a:gd name="adj" fmla="val 25848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FF0000"/>
                </a:solidFill>
              </a:rPr>
              <a:t>KHỞI ĐỘNG</a:t>
            </a:r>
          </a:p>
        </p:txBody>
      </p:sp>
      <p:sp>
        <p:nvSpPr>
          <p:cNvPr id="7171" name="TextBox 5"/>
          <p:cNvSpPr txBox="1">
            <a:spLocks noChangeArrowheads="1"/>
          </p:cNvSpPr>
          <p:nvPr/>
        </p:nvSpPr>
        <p:spPr bwMode="auto">
          <a:xfrm>
            <a:off x="3810000" y="239713"/>
            <a:ext cx="55260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/>
              <a:t>-Em hãy nêu nội dung của thông điệp 5K của bộ y tế để phòng chống dịch COVID?</a:t>
            </a:r>
          </a:p>
        </p:txBody>
      </p:sp>
      <p:pic>
        <p:nvPicPr>
          <p:cNvPr id="717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03400"/>
            <a:ext cx="5638800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  <a:solidFill>
            <a:srgbClr val="FFFF66"/>
          </a:solidFill>
        </p:spPr>
        <p:txBody>
          <a:bodyPr/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 DÙNG HỌC TẬP MÔN MĨ THUẬT</a:t>
            </a:r>
          </a:p>
        </p:txBody>
      </p:sp>
      <p:pic>
        <p:nvPicPr>
          <p:cNvPr id="819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5" t="39857" r="8926" b="11790"/>
          <a:stretch>
            <a:fillRect/>
          </a:stretch>
        </p:blipFill>
        <p:spPr bwMode="auto">
          <a:xfrm>
            <a:off x="5827713" y="1209675"/>
            <a:ext cx="3300412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AutoShape 2" descr="WINQ ĐẤT NẶN 5 MÀU D-05 - 893600880042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819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5" b="18195"/>
          <a:stretch>
            <a:fillRect/>
          </a:stretch>
        </p:blipFill>
        <p:spPr bwMode="auto">
          <a:xfrm>
            <a:off x="5988050" y="2936875"/>
            <a:ext cx="2979738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8" b="12239"/>
          <a:stretch>
            <a:fillRect/>
          </a:stretch>
        </p:blipFill>
        <p:spPr bwMode="auto">
          <a:xfrm>
            <a:off x="1341438" y="4006850"/>
            <a:ext cx="307657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3" t="7819" r="55193" b="8150"/>
          <a:stretch>
            <a:fillRect/>
          </a:stretch>
        </p:blipFill>
        <p:spPr bwMode="auto">
          <a:xfrm>
            <a:off x="90488" y="3657600"/>
            <a:ext cx="12509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0" b="22250"/>
          <a:stretch>
            <a:fillRect/>
          </a:stretch>
        </p:blipFill>
        <p:spPr bwMode="auto">
          <a:xfrm>
            <a:off x="6399213" y="5056188"/>
            <a:ext cx="2593975" cy="147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4600575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38" y="808038"/>
            <a:ext cx="2767012" cy="276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85" b="35715"/>
          <a:stretch>
            <a:fillRect/>
          </a:stretch>
        </p:blipFill>
        <p:spPr bwMode="auto">
          <a:xfrm>
            <a:off x="2243138" y="3527425"/>
            <a:ext cx="3490912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08050"/>
            <a:ext cx="2105025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5"/>
          <p:cNvSpPr>
            <a:spLocks noChangeArrowheads="1" noChangeShapeType="1" noTextEdit="1"/>
          </p:cNvSpPr>
          <p:nvPr/>
        </p:nvSpPr>
        <p:spPr bwMode="auto">
          <a:xfrm>
            <a:off x="398060" y="1206399"/>
            <a:ext cx="8324850" cy="515938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fromWordArt="1">
            <a:prstTxWarp prst="textPlain">
              <a:avLst>
                <a:gd name="adj" fmla="val 49836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CHỦ ĐỀ 1: MĨ THUẬT TRONG CUỘC SỐNG</a:t>
            </a:r>
          </a:p>
        </p:txBody>
      </p:sp>
      <p:pic>
        <p:nvPicPr>
          <p:cNvPr id="9221" name="Picture 5" descr="gachng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5" descr="gachng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3" descr="gachng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2294" y="3369469"/>
            <a:ext cx="6858000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0" descr="gachng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9468" y="3369468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34" descr="878031oq6iuoirb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25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35" descr="878031oq6iuoirb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2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36" descr="Picture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224713" y="51196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37" descr="878031oq6iuoirb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47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38" descr="878031oq6iuoirb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0" name="TextBox 1"/>
          <p:cNvSpPr txBox="1">
            <a:spLocks noChangeArrowheads="1"/>
          </p:cNvSpPr>
          <p:nvPr/>
        </p:nvSpPr>
        <p:spPr bwMode="auto">
          <a:xfrm>
            <a:off x="630238" y="357188"/>
            <a:ext cx="80756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b="1">
                <a:latin typeface="Times New Roman" pitchFamily="18" charset="0"/>
                <a:cs typeface="Times New Roman" pitchFamily="18" charset="0"/>
              </a:rPr>
              <a:t>Thứ    ngày    tháng 9 năm 2021</a:t>
            </a:r>
          </a:p>
          <a:p>
            <a:pPr algn="ctr" eaLnBrk="1" hangingPunct="1"/>
            <a:r>
              <a:rPr lang="en-US" sz="2400" b="1" u="sng">
                <a:latin typeface="Times New Roman" pitchFamily="18" charset="0"/>
                <a:cs typeface="Times New Roman" pitchFamily="18" charset="0"/>
              </a:rPr>
              <a:t>MĨ THUẬT</a:t>
            </a:r>
          </a:p>
        </p:txBody>
      </p:sp>
      <p:sp>
        <p:nvSpPr>
          <p:cNvPr id="9231" name="TextBox 3"/>
          <p:cNvSpPr txBox="1">
            <a:spLocks noChangeArrowheads="1"/>
          </p:cNvSpPr>
          <p:nvPr/>
        </p:nvSpPr>
        <p:spPr bwMode="auto">
          <a:xfrm>
            <a:off x="727075" y="2540000"/>
            <a:ext cx="82423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600" b="1" u="sng"/>
              <a:t>MỤC TIÊU:</a:t>
            </a:r>
          </a:p>
          <a:p>
            <a:pPr>
              <a:spcBef>
                <a:spcPct val="2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HS biết được sự đa dạng và  gọi được tên các tác phẩm, sản phẩm mĩ thuật trong cuộc sống.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5"/>
          <p:cNvSpPr>
            <a:spLocks noChangeArrowheads="1" noChangeShapeType="1" noTextEdit="1"/>
          </p:cNvSpPr>
          <p:nvPr/>
        </p:nvSpPr>
        <p:spPr bwMode="auto">
          <a:xfrm>
            <a:off x="398060" y="1206399"/>
            <a:ext cx="8324850" cy="515938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fromWordArt="1">
            <a:prstTxWarp prst="textPlain">
              <a:avLst>
                <a:gd name="adj" fmla="val 49836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CHỦ ĐỀ 1: MĨ THUẬT TRONG CUỘC SỐNG</a:t>
            </a:r>
          </a:p>
        </p:txBody>
      </p:sp>
      <p:pic>
        <p:nvPicPr>
          <p:cNvPr id="10245" name="Picture 5" descr="gachng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5" descr="gachng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3" descr="gachng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2294" y="3369469"/>
            <a:ext cx="6858000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0" descr="gachng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9468" y="3369468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34" descr="878031oq6iuoirb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25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35" descr="878031oq6iuoirb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2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36" descr="Picture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224713" y="51196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37" descr="878031oq6iuoirb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47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38" descr="878031oq6iuoirb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4" name="TextBox 1"/>
          <p:cNvSpPr txBox="1">
            <a:spLocks noChangeArrowheads="1"/>
          </p:cNvSpPr>
          <p:nvPr/>
        </p:nvSpPr>
        <p:spPr bwMode="auto">
          <a:xfrm>
            <a:off x="630238" y="357188"/>
            <a:ext cx="80756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b="1">
                <a:latin typeface="Times New Roman" pitchFamily="18" charset="0"/>
                <a:cs typeface="Times New Roman" pitchFamily="18" charset="0"/>
              </a:rPr>
              <a:t>Thứ    ngày    tháng 9 năm 2021</a:t>
            </a:r>
          </a:p>
          <a:p>
            <a:pPr algn="ctr" eaLnBrk="1" hangingPunct="1"/>
            <a:r>
              <a:rPr lang="en-US" sz="2400" b="1" u="sng">
                <a:latin typeface="Times New Roman" pitchFamily="18" charset="0"/>
                <a:cs typeface="Times New Roman" pitchFamily="18" charset="0"/>
              </a:rPr>
              <a:t>MĨ THUẬT</a:t>
            </a:r>
          </a:p>
        </p:txBody>
      </p:sp>
      <p:sp>
        <p:nvSpPr>
          <p:cNvPr id="10255" name="Rectangle 1"/>
          <p:cNvSpPr>
            <a:spLocks noChangeArrowheads="1"/>
          </p:cNvSpPr>
          <p:nvPr/>
        </p:nvSpPr>
        <p:spPr bwMode="auto">
          <a:xfrm>
            <a:off x="630238" y="2828925"/>
            <a:ext cx="8075612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Những tác phẩm MT được biết đến bởi yếu tố nào?</a:t>
            </a:r>
            <a:endParaRPr lang="en-US" sz="3200" b="1">
              <a:latin typeface=".VnTime" pitchFamily="34" charset="0"/>
              <a:cs typeface="Times New Roman" pitchFamily="18" charset="0"/>
            </a:endParaRPr>
          </a:p>
          <a:p>
            <a:r>
              <a:rPr lang="en-US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Những sản phẩm MT thường xuất hiện ở đâu?</a:t>
            </a:r>
            <a:endParaRPr lang="en-US" sz="3200" b="1">
              <a:latin typeface=".VnTime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1758</TotalTime>
  <Words>501</Words>
  <Application>Microsoft Office PowerPoint</Application>
  <PresentationFormat>On-screen Show (4:3)</PresentationFormat>
  <Paragraphs>43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Garamond</vt:lpstr>
      <vt:lpstr>Times New Roman</vt:lpstr>
      <vt:lpstr>.VnTime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ĐỒ DÙNG HỌC TẬP MÔN MĨ THUẬT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dell</cp:lastModifiedBy>
  <cp:revision>232</cp:revision>
  <dcterms:created xsi:type="dcterms:W3CDTF">2009-03-03T02:25:03Z</dcterms:created>
  <dcterms:modified xsi:type="dcterms:W3CDTF">2022-05-16T02:51:25Z</dcterms:modified>
</cp:coreProperties>
</file>